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7" r:id="rId6"/>
    <p:sldId id="258" r:id="rId7"/>
    <p:sldId id="261" r:id="rId8"/>
    <p:sldId id="265" r:id="rId9"/>
    <p:sldId id="266" r:id="rId10"/>
    <p:sldId id="267" r:id="rId11"/>
    <p:sldId id="259" r:id="rId12"/>
    <p:sldId id="260" r:id="rId13"/>
    <p:sldId id="262" r:id="rId14"/>
    <p:sldId id="263" r:id="rId15"/>
    <p:sldId id="264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3EF3E-D1F2-FD17-FD4F-6F1687474641}" v="2" dt="2022-12-10T12:32:06.757"/>
    <p1510:client id="{4AD8824F-7DAE-EDC1-5CB5-133BF48D4CE1}" v="397" dt="2022-12-10T16:20:54.627"/>
    <p1510:client id="{C82D1495-EC57-4F32-98FD-6F25EC50D92B}" v="183" dt="2022-12-10T16:33:34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30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7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4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1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1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2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10-Dec-22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1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10-Dec-22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6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10-Dec-22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4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2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37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10-Dec-22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98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ghtbulb idea concept">
            <a:extLst>
              <a:ext uri="{FF2B5EF4-FFF2-40B4-BE49-F238E27FC236}">
                <a16:creationId xmlns:a16="http://schemas.microsoft.com/office/drawing/2014/main" id="{3747A0ED-0A09-1BFE-C0AD-6C9B80AF53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6" b="-1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D7AB82-49AC-10D8-DF14-D4300B670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329966" cy="3101751"/>
          </a:xfrm>
        </p:spPr>
        <p:txBody>
          <a:bodyPr anchor="t">
            <a:normAutofit/>
          </a:bodyPr>
          <a:lstStyle/>
          <a:p>
            <a:r>
              <a:rPr lang="en-US" sz="3200" dirty="0"/>
              <a:t>Bicubic Interpolation Image Upscaling </a:t>
            </a:r>
            <a:br>
              <a:rPr lang="en-US" sz="3200" dirty="0"/>
            </a:br>
            <a:r>
              <a:rPr lang="en-US" sz="3200" dirty="0"/>
              <a:t>Hardware Accelerator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9EF14-BF88-D7B2-BF26-DFCC43ACD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63437"/>
            <a:ext cx="4175308" cy="1747592"/>
          </a:xfrm>
        </p:spPr>
        <p:txBody>
          <a:bodyPr anchor="b">
            <a:normAutofit fontScale="92500" lnSpcReduction="20000"/>
          </a:bodyPr>
          <a:lstStyle/>
          <a:p>
            <a:r>
              <a:rPr lang="en-US" dirty="0" err="1"/>
              <a:t>Kelompok</a:t>
            </a:r>
            <a:r>
              <a:rPr lang="en-US" dirty="0"/>
              <a:t> A4: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Farras</a:t>
            </a:r>
            <a:r>
              <a:rPr lang="en-US" dirty="0"/>
              <a:t> Rafi’ </a:t>
            </a:r>
            <a:r>
              <a:rPr lang="en-US" dirty="0" err="1"/>
              <a:t>Permana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Naufal </a:t>
            </a:r>
            <a:r>
              <a:rPr lang="en-US" dirty="0" err="1"/>
              <a:t>Febriyanto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Rafi Fauzan Wirasena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Rizki</a:t>
            </a:r>
            <a:r>
              <a:rPr lang="en-US" dirty="0"/>
              <a:t> </a:t>
            </a:r>
            <a:r>
              <a:rPr lang="en-US" dirty="0" err="1"/>
              <a:t>Awanta</a:t>
            </a:r>
            <a:r>
              <a:rPr lang="en-US" dirty="0"/>
              <a:t> </a:t>
            </a:r>
            <a:r>
              <a:rPr lang="en-US" dirty="0" err="1"/>
              <a:t>Jordhie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6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3468-A866-E192-DE7D-D790EA17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Using ModelSim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4ABB3CB-8C1F-ED13-75DA-06DFBBD70A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893" y="2332038"/>
            <a:ext cx="6644213" cy="35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137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3468-A866-E192-DE7D-D790EA17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Using ModelSim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B53AD9B-991E-3D32-E3C8-120C2FBF52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840" y="2332038"/>
            <a:ext cx="6770319" cy="35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323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3468-A866-E192-DE7D-D790EA17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Using ModelSim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B4D0CB1-564F-CA7C-6A9B-0BD9C87A0B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140" y="2332038"/>
            <a:ext cx="6659719" cy="35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486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3468-A866-E192-DE7D-D790EA17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Result 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7986051-F76A-E693-17A8-5A805C100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6497" y="3245277"/>
            <a:ext cx="1236714" cy="1224423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3A1348F-7221-1BC0-8A04-7543DC0A1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225" y="2808031"/>
            <a:ext cx="1659808" cy="165980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0883E65-D618-25F0-8B46-FC837B02B6A2}"/>
              </a:ext>
            </a:extLst>
          </p:cNvPr>
          <p:cNvSpPr txBox="1">
            <a:spLocks/>
          </p:cNvSpPr>
          <p:nvPr/>
        </p:nvSpPr>
        <p:spPr>
          <a:xfrm>
            <a:off x="1143000" y="1977857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/>
              <a:t>22x22 (left) into 44x44 (right)</a:t>
            </a:r>
          </a:p>
          <a:p>
            <a:pPr marL="0" indent="0" algn="just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0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3468-A866-E192-DE7D-D790EA17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Result 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0883E65-D618-25F0-8B46-FC837B02B6A2}"/>
              </a:ext>
            </a:extLst>
          </p:cNvPr>
          <p:cNvSpPr txBox="1">
            <a:spLocks/>
          </p:cNvSpPr>
          <p:nvPr/>
        </p:nvSpPr>
        <p:spPr>
          <a:xfrm>
            <a:off x="1143000" y="1977857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/>
              <a:t>Failed to convert into .bmp</a:t>
            </a:r>
          </a:p>
          <a:p>
            <a:pPr marL="0" indent="0" algn="just">
              <a:buNone/>
            </a:pPr>
            <a:r>
              <a:rPr lang="en-US"/>
              <a:t>22x22(left) into upscaled 44x44 but cropped inti 22x22(right)</a:t>
            </a:r>
          </a:p>
          <a:p>
            <a:pPr marL="0" indent="0" algn="just">
              <a:buNone/>
            </a:pPr>
            <a:endParaRPr lang="en-US"/>
          </a:p>
          <a:p>
            <a:pPr marL="0" indent="0" algn="just">
              <a:buNone/>
            </a:pPr>
            <a:endParaRPr 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9D2DEAA3-9822-B239-C5CA-568D43677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0999" y="3236521"/>
            <a:ext cx="2335775" cy="2212872"/>
          </a:xfr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F3911F0D-2838-6380-669A-6D402D8C6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515" y="3238193"/>
            <a:ext cx="2176001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0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E837-CB70-FF41-A923-4F18F629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Latar</a:t>
            </a:r>
            <a:r>
              <a:rPr lang="en-US" sz="4000" dirty="0"/>
              <a:t> </a:t>
            </a:r>
            <a:r>
              <a:rPr lang="en-US" sz="4000" dirty="0" err="1"/>
              <a:t>Belakang</a:t>
            </a:r>
            <a:r>
              <a:rPr lang="en-US" sz="4000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52D46-8463-B69B-17A9-0A54216EE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kualiatas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resolusi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keharusan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resolusi</a:t>
            </a:r>
            <a:r>
              <a:rPr lang="en-US" dirty="0"/>
              <a:t> pada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dan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hardware </a:t>
            </a:r>
            <a:r>
              <a:rPr lang="en-US" dirty="0" err="1"/>
              <a:t>khusus</a:t>
            </a:r>
            <a:r>
              <a:rPr lang="en-US" dirty="0"/>
              <a:t> yang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laptop </a:t>
            </a:r>
            <a:r>
              <a:rPr lang="en-US" dirty="0" err="1"/>
              <a:t>ataupun</a:t>
            </a:r>
            <a:r>
              <a:rPr lang="en-US" dirty="0"/>
              <a:t> PC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. Akan </a:t>
            </a:r>
            <a:r>
              <a:rPr lang="en-US" dirty="0" err="1"/>
              <a:t>tetapi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sangat </a:t>
            </a:r>
            <a:r>
              <a:rPr lang="en-US" dirty="0" err="1"/>
              <a:t>membebani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PC </a:t>
            </a:r>
            <a:r>
              <a:rPr lang="en-US" dirty="0" err="1"/>
              <a:t>atau</a:t>
            </a:r>
            <a:r>
              <a:rPr lang="en-US" dirty="0"/>
              <a:t> laptop yang </a:t>
            </a:r>
            <a:r>
              <a:rPr lang="en-US" dirty="0" err="1"/>
              <a:t>digunakan</a:t>
            </a:r>
            <a:r>
              <a:rPr lang="en-US" dirty="0"/>
              <a:t>.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hardware </a:t>
            </a:r>
            <a:r>
              <a:rPr lang="en-US" dirty="0" err="1"/>
              <a:t>berbasis</a:t>
            </a:r>
            <a:r>
              <a:rPr lang="en-US" dirty="0"/>
              <a:t> FPGA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VHDL. </a:t>
            </a:r>
          </a:p>
        </p:txBody>
      </p:sp>
    </p:spTree>
    <p:extLst>
      <p:ext uri="{BB962C8B-B14F-4D97-AF65-F5344CB8AC3E}">
        <p14:creationId xmlns:p14="http://schemas.microsoft.com/office/powerpoint/2010/main" val="131920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B3F0-772C-69E4-7159-B21709A1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09631-CA37-A4FE-A4E9-D76A509A5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pemenuhan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Digital</a:t>
            </a:r>
          </a:p>
          <a:p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VHDL</a:t>
            </a:r>
          </a:p>
          <a:p>
            <a:r>
              <a:rPr lang="en-US" dirty="0" err="1"/>
              <a:t>Merancang</a:t>
            </a:r>
            <a:r>
              <a:rPr lang="en-US" dirty="0"/>
              <a:t> Hardware </a:t>
            </a:r>
            <a:r>
              <a:rPr lang="en-US" dirty="0" err="1"/>
              <a:t>Accelrator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Image Upscaling </a:t>
            </a:r>
            <a:r>
              <a:rPr lang="en-US" dirty="0" err="1"/>
              <a:t>dengan</a:t>
            </a:r>
            <a:r>
              <a:rPr lang="en-US" dirty="0"/>
              <a:t> Bicubic Interpolation </a:t>
            </a:r>
          </a:p>
        </p:txBody>
      </p:sp>
    </p:spTree>
    <p:extLst>
      <p:ext uri="{BB962C8B-B14F-4D97-AF65-F5344CB8AC3E}">
        <p14:creationId xmlns:p14="http://schemas.microsoft.com/office/powerpoint/2010/main" val="132325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DB0E-579C-F3EA-D6C4-42594AF3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85A8-4D50-17F0-E5B5-5B65E36AA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Hardware Accelerator yang kami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, </a:t>
            </a:r>
            <a:r>
              <a:rPr lang="en-US" dirty="0" err="1"/>
              <a:t>ketika</a:t>
            </a:r>
            <a:r>
              <a:rPr lang="en-US" dirty="0"/>
              <a:t> user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 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dikonversi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array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RGB (Red Green Blue) </a:t>
            </a:r>
            <a:r>
              <a:rPr lang="en-US" dirty="0" err="1"/>
              <a:t>dari</a:t>
            </a:r>
            <a:r>
              <a:rPr lang="en-US" dirty="0"/>
              <a:t> pixel - pixel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, hardware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array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interpolasi</a:t>
            </a:r>
            <a:r>
              <a:rPr lang="en-US" dirty="0"/>
              <a:t>. Di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interpolasi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RGB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disimpan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array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dinaikkan</a:t>
            </a:r>
            <a:r>
              <a:rPr lang="en-US" dirty="0"/>
              <a:t> </a:t>
            </a:r>
            <a:r>
              <a:rPr lang="en-US" dirty="0" err="1"/>
              <a:t>resolusinya</a:t>
            </a:r>
            <a:r>
              <a:rPr lang="en-US" dirty="0"/>
              <a:t> (</a:t>
            </a:r>
            <a:r>
              <a:rPr lang="en-US" dirty="0" err="1"/>
              <a:t>menambahkan</a:t>
            </a:r>
            <a:r>
              <a:rPr lang="en-US" dirty="0"/>
              <a:t>  </a:t>
            </a:r>
            <a:r>
              <a:rPr lang="en-US" dirty="0" err="1"/>
              <a:t>jumlah</a:t>
            </a:r>
            <a:r>
              <a:rPr lang="en-US" dirty="0"/>
              <a:t> pixel)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bicubic interpolation. Nilai RGB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array </a:t>
            </a:r>
            <a:r>
              <a:rPr lang="en-US" dirty="0" err="1"/>
              <a:t>kosong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diresize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resolusi</a:t>
            </a:r>
            <a:r>
              <a:rPr lang="en-US" dirty="0"/>
              <a:t>. Nilai-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array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file bmp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resolusinya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dinaikkan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dimasukkan</a:t>
            </a:r>
            <a:r>
              <a:rPr lang="en-US" dirty="0"/>
              <a:t> oleh </a:t>
            </a:r>
            <a:r>
              <a:rPr lang="en-US" dirty="0" err="1"/>
              <a:t>pengguna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64453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A0FF-C8E1-F3E2-EA74-5662C4A9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10571-A3B7-D32F-7C86-E710638A2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Upscaler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C8E6FF88-218D-68CC-FE86-DB0A1B0A3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41" y="2827417"/>
            <a:ext cx="7620000" cy="31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0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A0FF-C8E1-F3E2-EA74-5662C4A9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10571-A3B7-D32F-7C86-E710638A2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picture containing necklet, accessory, chain&#10;&#10;Description automatically generated">
            <a:extLst>
              <a:ext uri="{FF2B5EF4-FFF2-40B4-BE49-F238E27FC236}">
                <a16:creationId xmlns:a16="http://schemas.microsoft.com/office/drawing/2014/main" id="{11E59407-EE4D-98B4-DCA8-391D5FECD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2729224"/>
            <a:ext cx="7620000" cy="31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A0FF-C8E1-F3E2-EA74-5662C4A9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10571-A3B7-D32F-7C86-E710638A2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chain, necklet, accessory, locket&#10;&#10;Description automatically generated">
            <a:extLst>
              <a:ext uri="{FF2B5EF4-FFF2-40B4-BE49-F238E27FC236}">
                <a16:creationId xmlns:a16="http://schemas.microsoft.com/office/drawing/2014/main" id="{50840C7E-5C99-389B-9025-AD9CAFD17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2827417"/>
            <a:ext cx="7620000" cy="31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2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75B8-8AAC-F9F3-5552-03877C77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&amp;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A6159-6459-8C38-C2A7-9899A8931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77857"/>
            <a:ext cx="9905999" cy="35671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/>
              <a:t>Kami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pengetesan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file testbench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file </a:t>
            </a:r>
            <a:r>
              <a:rPr lang="en-US" dirty="0" err="1"/>
              <a:t>gambar</a:t>
            </a:r>
            <a:r>
              <a:rPr lang="en-US" dirty="0"/>
              <a:t> .</a:t>
            </a:r>
            <a:r>
              <a:rPr lang="en-US"/>
              <a:t>bmp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input. Desain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file </a:t>
            </a:r>
            <a:r>
              <a:rPr lang="en-US" dirty="0" err="1"/>
              <a:t>gambar</a:t>
            </a:r>
            <a:r>
              <a:rPr lang="en-US" dirty="0"/>
              <a:t> .bmp </a:t>
            </a:r>
            <a:r>
              <a:rPr lang="en-US" dirty="0" err="1"/>
              <a:t>hasil</a:t>
            </a:r>
            <a:r>
              <a:rPr lang="en-US" dirty="0"/>
              <a:t> output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dinaikkan</a:t>
            </a:r>
            <a:r>
              <a:rPr lang="en-US" dirty="0"/>
              <a:t> </a:t>
            </a:r>
            <a:r>
              <a:rPr lang="en-US" dirty="0" err="1"/>
              <a:t>resolusinya</a:t>
            </a:r>
            <a:r>
              <a:rPr lang="en-US" dirty="0"/>
              <a:t>. </a:t>
            </a:r>
            <a:r>
              <a:rPr lang="en-US"/>
              <a:t>File .bmp </a:t>
            </a:r>
            <a:r>
              <a:rPr lang="en-US" err="1"/>
              <a:t>memiliki</a:t>
            </a:r>
            <a:r>
              <a:rPr lang="en-US"/>
              <a:t> header file yang </a:t>
            </a:r>
            <a:r>
              <a:rPr lang="en-US" err="1"/>
              <a:t>tidak</a:t>
            </a:r>
            <a:r>
              <a:rPr lang="en-US"/>
              <a:t> </a:t>
            </a:r>
            <a:r>
              <a:rPr lang="en-US" err="1"/>
              <a:t>konsisten</a:t>
            </a:r>
            <a:r>
              <a:rPr lang="en-US"/>
              <a:t> </a:t>
            </a:r>
            <a:r>
              <a:rPr lang="en-US" err="1"/>
              <a:t>sehingga</a:t>
            </a:r>
            <a:r>
              <a:rPr lang="en-US"/>
              <a:t> </a:t>
            </a:r>
            <a:r>
              <a:rPr lang="en-US" err="1"/>
              <a:t>menyulitkan</a:t>
            </a:r>
            <a:r>
              <a:rPr lang="en-US"/>
              <a:t> </a:t>
            </a:r>
            <a:r>
              <a:rPr lang="en-US" err="1"/>
              <a:t>pembuatan</a:t>
            </a:r>
            <a:r>
              <a:rPr lang="en-US"/>
              <a:t> </a:t>
            </a:r>
            <a:r>
              <a:rPr lang="en-US" err="1"/>
              <a:t>algoritma</a:t>
            </a:r>
            <a:r>
              <a:rPr lang="en-US"/>
              <a:t>. Selain </a:t>
            </a:r>
            <a:r>
              <a:rPr lang="en-US" err="1"/>
              <a:t>itu</a:t>
            </a:r>
            <a:r>
              <a:rPr lang="en-US"/>
              <a:t> </a:t>
            </a:r>
            <a:r>
              <a:rPr lang="en-US" err="1"/>
              <a:t>diduga</a:t>
            </a:r>
            <a:r>
              <a:rPr lang="en-US"/>
              <a:t> </a:t>
            </a:r>
            <a:r>
              <a:rPr lang="en-US" err="1"/>
              <a:t>karena</a:t>
            </a:r>
            <a:r>
              <a:rPr lang="en-US"/>
              <a:t> ModelSim </a:t>
            </a:r>
            <a:r>
              <a:rPr lang="en-US" err="1"/>
              <a:t>adalah</a:t>
            </a:r>
            <a:r>
              <a:rPr lang="en-US"/>
              <a:t> software 32 bit </a:t>
            </a:r>
            <a:r>
              <a:rPr lang="en-US" err="1"/>
              <a:t>tidak</a:t>
            </a:r>
            <a:r>
              <a:rPr lang="en-US"/>
              <a:t> </a:t>
            </a:r>
            <a:r>
              <a:rPr lang="en-US" err="1"/>
              <a:t>cukup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mengalokasikan</a:t>
            </a:r>
            <a:r>
              <a:rPr lang="en-US"/>
              <a:t> </a:t>
            </a:r>
            <a:r>
              <a:rPr lang="en-US" err="1"/>
              <a:t>memori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melakukan</a:t>
            </a:r>
            <a:r>
              <a:rPr lang="en-US"/>
              <a:t> upscaling pada </a:t>
            </a:r>
            <a:r>
              <a:rPr lang="en-US" err="1"/>
              <a:t>gambar</a:t>
            </a:r>
            <a:r>
              <a:rPr lang="en-US"/>
              <a:t> yang </a:t>
            </a:r>
            <a:r>
              <a:rPr lang="en-US" err="1"/>
              <a:t>lebih</a:t>
            </a:r>
            <a:r>
              <a:rPr lang="en-US"/>
              <a:t> </a:t>
            </a:r>
            <a:r>
              <a:rPr lang="en-US" err="1"/>
              <a:t>besar</a:t>
            </a:r>
            <a:r>
              <a:rPr lang="en-US"/>
              <a:t>.</a:t>
            </a:r>
            <a:endParaRPr lang="en-US" dirty="0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49BF3FC-8D8C-8F47-DBF5-DF17C0504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64" y="4806015"/>
            <a:ext cx="9969909" cy="147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6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3468-A866-E192-DE7D-D790EA17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Using </a:t>
            </a:r>
            <a:r>
              <a:rPr lang="en-US" dirty="0" err="1"/>
              <a:t>ModelSim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CB369C-24E8-E842-8754-78D2569F64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800" y="2332038"/>
            <a:ext cx="6730400" cy="35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228286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RightStep">
      <a:dk1>
        <a:srgbClr val="000000"/>
      </a:dk1>
      <a:lt1>
        <a:srgbClr val="FFFFFF"/>
      </a:lt1>
      <a:dk2>
        <a:srgbClr val="3B3521"/>
      </a:dk2>
      <a:lt2>
        <a:srgbClr val="E2E6E8"/>
      </a:lt2>
      <a:accent1>
        <a:srgbClr val="E16D2F"/>
      </a:accent1>
      <a:accent2>
        <a:srgbClr val="C39C1B"/>
      </a:accent2>
      <a:accent3>
        <a:srgbClr val="94AD24"/>
      </a:accent3>
      <a:accent4>
        <a:srgbClr val="59B819"/>
      </a:accent4>
      <a:accent5>
        <a:srgbClr val="27BB29"/>
      </a:accent5>
      <a:accent6>
        <a:srgbClr val="1AB95F"/>
      </a:accent6>
      <a:hlink>
        <a:srgbClr val="3C8AB4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8EF997CE624F47869E84591C62EFE8" ma:contentTypeVersion="11" ma:contentTypeDescription="Create a new document." ma:contentTypeScope="" ma:versionID="89ed83e2e0841bed386d905520b0fc82">
  <xsd:schema xmlns:xsd="http://www.w3.org/2001/XMLSchema" xmlns:xs="http://www.w3.org/2001/XMLSchema" xmlns:p="http://schemas.microsoft.com/office/2006/metadata/properties" xmlns:ns3="4fb2a7af-ad12-4741-9256-40c1e8f8a4c6" targetNamespace="http://schemas.microsoft.com/office/2006/metadata/properties" ma:root="true" ma:fieldsID="c15801b780dff96e861f96df31956feb" ns3:_="">
    <xsd:import namespace="4fb2a7af-ad12-4741-9256-40c1e8f8a4c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b2a7af-ad12-4741-9256-40c1e8f8a4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D0D487-12B7-46CF-82B6-E0987EBC40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5DA491-8806-4388-9C09-5A88927D9C74}">
  <ds:schemaRefs>
    <ds:schemaRef ds:uri="4fb2a7af-ad12-4741-9256-40c1e8f8a4c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50372E4-7784-434A-94EE-FD110D82660A}">
  <ds:schemaRefs>
    <ds:schemaRef ds:uri="4fb2a7af-ad12-4741-9256-40c1e8f8a4c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398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Walbaum Display</vt:lpstr>
      <vt:lpstr>RegattaVTI</vt:lpstr>
      <vt:lpstr>Bicubic Interpolation Image Upscaling  Hardware Accelerator </vt:lpstr>
      <vt:lpstr>Latar Belakang </vt:lpstr>
      <vt:lpstr>Tujuan</vt:lpstr>
      <vt:lpstr>How it Works?</vt:lpstr>
      <vt:lpstr>Finite State Machine</vt:lpstr>
      <vt:lpstr>Finite State Machine</vt:lpstr>
      <vt:lpstr>Finite State Machine</vt:lpstr>
      <vt:lpstr>Result &amp; Testing</vt:lpstr>
      <vt:lpstr>Testing Using ModelSim</vt:lpstr>
      <vt:lpstr>Testing Using ModelSim</vt:lpstr>
      <vt:lpstr>Testing Using ModelSim</vt:lpstr>
      <vt:lpstr>Testing Using ModelSim</vt:lpstr>
      <vt:lpstr>Testing Result </vt:lpstr>
      <vt:lpstr>Testing Result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Rafi Fauzan Wirasena</dc:creator>
  <cp:lastModifiedBy>Rafi Fauzan Wirasena</cp:lastModifiedBy>
  <cp:revision>2</cp:revision>
  <dcterms:created xsi:type="dcterms:W3CDTF">2022-12-10T09:35:34Z</dcterms:created>
  <dcterms:modified xsi:type="dcterms:W3CDTF">2022-12-10T16:33:35Z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0x010100D48EF997CE624F47869E84591C62EFE8</vt:lpwstr>
  </property>
</Properties>
</file>