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aleway" panose="020B0604020202020204" charset="0"/>
      <p:regular r:id="rId19"/>
      <p:bold r:id="rId20"/>
      <p:italic r:id="rId21"/>
      <p:boldItalic r:id="rId22"/>
    </p:embeddedFont>
    <p:embeddedFont>
      <p:font typeface="La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Shape 11"/>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Shape 1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Shape 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Shape 14"/>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Shape 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Shape 62"/>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Shape 63"/>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Shape 64"/>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Shape 6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Shape 18"/>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Shape 19"/>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Shape 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Shape 23"/>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Shape 2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Shape 2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Shape 2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Shape 2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Shape 30"/>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Shape 31"/>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Shape 3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Shape 33"/>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Shape 3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Shape 41"/>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Shape 42"/>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Shape 4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Shape 46"/>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Shape 4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Shape 51"/>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Shape 52"/>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Shape 5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Shape 5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Shape 5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Shape 58"/>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59" name="Shape 5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3000"/>
              <a:t>Navigation of an UAV Utilizing a Created Map and Physical Markers</a:t>
            </a:r>
            <a:endParaRPr sz="3000"/>
          </a:p>
        </p:txBody>
      </p:sp>
      <p:sp>
        <p:nvSpPr>
          <p:cNvPr id="73" name="Shape 73"/>
          <p:cNvSpPr txBox="1"/>
          <p:nvPr/>
        </p:nvSpPr>
        <p:spPr>
          <a:xfrm>
            <a:off x="2371725" y="3651625"/>
            <a:ext cx="3070200" cy="1037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800">
              <a:solidFill>
                <a:schemeClr val="lt1"/>
              </a:solidFill>
              <a:latin typeface="Raleway"/>
              <a:ea typeface="Raleway"/>
              <a:cs typeface="Raleway"/>
              <a:sym typeface="Raleway"/>
            </a:endParaRPr>
          </a:p>
        </p:txBody>
      </p:sp>
      <p:sp>
        <p:nvSpPr>
          <p:cNvPr id="74" name="Shape 74"/>
          <p:cNvSpPr txBox="1"/>
          <p:nvPr/>
        </p:nvSpPr>
        <p:spPr>
          <a:xfrm>
            <a:off x="2371725" y="3779475"/>
            <a:ext cx="3255000" cy="9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lt1"/>
                </a:solidFill>
                <a:latin typeface="Raleway"/>
                <a:ea typeface="Raleway"/>
                <a:cs typeface="Raleway"/>
                <a:sym typeface="Raleway"/>
              </a:rPr>
              <a:t>Jordon Garza</a:t>
            </a:r>
            <a:endParaRPr sz="1800">
              <a:solidFill>
                <a:schemeClr val="lt1"/>
              </a:solidFill>
              <a:latin typeface="Raleway"/>
              <a:ea typeface="Raleway"/>
              <a:cs typeface="Raleway"/>
              <a:sym typeface="Raleway"/>
            </a:endParaRPr>
          </a:p>
          <a:p>
            <a:pPr marL="0" lvl="0" indent="0" algn="ctr" rtl="0">
              <a:spcBef>
                <a:spcPts val="0"/>
              </a:spcBef>
              <a:spcAft>
                <a:spcPts val="0"/>
              </a:spcAft>
              <a:buNone/>
            </a:pPr>
            <a:r>
              <a:rPr lang="en" sz="1800">
                <a:solidFill>
                  <a:schemeClr val="lt1"/>
                </a:solidFill>
                <a:latin typeface="Raleway"/>
                <a:ea typeface="Raleway"/>
                <a:cs typeface="Raleway"/>
                <a:sym typeface="Raleway"/>
              </a:rPr>
              <a:t>University of Houston</a:t>
            </a:r>
            <a:endParaRPr sz="1800">
              <a:solidFill>
                <a:schemeClr val="lt1"/>
              </a:solidFill>
              <a:latin typeface="Raleway"/>
              <a:ea typeface="Raleway"/>
              <a:cs typeface="Raleway"/>
              <a:sym typeface="Raleway"/>
            </a:endParaRPr>
          </a:p>
        </p:txBody>
      </p:sp>
      <p:sp>
        <p:nvSpPr>
          <p:cNvPr id="75" name="Shape 75"/>
          <p:cNvSpPr txBox="1"/>
          <p:nvPr/>
        </p:nvSpPr>
        <p:spPr>
          <a:xfrm>
            <a:off x="5626725" y="3715525"/>
            <a:ext cx="3255000" cy="9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lt1"/>
                </a:solidFill>
                <a:latin typeface="Raleway"/>
                <a:ea typeface="Raleway"/>
                <a:cs typeface="Raleway"/>
                <a:sym typeface="Raleway"/>
              </a:rPr>
              <a:t>Mario Greene</a:t>
            </a:r>
            <a:endParaRPr sz="1800">
              <a:solidFill>
                <a:schemeClr val="lt1"/>
              </a:solidFill>
              <a:latin typeface="Raleway"/>
              <a:ea typeface="Raleway"/>
              <a:cs typeface="Raleway"/>
              <a:sym typeface="Raleway"/>
            </a:endParaRPr>
          </a:p>
          <a:p>
            <a:pPr marL="0" lvl="0" indent="0" algn="ctr">
              <a:spcBef>
                <a:spcPts val="0"/>
              </a:spcBef>
              <a:spcAft>
                <a:spcPts val="0"/>
              </a:spcAft>
              <a:buNone/>
            </a:pPr>
            <a:r>
              <a:rPr lang="en" sz="1800">
                <a:solidFill>
                  <a:schemeClr val="lt1"/>
                </a:solidFill>
                <a:latin typeface="Raleway"/>
                <a:ea typeface="Raleway"/>
                <a:cs typeface="Raleway"/>
                <a:sym typeface="Raleway"/>
              </a:rPr>
              <a:t>Lawson State Community College</a:t>
            </a:r>
            <a:endParaRPr sz="1800">
              <a:solidFill>
                <a:schemeClr val="lt1"/>
              </a:solidFill>
              <a:latin typeface="Raleway"/>
              <a:ea typeface="Raleway"/>
              <a:cs typeface="Raleway"/>
              <a:sym typeface="Raleway"/>
            </a:endParaRPr>
          </a:p>
        </p:txBody>
      </p:sp>
      <p:pic>
        <p:nvPicPr>
          <p:cNvPr id="76" name="Shape 76"/>
          <p:cNvPicPr preferRelativeResize="0"/>
          <p:nvPr/>
        </p:nvPicPr>
        <p:blipFill>
          <a:blip r:embed="rId3">
            <a:alphaModFix/>
          </a:blip>
          <a:stretch>
            <a:fillRect/>
          </a:stretch>
        </p:blipFill>
        <p:spPr>
          <a:xfrm>
            <a:off x="0" y="1709975"/>
            <a:ext cx="2913208" cy="1941651"/>
          </a:xfrm>
          <a:prstGeom prst="rect">
            <a:avLst/>
          </a:prstGeom>
          <a:noFill/>
          <a:ln>
            <a:noFill/>
          </a:ln>
        </p:spPr>
      </p:pic>
      <p:sp>
        <p:nvSpPr>
          <p:cNvPr id="77" name="Shape 77"/>
          <p:cNvSpPr txBox="1"/>
          <p:nvPr/>
        </p:nvSpPr>
        <p:spPr>
          <a:xfrm>
            <a:off x="2371725" y="4688775"/>
            <a:ext cx="6510000" cy="369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100">
                <a:solidFill>
                  <a:schemeClr val="dk2"/>
                </a:solidFill>
              </a:rPr>
              <a:t>By Nicolas Halftermeyer [CC BY-SA 3.0 (https://creativecommons.org/licenses/by-sa/3.0)], from Wikimedia Commons</a:t>
            </a:r>
            <a:endParaRPr sz="11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23600" y="149175"/>
            <a:ext cx="8296800" cy="1542000"/>
          </a:xfrm>
          <a:prstGeom prst="rect">
            <a:avLst/>
          </a:prstGeom>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3000"/>
              <a:t>ORB SLAM</a:t>
            </a:r>
            <a:endParaRPr sz="3000"/>
          </a:p>
        </p:txBody>
      </p:sp>
      <p:sp>
        <p:nvSpPr>
          <p:cNvPr id="136" name="Shape 136"/>
          <p:cNvSpPr txBox="1"/>
          <p:nvPr/>
        </p:nvSpPr>
        <p:spPr>
          <a:xfrm>
            <a:off x="423600" y="1321100"/>
            <a:ext cx="4360500" cy="33081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Monocular Vision</a:t>
            </a:r>
            <a:endParaRPr sz="2000">
              <a:solidFill>
                <a:schemeClr val="lt1"/>
              </a:solidFill>
              <a:latin typeface="Raleway"/>
              <a:ea typeface="Raleway"/>
              <a:cs typeface="Raleway"/>
              <a:sym typeface="Raleway"/>
            </a:endParaRPr>
          </a:p>
          <a:p>
            <a:pPr marL="457200" marR="0" lvl="0"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Stereo Vision  </a:t>
            </a:r>
            <a:endParaRPr sz="2000">
              <a:solidFill>
                <a:schemeClr val="lt1"/>
              </a:solidFill>
              <a:latin typeface="Raleway"/>
              <a:ea typeface="Raleway"/>
              <a:cs typeface="Raleway"/>
              <a:sym typeface="Raleway"/>
            </a:endParaRPr>
          </a:p>
          <a:p>
            <a:pPr marL="457200" marR="0" lvl="0"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RGBD Vision</a:t>
            </a:r>
            <a:endParaRPr sz="2000">
              <a:solidFill>
                <a:schemeClr val="lt1"/>
              </a:solidFill>
              <a:latin typeface="Raleway"/>
              <a:ea typeface="Raleway"/>
              <a:cs typeface="Raleway"/>
              <a:sym typeface="Raleway"/>
            </a:endParaRPr>
          </a:p>
          <a:p>
            <a:pPr marL="457200" marR="0" lvl="0"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Features </a:t>
            </a:r>
            <a:endParaRPr sz="2000">
              <a:solidFill>
                <a:schemeClr val="lt1"/>
              </a:solidFill>
              <a:latin typeface="Raleway"/>
              <a:ea typeface="Raleway"/>
              <a:cs typeface="Raleway"/>
              <a:sym typeface="Raleway"/>
            </a:endParaRPr>
          </a:p>
          <a:p>
            <a:pPr marL="914400" marR="0" lvl="1"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Realtime camera trajectory </a:t>
            </a:r>
            <a:endParaRPr sz="2000">
              <a:solidFill>
                <a:schemeClr val="lt1"/>
              </a:solidFill>
              <a:latin typeface="Raleway"/>
              <a:ea typeface="Raleway"/>
              <a:cs typeface="Raleway"/>
              <a:sym typeface="Raleway"/>
            </a:endParaRPr>
          </a:p>
          <a:p>
            <a:pPr marL="914400" marR="0" lvl="1"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Use to reconstruct 3D mapping </a:t>
            </a:r>
            <a:endParaRPr sz="2000">
              <a:solidFill>
                <a:schemeClr val="lt1"/>
              </a:solidFill>
              <a:latin typeface="Raleway"/>
              <a:ea typeface="Raleway"/>
              <a:cs typeface="Raleway"/>
              <a:sym typeface="Raleway"/>
            </a:endParaRPr>
          </a:p>
        </p:txBody>
      </p:sp>
      <p:sp>
        <p:nvSpPr>
          <p:cNvPr id="137" name="Shape 137"/>
          <p:cNvSpPr txBox="1"/>
          <p:nvPr/>
        </p:nvSpPr>
        <p:spPr>
          <a:xfrm>
            <a:off x="423600" y="4629200"/>
            <a:ext cx="8655600" cy="585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100">
                <a:solidFill>
                  <a:schemeClr val="dk2"/>
                </a:solidFill>
              </a:rPr>
              <a:t>R. Mur-Artal and J. D. Tardós, "ORB-SLAM2: An Open-Source SLAM System for Monocular, Stereo, and RGB-D Cameras," in </a:t>
            </a:r>
            <a:r>
              <a:rPr lang="en" sz="1100" i="1">
                <a:solidFill>
                  <a:schemeClr val="dk2"/>
                </a:solidFill>
              </a:rPr>
              <a:t>IEEE Transactions on Robotics</a:t>
            </a:r>
            <a:r>
              <a:rPr lang="en" sz="1100">
                <a:solidFill>
                  <a:schemeClr val="dk2"/>
                </a:solidFill>
              </a:rPr>
              <a:t>, vol. 33, no. 5, pp. 1255-1262, Oct. 2017.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23600" y="149175"/>
            <a:ext cx="8296800" cy="15420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000"/>
              <a:t> 							RGB-D SLAM</a:t>
            </a:r>
            <a:endParaRPr sz="3000"/>
          </a:p>
        </p:txBody>
      </p:sp>
      <p:sp>
        <p:nvSpPr>
          <p:cNvPr id="143" name="Shape 143"/>
          <p:cNvSpPr txBox="1"/>
          <p:nvPr/>
        </p:nvSpPr>
        <p:spPr>
          <a:xfrm>
            <a:off x="423600" y="1321100"/>
            <a:ext cx="4360500" cy="3308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sz="2000">
              <a:solidFill>
                <a:schemeClr val="lt1"/>
              </a:solidFill>
              <a:latin typeface="Raleway"/>
              <a:ea typeface="Raleway"/>
              <a:cs typeface="Raleway"/>
              <a:sym typeface="Raleway"/>
            </a:endParaRPr>
          </a:p>
          <a:p>
            <a:pPr marL="457200" marR="0" lvl="0"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RGB-D Vision </a:t>
            </a:r>
            <a:endParaRPr sz="2000">
              <a:solidFill>
                <a:schemeClr val="lt1"/>
              </a:solidFill>
              <a:latin typeface="Raleway"/>
              <a:ea typeface="Raleway"/>
              <a:cs typeface="Raleway"/>
              <a:sym typeface="Raleway"/>
            </a:endParaRPr>
          </a:p>
          <a:p>
            <a:pPr marL="457200" marR="0" lvl="0"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Features </a:t>
            </a:r>
            <a:endParaRPr sz="2000">
              <a:solidFill>
                <a:schemeClr val="lt1"/>
              </a:solidFill>
              <a:latin typeface="Raleway"/>
              <a:ea typeface="Raleway"/>
              <a:cs typeface="Raleway"/>
              <a:sym typeface="Raleway"/>
            </a:endParaRPr>
          </a:p>
          <a:p>
            <a:pPr marL="914400" marR="0" lvl="1"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Estimate camera trajectory </a:t>
            </a:r>
            <a:endParaRPr sz="2000">
              <a:solidFill>
                <a:schemeClr val="lt1"/>
              </a:solidFill>
              <a:latin typeface="Raleway"/>
              <a:ea typeface="Raleway"/>
              <a:cs typeface="Raleway"/>
              <a:sym typeface="Raleway"/>
            </a:endParaRPr>
          </a:p>
          <a:p>
            <a:pPr marL="914400" marR="0" lvl="1"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Use to reconstruct 3D mapping </a:t>
            </a:r>
            <a:endParaRPr sz="2000">
              <a:solidFill>
                <a:schemeClr val="lt1"/>
              </a:solidFill>
              <a:latin typeface="Raleway"/>
              <a:ea typeface="Raleway"/>
              <a:cs typeface="Raleway"/>
              <a:sym typeface="Raleway"/>
            </a:endParaRPr>
          </a:p>
        </p:txBody>
      </p:sp>
      <p:sp>
        <p:nvSpPr>
          <p:cNvPr id="144" name="Shape 144"/>
          <p:cNvSpPr txBox="1"/>
          <p:nvPr/>
        </p:nvSpPr>
        <p:spPr>
          <a:xfrm>
            <a:off x="423600" y="4731450"/>
            <a:ext cx="8296800" cy="411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100">
                <a:solidFill>
                  <a:schemeClr val="dk2"/>
                </a:solidFill>
              </a:rPr>
              <a:t>F. Endres, J. Hess, N. Engelhard, J. Sturm, D. Cremers and W. Burgard, "An evaluation of the RGB-D SLAM system," </a:t>
            </a:r>
            <a:r>
              <a:rPr lang="en" sz="1100" i="1">
                <a:solidFill>
                  <a:schemeClr val="dk2"/>
                </a:solidFill>
              </a:rPr>
              <a:t>2012 IEEE International Conference on Robotics and Automation</a:t>
            </a:r>
            <a:r>
              <a:rPr lang="en" sz="1100">
                <a:solidFill>
                  <a:schemeClr val="dk2"/>
                </a:solidFill>
              </a:rPr>
              <a:t>, Saint Paul, MN, 2012, pp. 1691-1696.</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23600" y="127875"/>
            <a:ext cx="8296800" cy="1542000"/>
          </a:xfrm>
          <a:prstGeom prst="rect">
            <a:avLst/>
          </a:prstGeom>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3000"/>
              <a:t>Marker Recognition and Homing</a:t>
            </a:r>
            <a:endParaRPr sz="3000"/>
          </a:p>
        </p:txBody>
      </p:sp>
      <p:sp>
        <p:nvSpPr>
          <p:cNvPr id="150" name="Shape 150"/>
          <p:cNvSpPr txBox="1"/>
          <p:nvPr/>
        </p:nvSpPr>
        <p:spPr>
          <a:xfrm>
            <a:off x="211500" y="1068200"/>
            <a:ext cx="4360500" cy="33081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50000"/>
              </a:lnSpc>
              <a:spcBef>
                <a:spcPts val="0"/>
              </a:spcBef>
              <a:spcAft>
                <a:spcPts val="0"/>
              </a:spcAft>
              <a:buClr>
                <a:schemeClr val="lt1"/>
              </a:buClr>
              <a:buSzPts val="2000"/>
              <a:buFont typeface="Raleway"/>
              <a:buChar char="●"/>
            </a:pPr>
            <a:r>
              <a:rPr lang="en" sz="2000" dirty="0">
                <a:solidFill>
                  <a:schemeClr val="lt1"/>
                </a:solidFill>
                <a:latin typeface="Raleway"/>
                <a:ea typeface="Raleway"/>
                <a:cs typeface="Raleway"/>
                <a:sym typeface="Raleway"/>
              </a:rPr>
              <a:t>ArUco markers and AR markers that the drone’s camera can recognize as unique markers</a:t>
            </a:r>
            <a:endParaRPr sz="2000" dirty="0">
              <a:solidFill>
                <a:schemeClr val="lt1"/>
              </a:solidFill>
              <a:latin typeface="Raleway"/>
              <a:ea typeface="Raleway"/>
              <a:cs typeface="Raleway"/>
              <a:sym typeface="Raleway"/>
            </a:endParaRPr>
          </a:p>
          <a:p>
            <a:pPr marL="457200" marR="0" lvl="0" indent="-355600" algn="l" rtl="0">
              <a:lnSpc>
                <a:spcPct val="150000"/>
              </a:lnSpc>
              <a:spcBef>
                <a:spcPts val="0"/>
              </a:spcBef>
              <a:spcAft>
                <a:spcPts val="0"/>
              </a:spcAft>
              <a:buClr>
                <a:schemeClr val="lt1"/>
              </a:buClr>
              <a:buSzPts val="2000"/>
              <a:buFont typeface="Raleway"/>
              <a:buChar char="●"/>
            </a:pPr>
            <a:r>
              <a:rPr lang="en" sz="2000" dirty="0">
                <a:solidFill>
                  <a:schemeClr val="lt1"/>
                </a:solidFill>
                <a:latin typeface="Raleway"/>
                <a:ea typeface="Raleway"/>
                <a:cs typeface="Raleway"/>
                <a:sym typeface="Raleway"/>
              </a:rPr>
              <a:t>Can get relative-pose of marker in relation to drone</a:t>
            </a:r>
            <a:endParaRPr sz="2000" dirty="0">
              <a:solidFill>
                <a:schemeClr val="lt1"/>
              </a:solidFill>
              <a:latin typeface="Raleway"/>
              <a:ea typeface="Raleway"/>
              <a:cs typeface="Raleway"/>
              <a:sym typeface="Raleway"/>
            </a:endParaRPr>
          </a:p>
          <a:p>
            <a:pPr marL="457200" marR="0" lvl="0" indent="-355600" algn="l" rtl="0">
              <a:lnSpc>
                <a:spcPct val="150000"/>
              </a:lnSpc>
              <a:spcBef>
                <a:spcPts val="0"/>
              </a:spcBef>
              <a:spcAft>
                <a:spcPts val="0"/>
              </a:spcAft>
              <a:buClr>
                <a:schemeClr val="lt1"/>
              </a:buClr>
              <a:buSzPts val="2000"/>
              <a:buFont typeface="Raleway"/>
              <a:buChar char="●"/>
            </a:pPr>
            <a:r>
              <a:rPr lang="en" sz="2000" dirty="0">
                <a:solidFill>
                  <a:schemeClr val="lt1"/>
                </a:solidFill>
                <a:latin typeface="Raleway"/>
                <a:ea typeface="Raleway"/>
                <a:cs typeface="Raleway"/>
                <a:sym typeface="Raleway"/>
              </a:rPr>
              <a:t>Research focusing on homing and landing on markers</a:t>
            </a:r>
            <a:endParaRPr sz="2000" dirty="0">
              <a:solidFill>
                <a:schemeClr val="lt1"/>
              </a:solidFill>
              <a:latin typeface="Raleway"/>
              <a:ea typeface="Raleway"/>
              <a:cs typeface="Raleway"/>
              <a:sym typeface="Raleway"/>
            </a:endParaRPr>
          </a:p>
        </p:txBody>
      </p:sp>
      <p:pic>
        <p:nvPicPr>
          <p:cNvPr id="151" name="Shape 151"/>
          <p:cNvPicPr preferRelativeResize="0"/>
          <p:nvPr/>
        </p:nvPicPr>
        <p:blipFill>
          <a:blip r:embed="rId3">
            <a:alphaModFix/>
          </a:blip>
          <a:stretch>
            <a:fillRect/>
          </a:stretch>
        </p:blipFill>
        <p:spPr>
          <a:xfrm>
            <a:off x="4572000" y="1295600"/>
            <a:ext cx="4148401" cy="3308100"/>
          </a:xfrm>
          <a:prstGeom prst="rect">
            <a:avLst/>
          </a:prstGeom>
          <a:noFill/>
          <a:ln>
            <a:noFill/>
          </a:ln>
        </p:spPr>
      </p:pic>
      <p:sp>
        <p:nvSpPr>
          <p:cNvPr id="152" name="Shape 152"/>
          <p:cNvSpPr txBox="1"/>
          <p:nvPr/>
        </p:nvSpPr>
        <p:spPr>
          <a:xfrm>
            <a:off x="423600" y="4717250"/>
            <a:ext cx="8296800" cy="426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900"/>
              <a:t>M. F. Sani and G. Karimian, "Automatic navigation and landing of an indoor AR. drone quadrotor using ArUco marker and inertial sensors," 2017 International Conference on Computer and Drone Applications (IConDA), Kuching, 2017, pp. 102-107.</a:t>
            </a:r>
            <a:endParaRPr sz="900"/>
          </a:p>
        </p:txBody>
      </p:sp>
      <p:sp>
        <p:nvSpPr>
          <p:cNvPr id="153" name="Shape 153"/>
          <p:cNvSpPr txBox="1"/>
          <p:nvPr/>
        </p:nvSpPr>
        <p:spPr>
          <a:xfrm>
            <a:off x="423600" y="4063550"/>
            <a:ext cx="4251000" cy="852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900">
                <a:solidFill>
                  <a:schemeClr val="dk2"/>
                </a:solidFill>
              </a:rPr>
              <a:t>R. Polvara, S. Sharma, J. Wan, A. Manning and R. Sutton, "Towards autonomous landing on a moving vessel through fiducial markers," </a:t>
            </a:r>
            <a:r>
              <a:rPr lang="en" sz="900" i="1">
                <a:solidFill>
                  <a:schemeClr val="dk2"/>
                </a:solidFill>
              </a:rPr>
              <a:t>2017 European Conference on Mobile Robots (ECMR)</a:t>
            </a:r>
            <a:r>
              <a:rPr lang="en" sz="900">
                <a:solidFill>
                  <a:schemeClr val="dk2"/>
                </a:solidFill>
              </a:rPr>
              <a:t>, Paris, 2017, pp. 1-6.</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23600" y="285675"/>
            <a:ext cx="8296800" cy="1542000"/>
          </a:xfrm>
          <a:prstGeom prst="rect">
            <a:avLst/>
          </a:prstGeom>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3000"/>
              <a:t>This Project: Use SLAM and AR markers to allow a drone to return home autonomously </a:t>
            </a:r>
            <a:endParaRPr sz="3000"/>
          </a:p>
        </p:txBody>
      </p:sp>
      <p:sp>
        <p:nvSpPr>
          <p:cNvPr id="159" name="Shape 159"/>
          <p:cNvSpPr txBox="1"/>
          <p:nvPr/>
        </p:nvSpPr>
        <p:spPr>
          <a:xfrm>
            <a:off x="423600" y="1764500"/>
            <a:ext cx="8296800" cy="29385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Have the drone take-off on an physical marker that the drone will recognize and log as a “home base”</a:t>
            </a:r>
            <a:endParaRPr sz="2000">
              <a:solidFill>
                <a:schemeClr val="lt1"/>
              </a:solidFill>
              <a:latin typeface="Raleway"/>
              <a:ea typeface="Raleway"/>
              <a:cs typeface="Raleway"/>
              <a:sym typeface="Raleway"/>
            </a:endParaRPr>
          </a:p>
          <a:p>
            <a:pPr marL="457200" marR="0" lvl="0"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Using Stereo SLAM, have the drone localize itself in its environment and create a map</a:t>
            </a:r>
            <a:endParaRPr sz="2000">
              <a:solidFill>
                <a:schemeClr val="lt1"/>
              </a:solidFill>
              <a:latin typeface="Raleway"/>
              <a:ea typeface="Raleway"/>
              <a:cs typeface="Raleway"/>
              <a:sym typeface="Raleway"/>
            </a:endParaRPr>
          </a:p>
          <a:p>
            <a:pPr marL="457200" marR="0" lvl="0"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The home base will be a saved position</a:t>
            </a:r>
            <a:endParaRPr sz="2000">
              <a:solidFill>
                <a:schemeClr val="lt1"/>
              </a:solidFill>
              <a:latin typeface="Raleway"/>
              <a:ea typeface="Raleway"/>
              <a:cs typeface="Raleway"/>
              <a:sym typeface="Raleway"/>
            </a:endParaRPr>
          </a:p>
          <a:p>
            <a:pPr marL="457200" marR="0" lvl="0"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Have the drone travel to back to its home base autonomously</a:t>
            </a:r>
            <a:endParaRPr sz="2000">
              <a:solidFill>
                <a:schemeClr val="lt1"/>
              </a:solidFill>
              <a:latin typeface="Raleway"/>
              <a:ea typeface="Raleway"/>
              <a:cs typeface="Raleway"/>
              <a:sym typeface="Raleway"/>
            </a:endParaRPr>
          </a:p>
          <a:p>
            <a:pPr marL="0" marR="0" lvl="0" indent="0" algn="l" rtl="0">
              <a:lnSpc>
                <a:spcPct val="115000"/>
              </a:lnSpc>
              <a:spcBef>
                <a:spcPts val="0"/>
              </a:spcBef>
              <a:spcAft>
                <a:spcPts val="0"/>
              </a:spcAft>
              <a:buNone/>
            </a:pPr>
            <a:endParaRPr sz="2000">
              <a:solidFill>
                <a:schemeClr val="lt1"/>
              </a:solidFill>
              <a:latin typeface="Raleway"/>
              <a:ea typeface="Raleway"/>
              <a:cs typeface="Raleway"/>
              <a:sym typeface="Raleway"/>
            </a:endParaRPr>
          </a:p>
          <a:p>
            <a:pPr marL="0" marR="0" lvl="0" indent="0" algn="l" rtl="0">
              <a:lnSpc>
                <a:spcPct val="115000"/>
              </a:lnSpc>
              <a:spcBef>
                <a:spcPts val="0"/>
              </a:spcBef>
              <a:spcAft>
                <a:spcPts val="0"/>
              </a:spcAft>
              <a:buNone/>
            </a:pPr>
            <a:r>
              <a:rPr lang="en" sz="2000">
                <a:solidFill>
                  <a:schemeClr val="lt1"/>
                </a:solidFill>
                <a:latin typeface="Raleway"/>
                <a:ea typeface="Raleway"/>
                <a:cs typeface="Raleway"/>
                <a:sym typeface="Raleway"/>
              </a:rPr>
              <a:t>Out of scope: Landing Capabilities on the Marker, Object Avoidance</a:t>
            </a:r>
            <a:endParaRPr sz="2000">
              <a:solidFill>
                <a:schemeClr val="lt1"/>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23600" y="255750"/>
            <a:ext cx="8296800" cy="1546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000"/>
              <a:t>Hardware of the Project</a:t>
            </a:r>
            <a:endParaRPr sz="3000"/>
          </a:p>
        </p:txBody>
      </p:sp>
      <p:sp>
        <p:nvSpPr>
          <p:cNvPr id="165" name="Shape 165"/>
          <p:cNvSpPr txBox="1"/>
          <p:nvPr/>
        </p:nvSpPr>
        <p:spPr>
          <a:xfrm>
            <a:off x="423600" y="1705025"/>
            <a:ext cx="4148400" cy="2273100"/>
          </a:xfrm>
          <a:prstGeom prst="rect">
            <a:avLst/>
          </a:prstGeom>
          <a:noFill/>
          <a:ln>
            <a:noFill/>
          </a:ln>
        </p:spPr>
        <p:txBody>
          <a:bodyPr spcFirstLastPara="1" wrap="square" lIns="91425" tIns="91425" rIns="91425" bIns="91425" anchor="t" anchorCtr="0">
            <a:noAutofit/>
          </a:bodyPr>
          <a:lstStyle/>
          <a:p>
            <a:pPr marL="457200" lvl="0" indent="-355600" rtl="0">
              <a:lnSpc>
                <a:spcPct val="150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Parrot AR.Drone 2.0 connected to ROS framework</a:t>
            </a:r>
            <a:endParaRPr sz="2000">
              <a:solidFill>
                <a:schemeClr val="lt1"/>
              </a:solidFill>
              <a:latin typeface="Raleway"/>
              <a:ea typeface="Raleway"/>
              <a:cs typeface="Raleway"/>
              <a:sym typeface="Raleway"/>
            </a:endParaRPr>
          </a:p>
          <a:p>
            <a:pPr marL="457200" lvl="0" indent="-355600" rtl="0">
              <a:lnSpc>
                <a:spcPct val="150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Raspberry Pi and Stereo Cameras</a:t>
            </a:r>
            <a:endParaRPr sz="2000">
              <a:solidFill>
                <a:schemeClr val="lt1"/>
              </a:solidFill>
              <a:latin typeface="Raleway"/>
              <a:ea typeface="Raleway"/>
              <a:cs typeface="Raleway"/>
              <a:sym typeface="Raleway"/>
            </a:endParaRPr>
          </a:p>
        </p:txBody>
      </p:sp>
      <p:pic>
        <p:nvPicPr>
          <p:cNvPr id="166" name="Shape 166"/>
          <p:cNvPicPr preferRelativeResize="0"/>
          <p:nvPr/>
        </p:nvPicPr>
        <p:blipFill>
          <a:blip r:embed="rId3">
            <a:alphaModFix/>
          </a:blip>
          <a:stretch>
            <a:fillRect/>
          </a:stretch>
        </p:blipFill>
        <p:spPr>
          <a:xfrm>
            <a:off x="4893402" y="1705025"/>
            <a:ext cx="4250599" cy="2539024"/>
          </a:xfrm>
          <a:prstGeom prst="rect">
            <a:avLst/>
          </a:prstGeom>
          <a:noFill/>
          <a:ln>
            <a:noFill/>
          </a:ln>
        </p:spPr>
      </p:pic>
      <p:sp>
        <p:nvSpPr>
          <p:cNvPr id="167" name="Shape 167"/>
          <p:cNvSpPr txBox="1"/>
          <p:nvPr/>
        </p:nvSpPr>
        <p:spPr>
          <a:xfrm>
            <a:off x="423600" y="4518350"/>
            <a:ext cx="8462100" cy="726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100">
                <a:solidFill>
                  <a:schemeClr val="dk2"/>
                </a:solidFill>
              </a:rPr>
              <a:t>By Syahlevi [CC BY-SA 4.0 (https://creativecommons.org/licenses/by-sa/4.0)], from Wikimedia Commons</a:t>
            </a:r>
            <a:endParaRPr sz="11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423600" y="285675"/>
            <a:ext cx="8296800" cy="1542000"/>
          </a:xfrm>
          <a:prstGeom prst="rect">
            <a:avLst/>
          </a:prstGeom>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3000"/>
              <a:t>Where is the Project Currently </a:t>
            </a:r>
            <a:endParaRPr sz="3000"/>
          </a:p>
        </p:txBody>
      </p:sp>
      <p:sp>
        <p:nvSpPr>
          <p:cNvPr id="173" name="Shape 173"/>
          <p:cNvSpPr txBox="1"/>
          <p:nvPr/>
        </p:nvSpPr>
        <p:spPr>
          <a:xfrm>
            <a:off x="338350" y="1466100"/>
            <a:ext cx="8296800" cy="32370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50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AR.Drone 2.0 fully functional, flyable and connected to the ROS framework</a:t>
            </a:r>
            <a:endParaRPr sz="2000">
              <a:solidFill>
                <a:schemeClr val="lt1"/>
              </a:solidFill>
              <a:latin typeface="Raleway"/>
              <a:ea typeface="Raleway"/>
              <a:cs typeface="Raleway"/>
              <a:sym typeface="Raleway"/>
            </a:endParaRPr>
          </a:p>
          <a:p>
            <a:pPr marL="457200" marR="0" lvl="0" indent="-355600" algn="l" rtl="0">
              <a:lnSpc>
                <a:spcPct val="150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Some packages installed for general control and autonomy</a:t>
            </a:r>
            <a:endParaRPr sz="2000">
              <a:solidFill>
                <a:schemeClr val="lt1"/>
              </a:solidFill>
              <a:latin typeface="Raleway"/>
              <a:ea typeface="Raleway"/>
              <a:cs typeface="Raleway"/>
              <a:sym typeface="Raleway"/>
            </a:endParaRPr>
          </a:p>
          <a:p>
            <a:pPr marL="457200" marR="0" lvl="0" indent="-355600" algn="l" rtl="0">
              <a:lnSpc>
                <a:spcPct val="150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Identified packages allowing for Stereo SLAM and marker recognition</a:t>
            </a:r>
            <a:endParaRPr sz="2000">
              <a:solidFill>
                <a:schemeClr val="lt1"/>
              </a:solidFill>
              <a:latin typeface="Raleway"/>
              <a:ea typeface="Raleway"/>
              <a:cs typeface="Raleway"/>
              <a:sym typeface="Raleway"/>
            </a:endParaRPr>
          </a:p>
          <a:p>
            <a:pPr marL="457200" marR="0" lvl="0" indent="-355600" algn="l" rtl="0">
              <a:lnSpc>
                <a:spcPct val="150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Getting Raspberry Pi prepped</a:t>
            </a:r>
            <a:endParaRPr sz="2000">
              <a:solidFill>
                <a:schemeClr val="lt1"/>
              </a:solidFill>
              <a:latin typeface="Raleway"/>
              <a:ea typeface="Raleway"/>
              <a:cs typeface="Raleway"/>
              <a:sym typeface="Raleway"/>
            </a:endParaRPr>
          </a:p>
          <a:p>
            <a:pPr marL="0" marR="0" lvl="0" indent="0" algn="l" rtl="0">
              <a:lnSpc>
                <a:spcPct val="115000"/>
              </a:lnSpc>
              <a:spcBef>
                <a:spcPts val="0"/>
              </a:spcBef>
              <a:spcAft>
                <a:spcPts val="0"/>
              </a:spcAft>
              <a:buNone/>
            </a:pPr>
            <a:endParaRPr sz="2000">
              <a:solidFill>
                <a:schemeClr val="lt1"/>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423600" y="414375"/>
            <a:ext cx="8296800" cy="154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Review of Presentation</a:t>
            </a:r>
            <a:endParaRPr/>
          </a:p>
        </p:txBody>
      </p:sp>
      <p:sp>
        <p:nvSpPr>
          <p:cNvPr id="179" name="Shape 179"/>
          <p:cNvSpPr txBox="1"/>
          <p:nvPr/>
        </p:nvSpPr>
        <p:spPr>
          <a:xfrm>
            <a:off x="423750" y="2102875"/>
            <a:ext cx="8296800" cy="25860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2000">
                <a:solidFill>
                  <a:schemeClr val="lt1"/>
                </a:solidFill>
                <a:latin typeface="Raleway"/>
                <a:ea typeface="Raleway"/>
                <a:cs typeface="Raleway"/>
                <a:sym typeface="Raleway"/>
              </a:rPr>
              <a:t>Topics Covered:</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Context of the Problem (GPS-less Travel)</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Discussion of Other Methods for UAV Navigation</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SLAM and Types of SLAM</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Marker Recognition and Homing</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Our Project of Combining SLAM and Marker Recognition</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Hardware for the Project</a:t>
            </a:r>
            <a:endParaRPr sz="2000">
              <a:solidFill>
                <a:schemeClr val="lt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23600" y="414375"/>
            <a:ext cx="8296800" cy="154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Overview</a:t>
            </a:r>
            <a:endParaRPr/>
          </a:p>
        </p:txBody>
      </p:sp>
      <p:sp>
        <p:nvSpPr>
          <p:cNvPr id="83" name="Shape 83"/>
          <p:cNvSpPr txBox="1"/>
          <p:nvPr/>
        </p:nvSpPr>
        <p:spPr>
          <a:xfrm>
            <a:off x="423750" y="2102875"/>
            <a:ext cx="8296800" cy="2586000"/>
          </a:xfrm>
          <a:prstGeom prst="rect">
            <a:avLst/>
          </a:prstGeom>
          <a:noFill/>
          <a:ln>
            <a:noFill/>
          </a:ln>
        </p:spPr>
        <p:txBody>
          <a:bodyPr spcFirstLastPara="1" wrap="square" lIns="91425" tIns="91425" rIns="91425" bIns="91425" anchor="t" anchorCtr="0">
            <a:noAutofit/>
          </a:bodyPr>
          <a:lstStyle/>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Context of the Problem</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Discussion of Other Methods</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SLAM and Types of SLAM</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Marker Recognition and Homing</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Our Project</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Hardware for the Project</a:t>
            </a:r>
            <a:endParaRPr sz="2000">
              <a:solidFill>
                <a:schemeClr val="lt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23600" y="191450"/>
            <a:ext cx="8296800" cy="154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000"/>
              <a:t>Context of the Problem</a:t>
            </a:r>
            <a:endParaRPr sz="3000"/>
          </a:p>
        </p:txBody>
      </p:sp>
      <p:sp>
        <p:nvSpPr>
          <p:cNvPr id="89" name="Shape 89"/>
          <p:cNvSpPr txBox="1"/>
          <p:nvPr/>
        </p:nvSpPr>
        <p:spPr>
          <a:xfrm>
            <a:off x="423600" y="1733450"/>
            <a:ext cx="8567700" cy="2884200"/>
          </a:xfrm>
          <a:prstGeom prst="rect">
            <a:avLst/>
          </a:prstGeom>
          <a:noFill/>
          <a:ln>
            <a:noFill/>
          </a:ln>
        </p:spPr>
        <p:txBody>
          <a:bodyPr spcFirstLastPara="1" wrap="square" lIns="91425" tIns="91425" rIns="91425" bIns="91425" anchor="t" anchorCtr="0">
            <a:noAutofit/>
          </a:bodyPr>
          <a:lstStyle/>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Global Positioning System is standard for navigation, but comes with limitations</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Need for GPS-less travel and homing</a:t>
            </a:r>
            <a:endParaRPr sz="2000">
              <a:solidFill>
                <a:schemeClr val="lt1"/>
              </a:solidFill>
              <a:latin typeface="Raleway"/>
              <a:ea typeface="Raleway"/>
              <a:cs typeface="Raleway"/>
              <a:sym typeface="Raleway"/>
            </a:endParaRPr>
          </a:p>
          <a:p>
            <a:pPr marL="457200" lvl="0" indent="-35560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Solution must be feasible in terms of payload limitations</a:t>
            </a:r>
            <a:endParaRPr sz="2000">
              <a:solidFill>
                <a:schemeClr val="lt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23600" y="158625"/>
            <a:ext cx="8296800" cy="154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t>Other Methods of GPS-less Travel</a:t>
            </a:r>
            <a:endParaRPr sz="3000"/>
          </a:p>
        </p:txBody>
      </p:sp>
      <p:sp>
        <p:nvSpPr>
          <p:cNvPr id="95" name="Shape 95"/>
          <p:cNvSpPr txBox="1"/>
          <p:nvPr/>
        </p:nvSpPr>
        <p:spPr>
          <a:xfrm>
            <a:off x="423600" y="1700625"/>
            <a:ext cx="4148400" cy="2713800"/>
          </a:xfrm>
          <a:prstGeom prst="rect">
            <a:avLst/>
          </a:prstGeom>
          <a:noFill/>
          <a:ln>
            <a:noFill/>
          </a:ln>
        </p:spPr>
        <p:txBody>
          <a:bodyPr spcFirstLastPara="1" wrap="square" lIns="91425" tIns="91425" rIns="91425" bIns="91425" anchor="t" anchorCtr="0">
            <a:noAutofit/>
          </a:bodyPr>
          <a:lstStyle/>
          <a:p>
            <a:pPr marL="457200" lvl="0" indent="-355600" rtl="0">
              <a:lnSpc>
                <a:spcPct val="150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Neural Networks and Deep Learning</a:t>
            </a:r>
            <a:endParaRPr sz="2000">
              <a:solidFill>
                <a:schemeClr val="lt1"/>
              </a:solidFill>
              <a:latin typeface="Raleway"/>
              <a:ea typeface="Raleway"/>
              <a:cs typeface="Raleway"/>
              <a:sym typeface="Raleway"/>
            </a:endParaRPr>
          </a:p>
          <a:p>
            <a:pPr marL="457200" lvl="0" indent="-355600" rtl="0">
              <a:lnSpc>
                <a:spcPct val="150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Using LiDAR sensors</a:t>
            </a:r>
            <a:endParaRPr sz="2000">
              <a:solidFill>
                <a:schemeClr val="lt1"/>
              </a:solidFill>
              <a:latin typeface="Raleway"/>
              <a:ea typeface="Raleway"/>
              <a:cs typeface="Raleway"/>
              <a:sym typeface="Raleway"/>
            </a:endParaRPr>
          </a:p>
          <a:p>
            <a:pPr marL="457200" lvl="0" indent="-355600" rtl="0">
              <a:lnSpc>
                <a:spcPct val="150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Ultrasonic sonar systems</a:t>
            </a:r>
            <a:endParaRPr sz="2000">
              <a:solidFill>
                <a:schemeClr val="lt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23600" y="158625"/>
            <a:ext cx="8296800" cy="154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t>Neural Networks and Deep Learning</a:t>
            </a:r>
            <a:endParaRPr sz="3000"/>
          </a:p>
        </p:txBody>
      </p:sp>
      <p:sp>
        <p:nvSpPr>
          <p:cNvPr id="101" name="Shape 101"/>
          <p:cNvSpPr txBox="1"/>
          <p:nvPr/>
        </p:nvSpPr>
        <p:spPr>
          <a:xfrm>
            <a:off x="423600" y="1700625"/>
            <a:ext cx="4148400" cy="2988300"/>
          </a:xfrm>
          <a:prstGeom prst="rect">
            <a:avLst/>
          </a:prstGeom>
          <a:noFill/>
          <a:ln>
            <a:noFill/>
          </a:ln>
        </p:spPr>
        <p:txBody>
          <a:bodyPr spcFirstLastPara="1" wrap="square" lIns="91425" tIns="91425" rIns="91425" bIns="91425" anchor="t" anchorCtr="0">
            <a:noAutofit/>
          </a:bodyPr>
          <a:lstStyle/>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Useful for navigation and object avoidance </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Weights and Probabilities for performing a selection of many choices</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Capable of extremely fast movements and changes, racing level</a:t>
            </a:r>
            <a:endParaRPr sz="2000">
              <a:solidFill>
                <a:schemeClr val="lt1"/>
              </a:solidFill>
              <a:latin typeface="Raleway"/>
              <a:ea typeface="Raleway"/>
              <a:cs typeface="Raleway"/>
              <a:sym typeface="Raleway"/>
            </a:endParaRPr>
          </a:p>
        </p:txBody>
      </p:sp>
      <p:sp>
        <p:nvSpPr>
          <p:cNvPr id="102" name="Shape 102"/>
          <p:cNvSpPr txBox="1"/>
          <p:nvPr/>
        </p:nvSpPr>
        <p:spPr>
          <a:xfrm>
            <a:off x="423600" y="4603550"/>
            <a:ext cx="8400000" cy="653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100">
                <a:solidFill>
                  <a:schemeClr val="dk2"/>
                </a:solidFill>
              </a:rPr>
              <a:t>S. Jung, S. Hwang, H. Shin and D. H. Shim, "Perception, Guidance, and Navigation for Indoor Autonomous Drone Racing Using Deep Learning," in </a:t>
            </a:r>
            <a:r>
              <a:rPr lang="en" sz="1100" i="1">
                <a:solidFill>
                  <a:schemeClr val="dk2"/>
                </a:solidFill>
              </a:rPr>
              <a:t>IEEE Robotics and Automation Letters</a:t>
            </a:r>
            <a:r>
              <a:rPr lang="en" sz="1100">
                <a:solidFill>
                  <a:schemeClr val="dk2"/>
                </a:solidFill>
              </a:rPr>
              <a:t>, vol. 3, no. 3, pp. 2539-2544, July 2018</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23600" y="158625"/>
            <a:ext cx="8296800" cy="154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t>Using LiDAR Sensors</a:t>
            </a:r>
            <a:endParaRPr sz="3000"/>
          </a:p>
        </p:txBody>
      </p:sp>
      <p:sp>
        <p:nvSpPr>
          <p:cNvPr id="108" name="Shape 108"/>
          <p:cNvSpPr txBox="1"/>
          <p:nvPr/>
        </p:nvSpPr>
        <p:spPr>
          <a:xfrm>
            <a:off x="423600" y="1700625"/>
            <a:ext cx="4148400" cy="2713800"/>
          </a:xfrm>
          <a:prstGeom prst="rect">
            <a:avLst/>
          </a:prstGeom>
          <a:noFill/>
          <a:ln>
            <a:noFill/>
          </a:ln>
        </p:spPr>
        <p:txBody>
          <a:bodyPr spcFirstLastPara="1" wrap="square" lIns="91425" tIns="91425" rIns="91425" bIns="91425" anchor="t" anchorCtr="0">
            <a:noAutofit/>
          </a:bodyPr>
          <a:lstStyle/>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Capabilities for SLAM and object avoidance</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Sensors are weighty</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Also need additional work to get from a 2D LiDAR to 3D LiDAR mapping</a:t>
            </a:r>
            <a:endParaRPr sz="2000">
              <a:solidFill>
                <a:schemeClr val="lt1"/>
              </a:solidFill>
              <a:latin typeface="Raleway"/>
              <a:ea typeface="Raleway"/>
              <a:cs typeface="Raleway"/>
              <a:sym typeface="Raleway"/>
            </a:endParaRPr>
          </a:p>
        </p:txBody>
      </p:sp>
      <p:sp>
        <p:nvSpPr>
          <p:cNvPr id="109" name="Shape 109"/>
          <p:cNvSpPr txBox="1"/>
          <p:nvPr/>
        </p:nvSpPr>
        <p:spPr>
          <a:xfrm>
            <a:off x="423600" y="4704450"/>
            <a:ext cx="8220000" cy="554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solidFill>
                  <a:schemeClr val="dk2"/>
                </a:solidFill>
              </a:rPr>
              <a:t>Miller, Mikel M ; Soloviev, Andrey ; Uijt de Haag, Maarten ; Veth, Michael ; Raquet, John ; Klausutis, Timothy J ; Touma, Jimmy E, “Navigation in GPS Denied Environments: Feature-Aided Inertial Systems”</a:t>
            </a:r>
            <a:endParaRPr sz="11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23600" y="158625"/>
            <a:ext cx="8296800" cy="154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t>Ultrasonic Sonar Systems</a:t>
            </a:r>
            <a:endParaRPr sz="3000"/>
          </a:p>
        </p:txBody>
      </p:sp>
      <p:sp>
        <p:nvSpPr>
          <p:cNvPr id="115" name="Shape 115"/>
          <p:cNvSpPr txBox="1"/>
          <p:nvPr/>
        </p:nvSpPr>
        <p:spPr>
          <a:xfrm>
            <a:off x="423600" y="1700625"/>
            <a:ext cx="4148400" cy="2713800"/>
          </a:xfrm>
          <a:prstGeom prst="rect">
            <a:avLst/>
          </a:prstGeom>
          <a:noFill/>
          <a:ln>
            <a:noFill/>
          </a:ln>
        </p:spPr>
        <p:txBody>
          <a:bodyPr spcFirstLastPara="1" wrap="square" lIns="91425" tIns="91425" rIns="91425" bIns="91425" anchor="t" anchorCtr="0">
            <a:noAutofit/>
          </a:bodyPr>
          <a:lstStyle/>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For localization of a drone</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Acoustic signals sent and reflect back to receivers</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Ellipsoids created by transmitters and receivers</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Intersections of ellipsoids provide a 3D location </a:t>
            </a:r>
            <a:endParaRPr sz="2000">
              <a:solidFill>
                <a:schemeClr val="lt1"/>
              </a:solidFill>
              <a:latin typeface="Raleway"/>
              <a:ea typeface="Raleway"/>
              <a:cs typeface="Raleway"/>
              <a:sym typeface="Raleway"/>
            </a:endParaRPr>
          </a:p>
        </p:txBody>
      </p:sp>
      <p:sp>
        <p:nvSpPr>
          <p:cNvPr id="116" name="Shape 116"/>
          <p:cNvSpPr txBox="1"/>
          <p:nvPr/>
        </p:nvSpPr>
        <p:spPr>
          <a:xfrm>
            <a:off x="423600" y="4661150"/>
            <a:ext cx="7105800" cy="554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100">
                <a:solidFill>
                  <a:schemeClr val="dk2"/>
                </a:solidFill>
              </a:rPr>
              <a:t>F. Guarato, V. Laudan and J. F. C. Windmill, "Ultrasonic sonar system for target localization with one emitter and four receivers: Ultrasonic 3D localization," </a:t>
            </a:r>
            <a:r>
              <a:rPr lang="en" sz="1100" i="1">
                <a:solidFill>
                  <a:schemeClr val="dk2"/>
                </a:solidFill>
              </a:rPr>
              <a:t>2017 IEEE SENSORS</a:t>
            </a:r>
            <a:r>
              <a:rPr lang="en" sz="1100">
                <a:solidFill>
                  <a:schemeClr val="dk2"/>
                </a:solidFill>
              </a:rPr>
              <a:t>, Glasgow, 2017, pp. 1-3.</a:t>
            </a:r>
            <a:endParaRPr/>
          </a:p>
        </p:txBody>
      </p:sp>
      <p:pic>
        <p:nvPicPr>
          <p:cNvPr id="117" name="Shape 117"/>
          <p:cNvPicPr preferRelativeResize="0"/>
          <p:nvPr/>
        </p:nvPicPr>
        <p:blipFill>
          <a:blip r:embed="rId3">
            <a:alphaModFix/>
          </a:blip>
          <a:stretch>
            <a:fillRect/>
          </a:stretch>
        </p:blipFill>
        <p:spPr>
          <a:xfrm>
            <a:off x="4572000" y="1700625"/>
            <a:ext cx="4572000" cy="296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23600" y="149175"/>
            <a:ext cx="8296800" cy="1542000"/>
          </a:xfrm>
          <a:prstGeom prst="rect">
            <a:avLst/>
          </a:prstGeom>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2000" b="0"/>
              <a:t> </a:t>
            </a:r>
            <a:r>
              <a:rPr lang="en" sz="3000"/>
              <a:t>SLAM and Types of SLAM</a:t>
            </a:r>
            <a:endParaRPr sz="3000"/>
          </a:p>
        </p:txBody>
      </p:sp>
      <p:sp>
        <p:nvSpPr>
          <p:cNvPr id="123" name="Shape 123"/>
          <p:cNvSpPr txBox="1"/>
          <p:nvPr/>
        </p:nvSpPr>
        <p:spPr>
          <a:xfrm>
            <a:off x="423600" y="1295600"/>
            <a:ext cx="4360500" cy="3308100"/>
          </a:xfrm>
          <a:prstGeom prst="rect">
            <a:avLst/>
          </a:prstGeom>
          <a:noFill/>
          <a:ln>
            <a:noFill/>
          </a:ln>
        </p:spPr>
        <p:txBody>
          <a:bodyPr spcFirstLastPara="1" wrap="square" lIns="91425" tIns="91425" rIns="91425" bIns="91425" anchor="t" anchorCtr="0">
            <a:noAutofit/>
          </a:bodyPr>
          <a:lstStyle/>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LSD SLAM (large-scale direct monocular vision)</a:t>
            </a:r>
            <a:endParaRPr sz="2000">
              <a:solidFill>
                <a:schemeClr val="lt1"/>
              </a:solidFill>
              <a:latin typeface="Raleway"/>
              <a:ea typeface="Raleway"/>
              <a:cs typeface="Raleway"/>
              <a:sym typeface="Raleway"/>
            </a:endParaRPr>
          </a:p>
          <a:p>
            <a:pPr marL="914400" lvl="1"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monocular</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ORB SLAM</a:t>
            </a:r>
            <a:endParaRPr sz="2000">
              <a:solidFill>
                <a:schemeClr val="lt1"/>
              </a:solidFill>
              <a:latin typeface="Raleway"/>
              <a:ea typeface="Raleway"/>
              <a:cs typeface="Raleway"/>
              <a:sym typeface="Raleway"/>
            </a:endParaRPr>
          </a:p>
          <a:p>
            <a:pPr marL="914400" lvl="1"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Stereo </a:t>
            </a:r>
            <a:endParaRPr sz="2000">
              <a:solidFill>
                <a:schemeClr val="lt1"/>
              </a:solidFill>
              <a:latin typeface="Raleway"/>
              <a:ea typeface="Raleway"/>
              <a:cs typeface="Raleway"/>
              <a:sym typeface="Raleway"/>
            </a:endParaRPr>
          </a:p>
          <a:p>
            <a:pPr marL="914400" lvl="1"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Lidar</a:t>
            </a:r>
            <a:endParaRPr sz="2000">
              <a:solidFill>
                <a:schemeClr val="lt1"/>
              </a:solidFill>
              <a:latin typeface="Raleway"/>
              <a:ea typeface="Raleway"/>
              <a:cs typeface="Raleway"/>
              <a:sym typeface="Raleway"/>
            </a:endParaRPr>
          </a:p>
          <a:p>
            <a:pPr marL="457200" lvl="0"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RGB-D SLAM </a:t>
            </a:r>
            <a:endParaRPr sz="2000">
              <a:solidFill>
                <a:schemeClr val="lt1"/>
              </a:solidFill>
              <a:latin typeface="Raleway"/>
              <a:ea typeface="Raleway"/>
              <a:cs typeface="Raleway"/>
              <a:sym typeface="Raleway"/>
            </a:endParaRPr>
          </a:p>
          <a:p>
            <a:pPr marL="914400" lvl="1"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Stereo</a:t>
            </a:r>
            <a:endParaRPr sz="2000">
              <a:solidFill>
                <a:schemeClr val="lt1"/>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23600" y="149175"/>
            <a:ext cx="8296800" cy="1542000"/>
          </a:xfrm>
          <a:prstGeom prst="rect">
            <a:avLst/>
          </a:prstGeom>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3000"/>
              <a:t>LSD SLAM</a:t>
            </a:r>
            <a:endParaRPr sz="3000"/>
          </a:p>
        </p:txBody>
      </p:sp>
      <p:sp>
        <p:nvSpPr>
          <p:cNvPr id="129" name="Shape 129"/>
          <p:cNvSpPr txBox="1"/>
          <p:nvPr/>
        </p:nvSpPr>
        <p:spPr>
          <a:xfrm>
            <a:off x="381075" y="1372125"/>
            <a:ext cx="5536200" cy="33081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Monocular Vision</a:t>
            </a:r>
            <a:endParaRPr sz="2000">
              <a:solidFill>
                <a:schemeClr val="lt1"/>
              </a:solidFill>
              <a:latin typeface="Raleway"/>
              <a:ea typeface="Raleway"/>
              <a:cs typeface="Raleway"/>
              <a:sym typeface="Raleway"/>
            </a:endParaRPr>
          </a:p>
          <a:p>
            <a:pPr marL="457200" marR="0" lvl="0"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Features </a:t>
            </a:r>
            <a:endParaRPr sz="2000">
              <a:solidFill>
                <a:schemeClr val="lt1"/>
              </a:solidFill>
              <a:latin typeface="Raleway"/>
              <a:ea typeface="Raleway"/>
              <a:cs typeface="Raleway"/>
              <a:sym typeface="Raleway"/>
            </a:endParaRPr>
          </a:p>
          <a:p>
            <a:pPr marL="914400" lvl="1" indent="-355600"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Direct Monocular Input</a:t>
            </a:r>
            <a:endParaRPr sz="2000">
              <a:solidFill>
                <a:schemeClr val="lt1"/>
              </a:solidFill>
              <a:latin typeface="Raleway"/>
              <a:ea typeface="Raleway"/>
              <a:cs typeface="Raleway"/>
              <a:sym typeface="Raleway"/>
            </a:endParaRPr>
          </a:p>
          <a:p>
            <a:pPr marL="914400" marR="0" lvl="1"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Realtime camera trajectory </a:t>
            </a:r>
            <a:endParaRPr sz="2000">
              <a:solidFill>
                <a:schemeClr val="lt1"/>
              </a:solidFill>
              <a:latin typeface="Raleway"/>
              <a:ea typeface="Raleway"/>
              <a:cs typeface="Raleway"/>
              <a:sym typeface="Raleway"/>
            </a:endParaRPr>
          </a:p>
          <a:p>
            <a:pPr marL="914400" marR="0" lvl="1"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Mapping </a:t>
            </a:r>
            <a:endParaRPr sz="2000">
              <a:solidFill>
                <a:schemeClr val="lt1"/>
              </a:solidFill>
              <a:latin typeface="Raleway"/>
              <a:ea typeface="Raleway"/>
              <a:cs typeface="Raleway"/>
              <a:sym typeface="Raleway"/>
            </a:endParaRPr>
          </a:p>
          <a:p>
            <a:pPr marL="914400" marR="0" lvl="1" indent="-355600" algn="l" rtl="0">
              <a:lnSpc>
                <a:spcPct val="115000"/>
              </a:lnSpc>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Tracking </a:t>
            </a:r>
            <a:endParaRPr sz="2000">
              <a:solidFill>
                <a:schemeClr val="lt1"/>
              </a:solidFill>
              <a:latin typeface="Raleway"/>
              <a:ea typeface="Raleway"/>
              <a:cs typeface="Raleway"/>
              <a:sym typeface="Raleway"/>
            </a:endParaRPr>
          </a:p>
        </p:txBody>
      </p:sp>
      <p:sp>
        <p:nvSpPr>
          <p:cNvPr id="130" name="Shape 130"/>
          <p:cNvSpPr txBox="1"/>
          <p:nvPr/>
        </p:nvSpPr>
        <p:spPr>
          <a:xfrm>
            <a:off x="423600" y="4740900"/>
            <a:ext cx="8296800" cy="402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50"/>
              <a:t>Engel J., Schöps T., Cremers D. (2014) LSD-SLAM: Large-Scale Direct Monocular SLAM. In: Fleet D., Pajdla T., Schiele B., Tuytelaars T. (eds) Computer Vision – ECCV 2014. ECCV 2014. Lecture Notes in Computer Science, vol 8690. Springer, Cham</a:t>
            </a:r>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907</Words>
  <Application>Microsoft Office PowerPoint</Application>
  <PresentationFormat>On-screen Show (16:9)</PresentationFormat>
  <Paragraphs>98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Raleway</vt:lpstr>
      <vt:lpstr>Arial</vt:lpstr>
      <vt:lpstr>Lato</vt:lpstr>
      <vt:lpstr>Swiss</vt:lpstr>
      <vt:lpstr>Navigation of an UAV Utilizing a Created Map and Physical Markers</vt:lpstr>
      <vt:lpstr>Overview</vt:lpstr>
      <vt:lpstr>Context of the Problem</vt:lpstr>
      <vt:lpstr>Other Methods of GPS-less Travel</vt:lpstr>
      <vt:lpstr>Neural Networks and Deep Learning</vt:lpstr>
      <vt:lpstr>Using LiDAR Sensors</vt:lpstr>
      <vt:lpstr>Ultrasonic Sonar Systems</vt:lpstr>
      <vt:lpstr> SLAM and Types of SLAM</vt:lpstr>
      <vt:lpstr>LSD SLAM</vt:lpstr>
      <vt:lpstr>ORB SLAM</vt:lpstr>
      <vt:lpstr>        RGB-D SLAM</vt:lpstr>
      <vt:lpstr>Marker Recognition and Homing</vt:lpstr>
      <vt:lpstr>This Project: Use SLAM and AR markers to allow a drone to return home autonomously </vt:lpstr>
      <vt:lpstr>Hardware of the Project</vt:lpstr>
      <vt:lpstr>Where is the Project Currently </vt:lpstr>
      <vt:lpstr>Review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Navigation of an UAV Utilizing a Created Map and Physical Markers</dc:title>
  <dc:creator>Jordon</dc:creator>
  <cp:lastModifiedBy>Jordon</cp:lastModifiedBy>
  <cp:revision>1</cp:revision>
  <dcterms:modified xsi:type="dcterms:W3CDTF">2018-06-27T04:13:04Z</dcterms:modified>
</cp:coreProperties>
</file>