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7" r:id="rId2"/>
    <p:sldId id="259"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on Taylor" userId="eb5d0147f692f4f6" providerId="LiveId" clId="{761DC418-A43C-4505-A3F6-373FF56DA4A6}"/>
    <pc:docChg chg="custSel addSld delSld modSld">
      <pc:chgData name="Jordon Taylor" userId="eb5d0147f692f4f6" providerId="LiveId" clId="{761DC418-A43C-4505-A3F6-373FF56DA4A6}" dt="2024-02-25T13:44:27.077" v="133" actId="120"/>
      <pc:docMkLst>
        <pc:docMk/>
      </pc:docMkLst>
      <pc:sldChg chg="addSp delSp modSp mod setBg setClrOvrMap">
        <pc:chgData name="Jordon Taylor" userId="eb5d0147f692f4f6" providerId="LiveId" clId="{761DC418-A43C-4505-A3F6-373FF56DA4A6}" dt="2024-02-25T13:44:05.006" v="130" actId="255"/>
        <pc:sldMkLst>
          <pc:docMk/>
          <pc:sldMk cId="2995321941" sldId="259"/>
        </pc:sldMkLst>
        <pc:spChg chg="mod">
          <ac:chgData name="Jordon Taylor" userId="eb5d0147f692f4f6" providerId="LiveId" clId="{761DC418-A43C-4505-A3F6-373FF56DA4A6}" dt="2024-02-25T13:44:05.006" v="130" actId="255"/>
          <ac:spMkLst>
            <pc:docMk/>
            <pc:sldMk cId="2995321941" sldId="259"/>
            <ac:spMk id="2" creationId="{00000000-0000-0000-0000-000000000000}"/>
          </ac:spMkLst>
        </pc:spChg>
        <pc:spChg chg="del mod">
          <ac:chgData name="Jordon Taylor" userId="eb5d0147f692f4f6" providerId="LiveId" clId="{761DC418-A43C-4505-A3F6-373FF56DA4A6}" dt="2024-02-25T13:15:05.016" v="54" actId="22"/>
          <ac:spMkLst>
            <pc:docMk/>
            <pc:sldMk cId="2995321941" sldId="259"/>
            <ac:spMk id="3" creationId="{00000000-0000-0000-0000-000000000000}"/>
          </ac:spMkLst>
        </pc:spChg>
        <pc:spChg chg="del">
          <ac:chgData name="Jordon Taylor" userId="eb5d0147f692f4f6" providerId="LiveId" clId="{761DC418-A43C-4505-A3F6-373FF56DA4A6}" dt="2024-02-25T13:09:17.656" v="0" actId="26606"/>
          <ac:spMkLst>
            <pc:docMk/>
            <pc:sldMk cId="2995321941" sldId="259"/>
            <ac:spMk id="9" creationId="{74CD14DB-BB81-479F-A1FC-1C75640E9F84}"/>
          </ac:spMkLst>
        </pc:spChg>
        <pc:spChg chg="del">
          <ac:chgData name="Jordon Taylor" userId="eb5d0147f692f4f6" providerId="LiveId" clId="{761DC418-A43C-4505-A3F6-373FF56DA4A6}" dt="2024-02-25T13:09:17.656" v="0" actId="26606"/>
          <ac:spMkLst>
            <pc:docMk/>
            <pc:sldMk cId="2995321941" sldId="259"/>
            <ac:spMk id="11" creationId="{C943A91B-7CA7-4592-A975-73B1BF8C4C74}"/>
          </ac:spMkLst>
        </pc:spChg>
        <pc:spChg chg="del">
          <ac:chgData name="Jordon Taylor" userId="eb5d0147f692f4f6" providerId="LiveId" clId="{761DC418-A43C-4505-A3F6-373FF56DA4A6}" dt="2024-02-25T13:09:17.656" v="0" actId="26606"/>
          <ac:spMkLst>
            <pc:docMk/>
            <pc:sldMk cId="2995321941" sldId="259"/>
            <ac:spMk id="13" creationId="{EC471314-E46A-414B-8D91-74880E84F187}"/>
          </ac:spMkLst>
        </pc:spChg>
        <pc:spChg chg="del">
          <ac:chgData name="Jordon Taylor" userId="eb5d0147f692f4f6" providerId="LiveId" clId="{761DC418-A43C-4505-A3F6-373FF56DA4A6}" dt="2024-02-25T13:09:17.656" v="0" actId="26606"/>
          <ac:spMkLst>
            <pc:docMk/>
            <pc:sldMk cId="2995321941" sldId="259"/>
            <ac:spMk id="15" creationId="{6A681326-1C9D-44A3-A627-3871BDAE4127}"/>
          </ac:spMkLst>
        </pc:spChg>
        <pc:spChg chg="add">
          <ac:chgData name="Jordon Taylor" userId="eb5d0147f692f4f6" providerId="LiveId" clId="{761DC418-A43C-4505-A3F6-373FF56DA4A6}" dt="2024-02-25T13:09:17.656" v="0" actId="26606"/>
          <ac:spMkLst>
            <pc:docMk/>
            <pc:sldMk cId="2995321941" sldId="259"/>
            <ac:spMk id="21" creationId="{909FE742-1A27-4AEF-B5F0-F8C383EAB1D7}"/>
          </ac:spMkLst>
        </pc:spChg>
        <pc:picChg chg="add mod ord">
          <ac:chgData name="Jordon Taylor" userId="eb5d0147f692f4f6" providerId="LiveId" clId="{761DC418-A43C-4505-A3F6-373FF56DA4A6}" dt="2024-02-25T13:16:42.539" v="89" actId="14100"/>
          <ac:picMkLst>
            <pc:docMk/>
            <pc:sldMk cId="2995321941" sldId="259"/>
            <ac:picMk id="5" creationId="{0445FD55-243E-FFA1-7A59-75BF29EC562F}"/>
          </ac:picMkLst>
        </pc:picChg>
        <pc:picChg chg="add">
          <ac:chgData name="Jordon Taylor" userId="eb5d0147f692f4f6" providerId="LiveId" clId="{761DC418-A43C-4505-A3F6-373FF56DA4A6}" dt="2024-02-25T13:09:17.656" v="0" actId="26606"/>
          <ac:picMkLst>
            <pc:docMk/>
            <pc:sldMk cId="2995321941" sldId="259"/>
            <ac:picMk id="17" creationId="{BB91DB0D-3297-A6C7-2137-C6A30A42E095}"/>
          </ac:picMkLst>
        </pc:picChg>
      </pc:sldChg>
      <pc:sldChg chg="add del">
        <pc:chgData name="Jordon Taylor" userId="eb5d0147f692f4f6" providerId="LiveId" clId="{761DC418-A43C-4505-A3F6-373FF56DA4A6}" dt="2024-02-25T13:17:23.820" v="90" actId="47"/>
        <pc:sldMkLst>
          <pc:docMk/>
          <pc:sldMk cId="888049349" sldId="260"/>
        </pc:sldMkLst>
      </pc:sldChg>
      <pc:sldChg chg="modSp add mod">
        <pc:chgData name="Jordon Taylor" userId="eb5d0147f692f4f6" providerId="LiveId" clId="{761DC418-A43C-4505-A3F6-373FF56DA4A6}" dt="2024-02-25T13:44:27.077" v="133" actId="120"/>
        <pc:sldMkLst>
          <pc:docMk/>
          <pc:sldMk cId="3361190547" sldId="261"/>
        </pc:sldMkLst>
        <pc:spChg chg="mod">
          <ac:chgData name="Jordon Taylor" userId="eb5d0147f692f4f6" providerId="LiveId" clId="{761DC418-A43C-4505-A3F6-373FF56DA4A6}" dt="2024-02-25T13:43:06.636" v="129" actId="20577"/>
          <ac:spMkLst>
            <pc:docMk/>
            <pc:sldMk cId="3361190547" sldId="261"/>
            <ac:spMk id="2" creationId="{11358FA7-6A5A-9372-63BB-F7250EDE89B4}"/>
          </ac:spMkLst>
        </pc:spChg>
        <pc:spChg chg="mod">
          <ac:chgData name="Jordon Taylor" userId="eb5d0147f692f4f6" providerId="LiveId" clId="{761DC418-A43C-4505-A3F6-373FF56DA4A6}" dt="2024-02-25T13:44:27.077" v="133" actId="120"/>
          <ac:spMkLst>
            <pc:docMk/>
            <pc:sldMk cId="3361190547" sldId="261"/>
            <ac:spMk id="3" creationId="{6B7E818E-B2E7-32CB-CEF7-924D528DDA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9FDDC-EE18-4360-8FB7-F294AF2FEAD6}" type="datetimeFigureOut">
              <a:rPr lang="en-JM" smtClean="0"/>
              <a:t>25/2/2024</a:t>
            </a:fld>
            <a:endParaRPr lang="en-J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FDBE5-50EF-4092-BEFC-19FB4B8D1B60}" type="slidenum">
              <a:rPr lang="en-JM" smtClean="0"/>
              <a:t>‹#›</a:t>
            </a:fld>
            <a:endParaRPr lang="en-JM"/>
          </a:p>
        </p:txBody>
      </p:sp>
    </p:spTree>
    <p:extLst>
      <p:ext uri="{BB962C8B-B14F-4D97-AF65-F5344CB8AC3E}">
        <p14:creationId xmlns:p14="http://schemas.microsoft.com/office/powerpoint/2010/main" val="3148708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796F01-7154-41E0-B48B-A6921757531A}" type="slidenum">
              <a:rPr kumimoji="0" lang="en-US" sz="1200" b="0" i="0" u="none" strike="noStrike" kern="1200" cap="none" spc="0" normalizeH="0" baseline="0" noProof="0" smtClean="0">
                <a:ln>
                  <a:noFill/>
                </a:ln>
                <a:solidFill>
                  <a:srgbClr val="44546A"/>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44546A"/>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796F01-7154-41E0-B48B-A6921757531A}" type="slidenum">
              <a:rPr kumimoji="0" lang="en-US" sz="1200" b="0" i="0" u="none" strike="noStrike" kern="1200" cap="none" spc="0" normalizeH="0" baseline="0" noProof="0" smtClean="0">
                <a:ln>
                  <a:noFill/>
                </a:ln>
                <a:solidFill>
                  <a:srgbClr val="44546A"/>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44546A"/>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2848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D85EB-BECF-2E0D-1468-542AE3C8C8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BBEADB-E2B4-02BE-3084-DEB5367E20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40EF33-B78E-AC57-A431-C5966C58D86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D1C4709-5636-868B-EA8E-3CFE866DD807}"/>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796F01-7154-41E0-B48B-A6921757531A}" type="slidenum">
              <a:rPr kumimoji="0" lang="en-US" sz="1200" b="0" i="0" u="none" strike="noStrike" kern="1200" cap="none" spc="0" normalizeH="0" baseline="0" noProof="0" smtClean="0">
                <a:ln>
                  <a:noFill/>
                </a:ln>
                <a:solidFill>
                  <a:srgbClr val="44546A"/>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44546A"/>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716526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8"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06A09E-12D5-4B1D-B8BB-C300B1DDD423}" type="datetime1">
              <a:rPr lang="en-US" smtClean="0"/>
              <a:t>2/25/2024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221352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468AF-EFCF-4AAD-ACF4-3BA83EC4AF4E}" type="datetime1">
              <a:rPr lang="en-US" smtClean="0"/>
              <a:pPr/>
              <a:t>2/25/2024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861247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9468AF-EFCF-4AAD-ACF4-3BA83EC4AF4E}" type="datetime1">
              <a:rPr lang="en-US" smtClean="0"/>
              <a:pPr/>
              <a:t>2/25/2024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26265654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9468AF-EFCF-4AAD-ACF4-3BA83EC4AF4E}" type="datetime1">
              <a:rPr lang="en-US" smtClean="0"/>
              <a:pPr/>
              <a:t>2/25/2024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3444967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68AF-EFCF-4AAD-ACF4-3BA83EC4AF4E}" type="datetime1">
              <a:rPr lang="en-US" smtClean="0"/>
              <a:pPr/>
              <a:t>2/25/2024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25684748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948" y="1981200"/>
            <a:ext cx="294686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9468AF-EFCF-4AAD-ACF4-3BA83EC4AF4E}" type="datetime1">
              <a:rPr lang="en-US" smtClean="0"/>
              <a:pPr/>
              <a:t>2/25/2024</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404820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3"/>
            <a:ext cx="2940050"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2"/>
            <a:ext cx="2934406"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0"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10"/>
            <a:ext cx="2935997"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9468AF-EFCF-4AAD-ACF4-3BA83EC4AF4E}" type="datetime1">
              <a:rPr lang="en-US" smtClean="0"/>
              <a:pPr/>
              <a:t>2/25/2024</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4156997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CA53D-4C84-40AA-983E-A1E818A7FEFC}" type="datetime1">
              <a:rPr lang="en-US" smtClean="0"/>
              <a:t>2/25/2024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62109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2FCEE-AE66-4EAB-9C04-97F8A56A6354}" type="datetime1">
              <a:rPr lang="en-US" smtClean="0"/>
              <a:t>2/25/2024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10936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A9377B-053C-438C-8A98-92C419A6701C}" type="datetime1">
              <a:rPr lang="en-US" smtClean="0"/>
              <a:t>2/25/2024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426068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CEF46-0123-4A75-9835-49DC49D53DE2}" type="datetime1">
              <a:rPr lang="en-US" smtClean="0"/>
              <a:t>2/25/2024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217682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7"/>
            <a:ext cx="4396339"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3"/>
            <a:ext cx="4396341"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6378D-18AE-47D1-B10A-42F623B40082}" type="datetime1">
              <a:rPr lang="en-US" smtClean="0"/>
              <a:t>2/25/2024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11562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4" y="1905000"/>
            <a:ext cx="4396338"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1F6AE8-D704-41F6-B16A-5547B5672AC1}" type="datetime1">
              <a:rPr lang="en-US" smtClean="0"/>
              <a:t>2/25/2024</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74444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AB9538-6F63-4C0B-916D-ED3F4E0A1B28}" type="datetime1">
              <a:rPr lang="en-US" smtClean="0"/>
              <a:t>2/25/2024</a:t>
            </a:fld>
            <a:endParaRPr lang="en-US"/>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36681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68F15BF-7116-4A9E-8022-5A2DC937F971}" type="datetime1">
              <a:rPr lang="en-US" smtClean="0"/>
              <a:t>2/25/2024</a:t>
            </a:fld>
            <a:endParaRPr lang="en-US"/>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2511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1B8DC91-5A3B-40CE-8C1D-279A8EF6E008}" type="datetime1">
              <a:rPr lang="en-US" smtClean="0"/>
              <a:t>2/25/2024</a:t>
            </a:fld>
            <a:endParaRPr lang="en-US"/>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6928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2/25/2024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13717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9"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20"/>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0"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9468AF-EFCF-4AAD-ACF4-3BA83EC4AF4E}" type="datetime1">
              <a:rPr lang="en-US" smtClean="0"/>
              <a:pPr/>
              <a:t>2/25/2024</a:t>
            </a:fld>
            <a:endParaRPr lang="en-US" dirty="0"/>
          </a:p>
        </p:txBody>
      </p:sp>
      <p:sp>
        <p:nvSpPr>
          <p:cNvPr id="5" name="Footer Placeholder 4"/>
          <p:cNvSpPr>
            <a:spLocks noGrp="1"/>
          </p:cNvSpPr>
          <p:nvPr>
            <p:ph type="ftr" sz="quarter" idx="3"/>
          </p:nvPr>
        </p:nvSpPr>
        <p:spPr>
          <a:xfrm rot="5400000">
            <a:off x="8951574" y="3225298"/>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10352541" y="295731"/>
            <a:ext cx="838199"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3087506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9"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2" name="Title 1"/>
          <p:cNvSpPr>
            <a:spLocks noGrp="1"/>
          </p:cNvSpPr>
          <p:nvPr>
            <p:ph type="ctrTitle"/>
          </p:nvPr>
        </p:nvSpPr>
        <p:spPr>
          <a:xfrm>
            <a:off x="4872332" y="1447801"/>
            <a:ext cx="5220965" cy="3329581"/>
          </a:xfrm>
        </p:spPr>
        <p:txBody>
          <a:bodyPr>
            <a:normAutofit/>
          </a:bodyPr>
          <a:lstStyle/>
          <a:p>
            <a:r>
              <a:rPr lang="en-US" dirty="0">
                <a:solidFill>
                  <a:srgbClr val="EBEBEB"/>
                </a:solidFill>
              </a:rPr>
              <a:t>Course 5 – Week 2</a:t>
            </a:r>
          </a:p>
        </p:txBody>
      </p:sp>
      <p:sp>
        <p:nvSpPr>
          <p:cNvPr id="5" name="Subtitle 4"/>
          <p:cNvSpPr>
            <a:spLocks noGrp="1"/>
          </p:cNvSpPr>
          <p:nvPr>
            <p:ph type="subTitle" idx="1"/>
          </p:nvPr>
        </p:nvSpPr>
        <p:spPr>
          <a:xfrm>
            <a:off x="4872331" y="4777380"/>
            <a:ext cx="5220966" cy="861420"/>
          </a:xfrm>
        </p:spPr>
        <p:txBody>
          <a:bodyPr>
            <a:normAutofit/>
          </a:bodyPr>
          <a:lstStyle/>
          <a:p>
            <a:r>
              <a:rPr lang="en-US">
                <a:solidFill>
                  <a:schemeClr val="tx2">
                    <a:lumMod val="40000"/>
                    <a:lumOff val="60000"/>
                  </a:schemeClr>
                </a:solidFill>
              </a:rPr>
              <a:t>Assignment</a:t>
            </a:r>
            <a:br>
              <a:rPr lang="en-US">
                <a:solidFill>
                  <a:schemeClr val="tx2">
                    <a:lumMod val="40000"/>
                    <a:lumOff val="60000"/>
                  </a:schemeClr>
                </a:solidFill>
              </a:rPr>
            </a:br>
            <a:r>
              <a:rPr lang="en-US">
                <a:solidFill>
                  <a:schemeClr val="tx2">
                    <a:lumMod val="40000"/>
                    <a:lumOff val="60000"/>
                  </a:schemeClr>
                </a:solidFill>
              </a:rPr>
              <a:t>by Jordon Taylor </a:t>
            </a:r>
          </a:p>
        </p:txBody>
      </p:sp>
      <p:sp>
        <p:nvSpPr>
          <p:cNvPr id="1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6203" y="-1"/>
            <a:ext cx="559327"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defTabSz="457200"/>
            <a:endParaRPr lang="en-US">
              <a:solidFill>
                <a:prstClr val="white"/>
              </a:solidFill>
              <a:latin typeface="Century Gothic" panose="020B0502020202020204"/>
            </a:endParaRPr>
          </a:p>
        </p:txBody>
      </p:sp>
      <p:pic>
        <p:nvPicPr>
          <p:cNvPr id="7" name="Picture 6" descr="Coffee beans">
            <a:extLst>
              <a:ext uri="{FF2B5EF4-FFF2-40B4-BE49-F238E27FC236}">
                <a16:creationId xmlns:a16="http://schemas.microsoft.com/office/drawing/2014/main" id="{F915B3DC-7D31-C75A-CD97-C5328C53D03B}"/>
              </a:ext>
            </a:extLst>
          </p:cNvPr>
          <p:cNvPicPr>
            <a:picLocks noChangeAspect="1"/>
          </p:cNvPicPr>
          <p:nvPr/>
        </p:nvPicPr>
        <p:blipFill>
          <a:blip r:embed="rId4"/>
          <a:srcRect l="28226" r="28226"/>
          <a:stretch/>
        </p:blipFill>
        <p:spPr>
          <a:xfrm>
            <a:off x="1608" y="10"/>
            <a:ext cx="4480776"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5" name="Rectangle 1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6681"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defTabSz="457200"/>
            <a:endParaRPr lang="en-JM">
              <a:solidFill>
                <a:prstClr val="white"/>
              </a:solidFill>
              <a:latin typeface="Century Gothic" panose="020B0502020202020204"/>
            </a:endParaRP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 name="Picture 16" descr="Graphs on a display with reflection of office">
            <a:extLst>
              <a:ext uri="{FF2B5EF4-FFF2-40B4-BE49-F238E27FC236}">
                <a16:creationId xmlns:a16="http://schemas.microsoft.com/office/drawing/2014/main" id="{BB91DB0D-3297-A6C7-2137-C6A30A42E095}"/>
              </a:ext>
            </a:extLst>
          </p:cNvPr>
          <p:cNvPicPr>
            <a:picLocks noChangeAspect="1"/>
          </p:cNvPicPr>
          <p:nvPr/>
        </p:nvPicPr>
        <p:blipFill rotWithShape="1">
          <a:blip r:embed="rId4">
            <a:duotone>
              <a:prstClr val="black"/>
              <a:schemeClr val="accent5">
                <a:tint val="45000"/>
                <a:satMod val="400000"/>
              </a:schemeClr>
            </a:duotone>
            <a:alphaModFix amt="15000"/>
          </a:blip>
          <a:srcRect t="9313" b="6418"/>
          <a:stretch/>
        </p:blipFill>
        <p:spPr>
          <a:xfrm>
            <a:off x="20" y="10"/>
            <a:ext cx="12191980" cy="6857990"/>
          </a:xfrm>
          <a:prstGeom prst="rect">
            <a:avLst/>
          </a:prstGeom>
        </p:spPr>
      </p:pic>
      <p:sp>
        <p:nvSpPr>
          <p:cNvPr id="2" name="Title 1"/>
          <p:cNvSpPr>
            <a:spLocks noGrp="1"/>
          </p:cNvSpPr>
          <p:nvPr>
            <p:ph type="title"/>
          </p:nvPr>
        </p:nvSpPr>
        <p:spPr>
          <a:xfrm>
            <a:off x="182815" y="149352"/>
            <a:ext cx="8814881" cy="704087"/>
          </a:xfrm>
        </p:spPr>
        <p:txBody>
          <a:bodyPr>
            <a:noAutofit/>
          </a:bodyPr>
          <a:lstStyle/>
          <a:p>
            <a:r>
              <a:rPr lang="en-JM" sz="4200" b="1" i="0" dirty="0">
                <a:effectLst/>
              </a:rPr>
              <a:t>Data Source imported in Tableau</a:t>
            </a:r>
          </a:p>
        </p:txBody>
      </p:sp>
      <p:sp>
        <p:nvSpPr>
          <p:cNvPr id="21" name="Rectangle 20">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JM"/>
          </a:p>
        </p:txBody>
      </p:sp>
      <p:pic>
        <p:nvPicPr>
          <p:cNvPr id="5" name="Content Placeholder 4">
            <a:extLst>
              <a:ext uri="{FF2B5EF4-FFF2-40B4-BE49-F238E27FC236}">
                <a16:creationId xmlns:a16="http://schemas.microsoft.com/office/drawing/2014/main" id="{0445FD55-243E-FFA1-7A59-75BF29EC562F}"/>
              </a:ext>
            </a:extLst>
          </p:cNvPr>
          <p:cNvPicPr>
            <a:picLocks noGrp="1" noChangeAspect="1"/>
          </p:cNvPicPr>
          <p:nvPr>
            <p:ph idx="1"/>
          </p:nvPr>
        </p:nvPicPr>
        <p:blipFill>
          <a:blip r:embed="rId5"/>
          <a:stretch>
            <a:fillRect/>
          </a:stretch>
        </p:blipFill>
        <p:spPr>
          <a:xfrm>
            <a:off x="316992" y="1108219"/>
            <a:ext cx="11521440" cy="5495001"/>
          </a:xfrm>
        </p:spPr>
      </p:pic>
    </p:spTree>
    <p:extLst>
      <p:ext uri="{BB962C8B-B14F-4D97-AF65-F5344CB8AC3E}">
        <p14:creationId xmlns:p14="http://schemas.microsoft.com/office/powerpoint/2010/main" val="29953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FBC9286D-F64E-669F-B3DA-463E85516251}"/>
            </a:ext>
          </a:extLst>
        </p:cNvPr>
        <p:cNvGrpSpPr/>
        <p:nvPr/>
      </p:nvGrpSpPr>
      <p:grpSpPr>
        <a:xfrm>
          <a:off x="0" y="0"/>
          <a:ext cx="0" cy="0"/>
          <a:chOff x="0" y="0"/>
          <a:chExt cx="0" cy="0"/>
        </a:xfrm>
      </p:grpSpPr>
      <p:pic>
        <p:nvPicPr>
          <p:cNvPr id="17" name="Picture 16" descr="Graphs on a display with reflection of office">
            <a:extLst>
              <a:ext uri="{FF2B5EF4-FFF2-40B4-BE49-F238E27FC236}">
                <a16:creationId xmlns:a16="http://schemas.microsoft.com/office/drawing/2014/main" id="{394458D2-576D-A94B-1FA7-E77C4883F610}"/>
              </a:ext>
            </a:extLst>
          </p:cNvPr>
          <p:cNvPicPr>
            <a:picLocks noChangeAspect="1"/>
          </p:cNvPicPr>
          <p:nvPr/>
        </p:nvPicPr>
        <p:blipFill rotWithShape="1">
          <a:blip r:embed="rId4">
            <a:duotone>
              <a:prstClr val="black"/>
              <a:schemeClr val="accent5">
                <a:tint val="45000"/>
                <a:satMod val="400000"/>
              </a:schemeClr>
            </a:duotone>
            <a:alphaModFix amt="15000"/>
          </a:blip>
          <a:srcRect t="9313" b="6418"/>
          <a:stretch/>
        </p:blipFill>
        <p:spPr>
          <a:xfrm>
            <a:off x="20" y="10"/>
            <a:ext cx="12191980" cy="6857990"/>
          </a:xfrm>
          <a:prstGeom prst="rect">
            <a:avLst/>
          </a:prstGeom>
        </p:spPr>
      </p:pic>
      <p:sp>
        <p:nvSpPr>
          <p:cNvPr id="2" name="Title 1">
            <a:extLst>
              <a:ext uri="{FF2B5EF4-FFF2-40B4-BE49-F238E27FC236}">
                <a16:creationId xmlns:a16="http://schemas.microsoft.com/office/drawing/2014/main" id="{11358FA7-6A5A-9372-63BB-F7250EDE89B4}"/>
              </a:ext>
            </a:extLst>
          </p:cNvPr>
          <p:cNvSpPr>
            <a:spLocks noGrp="1"/>
          </p:cNvSpPr>
          <p:nvPr>
            <p:ph type="title"/>
          </p:nvPr>
        </p:nvSpPr>
        <p:spPr>
          <a:xfrm>
            <a:off x="158431" y="91440"/>
            <a:ext cx="9404723" cy="883920"/>
          </a:xfrm>
        </p:spPr>
        <p:txBody>
          <a:bodyPr>
            <a:normAutofit/>
          </a:bodyPr>
          <a:lstStyle/>
          <a:p>
            <a:r>
              <a:rPr lang="en-JM" b="1" i="0" dirty="0">
                <a:effectLst/>
              </a:rPr>
              <a:t>Data Cleaning Process in Excel</a:t>
            </a:r>
          </a:p>
        </p:txBody>
      </p:sp>
      <p:sp>
        <p:nvSpPr>
          <p:cNvPr id="21" name="Rectangle 20">
            <a:extLst>
              <a:ext uri="{FF2B5EF4-FFF2-40B4-BE49-F238E27FC236}">
                <a16:creationId xmlns:a16="http://schemas.microsoft.com/office/drawing/2014/main" id="{47C041C3-456F-D8B0-4241-EF0556327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JM"/>
          </a:p>
        </p:txBody>
      </p:sp>
      <p:sp>
        <p:nvSpPr>
          <p:cNvPr id="3" name="Content Placeholder 2">
            <a:extLst>
              <a:ext uri="{FF2B5EF4-FFF2-40B4-BE49-F238E27FC236}">
                <a16:creationId xmlns:a16="http://schemas.microsoft.com/office/drawing/2014/main" id="{6B7E818E-B2E7-32CB-CEF7-924D528DDA2D}"/>
              </a:ext>
            </a:extLst>
          </p:cNvPr>
          <p:cNvSpPr>
            <a:spLocks noGrp="1"/>
          </p:cNvSpPr>
          <p:nvPr>
            <p:ph idx="1"/>
          </p:nvPr>
        </p:nvSpPr>
        <p:spPr>
          <a:xfrm>
            <a:off x="571712" y="1282849"/>
            <a:ext cx="11048575" cy="5435301"/>
          </a:xfrm>
        </p:spPr>
        <p:txBody>
          <a:bodyPr anchor="ctr">
            <a:normAutofit fontScale="92500"/>
          </a:bodyPr>
          <a:lstStyle/>
          <a:p>
            <a:pPr marL="0" indent="0">
              <a:buNone/>
            </a:pPr>
            <a:endParaRPr lang="en-US" dirty="0"/>
          </a:p>
          <a:p>
            <a:pPr marL="0" indent="0">
              <a:buNone/>
            </a:pPr>
            <a:r>
              <a:rPr lang="en-US" dirty="0"/>
              <a:t>In reviewing the dataset for my analysis, I conducted a thorough examination of each column using Excel's filter option to ensure data cleanliness. Fortunately, the majority of the data was clean and free from any significant issues. However, one issue that I did encounter was with the date field, where each row had a time value of 0:00. Recognizing that this lack of specificity in the time component could potentially introduce inaccuracies or inconsistencies in the analysis, I decided to remove these time values from the dataset. </a:t>
            </a:r>
          </a:p>
          <a:p>
            <a:endParaRPr lang="en-US" dirty="0"/>
          </a:p>
          <a:p>
            <a:pPr marL="0" indent="0">
              <a:buNone/>
            </a:pPr>
            <a:r>
              <a:rPr lang="en-US" dirty="0"/>
              <a:t>By removing the time values, I aimed to standardize the date format across the dataset and eliminate any potential confusion or errors that could arise from inconsistent time values. Additionally, since the time component did not provide any meaningful information for the analysis I was conducting, removing it did not compromise the integrity or validity of the dataset.</a:t>
            </a:r>
          </a:p>
          <a:p>
            <a:endParaRPr lang="en-US" dirty="0"/>
          </a:p>
          <a:p>
            <a:pPr marL="0" indent="0">
              <a:buNone/>
            </a:pPr>
            <a:r>
              <a:rPr lang="en-US" dirty="0"/>
              <a:t>Overall, while the dataset was relatively clean, addressing this issue with the time values ensured that the data used for analysis was consistent, accurate, and free from any unnecessary complexities.</a:t>
            </a:r>
            <a:endParaRPr lang="en-JM" dirty="0"/>
          </a:p>
        </p:txBody>
      </p:sp>
    </p:spTree>
    <p:extLst>
      <p:ext uri="{BB962C8B-B14F-4D97-AF65-F5344CB8AC3E}">
        <p14:creationId xmlns:p14="http://schemas.microsoft.com/office/powerpoint/2010/main" val="3361190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217</Words>
  <Application>Microsoft Office PowerPoint</Application>
  <PresentationFormat>Widescreen</PresentationFormat>
  <Paragraphs>13</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Century Gothic</vt:lpstr>
      <vt:lpstr>Wingdings 3</vt:lpstr>
      <vt:lpstr>Ion</vt:lpstr>
      <vt:lpstr>Course 5 – Week 2</vt:lpstr>
      <vt:lpstr>Data Source imported in Tableau</vt:lpstr>
      <vt:lpstr>Data Cleaning Process in Excel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5 – Week 2</dc:title>
  <dc:creator>Jordon Taylor</dc:creator>
  <cp:lastModifiedBy>Jordon Taylor</cp:lastModifiedBy>
  <cp:revision>1</cp:revision>
  <dcterms:created xsi:type="dcterms:W3CDTF">2024-02-25T13:06:08Z</dcterms:created>
  <dcterms:modified xsi:type="dcterms:W3CDTF">2024-02-25T13:44:33Z</dcterms:modified>
</cp:coreProperties>
</file>