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45"/>
  </p:notesMasterIdLst>
  <p:handoutMasterIdLst>
    <p:handoutMasterId r:id="rId46"/>
  </p:handoutMasterIdLst>
  <p:sldIdLst>
    <p:sldId id="256" r:id="rId6"/>
    <p:sldId id="257" r:id="rId7"/>
    <p:sldId id="270" r:id="rId8"/>
    <p:sldId id="258" r:id="rId9"/>
    <p:sldId id="268" r:id="rId10"/>
    <p:sldId id="269" r:id="rId11"/>
    <p:sldId id="267" r:id="rId12"/>
    <p:sldId id="271" r:id="rId13"/>
    <p:sldId id="272" r:id="rId14"/>
    <p:sldId id="273" r:id="rId15"/>
    <p:sldId id="274" r:id="rId16"/>
    <p:sldId id="260" r:id="rId17"/>
    <p:sldId id="275" r:id="rId18"/>
    <p:sldId id="262" r:id="rId19"/>
    <p:sldId id="261" r:id="rId20"/>
    <p:sldId id="263" r:id="rId21"/>
    <p:sldId id="279" r:id="rId22"/>
    <p:sldId id="278" r:id="rId23"/>
    <p:sldId id="277" r:id="rId24"/>
    <p:sldId id="276" r:id="rId25"/>
    <p:sldId id="282" r:id="rId26"/>
    <p:sldId id="285" r:id="rId27"/>
    <p:sldId id="286" r:id="rId28"/>
    <p:sldId id="281" r:id="rId29"/>
    <p:sldId id="284" r:id="rId30"/>
    <p:sldId id="288" r:id="rId31"/>
    <p:sldId id="287" r:id="rId32"/>
    <p:sldId id="289" r:id="rId33"/>
    <p:sldId id="283" r:id="rId34"/>
    <p:sldId id="290" r:id="rId35"/>
    <p:sldId id="291" r:id="rId36"/>
    <p:sldId id="292" r:id="rId37"/>
    <p:sldId id="264" r:id="rId38"/>
    <p:sldId id="293" r:id="rId39"/>
    <p:sldId id="294" r:id="rId40"/>
    <p:sldId id="295" r:id="rId41"/>
    <p:sldId id="296" r:id="rId42"/>
    <p:sldId id="265" r:id="rId43"/>
    <p:sldId id="266" r:id="rId44"/>
  </p:sldIdLst>
  <p:sldSz cx="12192000" cy="6858000"/>
  <p:notesSz cx="7010400" cy="92964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ny Wouters" initials="DW" lastIdx="1" clrIdx="0">
    <p:extLst>
      <p:ext uri="{19B8F6BF-5375-455C-9EA6-DF929625EA0E}">
        <p15:presenceInfo xmlns:p15="http://schemas.microsoft.com/office/powerpoint/2012/main" userId="Danny Wouter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AE"/>
    <a:srgbClr val="EC4B2F"/>
    <a:srgbClr val="000000"/>
    <a:srgbClr val="4B2B4B"/>
    <a:srgbClr val="50C6DD"/>
    <a:srgbClr val="D1CAD2"/>
    <a:srgbClr val="B7A9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4" autoAdjust="0"/>
  </p:normalViewPr>
  <p:slideViewPr>
    <p:cSldViewPr showGuides="1">
      <p:cViewPr varScale="1">
        <p:scale>
          <a:sx n="116" d="100"/>
          <a:sy n="116" d="100"/>
        </p:scale>
        <p:origin x="384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0" d="100"/>
          <a:sy n="80" d="100"/>
        </p:scale>
        <p:origin x="-2022" y="-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F1A4A96-82D9-489B-915B-218BDB102403}" type="datetimeFigureOut">
              <a:rPr lang="nl-BE" smtClean="0"/>
              <a:pPr/>
              <a:t>24/04/2020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D17EFB8-940B-4475-A4F4-BBE959E16336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11487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1925427-6E8A-463A-9752-7D22F5CAF14A}" type="datetimeFigureOut">
              <a:rPr lang="nl-BE" smtClean="0"/>
              <a:pPr/>
              <a:t>24/04/2020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9ED9555-764A-4B78-873A-3D7406AAEA2B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1538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Basic">
    <p:bg bwMode="gray">
      <p:bgPr>
        <a:solidFill>
          <a:srgbClr val="00A0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958000"/>
            <a:ext cx="121920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084000"/>
            <a:ext cx="2640000" cy="432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57192"/>
            <a:ext cx="12192000" cy="1800000"/>
          </a:xfrm>
          <a:noFill/>
        </p:spPr>
        <p:txBody>
          <a:bodyPr wrap="square" lIns="720000" tIns="180000" rIns="720000" bIns="540000">
            <a:noAutofit/>
          </a:bodyPr>
          <a:lstStyle>
            <a:lvl1pPr marL="0" indent="0" algn="ctr">
              <a:buNone/>
              <a:defRPr sz="32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 dirty="0"/>
          </a:p>
        </p:txBody>
      </p:sp>
      <p:sp>
        <p:nvSpPr>
          <p:cNvPr id="154" name="Title 153"/>
          <p:cNvSpPr>
            <a:spLocks noGrp="1"/>
          </p:cNvSpPr>
          <p:nvPr>
            <p:ph type="title"/>
          </p:nvPr>
        </p:nvSpPr>
        <p:spPr>
          <a:xfrm>
            <a:off x="0" y="1556992"/>
            <a:ext cx="12192000" cy="1800000"/>
          </a:xfrm>
          <a:noFill/>
        </p:spPr>
        <p:txBody>
          <a:bodyPr lIns="720000" tIns="540000" rIns="720000" bIns="180000" anchor="b" anchorCtr="0">
            <a:noAutofit/>
          </a:bodyPr>
          <a:lstStyle>
            <a:lvl1pPr algn="ctr">
              <a:lnSpc>
                <a:spcPct val="90000"/>
              </a:lnSpc>
              <a:defRPr sz="38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solidFill>
            <a:srgbClr val="EC4B2F"/>
          </a:solidFill>
        </p:spPr>
        <p:txBody>
          <a:bodyPr/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endParaRPr lang="nl-B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solidFill>
            <a:srgbClr val="00A0AE"/>
          </a:solidFill>
        </p:spPr>
        <p:txBody>
          <a:bodyPr/>
          <a:lstStyle>
            <a:lvl1pPr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fld id="{3B80295F-48CD-49FC-897A-CCEC919B8070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10" name="Picture 9" descr="TM_logo_vignet_ppt.jpg"/>
          <p:cNvPicPr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80001" y="360000"/>
            <a:ext cx="2157153" cy="1155192"/>
          </a:xfrm>
          <a:prstGeom prst="rect">
            <a:avLst/>
          </a:prstGeom>
        </p:spPr>
      </p:pic>
      <p:sp>
        <p:nvSpPr>
          <p:cNvPr id="14" name="Date Placeholder 13"/>
          <p:cNvSpPr>
            <a:spLocks noGrp="1"/>
          </p:cNvSpPr>
          <p:nvPr>
            <p:ph type="dt" sz="half" idx="13"/>
          </p:nvPr>
        </p:nvSpPr>
        <p:spPr>
          <a:xfrm>
            <a:off x="1007435" y="6570001"/>
            <a:ext cx="109119" cy="200055"/>
          </a:xfrm>
          <a:solidFill>
            <a:schemeClr val="tx1"/>
          </a:solidFill>
        </p:spPr>
        <p:txBody>
          <a:bodyPr/>
          <a:lstStyle>
            <a:lvl1pPr>
              <a:defRPr sz="1300">
                <a:solidFill>
                  <a:srgbClr val="00A0AE"/>
                </a:solidFill>
                <a:latin typeface="+mj-lt"/>
              </a:defRPr>
            </a:lvl1pPr>
          </a:lstStyle>
          <a:p>
            <a:pPr algn="l"/>
            <a:endParaRPr lang="nl-BE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5661248"/>
            <a:ext cx="12192000" cy="288032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3" name="Picture 12" descr="image_preview.png"/>
          <p:cNvPicPr>
            <a:picLocks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645733" y="6192000"/>
            <a:ext cx="1138899" cy="4320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428000"/>
          </a:xfrm>
        </p:spPr>
        <p:txBody>
          <a:bodyPr bIns="144000"/>
          <a:lstStyle>
            <a:lvl1pPr marL="323850" indent="-323850">
              <a:spcBef>
                <a:spcPts val="400"/>
              </a:spcBef>
              <a:spcAft>
                <a:spcPts val="400"/>
              </a:spcAft>
              <a:buClrTx/>
              <a:defRPr/>
            </a:lvl1pPr>
            <a:lvl2pPr marL="723900" indent="-368300">
              <a:spcBef>
                <a:spcPts val="400"/>
              </a:spcBef>
              <a:spcAft>
                <a:spcPts val="400"/>
              </a:spcAft>
              <a:buClrTx/>
              <a:defRPr sz="2500"/>
            </a:lvl2pPr>
            <a:lvl3pPr marL="982663" indent="-258763">
              <a:spcBef>
                <a:spcPts val="400"/>
              </a:spcBef>
              <a:spcAft>
                <a:spcPts val="400"/>
              </a:spcAft>
              <a:buClrTx/>
              <a:defRPr sz="2300"/>
            </a:lvl3pPr>
            <a:lvl4pPr marL="1255713" indent="-273050">
              <a:spcBef>
                <a:spcPts val="400"/>
              </a:spcBef>
              <a:spcAft>
                <a:spcPts val="400"/>
              </a:spcAft>
              <a:buClrTx/>
              <a:defRPr sz="2000"/>
            </a:lvl4pPr>
            <a:lvl5pPr marL="1609725" indent="-258763">
              <a:spcBef>
                <a:spcPts val="600"/>
              </a:spcBef>
              <a:spcAft>
                <a:spcPts val="600"/>
              </a:spcAft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00A0AE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00A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3B80295F-48CD-49FC-897A-CCEC919B8070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nl-BE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pPr algn="l"/>
            <a:endParaRPr lang="nl-B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734000"/>
          </a:xfrm>
        </p:spPr>
        <p:txBody>
          <a:bodyPr bIns="144000" numCol="2" spcCol="360000" anchor="ctr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/>
          <a:p>
            <a:r>
              <a:rPr lang="en-US"/>
              <a:t>Click to edit Master title style</a:t>
            </a:r>
            <a:endParaRPr lang="nl-BE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00A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pPr algn="l"/>
            <a:endParaRPr lang="nl-BE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3B80295F-48CD-49FC-897A-CCEC919B8070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nl-B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|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5904000" cy="1097992"/>
          </a:xfrm>
        </p:spPr>
        <p:txBody>
          <a:bodyPr lIns="252000" tIns="252000" rIns="0" bIns="0" anchor="t" anchorCtr="0">
            <a:no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2285992"/>
            <a:ext cx="5904000" cy="3600000"/>
          </a:xfrm>
        </p:spPr>
        <p:txBody>
          <a:bodyPr lIns="252000" tIns="0" rIns="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88043" y="1152000"/>
            <a:ext cx="5904000" cy="1097992"/>
          </a:xfrm>
        </p:spPr>
        <p:txBody>
          <a:bodyPr lIns="0" tIns="252000" rIns="252000" bIns="0" anchor="t" anchorCtr="0">
            <a:norm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88043" y="2285992"/>
            <a:ext cx="5904000" cy="3600000"/>
          </a:xfrm>
        </p:spPr>
        <p:txBody>
          <a:bodyPr lIns="0" tIns="0" rIns="25200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pPr algn="l"/>
            <a:endParaRPr lang="nl-BE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3B80295F-48CD-49FC-897A-CCEC919B8070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nl-B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1 Pictur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494" y="1152000"/>
            <a:ext cx="6762797" cy="4734000"/>
          </a:xfrm>
        </p:spPr>
        <p:txBody>
          <a:bodyPr lIns="0" rIns="0" bIns="144000"/>
          <a:lstStyle>
            <a:lvl2pPr algn="l"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00A0AE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87"/>
          <p:cNvSpPr>
            <a:spLocks noGrp="1"/>
          </p:cNvSpPr>
          <p:nvPr>
            <p:ph type="pic" sz="quarter" idx="10"/>
          </p:nvPr>
        </p:nvSpPr>
        <p:spPr>
          <a:xfrm>
            <a:off x="240000" y="1152000"/>
            <a:ext cx="4571989" cy="4734000"/>
          </a:xfrm>
        </p:spPr>
        <p:txBody>
          <a:bodyPr>
            <a:normAutofit/>
          </a:bodyPr>
          <a:lstStyle>
            <a:lvl1pPr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BE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pPr algn="l"/>
            <a:endParaRPr lang="nl-B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3B80295F-48CD-49FC-897A-CCEC919B8070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nl-B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3B80295F-48CD-49FC-897A-CCEC919B8070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pPr algn="l"/>
            <a:endParaRPr lang="nl-B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0" y="1"/>
            <a:ext cx="12192000" cy="5929313"/>
          </a:xfrm>
        </p:spPr>
        <p:txBody>
          <a:bodyPr/>
          <a:lstStyle>
            <a:lvl1pPr>
              <a:buClrTx/>
              <a:defRPr>
                <a:solidFill>
                  <a:srgbClr val="000000"/>
                </a:solidFill>
                <a:latin typeface="+mj-lt"/>
              </a:defRPr>
            </a:lvl1pPr>
            <a:lvl2pPr>
              <a:buClrTx/>
              <a:defRPr>
                <a:solidFill>
                  <a:srgbClr val="000000"/>
                </a:solidFill>
                <a:latin typeface="+mj-lt"/>
              </a:defRPr>
            </a:lvl2pPr>
            <a:lvl3pPr>
              <a:buClrTx/>
              <a:defRPr>
                <a:solidFill>
                  <a:srgbClr val="000000"/>
                </a:solidFill>
                <a:latin typeface="+mj-lt"/>
              </a:defRPr>
            </a:lvl3pPr>
            <a:lvl4pPr>
              <a:buClrTx/>
              <a:defRPr>
                <a:solidFill>
                  <a:srgbClr val="000000"/>
                </a:solidFill>
                <a:latin typeface="+mj-lt"/>
              </a:defRPr>
            </a:lvl4pPr>
            <a:lvl5pPr>
              <a:buClrTx/>
              <a:defRPr>
                <a:solidFill>
                  <a:srgbClr val="000000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1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3B80295F-48CD-49FC-897A-CCEC919B8070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pPr algn="l"/>
            <a:endParaRPr lang="nl-BE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59293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B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58024"/>
            <a:ext cx="12192000" cy="900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0" y="6084000"/>
            <a:ext cx="2640000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7435" y="6084000"/>
            <a:ext cx="5376565" cy="432000"/>
          </a:xfrm>
          <a:prstGeom prst="rect">
            <a:avLst/>
          </a:prstGeom>
          <a:solidFill>
            <a:schemeClr val="bg1"/>
          </a:solidFill>
        </p:spPr>
        <p:txBody>
          <a:bodyPr wrap="square" lIns="144000" tIns="0" rIns="144000" bIns="0" anchor="ctr" anchorCtr="0">
            <a:noAutofit/>
          </a:bodyPr>
          <a:lstStyle>
            <a:lvl1pPr algn="l">
              <a:lnSpc>
                <a:spcPct val="90000"/>
              </a:lnSpc>
              <a:defRPr sz="1500">
                <a:solidFill>
                  <a:srgbClr val="00A0AE"/>
                </a:solidFill>
                <a:latin typeface="+mj-lt"/>
              </a:defRPr>
            </a:lvl1pPr>
          </a:lstStyle>
          <a:p>
            <a:endParaRPr lang="nl-BE" dirty="0"/>
          </a:p>
        </p:txBody>
      </p:sp>
      <p:sp>
        <p:nvSpPr>
          <p:cNvPr id="86" name="Slide Number Placeholder 85"/>
          <p:cNvSpPr>
            <a:spLocks noGrp="1"/>
          </p:cNvSpPr>
          <p:nvPr>
            <p:ph type="sldNum" sz="quarter" idx="4"/>
          </p:nvPr>
        </p:nvSpPr>
        <p:spPr>
          <a:xfrm>
            <a:off x="480000" y="6084000"/>
            <a:ext cx="480000" cy="667148"/>
          </a:xfrm>
          <a:prstGeom prst="rect">
            <a:avLst/>
          </a:prstGeom>
          <a:solidFill>
            <a:srgbClr val="00A0AE"/>
          </a:solidFill>
        </p:spPr>
        <p:txBody>
          <a:bodyPr vert="horz" wrap="none" lIns="0" tIns="108000" rIns="0" bIns="0" rtlCol="0" anchor="ctr" anchorCtr="0">
            <a:noAutofit/>
          </a:bodyPr>
          <a:lstStyle>
            <a:lvl1pPr algn="ctr">
              <a:defRPr sz="2000" b="0">
                <a:solidFill>
                  <a:schemeClr val="bg1"/>
                </a:solidFill>
                <a:latin typeface="+mj-lt"/>
              </a:defRPr>
            </a:lvl1pPr>
          </a:lstStyle>
          <a:p>
            <a:fld id="{3B80295F-48CD-49FC-897A-CCEC919B8070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2984"/>
          </a:xfrm>
          <a:prstGeom prst="rect">
            <a:avLst/>
          </a:prstGeom>
          <a:ln w="0">
            <a:noFill/>
          </a:ln>
        </p:spPr>
        <p:txBody>
          <a:bodyPr vert="horz" lIns="360000" tIns="180000" rIns="360000" bIns="144000" rtlCol="0" anchor="ctr">
            <a:noAutofit/>
          </a:bodyPr>
          <a:lstStyle/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12192000" cy="4428000"/>
          </a:xfrm>
          <a:prstGeom prst="rect">
            <a:avLst/>
          </a:prstGeom>
        </p:spPr>
        <p:txBody>
          <a:bodyPr vert="horz" lIns="432000" tIns="252000" rIns="43200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0" name="Date Placeholder 3"/>
          <p:cNvSpPr>
            <a:spLocks noGrp="1"/>
          </p:cNvSpPr>
          <p:nvPr>
            <p:ph type="dt" sz="half" idx="2"/>
          </p:nvPr>
        </p:nvSpPr>
        <p:spPr>
          <a:xfrm>
            <a:off x="1007435" y="6570001"/>
            <a:ext cx="109119" cy="200055"/>
          </a:xfrm>
          <a:prstGeom prst="rect">
            <a:avLst/>
          </a:prstGeom>
          <a:solidFill>
            <a:srgbClr val="EC4B2F"/>
          </a:solidFill>
        </p:spPr>
        <p:txBody>
          <a:bodyPr wrap="none" lIns="108000" tIns="0" rIns="0" bIns="0" anchor="b" anchorCtr="0">
            <a:spAutoFit/>
          </a:bodyPr>
          <a:lstStyle>
            <a:lvl1pPr algn="r">
              <a:defRPr sz="1300">
                <a:solidFill>
                  <a:schemeClr val="bg1"/>
                </a:solidFill>
                <a:latin typeface="+mj-lt"/>
              </a:defRPr>
            </a:lvl1pPr>
          </a:lstStyle>
          <a:p>
            <a:pPr algn="l"/>
            <a:endParaRPr lang="nl-BE" dirty="0"/>
          </a:p>
        </p:txBody>
      </p:sp>
      <p:pic>
        <p:nvPicPr>
          <p:cNvPr id="9" name="Picture 8" descr="tm_rgb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200456" y="5976000"/>
            <a:ext cx="1650076" cy="8645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78" r:id="rId3"/>
    <p:sldLayoutId id="2147483653" r:id="rId4"/>
    <p:sldLayoutId id="2147483679" r:id="rId5"/>
    <p:sldLayoutId id="2147483688" r:id="rId6"/>
    <p:sldLayoutId id="2147483687" r:id="rId7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 cap="all" baseline="0">
          <a:solidFill>
            <a:srgbClr val="00A0AE"/>
          </a:solidFill>
          <a:latin typeface="+mj-lt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SzPct val="90000"/>
        <a:buFont typeface="Verdana" pitchFamily="34" charset="0"/>
        <a:buChar char="•"/>
        <a:defRPr sz="3000" kern="1200">
          <a:solidFill>
            <a:srgbClr val="000000"/>
          </a:solidFill>
          <a:latin typeface="+mj-lt"/>
          <a:ea typeface="+mn-ea"/>
          <a:cs typeface="+mn-cs"/>
        </a:defRPr>
      </a:lvl1pPr>
      <a:lvl2pPr marL="723900" indent="-3683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−"/>
        <a:defRPr sz="2700" kern="1200">
          <a:solidFill>
            <a:srgbClr val="000000"/>
          </a:solidFill>
          <a:latin typeface="+mj-lt"/>
          <a:ea typeface="+mn-ea"/>
          <a:cs typeface="+mn-cs"/>
        </a:defRPr>
      </a:lvl2pPr>
      <a:lvl3pPr marL="982663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•"/>
        <a:defRPr sz="2400" kern="1200">
          <a:solidFill>
            <a:srgbClr val="000000"/>
          </a:solidFill>
          <a:latin typeface="+mj-lt"/>
          <a:ea typeface="+mn-ea"/>
          <a:cs typeface="+mn-cs"/>
        </a:defRPr>
      </a:lvl3pPr>
      <a:lvl4pPr marL="1255713" indent="-27305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»"/>
        <a:defRPr sz="2100" kern="1200">
          <a:solidFill>
            <a:srgbClr val="000000"/>
          </a:solidFill>
          <a:latin typeface="+mj-lt"/>
          <a:ea typeface="+mn-ea"/>
          <a:cs typeface="+mn-cs"/>
        </a:defRPr>
      </a:lvl4pPr>
      <a:lvl5pPr marL="1609725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>
          <a:schemeClr val="tx1"/>
        </a:buClr>
        <a:buFont typeface="Arial" pitchFamily="34" charset="0"/>
        <a:buNone/>
        <a:defRPr sz="20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Datamanipulatie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</a:t>
            </a:fld>
            <a:endParaRPr lang="nl-B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AE85B45-47FD-4889-B130-607815390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 </a:t>
            </a:r>
            <a:r>
              <a:rPr lang="en-US" dirty="0" err="1"/>
              <a:t>naar</a:t>
            </a:r>
            <a:r>
              <a:rPr lang="en-US" dirty="0"/>
              <a:t> GitHub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kopieer</a:t>
            </a:r>
            <a:r>
              <a:rPr lang="en-US" dirty="0"/>
              <a:t> de </a:t>
            </a:r>
            <a:r>
              <a:rPr lang="en-US" dirty="0" err="1"/>
              <a:t>url</a:t>
            </a:r>
            <a:r>
              <a:rPr lang="en-US" dirty="0"/>
              <a:t> om het project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kopiëren</a:t>
            </a:r>
            <a:r>
              <a:rPr lang="en-US" dirty="0"/>
              <a:t> via </a:t>
            </a:r>
            <a:r>
              <a:rPr lang="en-US" b="1" dirty="0"/>
              <a:t>https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8B731D-9A0D-4C1B-8C05-B7875BC24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(3)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1268D1-4F33-4868-A5CB-950A20EA6E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10</a:t>
            </a:fld>
            <a:endParaRPr lang="nl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EEF8E-CB9C-419E-882D-ED8544C73B5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ABA98C-FE5B-4908-8326-0C5B8B86D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495550"/>
            <a:ext cx="443865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76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00D6CBF-388B-4BA1-BA6B-AE749CC97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 </a:t>
            </a:r>
            <a:r>
              <a:rPr lang="en-US" dirty="0" err="1"/>
              <a:t>naar</a:t>
            </a:r>
            <a:r>
              <a:rPr lang="en-US" dirty="0"/>
              <a:t> de Git Bash</a:t>
            </a:r>
          </a:p>
          <a:p>
            <a:r>
              <a:rPr lang="en-US" dirty="0"/>
              <a:t>Clone het project</a:t>
            </a:r>
          </a:p>
          <a:p>
            <a:pPr lvl="1"/>
            <a:r>
              <a:rPr lang="en-US" dirty="0"/>
              <a:t>git clone </a:t>
            </a:r>
            <a:r>
              <a:rPr lang="en-US" i="1" dirty="0"/>
              <a:t>https://url.naar.het.project.git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FE60FB-6195-4961-9B17-9FCEF9EF9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(4)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ADEA92-D4F2-44A4-8116-1148864264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11</a:t>
            </a:fld>
            <a:endParaRPr lang="nl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AD082-B128-4631-B146-3887BF0A56E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A205CD-9740-44FD-B63C-0444F642D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057525"/>
            <a:ext cx="1010602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471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16E081D-4DD4-4C01-AB1C-8D537A554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800" dirty="0"/>
              <a:t>Lokaal heb je steeds één </a:t>
            </a:r>
            <a:r>
              <a:rPr lang="nl-BE" sz="2800" dirty="0" err="1"/>
              <a:t>branch</a:t>
            </a:r>
            <a:r>
              <a:rPr lang="nl-BE" sz="2800" dirty="0"/>
              <a:t> staan, standaard de master </a:t>
            </a:r>
            <a:r>
              <a:rPr lang="nl-BE" sz="2800" dirty="0" err="1"/>
              <a:t>branch</a:t>
            </a:r>
            <a:endParaRPr lang="nl-BE" sz="2800" dirty="0"/>
          </a:p>
          <a:p>
            <a:r>
              <a:rPr lang="nl-BE" sz="2800" dirty="0"/>
              <a:t>Ga naar de map die zojuist is aangemaakt</a:t>
            </a:r>
          </a:p>
          <a:p>
            <a:pPr lvl="1"/>
            <a:r>
              <a:rPr lang="nl-BE" dirty="0"/>
              <a:t>cd </a:t>
            </a:r>
            <a:r>
              <a:rPr lang="nl-BE" i="1" dirty="0"/>
              <a:t>mapnaam</a:t>
            </a:r>
            <a:endParaRPr lang="nl-BE" dirty="0"/>
          </a:p>
          <a:p>
            <a:r>
              <a:rPr lang="nl-BE" sz="2800" dirty="0"/>
              <a:t>Je kan een overzicht van de lokale branches opvragen:</a:t>
            </a:r>
          </a:p>
          <a:p>
            <a:pPr lvl="1"/>
            <a:r>
              <a:rPr lang="nl-BE" dirty="0"/>
              <a:t>git </a:t>
            </a:r>
            <a:r>
              <a:rPr lang="nl-BE" dirty="0" err="1"/>
              <a:t>branch</a:t>
            </a:r>
            <a:endParaRPr lang="nl-BE" dirty="0"/>
          </a:p>
          <a:p>
            <a:pPr lvl="1"/>
            <a:endParaRPr lang="nl-BE" dirty="0"/>
          </a:p>
          <a:p>
            <a:pPr lvl="1"/>
            <a:endParaRPr lang="nl-BE" dirty="0"/>
          </a:p>
          <a:p>
            <a:endParaRPr lang="nl-B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DF37F2-6BF3-47C4-9F34-6283F3B24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Repository</a:t>
            </a:r>
            <a:r>
              <a:rPr lang="nl-BE" dirty="0"/>
              <a:t> (5)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203E28-AC48-4945-A5B6-B573AD28A6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12</a:t>
            </a:fld>
            <a:endParaRPr lang="nl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E57A5-7FE8-4FF9-8788-C65F5FFB490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3ED821-FB96-44C8-A80F-D82761A6D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" y="4093915"/>
            <a:ext cx="1010602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42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16E081D-4DD4-4C01-AB1C-8D537A554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Je kan een overzicht van alle branches opvragen die je lokaal hebt en online op de </a:t>
            </a:r>
            <a:r>
              <a:rPr lang="nl-BE" dirty="0" err="1"/>
              <a:t>repository</a:t>
            </a:r>
            <a:r>
              <a:rPr lang="nl-BE" dirty="0"/>
              <a:t> staan</a:t>
            </a:r>
          </a:p>
          <a:p>
            <a:pPr lvl="1"/>
            <a:r>
              <a:rPr lang="nl-BE" dirty="0"/>
              <a:t>git </a:t>
            </a:r>
            <a:r>
              <a:rPr lang="nl-BE" dirty="0" err="1"/>
              <a:t>branch</a:t>
            </a:r>
            <a:r>
              <a:rPr lang="nl-BE" dirty="0"/>
              <a:t> -a</a:t>
            </a:r>
          </a:p>
          <a:p>
            <a:endParaRPr lang="nl-B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DF37F2-6BF3-47C4-9F34-6283F3B24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Repository</a:t>
            </a:r>
            <a:r>
              <a:rPr lang="nl-BE" dirty="0"/>
              <a:t> (5)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203E28-AC48-4945-A5B6-B573AD28A6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13</a:t>
            </a:fld>
            <a:endParaRPr lang="nl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E57A5-7FE8-4FF9-8788-C65F5FFB490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15E6DC-D904-43C9-B319-E67F5B9E2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72000"/>
            <a:ext cx="8788922" cy="40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685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90C8100-428C-417D-9B8F-EF38A785C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Als je van </a:t>
            </a:r>
            <a:r>
              <a:rPr lang="nl-BE" dirty="0" err="1"/>
              <a:t>branch</a:t>
            </a:r>
            <a:r>
              <a:rPr lang="nl-BE" dirty="0"/>
              <a:t> wisselt, worden de bestanden lokaal aangepast</a:t>
            </a:r>
          </a:p>
          <a:p>
            <a:r>
              <a:rPr lang="nl-BE" dirty="0"/>
              <a:t>Opgelet!</a:t>
            </a:r>
          </a:p>
          <a:p>
            <a:pPr lvl="1"/>
            <a:r>
              <a:rPr lang="nl-BE" dirty="0"/>
              <a:t>Je mag geen wijzigingen hebben die nog niet </a:t>
            </a:r>
            <a:r>
              <a:rPr lang="nl-BE" dirty="0" err="1"/>
              <a:t>gecommit</a:t>
            </a:r>
            <a:r>
              <a:rPr lang="nl-BE" dirty="0"/>
              <a:t> zijn</a:t>
            </a:r>
          </a:p>
          <a:p>
            <a:r>
              <a:rPr lang="nl-BE" dirty="0"/>
              <a:t>git </a:t>
            </a:r>
            <a:r>
              <a:rPr lang="nl-BE" dirty="0" err="1"/>
              <a:t>checkout</a:t>
            </a:r>
            <a:r>
              <a:rPr lang="nl-BE" dirty="0"/>
              <a:t> </a:t>
            </a:r>
            <a:r>
              <a:rPr lang="nl-BE" i="1" dirty="0" err="1"/>
              <a:t>branchnaam</a:t>
            </a:r>
            <a:endParaRPr lang="nl-BE" dirty="0"/>
          </a:p>
          <a:p>
            <a:endParaRPr lang="nl-BE" dirty="0"/>
          </a:p>
          <a:p>
            <a:endParaRPr lang="nl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4E9055-69CC-4302-B104-0745A2D09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Wisselen van </a:t>
            </a:r>
            <a:r>
              <a:rPr lang="nl-BE" dirty="0" err="1"/>
              <a:t>branch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470295-2B6A-474A-B2E0-FCA5921A7E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14</a:t>
            </a:fld>
            <a:endParaRPr lang="nl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E996A-3D22-4F86-B7CE-8F0255EA2AF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1C7A3F-BCED-49C2-BDFD-1F8E17F99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867150"/>
            <a:ext cx="11039475" cy="25336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3422C68-6B99-461B-AD29-A2C9BB88CCE7}"/>
              </a:ext>
            </a:extLst>
          </p:cNvPr>
          <p:cNvSpPr/>
          <p:nvPr/>
        </p:nvSpPr>
        <p:spPr>
          <a:xfrm>
            <a:off x="8991600" y="4419600"/>
            <a:ext cx="1295400" cy="3810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D64146-2A11-4D71-BD1F-552BA0D67F97}"/>
              </a:ext>
            </a:extLst>
          </p:cNvPr>
          <p:cNvSpPr/>
          <p:nvPr/>
        </p:nvSpPr>
        <p:spPr>
          <a:xfrm>
            <a:off x="9067800" y="5791200"/>
            <a:ext cx="1905000" cy="3810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796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1BE1B3F-AB4F-4A89-8BFB-59719AFE1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Nieuwe functionaliteit = nieuwe </a:t>
            </a:r>
            <a:r>
              <a:rPr lang="nl-BE" dirty="0" err="1"/>
              <a:t>branch</a:t>
            </a:r>
            <a:endParaRPr lang="nl-BE" dirty="0"/>
          </a:p>
          <a:p>
            <a:r>
              <a:rPr lang="nl-BE" dirty="0"/>
              <a:t>Nieuwe </a:t>
            </a:r>
            <a:r>
              <a:rPr lang="nl-BE" dirty="0" err="1"/>
              <a:t>branch</a:t>
            </a:r>
            <a:r>
              <a:rPr lang="nl-BE" dirty="0"/>
              <a:t> bestaat uit exact dezelfde code die in huidige </a:t>
            </a:r>
            <a:r>
              <a:rPr lang="nl-BE" dirty="0" err="1"/>
              <a:t>branch</a:t>
            </a:r>
            <a:r>
              <a:rPr lang="nl-BE" dirty="0"/>
              <a:t> zit</a:t>
            </a:r>
          </a:p>
          <a:p>
            <a:r>
              <a:rPr lang="nl-BE" dirty="0"/>
              <a:t>git </a:t>
            </a:r>
            <a:r>
              <a:rPr lang="nl-BE" dirty="0" err="1"/>
              <a:t>checkout</a:t>
            </a:r>
            <a:r>
              <a:rPr lang="nl-BE" dirty="0"/>
              <a:t> -b </a:t>
            </a:r>
            <a:r>
              <a:rPr lang="nl-BE" i="1" dirty="0" err="1"/>
              <a:t>branchnaam</a:t>
            </a:r>
            <a:endParaRPr lang="nl-BE" dirty="0"/>
          </a:p>
          <a:p>
            <a:endParaRPr lang="nl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A279CA-5C97-4E77-A44B-5D22DA6D9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Nieuwe </a:t>
            </a:r>
            <a:r>
              <a:rPr lang="nl-BE" dirty="0" err="1"/>
              <a:t>branch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02D2A3-0A8E-44DB-B5CA-22A10A2527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15</a:t>
            </a:fld>
            <a:endParaRPr lang="nl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61341-C1F3-4948-ACF4-DC147B29CDF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415821-4658-4626-9482-5EB57704A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429000"/>
            <a:ext cx="10906125" cy="2057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70203CB-9C19-4AD1-8740-C7B0AD316B6C}"/>
              </a:ext>
            </a:extLst>
          </p:cNvPr>
          <p:cNvSpPr/>
          <p:nvPr/>
        </p:nvSpPr>
        <p:spPr>
          <a:xfrm>
            <a:off x="9220200" y="3962400"/>
            <a:ext cx="1905000" cy="3810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F2EBCB-5DC9-46C5-B1E8-484076579A4E}"/>
              </a:ext>
            </a:extLst>
          </p:cNvPr>
          <p:cNvSpPr/>
          <p:nvPr/>
        </p:nvSpPr>
        <p:spPr>
          <a:xfrm>
            <a:off x="9220200" y="4876800"/>
            <a:ext cx="1295400" cy="3810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40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4B68402-7609-40C5-B4AC-BBC866DC4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Nadat je code hebt gewijzigd of toegevoegd moet je deze wijzigingen stagen en </a:t>
            </a:r>
            <a:r>
              <a:rPr lang="nl-BE" dirty="0" err="1"/>
              <a:t>committen</a:t>
            </a:r>
            <a:endParaRPr lang="nl-BE" dirty="0"/>
          </a:p>
          <a:p>
            <a:r>
              <a:rPr lang="nl-BE" dirty="0"/>
              <a:t>Je kijkt eerst de wijzigingen na voordat je gaat </a:t>
            </a:r>
            <a:r>
              <a:rPr lang="nl-BE" dirty="0" err="1"/>
              <a:t>committen</a:t>
            </a:r>
            <a:endParaRPr lang="nl-BE" dirty="0"/>
          </a:p>
          <a:p>
            <a:endParaRPr lang="nl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AF2F65-5CD2-448C-ADA3-17B19ACFA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Commit</a:t>
            </a:r>
            <a:r>
              <a:rPr lang="nl-BE" dirty="0"/>
              <a:t> (1)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EE0A3-06C8-4632-BEF9-2334ACEB3C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16</a:t>
            </a:fld>
            <a:endParaRPr lang="nl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24FB-5413-4AA9-806D-A22767C4BA9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39407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4B68402-7609-40C5-B4AC-BBC866DC4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Je vraagt eerst een overzicht van de aangepast bestanden</a:t>
            </a:r>
          </a:p>
          <a:p>
            <a:r>
              <a:rPr lang="nl-BE" dirty="0"/>
              <a:t>git status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AF2F65-5CD2-448C-ADA3-17B19ACFA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Commit</a:t>
            </a:r>
            <a:r>
              <a:rPr lang="nl-BE" dirty="0"/>
              <a:t> (2)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EE0A3-06C8-4632-BEF9-2334ACEB3C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17</a:t>
            </a:fld>
            <a:endParaRPr lang="nl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24FB-5413-4AA9-806D-A22767C4BA9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692185-42D8-41F8-8483-369F06258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819400"/>
            <a:ext cx="7010400" cy="3143250"/>
          </a:xfrm>
          <a:prstGeom prst="rect">
            <a:avLst/>
          </a:prstGeom>
        </p:spPr>
      </p:pic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EC9D8E62-7A8F-4DEB-A8FE-B14FE48354DB}"/>
              </a:ext>
            </a:extLst>
          </p:cNvPr>
          <p:cNvSpPr txBox="1">
            <a:spLocks/>
          </p:cNvSpPr>
          <p:nvPr/>
        </p:nvSpPr>
        <p:spPr>
          <a:xfrm>
            <a:off x="7543800" y="2286000"/>
            <a:ext cx="4495800" cy="1524000"/>
          </a:xfrm>
          <a:prstGeom prst="rect">
            <a:avLst/>
          </a:prstGeom>
          <a:ln w="31750">
            <a:solidFill>
              <a:srgbClr val="0070C0"/>
            </a:solidFill>
          </a:ln>
        </p:spPr>
        <p:txBody>
          <a:bodyPr vert="horz" lIns="432000" tIns="252000" rIns="432000" bIns="144000" rtlCol="0">
            <a:noAutofit/>
          </a:bodyPr>
          <a:lstStyle>
            <a:lvl1pPr marL="323850" indent="-32385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Tx/>
              <a:buSzPct val="90000"/>
              <a:buFont typeface="Verdana" pitchFamily="34" charset="0"/>
              <a:buChar char="•"/>
              <a:defRPr sz="3000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723900" indent="-3683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itchFamily="34" charset="0"/>
              <a:buChar char="−"/>
              <a:defRPr sz="2500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2pPr>
            <a:lvl3pPr marL="982663" indent="-258763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itchFamily="34" charset="0"/>
              <a:buChar char="•"/>
              <a:defRPr sz="2300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3pPr>
            <a:lvl4pPr marL="1255713" indent="-27305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itchFamily="34" charset="0"/>
              <a:buChar char="»"/>
              <a:defRPr sz="2000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4pPr>
            <a:lvl5pPr marL="1609725" indent="-258763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None/>
              <a:defRPr sz="17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2000" dirty="0"/>
              <a:t>Bestaande bestanden die je hebt aangepast, krijgen de status “</a:t>
            </a:r>
            <a:r>
              <a:rPr lang="nl-BE" sz="2000" dirty="0" err="1"/>
              <a:t>modified</a:t>
            </a:r>
            <a:r>
              <a:rPr lang="nl-BE" sz="2000" dirty="0"/>
              <a:t>”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D20D3F34-6C21-4666-8109-BFC46DAA447B}"/>
              </a:ext>
            </a:extLst>
          </p:cNvPr>
          <p:cNvSpPr txBox="1">
            <a:spLocks/>
          </p:cNvSpPr>
          <p:nvPr/>
        </p:nvSpPr>
        <p:spPr>
          <a:xfrm>
            <a:off x="7467600" y="4191000"/>
            <a:ext cx="4495800" cy="1676400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vert="horz" lIns="432000" tIns="252000" rIns="432000" bIns="144000" rtlCol="0">
            <a:noAutofit/>
          </a:bodyPr>
          <a:lstStyle>
            <a:lvl1pPr marL="323850" indent="-32385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Tx/>
              <a:buSzPct val="90000"/>
              <a:buFont typeface="Verdana" pitchFamily="34" charset="0"/>
              <a:buChar char="•"/>
              <a:defRPr sz="3000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723900" indent="-3683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itchFamily="34" charset="0"/>
              <a:buChar char="−"/>
              <a:defRPr sz="2500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2pPr>
            <a:lvl3pPr marL="982663" indent="-258763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itchFamily="34" charset="0"/>
              <a:buChar char="•"/>
              <a:defRPr sz="2300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3pPr>
            <a:lvl4pPr marL="1255713" indent="-27305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itchFamily="34" charset="0"/>
              <a:buChar char="»"/>
              <a:defRPr sz="2000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4pPr>
            <a:lvl5pPr marL="1609725" indent="-258763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None/>
              <a:defRPr sz="17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2000" dirty="0"/>
              <a:t>Nieuwe bestanden die je hebt aangemaakt, bestaan nog niet in git en krijgen de status ‘</a:t>
            </a:r>
            <a:r>
              <a:rPr lang="nl-BE" sz="2000" dirty="0" err="1"/>
              <a:t>untracked</a:t>
            </a:r>
            <a:r>
              <a:rPr lang="nl-BE" sz="2000" dirty="0"/>
              <a:t>’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F73ABB-FC54-429E-AECD-BFCACC62AB93}"/>
              </a:ext>
            </a:extLst>
          </p:cNvPr>
          <p:cNvSpPr/>
          <p:nvPr/>
        </p:nvSpPr>
        <p:spPr>
          <a:xfrm>
            <a:off x="960000" y="4267200"/>
            <a:ext cx="4297800" cy="237616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3D9E2-626F-4E27-9664-C75DE578D5B5}"/>
              </a:ext>
            </a:extLst>
          </p:cNvPr>
          <p:cNvSpPr/>
          <p:nvPr/>
        </p:nvSpPr>
        <p:spPr>
          <a:xfrm>
            <a:off x="304800" y="4648200"/>
            <a:ext cx="5562600" cy="533400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73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4B68402-7609-40C5-B4AC-BBC866DC4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Je bekijkt de wijzigingen in de bestanden</a:t>
            </a:r>
          </a:p>
          <a:p>
            <a:r>
              <a:rPr lang="nl-BE" dirty="0"/>
              <a:t>git </a:t>
            </a:r>
            <a:r>
              <a:rPr lang="nl-BE" dirty="0" err="1"/>
              <a:t>diff</a:t>
            </a:r>
            <a:endParaRPr lang="nl-BE" dirty="0"/>
          </a:p>
          <a:p>
            <a:r>
              <a:rPr lang="nl-BE" dirty="0"/>
              <a:t>Opgelet: met "git </a:t>
            </a:r>
            <a:r>
              <a:rPr lang="nl-BE" dirty="0" err="1"/>
              <a:t>diff</a:t>
            </a:r>
            <a:r>
              <a:rPr lang="nl-BE" dirty="0"/>
              <a:t>" worden alleen wijzigingen getoond van bestanden die al bestaan in git</a:t>
            </a:r>
          </a:p>
          <a:p>
            <a:endParaRPr lang="nl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AF2F65-5CD2-448C-ADA3-17B19ACFA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Commit</a:t>
            </a:r>
            <a:r>
              <a:rPr lang="nl-BE" dirty="0"/>
              <a:t> (3)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EE0A3-06C8-4632-BEF9-2334ACEB3C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18</a:t>
            </a:fld>
            <a:endParaRPr lang="nl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24FB-5413-4AA9-806D-A22767C4BA9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159796-E562-46F0-9185-BE61EC6B9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3314700"/>
            <a:ext cx="718185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458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4B68402-7609-40C5-B4AC-BBC866DC4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52000"/>
            <a:ext cx="5486400" cy="4428000"/>
          </a:xfrm>
        </p:spPr>
        <p:txBody>
          <a:bodyPr>
            <a:normAutofit/>
          </a:bodyPr>
          <a:lstStyle/>
          <a:p>
            <a:r>
              <a:rPr lang="nl-BE" dirty="0"/>
              <a:t>De wijzingen moeten eerst “</a:t>
            </a:r>
            <a:r>
              <a:rPr lang="nl-BE" dirty="0" err="1"/>
              <a:t>gestaged</a:t>
            </a:r>
            <a:r>
              <a:rPr lang="nl-BE" dirty="0"/>
              <a:t>” worden voordat je kan </a:t>
            </a:r>
            <a:r>
              <a:rPr lang="nl-BE" dirty="0" err="1"/>
              <a:t>committen</a:t>
            </a:r>
            <a:endParaRPr lang="nl-BE" dirty="0"/>
          </a:p>
          <a:p>
            <a:r>
              <a:rPr lang="nl-BE" dirty="0"/>
              <a:t>git </a:t>
            </a:r>
            <a:r>
              <a:rPr lang="nl-BE" dirty="0" err="1"/>
              <a:t>add</a:t>
            </a:r>
            <a:r>
              <a:rPr lang="nl-BE" dirty="0"/>
              <a:t> </a:t>
            </a:r>
            <a:r>
              <a:rPr lang="nl-BE" i="1" dirty="0"/>
              <a:t>bestandsnaam</a:t>
            </a:r>
            <a:endParaRPr lang="nl-BE" dirty="0"/>
          </a:p>
          <a:p>
            <a:endParaRPr lang="nl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AF2F65-5CD2-448C-ADA3-17B19ACFA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Commit</a:t>
            </a:r>
            <a:r>
              <a:rPr lang="nl-BE" dirty="0"/>
              <a:t> (4)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EE0A3-06C8-4632-BEF9-2334ACEB3C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19</a:t>
            </a:fld>
            <a:endParaRPr lang="nl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24FB-5413-4AA9-806D-A22767C4BA9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758974-B783-4DA0-9388-C09BFF517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1143000"/>
            <a:ext cx="6410325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66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/>
              <a:t>Werken in teams</a:t>
            </a:r>
          </a:p>
          <a:p>
            <a:r>
              <a:rPr lang="nl-BE" dirty="0"/>
              <a:t>Historiek van code</a:t>
            </a:r>
          </a:p>
          <a:p>
            <a:r>
              <a:rPr lang="nl-BE" dirty="0"/>
              <a:t>Feature branches</a:t>
            </a:r>
          </a:p>
          <a:p>
            <a:r>
              <a:rPr lang="nl-BE" dirty="0"/>
              <a:t>Terminologie</a:t>
            </a:r>
          </a:p>
          <a:p>
            <a:pPr lvl="1"/>
            <a:r>
              <a:rPr lang="nl-BE" dirty="0" err="1"/>
              <a:t>commit</a:t>
            </a:r>
            <a:r>
              <a:rPr lang="nl-BE" dirty="0"/>
              <a:t> </a:t>
            </a:r>
          </a:p>
          <a:p>
            <a:pPr lvl="1"/>
            <a:r>
              <a:rPr lang="nl-BE" dirty="0"/>
              <a:t>push</a:t>
            </a:r>
          </a:p>
          <a:p>
            <a:pPr lvl="1"/>
            <a:r>
              <a:rPr lang="nl-BE" dirty="0"/>
              <a:t>pull</a:t>
            </a:r>
          </a:p>
          <a:p>
            <a:pPr lvl="1"/>
            <a:r>
              <a:rPr lang="nl-BE" dirty="0"/>
              <a:t>pull </a:t>
            </a:r>
            <a:r>
              <a:rPr lang="nl-BE" dirty="0" err="1"/>
              <a:t>request</a:t>
            </a:r>
            <a:r>
              <a:rPr lang="nl-BE" dirty="0"/>
              <a:t> (of </a:t>
            </a:r>
            <a:r>
              <a:rPr lang="nl-BE" dirty="0" err="1"/>
              <a:t>merge</a:t>
            </a:r>
            <a:r>
              <a:rPr lang="nl-BE" dirty="0"/>
              <a:t> </a:t>
            </a:r>
            <a:r>
              <a:rPr lang="nl-BE" dirty="0" err="1"/>
              <a:t>request</a:t>
            </a:r>
            <a:r>
              <a:rPr lang="nl-BE" dirty="0"/>
              <a:t>)</a:t>
            </a:r>
          </a:p>
          <a:p>
            <a:pPr lvl="1"/>
            <a:r>
              <a:rPr lang="nl-BE" dirty="0" err="1"/>
              <a:t>merge</a:t>
            </a:r>
            <a:endParaRPr lang="nl-BE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Versiebeheer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4B68402-7609-40C5-B4AC-BBC866DC4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52000"/>
            <a:ext cx="6384000" cy="4428000"/>
          </a:xfrm>
        </p:spPr>
        <p:txBody>
          <a:bodyPr>
            <a:normAutofit/>
          </a:bodyPr>
          <a:lstStyle/>
          <a:p>
            <a:r>
              <a:rPr lang="nl-BE" dirty="0"/>
              <a:t>Als je een bestand hebt </a:t>
            </a:r>
            <a:r>
              <a:rPr lang="nl-BE" dirty="0" err="1"/>
              <a:t>gestaged</a:t>
            </a:r>
            <a:r>
              <a:rPr lang="nl-BE" dirty="0"/>
              <a:t> dat je niet wil </a:t>
            </a:r>
            <a:r>
              <a:rPr lang="nl-BE" dirty="0" err="1"/>
              <a:t>committen</a:t>
            </a:r>
            <a:r>
              <a:rPr lang="nl-BE" dirty="0"/>
              <a:t>, kan je dit bestand </a:t>
            </a:r>
            <a:r>
              <a:rPr lang="nl-BE" dirty="0" err="1"/>
              <a:t>unstagen</a:t>
            </a:r>
            <a:r>
              <a:rPr lang="nl-BE" dirty="0"/>
              <a:t>/resetten.</a:t>
            </a:r>
          </a:p>
          <a:p>
            <a:r>
              <a:rPr lang="nl-BE" dirty="0"/>
              <a:t>git reset </a:t>
            </a:r>
            <a:r>
              <a:rPr lang="nl-BE" i="1" dirty="0"/>
              <a:t>bestandsnaam</a:t>
            </a:r>
            <a:endParaRPr lang="nl-BE" dirty="0"/>
          </a:p>
          <a:p>
            <a:endParaRPr lang="nl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AF2F65-5CD2-448C-ADA3-17B19ACFA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Commit</a:t>
            </a:r>
            <a:r>
              <a:rPr lang="nl-BE" dirty="0"/>
              <a:t> (5)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EE0A3-06C8-4632-BEF9-2334ACEB3C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20</a:t>
            </a:fld>
            <a:endParaRPr lang="nl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24FB-5413-4AA9-806D-A22767C4BA9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1F6011-81AE-41E9-8643-EDD27E05F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675" y="1143000"/>
            <a:ext cx="6410325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7266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4B68402-7609-40C5-B4AC-BBC866DC4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52000"/>
            <a:ext cx="6248400" cy="4428000"/>
          </a:xfrm>
        </p:spPr>
        <p:txBody>
          <a:bodyPr>
            <a:normAutofit/>
          </a:bodyPr>
          <a:lstStyle/>
          <a:p>
            <a:r>
              <a:rPr lang="nl-BE" dirty="0"/>
              <a:t>Je kan alle gewijzigde en nieuwe bestanden in één keer “stagen”</a:t>
            </a:r>
          </a:p>
          <a:p>
            <a:r>
              <a:rPr lang="nl-BE" dirty="0"/>
              <a:t>git </a:t>
            </a:r>
            <a:r>
              <a:rPr lang="nl-BE" dirty="0" err="1"/>
              <a:t>add</a:t>
            </a:r>
            <a:r>
              <a:rPr lang="nl-BE" dirty="0"/>
              <a:t> .</a:t>
            </a:r>
          </a:p>
          <a:p>
            <a:endParaRPr lang="nl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AF2F65-5CD2-448C-ADA3-17B19ACFA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Commit</a:t>
            </a:r>
            <a:r>
              <a:rPr lang="nl-BE" dirty="0"/>
              <a:t> (6)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EE0A3-06C8-4632-BEF9-2334ACEB3C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21</a:t>
            </a:fld>
            <a:endParaRPr lang="nl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24FB-5413-4AA9-806D-A22767C4BA9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565B1D-9798-4E85-AC3B-6A20D6474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675" y="1143000"/>
            <a:ext cx="6410325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5850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4B68402-7609-40C5-B4AC-BBC866DC4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52000"/>
            <a:ext cx="6248400" cy="4428000"/>
          </a:xfrm>
        </p:spPr>
        <p:txBody>
          <a:bodyPr>
            <a:normAutofit/>
          </a:bodyPr>
          <a:lstStyle/>
          <a:p>
            <a:r>
              <a:rPr lang="nl-BE" dirty="0"/>
              <a:t>Je kan alle gewijzigde en nieuwe bestanden in één keer “</a:t>
            </a:r>
            <a:r>
              <a:rPr lang="nl-BE" dirty="0" err="1"/>
              <a:t>unstagen</a:t>
            </a:r>
            <a:r>
              <a:rPr lang="nl-BE" dirty="0"/>
              <a:t>”</a:t>
            </a:r>
          </a:p>
          <a:p>
            <a:r>
              <a:rPr lang="nl-BE" dirty="0"/>
              <a:t>git reset</a:t>
            </a:r>
          </a:p>
          <a:p>
            <a:endParaRPr lang="nl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AF2F65-5CD2-448C-ADA3-17B19ACFA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Commit</a:t>
            </a:r>
            <a:r>
              <a:rPr lang="nl-BE" dirty="0"/>
              <a:t> (7)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EE0A3-06C8-4632-BEF9-2334ACEB3C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22</a:t>
            </a:fld>
            <a:endParaRPr lang="nl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24FB-5413-4AA9-806D-A22767C4BA9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3CCB72-9C47-4A40-97B0-B82E8B059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1143000"/>
            <a:ext cx="6410325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4241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4B68402-7609-40C5-B4AC-BBC866DC4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52000"/>
            <a:ext cx="5610225" cy="4428000"/>
          </a:xfrm>
        </p:spPr>
        <p:txBody>
          <a:bodyPr>
            <a:normAutofit/>
          </a:bodyPr>
          <a:lstStyle/>
          <a:p>
            <a:r>
              <a:rPr lang="nl-BE" dirty="0"/>
              <a:t>Als alle bestanden zijn “</a:t>
            </a:r>
            <a:r>
              <a:rPr lang="nl-BE" dirty="0" err="1"/>
              <a:t>gestaged</a:t>
            </a:r>
            <a:r>
              <a:rPr lang="nl-BE" dirty="0"/>
              <a:t>”, kan je alle wijzigingen nakijken. Ook de nieuwe bestanden kan je nu controleren</a:t>
            </a:r>
          </a:p>
          <a:p>
            <a:r>
              <a:rPr lang="nl-BE" dirty="0"/>
              <a:t>git </a:t>
            </a:r>
            <a:r>
              <a:rPr lang="nl-BE" dirty="0" err="1"/>
              <a:t>diff</a:t>
            </a:r>
            <a:r>
              <a:rPr lang="nl-BE" dirty="0"/>
              <a:t> --</a:t>
            </a:r>
            <a:r>
              <a:rPr lang="nl-BE" dirty="0" err="1"/>
              <a:t>cached</a:t>
            </a:r>
            <a:endParaRPr lang="nl-BE" dirty="0"/>
          </a:p>
          <a:p>
            <a:endParaRPr lang="nl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AF2F65-5CD2-448C-ADA3-17B19ACFA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Commit</a:t>
            </a:r>
            <a:r>
              <a:rPr lang="nl-BE" dirty="0"/>
              <a:t> (8)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EE0A3-06C8-4632-BEF9-2334ACEB3C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23</a:t>
            </a:fld>
            <a:endParaRPr lang="nl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24FB-5413-4AA9-806D-A22767C4BA9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5D4CFD-C37E-4002-B8E9-509456A2D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225" y="152400"/>
            <a:ext cx="6581775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187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4B68402-7609-40C5-B4AC-BBC866DC4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52000"/>
            <a:ext cx="6629400" cy="4428000"/>
          </a:xfrm>
        </p:spPr>
        <p:txBody>
          <a:bodyPr>
            <a:normAutofit/>
          </a:bodyPr>
          <a:lstStyle/>
          <a:p>
            <a:r>
              <a:rPr lang="nl-BE" dirty="0"/>
              <a:t>Als alle bestanden zijn </a:t>
            </a:r>
            <a:r>
              <a:rPr lang="nl-BE" dirty="0" err="1"/>
              <a:t>gestaged</a:t>
            </a:r>
            <a:r>
              <a:rPr lang="nl-BE" dirty="0"/>
              <a:t> en nagekeken, kan je de wijzigingen </a:t>
            </a:r>
            <a:r>
              <a:rPr lang="nl-BE" dirty="0" err="1"/>
              <a:t>committen</a:t>
            </a:r>
            <a:r>
              <a:rPr lang="nl-BE" dirty="0"/>
              <a:t>.</a:t>
            </a:r>
          </a:p>
          <a:p>
            <a:r>
              <a:rPr lang="nl-BE" dirty="0"/>
              <a:t>git </a:t>
            </a:r>
            <a:r>
              <a:rPr lang="nl-BE" dirty="0" err="1"/>
              <a:t>commit</a:t>
            </a:r>
            <a:r>
              <a:rPr lang="nl-BE" dirty="0"/>
              <a:t> -m "</a:t>
            </a:r>
            <a:r>
              <a:rPr lang="nl-BE" dirty="0" err="1"/>
              <a:t>commit</a:t>
            </a:r>
            <a:r>
              <a:rPr lang="nl-BE" dirty="0"/>
              <a:t> </a:t>
            </a:r>
            <a:r>
              <a:rPr lang="nl-BE" dirty="0" err="1"/>
              <a:t>message</a:t>
            </a:r>
            <a:r>
              <a:rPr lang="nl-BE" dirty="0"/>
              <a:t>"</a:t>
            </a:r>
          </a:p>
          <a:p>
            <a:endParaRPr lang="nl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AF2F65-5CD2-448C-ADA3-17B19ACFA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Commit</a:t>
            </a:r>
            <a:r>
              <a:rPr lang="nl-BE" dirty="0"/>
              <a:t> (9)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EE0A3-06C8-4632-BEF9-2334ACEB3C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24</a:t>
            </a:fld>
            <a:endParaRPr lang="nl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24FB-5413-4AA9-806D-A22767C4BA9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D1E3A6-88ED-43F3-BDC0-D32D0C5F3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225" y="1143000"/>
            <a:ext cx="658177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9022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4B68402-7609-40C5-B4AC-BBC866DC4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Met ‘git </a:t>
            </a:r>
            <a:r>
              <a:rPr lang="nl-BE" dirty="0" err="1"/>
              <a:t>commit</a:t>
            </a:r>
            <a:r>
              <a:rPr lang="nl-BE" dirty="0"/>
              <a:t>’ worden de wijzigingen in je lokale </a:t>
            </a:r>
            <a:r>
              <a:rPr lang="nl-BE" dirty="0" err="1"/>
              <a:t>repository</a:t>
            </a:r>
            <a:r>
              <a:rPr lang="nl-BE" dirty="0"/>
              <a:t> opgeslagen.</a:t>
            </a:r>
          </a:p>
          <a:p>
            <a:r>
              <a:rPr lang="nl-BE" dirty="0"/>
              <a:t>Deze wijzigingen moet je nog opslaan (pushen) naar je online </a:t>
            </a:r>
            <a:r>
              <a:rPr lang="nl-BE" dirty="0" err="1"/>
              <a:t>repository</a:t>
            </a:r>
            <a:r>
              <a:rPr lang="nl-BE" dirty="0"/>
              <a:t> (GitHub)</a:t>
            </a:r>
          </a:p>
          <a:p>
            <a:endParaRPr lang="nl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AF2F65-5CD2-448C-ADA3-17B19ACFA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Commit</a:t>
            </a:r>
            <a:r>
              <a:rPr lang="nl-BE" dirty="0"/>
              <a:t> Pushen (1)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EE0A3-06C8-4632-BEF9-2334ACEB3C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25</a:t>
            </a:fld>
            <a:endParaRPr lang="nl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24FB-5413-4AA9-806D-A22767C4BA9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578940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4B68402-7609-40C5-B4AC-BBC866DC4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52000"/>
            <a:ext cx="5867400" cy="4428000"/>
          </a:xfrm>
        </p:spPr>
        <p:txBody>
          <a:bodyPr>
            <a:normAutofit/>
          </a:bodyPr>
          <a:lstStyle/>
          <a:p>
            <a:r>
              <a:rPr lang="nl-BE" dirty="0"/>
              <a:t>Je “</a:t>
            </a:r>
            <a:r>
              <a:rPr lang="nl-BE" dirty="0" err="1"/>
              <a:t>pushed</a:t>
            </a:r>
            <a:r>
              <a:rPr lang="nl-BE" dirty="0"/>
              <a:t>” jouw lokale </a:t>
            </a:r>
            <a:r>
              <a:rPr lang="nl-BE" dirty="0" err="1"/>
              <a:t>commits</a:t>
            </a:r>
            <a:r>
              <a:rPr lang="nl-BE" dirty="0"/>
              <a:t> naar de online </a:t>
            </a:r>
            <a:r>
              <a:rPr lang="nl-BE" dirty="0" err="1"/>
              <a:t>repository</a:t>
            </a:r>
            <a:endParaRPr lang="nl-BE" dirty="0"/>
          </a:p>
          <a:p>
            <a:r>
              <a:rPr lang="nl-BE" dirty="0"/>
              <a:t>git push</a:t>
            </a:r>
          </a:p>
          <a:p>
            <a:r>
              <a:rPr lang="nl-BE" dirty="0"/>
              <a:t>Opgelet: De eerste keer dat je gaat pushen in een nieuwe </a:t>
            </a:r>
            <a:r>
              <a:rPr lang="nl-BE" dirty="0" err="1"/>
              <a:t>branch</a:t>
            </a:r>
            <a:r>
              <a:rPr lang="nl-BE" dirty="0"/>
              <a:t>, verschijnt er een foutmelding</a:t>
            </a:r>
          </a:p>
          <a:p>
            <a:endParaRPr lang="nl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AF2F65-5CD2-448C-ADA3-17B19ACFA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Commit</a:t>
            </a:r>
            <a:r>
              <a:rPr lang="nl-BE" dirty="0"/>
              <a:t> pushen (2)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EE0A3-06C8-4632-BEF9-2334ACEB3C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26</a:t>
            </a:fld>
            <a:endParaRPr lang="nl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24FB-5413-4AA9-806D-A22767C4BA9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EB9620-5376-4D65-B74A-A24933CAB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225" y="1143000"/>
            <a:ext cx="658177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3138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4B68402-7609-40C5-B4AC-BBC866DC4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52000"/>
            <a:ext cx="5791200" cy="4428000"/>
          </a:xfrm>
        </p:spPr>
        <p:txBody>
          <a:bodyPr>
            <a:normAutofit/>
          </a:bodyPr>
          <a:lstStyle/>
          <a:p>
            <a:r>
              <a:rPr lang="nl-BE" dirty="0"/>
              <a:t>De foutmelding over het ontbreken van een ‘upstream </a:t>
            </a:r>
            <a:r>
              <a:rPr lang="nl-BE" dirty="0" err="1"/>
              <a:t>branch</a:t>
            </a:r>
            <a:r>
              <a:rPr lang="nl-BE" dirty="0"/>
              <a:t>’ los je op door het voorgestelde git commando over te typen</a:t>
            </a:r>
          </a:p>
          <a:p>
            <a:r>
              <a:rPr lang="en-US" dirty="0"/>
              <a:t>git push --set-upstream origin </a:t>
            </a:r>
            <a:r>
              <a:rPr lang="en-US" i="1" dirty="0" err="1"/>
              <a:t>branchnaam</a:t>
            </a:r>
            <a:endParaRPr lang="nl-BE" dirty="0"/>
          </a:p>
          <a:p>
            <a:endParaRPr lang="nl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AF2F65-5CD2-448C-ADA3-17B19ACFA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Commit</a:t>
            </a:r>
            <a:r>
              <a:rPr lang="nl-BE" dirty="0"/>
              <a:t> pushen (2)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EE0A3-06C8-4632-BEF9-2334ACEB3C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27</a:t>
            </a:fld>
            <a:endParaRPr lang="nl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24FB-5413-4AA9-806D-A22767C4BA9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FCE3F-C540-481E-8925-7ADCE99D4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225" y="1152525"/>
            <a:ext cx="6581775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1863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4B68402-7609-40C5-B4AC-BBC866DC4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52000"/>
            <a:ext cx="5791200" cy="4428000"/>
          </a:xfrm>
        </p:spPr>
        <p:txBody>
          <a:bodyPr>
            <a:normAutofit/>
          </a:bodyPr>
          <a:lstStyle/>
          <a:p>
            <a:r>
              <a:rPr lang="en-US" dirty="0" err="1"/>
              <a:t>Vanaf</a:t>
            </a:r>
            <a:r>
              <a:rPr lang="en-US" dirty="0"/>
              <a:t> de </a:t>
            </a:r>
            <a:r>
              <a:rPr lang="en-US" dirty="0" err="1"/>
              <a:t>tweede</a:t>
            </a:r>
            <a:r>
              <a:rPr lang="en-US" dirty="0"/>
              <a:t> commit in </a:t>
            </a:r>
            <a:r>
              <a:rPr lang="en-US" dirty="0" err="1"/>
              <a:t>een</a:t>
            </a:r>
            <a:r>
              <a:rPr lang="en-US" dirty="0"/>
              <a:t> branch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foutmelding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meer</a:t>
            </a:r>
            <a:r>
              <a:rPr lang="en-US" dirty="0"/>
              <a:t> </a:t>
            </a:r>
            <a:r>
              <a:rPr lang="en-US" dirty="0" err="1"/>
              <a:t>getoond</a:t>
            </a:r>
            <a:endParaRPr lang="en-US" dirty="0"/>
          </a:p>
          <a:p>
            <a:r>
              <a:rPr lang="en-US" dirty="0"/>
              <a:t>git push</a:t>
            </a:r>
            <a:endParaRPr lang="nl-BE" dirty="0"/>
          </a:p>
          <a:p>
            <a:endParaRPr lang="nl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AF2F65-5CD2-448C-ADA3-17B19ACFA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Commit</a:t>
            </a:r>
            <a:r>
              <a:rPr lang="nl-BE" dirty="0"/>
              <a:t> pushen (3)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EE0A3-06C8-4632-BEF9-2334ACEB3C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28</a:t>
            </a:fld>
            <a:endParaRPr lang="nl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24FB-5413-4AA9-806D-A22767C4BA9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74A16B-EF8E-44F5-8259-3B46DCE0C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225" y="1143000"/>
            <a:ext cx="658177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2253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4B68402-7609-40C5-B4AC-BBC866DC4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52000"/>
            <a:ext cx="5943600" cy="4428000"/>
          </a:xfrm>
        </p:spPr>
        <p:txBody>
          <a:bodyPr>
            <a:normAutofit lnSpcReduction="10000"/>
          </a:bodyPr>
          <a:lstStyle/>
          <a:p>
            <a:r>
              <a:rPr lang="nl-BE" dirty="0"/>
              <a:t>Als je met meerdere teamleden in dezelfde </a:t>
            </a:r>
            <a:r>
              <a:rPr lang="nl-BE" dirty="0" err="1"/>
              <a:t>branch</a:t>
            </a:r>
            <a:r>
              <a:rPr lang="nl-BE" dirty="0"/>
              <a:t> werkt, moet je (voordat je begint te </a:t>
            </a:r>
            <a:r>
              <a:rPr lang="nl-BE" dirty="0" err="1"/>
              <a:t>onwikkelen</a:t>
            </a:r>
            <a:r>
              <a:rPr lang="nl-BE" dirty="0"/>
              <a:t>) controleren dat je de  laatste </a:t>
            </a:r>
            <a:r>
              <a:rPr lang="nl-BE" dirty="0" err="1"/>
              <a:t>commits</a:t>
            </a:r>
            <a:r>
              <a:rPr lang="nl-BE" dirty="0"/>
              <a:t> van de online </a:t>
            </a:r>
            <a:r>
              <a:rPr lang="nl-BE" dirty="0" err="1"/>
              <a:t>repository</a:t>
            </a:r>
            <a:r>
              <a:rPr lang="nl-BE" dirty="0"/>
              <a:t> ook lokaal hebt staan</a:t>
            </a:r>
          </a:p>
          <a:p>
            <a:r>
              <a:rPr lang="nl-BE" dirty="0"/>
              <a:t>git pull</a:t>
            </a:r>
          </a:p>
          <a:p>
            <a:endParaRPr lang="nl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AF2F65-5CD2-448C-ADA3-17B19ACFA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Commit</a:t>
            </a:r>
            <a:r>
              <a:rPr lang="nl-BE" dirty="0"/>
              <a:t> pushen (4)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EE0A3-06C8-4632-BEF9-2334ACEB3C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29</a:t>
            </a:fld>
            <a:endParaRPr lang="nl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24FB-5413-4AA9-806D-A22767C4BA9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111A24-9BD7-4B5D-A379-42EB3F3AF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225" y="1143000"/>
            <a:ext cx="658177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438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E3A72D-773A-4C83-8E05-BC94A472E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is </a:t>
            </a:r>
            <a:r>
              <a:rPr lang="en-US" dirty="0" err="1"/>
              <a:t>beschikbaar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elke</a:t>
            </a:r>
            <a:r>
              <a:rPr lang="en-US" dirty="0"/>
              <a:t> </a:t>
            </a:r>
            <a:r>
              <a:rPr lang="en-US" dirty="0" err="1"/>
              <a:t>omgeving</a:t>
            </a:r>
            <a:r>
              <a:rPr lang="en-US" dirty="0"/>
              <a:t> (Windows, Linux/Unix, Mac)</a:t>
            </a:r>
          </a:p>
          <a:p>
            <a:r>
              <a:rPr lang="en-US" dirty="0" err="1"/>
              <a:t>Verschillende</a:t>
            </a:r>
            <a:r>
              <a:rPr lang="en-US" dirty="0"/>
              <a:t> </a:t>
            </a:r>
            <a:r>
              <a:rPr lang="en-US" dirty="0" err="1"/>
              <a:t>ontwikkelomgevingen</a:t>
            </a:r>
            <a:r>
              <a:rPr lang="en-US" dirty="0"/>
              <a:t> (IDE’s) </a:t>
            </a:r>
            <a:r>
              <a:rPr lang="en-US" dirty="0" err="1"/>
              <a:t>bieden</a:t>
            </a:r>
            <a:r>
              <a:rPr lang="en-US" dirty="0"/>
              <a:t> Git </a:t>
            </a:r>
            <a:r>
              <a:rPr lang="en-US" dirty="0" err="1"/>
              <a:t>ondersteuning</a:t>
            </a:r>
            <a:endParaRPr lang="en-US" dirty="0"/>
          </a:p>
          <a:p>
            <a:pPr lvl="1"/>
            <a:r>
              <a:rPr lang="en-US" dirty="0"/>
              <a:t>Visual Studio</a:t>
            </a:r>
          </a:p>
          <a:p>
            <a:pPr lvl="1"/>
            <a:r>
              <a:rPr lang="en-US" dirty="0" err="1"/>
              <a:t>Netbeans</a:t>
            </a:r>
            <a:endParaRPr lang="en-US" dirty="0"/>
          </a:p>
          <a:p>
            <a:r>
              <a:rPr lang="en-US" dirty="0"/>
              <a:t>Command line tools </a:t>
            </a:r>
            <a:r>
              <a:rPr lang="en-US" dirty="0" err="1"/>
              <a:t>werken</a:t>
            </a:r>
            <a:r>
              <a:rPr lang="en-US" dirty="0"/>
              <a:t> op </a:t>
            </a:r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omgeving</a:t>
            </a:r>
            <a:r>
              <a:rPr lang="en-US" dirty="0"/>
              <a:t> </a:t>
            </a:r>
            <a:r>
              <a:rPr lang="en-US" dirty="0" err="1"/>
              <a:t>hetzelfde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https://git-scm.com/downloads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161CB1-354A-42D0-B6BF-C1953D059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0205E-466A-4C5C-9608-3C69AD00F7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</a:t>
            </a:fld>
            <a:endParaRPr lang="nl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ACEE3-CA5E-4D2F-BFB5-B5271CC1679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35145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4B68402-7609-40C5-B4AC-BBC866DC4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52000"/>
            <a:ext cx="5943600" cy="4428000"/>
          </a:xfrm>
        </p:spPr>
        <p:txBody>
          <a:bodyPr>
            <a:normAutofit/>
          </a:bodyPr>
          <a:lstStyle/>
          <a:p>
            <a:r>
              <a:rPr lang="nl-BE" dirty="0"/>
              <a:t>Als een teamgenoot een </a:t>
            </a:r>
            <a:r>
              <a:rPr lang="nl-BE" dirty="0" err="1"/>
              <a:t>commit</a:t>
            </a:r>
            <a:r>
              <a:rPr lang="nl-BE" dirty="0"/>
              <a:t> heeft </a:t>
            </a:r>
            <a:r>
              <a:rPr lang="nl-BE" dirty="0" err="1"/>
              <a:t>gepushed</a:t>
            </a:r>
            <a:r>
              <a:rPr lang="nl-BE" dirty="0"/>
              <a:t> in dezelfde </a:t>
            </a:r>
            <a:r>
              <a:rPr lang="nl-BE" dirty="0" err="1"/>
              <a:t>branch</a:t>
            </a:r>
            <a:r>
              <a:rPr lang="nl-BE" dirty="0"/>
              <a:t> voordat jouw </a:t>
            </a:r>
            <a:r>
              <a:rPr lang="nl-BE" dirty="0" err="1"/>
              <a:t>commit</a:t>
            </a:r>
            <a:r>
              <a:rPr lang="nl-BE" dirty="0"/>
              <a:t> is </a:t>
            </a:r>
            <a:r>
              <a:rPr lang="nl-BE" dirty="0" err="1"/>
              <a:t>gepushed</a:t>
            </a:r>
            <a:r>
              <a:rPr lang="nl-BE" dirty="0"/>
              <a:t>, krijg je een foutmelding</a:t>
            </a:r>
          </a:p>
          <a:p>
            <a:r>
              <a:rPr lang="nl-BE" dirty="0"/>
              <a:t>git push</a:t>
            </a:r>
          </a:p>
          <a:p>
            <a:endParaRPr lang="nl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AF2F65-5CD2-448C-ADA3-17B19ACFA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Commit</a:t>
            </a:r>
            <a:r>
              <a:rPr lang="nl-BE" dirty="0"/>
              <a:t> pushen (5)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EE0A3-06C8-4632-BEF9-2334ACEB3C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30</a:t>
            </a:fld>
            <a:endParaRPr lang="nl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24FB-5413-4AA9-806D-A22767C4BA9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A460A5-1AA8-4CCF-A410-FC43BF1DB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225" y="1143000"/>
            <a:ext cx="658177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7911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4B68402-7609-40C5-B4AC-BBC866DC4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52000"/>
            <a:ext cx="5943600" cy="4428000"/>
          </a:xfrm>
        </p:spPr>
        <p:txBody>
          <a:bodyPr>
            <a:normAutofit fontScale="92500" lnSpcReduction="10000"/>
          </a:bodyPr>
          <a:lstStyle/>
          <a:p>
            <a:r>
              <a:rPr lang="nl-BE" dirty="0"/>
              <a:t>Om de foutmelding te lossen, moet je de code van de </a:t>
            </a:r>
            <a:r>
              <a:rPr lang="nl-BE" dirty="0" err="1"/>
              <a:t>repository</a:t>
            </a:r>
            <a:r>
              <a:rPr lang="nl-BE" dirty="0"/>
              <a:t> pullen en </a:t>
            </a:r>
            <a:r>
              <a:rPr lang="nl-BE" dirty="0" err="1"/>
              <a:t>mergen</a:t>
            </a:r>
            <a:endParaRPr lang="nl-BE" dirty="0"/>
          </a:p>
          <a:p>
            <a:r>
              <a:rPr lang="nl-BE" dirty="0"/>
              <a:t>git pull</a:t>
            </a:r>
          </a:p>
          <a:p>
            <a:r>
              <a:rPr lang="nl-BE" dirty="0"/>
              <a:t>Er verschijnt een scherm om tekst toe te voegen aan de automatische </a:t>
            </a:r>
            <a:r>
              <a:rPr lang="nl-BE" dirty="0" err="1"/>
              <a:t>merge</a:t>
            </a:r>
            <a:r>
              <a:rPr lang="nl-BE" dirty="0"/>
              <a:t> </a:t>
            </a:r>
            <a:r>
              <a:rPr lang="nl-BE" dirty="0" err="1"/>
              <a:t>commit</a:t>
            </a:r>
            <a:r>
              <a:rPr lang="nl-BE" dirty="0"/>
              <a:t>. Je kan dit scherm sluiten door op Ctrl + x te drukken</a:t>
            </a:r>
          </a:p>
          <a:p>
            <a:endParaRPr lang="nl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AF2F65-5CD2-448C-ADA3-17B19ACFA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Commit</a:t>
            </a:r>
            <a:r>
              <a:rPr lang="nl-BE" dirty="0"/>
              <a:t> pushen (6)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EE0A3-06C8-4632-BEF9-2334ACEB3C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31</a:t>
            </a:fld>
            <a:endParaRPr lang="nl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24FB-5413-4AA9-806D-A22767C4BA9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31D171-A90A-4332-965A-0FF7B7D1D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1143000"/>
            <a:ext cx="658177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7251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4B68402-7609-40C5-B4AC-BBC866DC4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52000"/>
            <a:ext cx="5943600" cy="4428000"/>
          </a:xfrm>
        </p:spPr>
        <p:txBody>
          <a:bodyPr>
            <a:normAutofit/>
          </a:bodyPr>
          <a:lstStyle/>
          <a:p>
            <a:r>
              <a:rPr lang="nl-BE" dirty="0"/>
              <a:t>Nadat de wijzigingen zijn </a:t>
            </a:r>
            <a:r>
              <a:rPr lang="nl-BE" dirty="0" err="1"/>
              <a:t>gemerged</a:t>
            </a:r>
            <a:r>
              <a:rPr lang="nl-BE" dirty="0"/>
              <a:t> kan je de code pushen</a:t>
            </a:r>
          </a:p>
          <a:p>
            <a:r>
              <a:rPr lang="nl-BE" dirty="0"/>
              <a:t>git push</a:t>
            </a:r>
          </a:p>
          <a:p>
            <a:endParaRPr lang="nl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AF2F65-5CD2-448C-ADA3-17B19ACFA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Commit</a:t>
            </a:r>
            <a:r>
              <a:rPr lang="nl-BE" dirty="0"/>
              <a:t> pushen (7)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EE0A3-06C8-4632-BEF9-2334ACEB3C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32</a:t>
            </a:fld>
            <a:endParaRPr lang="nl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24FB-5413-4AA9-806D-A22767C4BA9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16CFAD-8D19-409B-AC51-609257B15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225" y="1143000"/>
            <a:ext cx="6581775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6346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8FD2DDC-B483-4252-96B9-A737DE8B7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52000"/>
            <a:ext cx="5943600" cy="4428000"/>
          </a:xfrm>
        </p:spPr>
        <p:txBody>
          <a:bodyPr/>
          <a:lstStyle/>
          <a:p>
            <a:r>
              <a:rPr lang="nl-BE" dirty="0"/>
              <a:t>Soms treden er bij het automatisch </a:t>
            </a:r>
            <a:r>
              <a:rPr lang="nl-BE" dirty="0" err="1"/>
              <a:t>mergen</a:t>
            </a:r>
            <a:r>
              <a:rPr lang="nl-BE" dirty="0"/>
              <a:t> van code (bij het pullen) ‘</a:t>
            </a:r>
            <a:r>
              <a:rPr lang="nl-BE" dirty="0" err="1"/>
              <a:t>merge</a:t>
            </a:r>
            <a:r>
              <a:rPr lang="nl-BE" dirty="0"/>
              <a:t> conflicten’ op</a:t>
            </a:r>
          </a:p>
          <a:p>
            <a:r>
              <a:rPr lang="nl-BE" dirty="0"/>
              <a:t>Dit gebeurt als dezelfde code door 2 of meer personen is gewijzigd</a:t>
            </a:r>
          </a:p>
          <a:p>
            <a:endParaRPr lang="nl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E225F7-54C8-4A05-BD00-B8079D440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Merge</a:t>
            </a:r>
            <a:r>
              <a:rPr lang="nl-BE" dirty="0"/>
              <a:t> conflict (1)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8F00D1-9E69-41B6-B460-4AA993AD56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33</a:t>
            </a:fld>
            <a:endParaRPr lang="nl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65023-B194-4342-BD9D-026FBC544AA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43DC9D-4742-45F3-A90B-0404A49D2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225" y="1136883"/>
            <a:ext cx="6581775" cy="50863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556E2E8-2266-49EF-A097-CAE9B2BEE27E}"/>
              </a:ext>
            </a:extLst>
          </p:cNvPr>
          <p:cNvSpPr/>
          <p:nvPr/>
        </p:nvSpPr>
        <p:spPr>
          <a:xfrm>
            <a:off x="5610225" y="5359200"/>
            <a:ext cx="6353175" cy="4320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6257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8FD2DDC-B483-4252-96B9-A737DE8B7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52000"/>
            <a:ext cx="5943600" cy="4428000"/>
          </a:xfrm>
        </p:spPr>
        <p:txBody>
          <a:bodyPr/>
          <a:lstStyle/>
          <a:p>
            <a:r>
              <a:rPr lang="nl-BE" dirty="0"/>
              <a:t>Je controleert in welk bestand(en) er een conflict is</a:t>
            </a:r>
          </a:p>
          <a:p>
            <a:r>
              <a:rPr lang="nl-BE" dirty="0"/>
              <a:t>git status</a:t>
            </a:r>
          </a:p>
          <a:p>
            <a:endParaRPr lang="nl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E225F7-54C8-4A05-BD00-B8079D440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Merge</a:t>
            </a:r>
            <a:r>
              <a:rPr lang="nl-BE" dirty="0"/>
              <a:t> conflict (2)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8F00D1-9E69-41B6-B460-4AA993AD56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34</a:t>
            </a:fld>
            <a:endParaRPr lang="nl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65023-B194-4342-BD9D-026FBC544AA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EDAF15-F783-4EFF-8095-237CE606F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225" y="1143000"/>
            <a:ext cx="6581775" cy="50863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347E092-F351-4B8A-9531-7038E90A8C5B}"/>
              </a:ext>
            </a:extLst>
          </p:cNvPr>
          <p:cNvSpPr/>
          <p:nvPr/>
        </p:nvSpPr>
        <p:spPr>
          <a:xfrm>
            <a:off x="5610225" y="4876800"/>
            <a:ext cx="5514975" cy="6096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233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8FD2DDC-B483-4252-96B9-A737DE8B7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52000"/>
            <a:ext cx="6172200" cy="4428000"/>
          </a:xfrm>
        </p:spPr>
        <p:txBody>
          <a:bodyPr/>
          <a:lstStyle/>
          <a:p>
            <a:r>
              <a:rPr lang="nl-BE" dirty="0"/>
              <a:t>Je controleert de </a:t>
            </a:r>
            <a:r>
              <a:rPr lang="nl-BE" dirty="0" err="1"/>
              <a:t>wijzgingen</a:t>
            </a:r>
            <a:r>
              <a:rPr lang="nl-BE" dirty="0"/>
              <a:t> in het bestand met het </a:t>
            </a:r>
            <a:r>
              <a:rPr lang="nl-BE" dirty="0" err="1"/>
              <a:t>merge</a:t>
            </a:r>
            <a:r>
              <a:rPr lang="nl-BE" dirty="0"/>
              <a:t> conflict</a:t>
            </a:r>
          </a:p>
          <a:p>
            <a:endParaRPr lang="nl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E225F7-54C8-4A05-BD00-B8079D440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Merge</a:t>
            </a:r>
            <a:r>
              <a:rPr lang="nl-BE" dirty="0"/>
              <a:t> conflict (3)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8F00D1-9E69-41B6-B460-4AA993AD56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35</a:t>
            </a:fld>
            <a:endParaRPr lang="nl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65023-B194-4342-BD9D-026FBC544AA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F26361-DD48-4A23-9057-B851F88C5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67000"/>
            <a:ext cx="7981950" cy="3133725"/>
          </a:xfrm>
          <a:prstGeom prst="rect">
            <a:avLst/>
          </a:prstGeom>
        </p:spPr>
      </p:pic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6AB87911-0C9B-4E4F-ABC8-DAE4B9BA93C1}"/>
              </a:ext>
            </a:extLst>
          </p:cNvPr>
          <p:cNvSpPr txBox="1">
            <a:spLocks/>
          </p:cNvSpPr>
          <p:nvPr/>
        </p:nvSpPr>
        <p:spPr>
          <a:xfrm>
            <a:off x="7981950" y="1219200"/>
            <a:ext cx="4210050" cy="1752600"/>
          </a:xfrm>
          <a:prstGeom prst="rect">
            <a:avLst/>
          </a:prstGeom>
          <a:ln w="31750">
            <a:solidFill>
              <a:srgbClr val="00B050"/>
            </a:solidFill>
          </a:ln>
        </p:spPr>
        <p:txBody>
          <a:bodyPr vert="horz" lIns="432000" tIns="252000" rIns="432000" bIns="144000" rtlCol="0">
            <a:noAutofit/>
          </a:bodyPr>
          <a:lstStyle>
            <a:lvl1pPr marL="323850" indent="-32385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Tx/>
              <a:buSzPct val="90000"/>
              <a:buFont typeface="Verdana" pitchFamily="34" charset="0"/>
              <a:buChar char="•"/>
              <a:defRPr sz="3000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723900" indent="-3683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itchFamily="34" charset="0"/>
              <a:buChar char="−"/>
              <a:defRPr sz="2500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2pPr>
            <a:lvl3pPr marL="982663" indent="-258763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itchFamily="34" charset="0"/>
              <a:buChar char="•"/>
              <a:defRPr sz="2300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3pPr>
            <a:lvl4pPr marL="1255713" indent="-27305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itchFamily="34" charset="0"/>
              <a:buChar char="»"/>
              <a:defRPr sz="2000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4pPr>
            <a:lvl5pPr marL="1609725" indent="-258763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None/>
              <a:defRPr sz="17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sz="2000" dirty="0"/>
              <a:t>De code tussen </a:t>
            </a:r>
            <a:br>
              <a:rPr lang="nl-BE" sz="2000" dirty="0"/>
            </a:br>
            <a:r>
              <a:rPr lang="nl-BE" sz="2000" dirty="0"/>
              <a:t>&lt;&lt;&lt;&lt; HEAD en ===== is de code die in de huidige (lokale) </a:t>
            </a:r>
            <a:r>
              <a:rPr lang="nl-BE" sz="2000" dirty="0" err="1"/>
              <a:t>branch</a:t>
            </a:r>
            <a:r>
              <a:rPr lang="nl-BE" sz="2000" dirty="0"/>
              <a:t> is aangepast. </a:t>
            </a:r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4EF984C6-A553-40F5-8DF9-D959A94D567E}"/>
              </a:ext>
            </a:extLst>
          </p:cNvPr>
          <p:cNvSpPr txBox="1">
            <a:spLocks/>
          </p:cNvSpPr>
          <p:nvPr/>
        </p:nvSpPr>
        <p:spPr>
          <a:xfrm>
            <a:off x="8001000" y="3657600"/>
            <a:ext cx="4210050" cy="2209800"/>
          </a:xfrm>
          <a:prstGeom prst="rect">
            <a:avLst/>
          </a:prstGeom>
          <a:ln w="31750">
            <a:solidFill>
              <a:srgbClr val="FF0000"/>
            </a:solidFill>
          </a:ln>
        </p:spPr>
        <p:txBody>
          <a:bodyPr vert="horz" lIns="432000" tIns="252000" rIns="432000" bIns="144000" rtlCol="0">
            <a:noAutofit/>
          </a:bodyPr>
          <a:lstStyle>
            <a:lvl1pPr marL="323850" indent="-32385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Tx/>
              <a:buSzPct val="90000"/>
              <a:buFont typeface="Verdana" pitchFamily="34" charset="0"/>
              <a:buChar char="•"/>
              <a:defRPr sz="3000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723900" indent="-3683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itchFamily="34" charset="0"/>
              <a:buChar char="−"/>
              <a:defRPr sz="2500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2pPr>
            <a:lvl3pPr marL="982663" indent="-258763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itchFamily="34" charset="0"/>
              <a:buChar char="•"/>
              <a:defRPr sz="2300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3pPr>
            <a:lvl4pPr marL="1255713" indent="-27305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itchFamily="34" charset="0"/>
              <a:buChar char="»"/>
              <a:defRPr sz="2000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4pPr>
            <a:lvl5pPr marL="1609725" indent="-258763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None/>
              <a:defRPr sz="17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sz="2000" dirty="0"/>
              <a:t>De code tussen </a:t>
            </a:r>
            <a:br>
              <a:rPr lang="nl-BE" sz="2000" dirty="0"/>
            </a:br>
            <a:r>
              <a:rPr lang="nl-BE" sz="2000" dirty="0"/>
              <a:t>===== en &gt;&gt;&gt;&gt;</a:t>
            </a:r>
            <a:br>
              <a:rPr lang="nl-BE" sz="2000" dirty="0"/>
            </a:br>
            <a:r>
              <a:rPr lang="nl-BE" sz="2000" dirty="0"/>
              <a:t>is de code van de </a:t>
            </a:r>
            <a:r>
              <a:rPr lang="nl-BE" sz="2000" dirty="0" err="1"/>
              <a:t>branch</a:t>
            </a:r>
            <a:r>
              <a:rPr lang="nl-BE" sz="2000" dirty="0"/>
              <a:t> die je probeert te </a:t>
            </a:r>
            <a:r>
              <a:rPr lang="nl-BE" sz="2000" dirty="0" err="1"/>
              <a:t>mergen</a:t>
            </a:r>
            <a:r>
              <a:rPr lang="nl-BE" sz="2000" dirty="0"/>
              <a:t>. In dit voorbeeld is dit de </a:t>
            </a:r>
            <a:r>
              <a:rPr lang="nl-BE" sz="2000" dirty="0" err="1"/>
              <a:t>branch</a:t>
            </a:r>
            <a:r>
              <a:rPr lang="nl-BE" sz="2000" dirty="0"/>
              <a:t> in de online </a:t>
            </a:r>
            <a:r>
              <a:rPr lang="nl-BE" sz="2000" dirty="0" err="1"/>
              <a:t>repository</a:t>
            </a:r>
            <a:r>
              <a:rPr lang="nl-BE" sz="2000" dirty="0"/>
              <a:t>.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722CB5-56A8-49E6-9A50-A4F1192709E8}"/>
              </a:ext>
            </a:extLst>
          </p:cNvPr>
          <p:cNvSpPr/>
          <p:nvPr/>
        </p:nvSpPr>
        <p:spPr>
          <a:xfrm>
            <a:off x="76200" y="3962400"/>
            <a:ext cx="7391400" cy="4572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0D9777-010C-4389-B645-C4DA651419B1}"/>
              </a:ext>
            </a:extLst>
          </p:cNvPr>
          <p:cNvSpPr/>
          <p:nvPr/>
        </p:nvSpPr>
        <p:spPr>
          <a:xfrm>
            <a:off x="76200" y="3048016"/>
            <a:ext cx="6477000" cy="685784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5391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8FD2DDC-B483-4252-96B9-A737DE8B7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52000"/>
            <a:ext cx="6781800" cy="4428000"/>
          </a:xfrm>
        </p:spPr>
        <p:txBody>
          <a:bodyPr/>
          <a:lstStyle/>
          <a:p>
            <a:r>
              <a:rPr lang="nl-NL" dirty="0"/>
              <a:t>Je past het bestand (na overleg) aan en je verwijdert de &lt;, &gt; en = tekens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E225F7-54C8-4A05-BD00-B8079D440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Merge</a:t>
            </a:r>
            <a:r>
              <a:rPr lang="nl-BE" dirty="0"/>
              <a:t> conflict (4)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8F00D1-9E69-41B6-B460-4AA993AD56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36</a:t>
            </a:fld>
            <a:endParaRPr lang="nl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65023-B194-4342-BD9D-026FBC544AA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BCA1D3-590F-4570-8EBD-00F45BEA3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743200"/>
            <a:ext cx="789622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944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8FD2DDC-B483-4252-96B9-A737DE8B7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52000"/>
            <a:ext cx="6781800" cy="4428000"/>
          </a:xfrm>
        </p:spPr>
        <p:txBody>
          <a:bodyPr/>
          <a:lstStyle/>
          <a:p>
            <a:r>
              <a:rPr lang="nl-NL" dirty="0"/>
              <a:t>Je maakt een nieuwe </a:t>
            </a:r>
            <a:r>
              <a:rPr lang="nl-NL" dirty="0" err="1"/>
              <a:t>commit</a:t>
            </a:r>
            <a:r>
              <a:rPr lang="nl-NL" dirty="0"/>
              <a:t> en </a:t>
            </a:r>
            <a:r>
              <a:rPr lang="nl-NL" dirty="0" err="1"/>
              <a:t>pushed</a:t>
            </a:r>
            <a:r>
              <a:rPr lang="nl-NL" dirty="0"/>
              <a:t> de wijzigingen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E225F7-54C8-4A05-BD00-B8079D440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Merge</a:t>
            </a:r>
            <a:r>
              <a:rPr lang="nl-BE" dirty="0"/>
              <a:t> conflict (5)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8F00D1-9E69-41B6-B460-4AA993AD56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37</a:t>
            </a:fld>
            <a:endParaRPr lang="nl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65023-B194-4342-BD9D-026FBC544AA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C55169-2E4C-4FB0-8EC1-17269033D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225" y="1152000"/>
            <a:ext cx="658177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0480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B84C0FC-D7B1-4EEF-B87E-A83452AF9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Als je klaar bent met je feature </a:t>
            </a:r>
            <a:r>
              <a:rPr lang="nl-BE" dirty="0" err="1"/>
              <a:t>branch</a:t>
            </a:r>
            <a:r>
              <a:rPr lang="nl-BE" dirty="0"/>
              <a:t> dan kan je een Pull </a:t>
            </a:r>
            <a:r>
              <a:rPr lang="nl-BE" dirty="0" err="1"/>
              <a:t>Request</a:t>
            </a:r>
            <a:r>
              <a:rPr lang="nl-BE" dirty="0"/>
              <a:t> maken (in GitHub)</a:t>
            </a:r>
          </a:p>
          <a:p>
            <a:r>
              <a:rPr lang="nl-BE" dirty="0"/>
              <a:t>Daar moet je aanduiden naar welke </a:t>
            </a:r>
            <a:r>
              <a:rPr lang="nl-BE" dirty="0" err="1"/>
              <a:t>branch</a:t>
            </a:r>
            <a:r>
              <a:rPr lang="nl-BE" dirty="0"/>
              <a:t> je je feature </a:t>
            </a:r>
            <a:r>
              <a:rPr lang="nl-BE" dirty="0" err="1"/>
              <a:t>branch</a:t>
            </a:r>
            <a:r>
              <a:rPr lang="nl-BE" dirty="0"/>
              <a:t> wilt </a:t>
            </a:r>
            <a:r>
              <a:rPr lang="nl-BE" dirty="0" err="1"/>
              <a:t>mergen</a:t>
            </a:r>
            <a:endParaRPr lang="nl-BE" dirty="0"/>
          </a:p>
          <a:p>
            <a:pPr lvl="1"/>
            <a:r>
              <a:rPr lang="nl-BE" dirty="0"/>
              <a:t>Dit zal de ‘</a:t>
            </a:r>
            <a:r>
              <a:rPr lang="nl-BE" dirty="0" err="1"/>
              <a:t>develop</a:t>
            </a:r>
            <a:r>
              <a:rPr lang="nl-BE" dirty="0"/>
              <a:t>’ </a:t>
            </a:r>
            <a:r>
              <a:rPr lang="nl-BE" dirty="0" err="1"/>
              <a:t>branch</a:t>
            </a:r>
            <a:r>
              <a:rPr lang="nl-BE" dirty="0"/>
              <a:t> zijn</a:t>
            </a:r>
          </a:p>
          <a:p>
            <a:pPr lvl="1"/>
            <a:r>
              <a:rPr lang="nl-BE" dirty="0"/>
              <a:t>Je kan aan teamleden vragen om je code te bekijken en pas na goedkeuring de code te </a:t>
            </a:r>
            <a:r>
              <a:rPr lang="nl-BE" dirty="0" err="1"/>
              <a:t>mergen</a:t>
            </a:r>
            <a:r>
              <a:rPr lang="nl-BE" dirty="0"/>
              <a:t> via het pull </a:t>
            </a:r>
            <a:r>
              <a:rPr lang="nl-BE" dirty="0" err="1"/>
              <a:t>request</a:t>
            </a:r>
            <a:r>
              <a:rPr lang="nl-BE"/>
              <a:t>.</a:t>
            </a:r>
            <a:endParaRPr lang="nl-BE" dirty="0"/>
          </a:p>
          <a:p>
            <a:endParaRPr lang="nl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F0B5F2-EDF6-426B-8DFE-3E03D555F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Pull </a:t>
            </a:r>
            <a:r>
              <a:rPr lang="nl-BE" dirty="0" err="1"/>
              <a:t>Request</a:t>
            </a:r>
            <a:r>
              <a:rPr lang="nl-BE" dirty="0"/>
              <a:t> &amp; </a:t>
            </a:r>
            <a:r>
              <a:rPr lang="nl-BE" dirty="0" err="1"/>
              <a:t>Merge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7ABAD6-8672-4DAD-9F87-A372BC177A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38</a:t>
            </a:fld>
            <a:endParaRPr lang="nl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0FD22-CA79-4768-8B98-7DB3F84CF08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202123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A1D47C-522B-4030-9CFD-E0F5064CF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Switch naar de </a:t>
            </a:r>
            <a:r>
              <a:rPr lang="nl-BE" dirty="0" err="1"/>
              <a:t>develop</a:t>
            </a:r>
            <a:r>
              <a:rPr lang="nl-BE" dirty="0"/>
              <a:t> </a:t>
            </a:r>
            <a:r>
              <a:rPr lang="nl-BE" dirty="0" err="1"/>
              <a:t>branch</a:t>
            </a:r>
            <a:endParaRPr lang="nl-BE" dirty="0"/>
          </a:p>
          <a:p>
            <a:pPr lvl="1"/>
            <a:r>
              <a:rPr lang="nl-BE" dirty="0"/>
              <a:t>git </a:t>
            </a:r>
            <a:r>
              <a:rPr lang="nl-BE" dirty="0" err="1"/>
              <a:t>checkout</a:t>
            </a:r>
            <a:r>
              <a:rPr lang="nl-BE" dirty="0"/>
              <a:t> </a:t>
            </a:r>
            <a:r>
              <a:rPr lang="nl-BE" dirty="0" err="1"/>
              <a:t>develop</a:t>
            </a:r>
            <a:endParaRPr lang="nl-BE" dirty="0"/>
          </a:p>
          <a:p>
            <a:r>
              <a:rPr lang="nl-BE" dirty="0"/>
              <a:t>Haal de laatste versie van de code binnen</a:t>
            </a:r>
          </a:p>
          <a:p>
            <a:pPr lvl="1"/>
            <a:r>
              <a:rPr lang="nl-BE" dirty="0"/>
              <a:t>git pull</a:t>
            </a:r>
          </a:p>
          <a:p>
            <a:r>
              <a:rPr lang="nl-BE" dirty="0"/>
              <a:t>Maak een nieuwe </a:t>
            </a:r>
            <a:r>
              <a:rPr lang="nl-BE" dirty="0" err="1"/>
              <a:t>branch</a:t>
            </a:r>
            <a:r>
              <a:rPr lang="nl-BE" dirty="0"/>
              <a:t> aan</a:t>
            </a:r>
          </a:p>
          <a:p>
            <a:pPr lvl="1"/>
            <a:r>
              <a:rPr lang="nl-BE" dirty="0"/>
              <a:t>git </a:t>
            </a:r>
            <a:r>
              <a:rPr lang="nl-BE" dirty="0" err="1"/>
              <a:t>checkout</a:t>
            </a:r>
            <a:r>
              <a:rPr lang="nl-BE" dirty="0"/>
              <a:t> -b </a:t>
            </a:r>
            <a:r>
              <a:rPr lang="nl-BE" i="1" dirty="0" err="1"/>
              <a:t>branchnaam</a:t>
            </a:r>
            <a:endParaRPr lang="nl-BE" dirty="0"/>
          </a:p>
          <a:p>
            <a:r>
              <a:rPr lang="nl-BE" dirty="0"/>
              <a:t>…</a:t>
            </a:r>
          </a:p>
          <a:p>
            <a:endParaRPr lang="nl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18137E-81AB-44B4-A265-EA0DEDACC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Nieuwe feature?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070603-3DEC-4CB5-BF4C-9D160F9037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39</a:t>
            </a:fld>
            <a:endParaRPr lang="nl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67CFA-7799-48C9-A146-33C3CFA5B9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25986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C213D00-4857-43F1-B37A-517A5491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Git Flow (1)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78AFF-637C-45D5-A334-BFC257227F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4</a:t>
            </a:fld>
            <a:endParaRPr lang="nl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A8E48-1424-47CC-B09C-8733B0D950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Picture 5" descr="Afbeeldingsresultaat voor git branching model">
            <a:extLst>
              <a:ext uri="{FF2B5EF4-FFF2-40B4-BE49-F238E27FC236}">
                <a16:creationId xmlns:a16="http://schemas.microsoft.com/office/drawing/2014/main" id="{E9D0EBF3-D3E3-4C2B-A73E-3A461EC6CEBE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30851"/>
            <a:ext cx="6552728" cy="2860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F1DE3340-2272-4144-9397-6A5392F66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0" y="1295400"/>
            <a:ext cx="5029200" cy="3124200"/>
          </a:xfrm>
          <a:ln w="28575">
            <a:solidFill>
              <a:srgbClr val="00B050"/>
            </a:solidFill>
          </a:ln>
        </p:spPr>
        <p:txBody>
          <a:bodyPr>
            <a:noAutofit/>
          </a:bodyPr>
          <a:lstStyle/>
          <a:p>
            <a:r>
              <a:rPr lang="nl-BE" sz="2200" dirty="0"/>
              <a:t>Master </a:t>
            </a:r>
            <a:r>
              <a:rPr lang="nl-BE" sz="2200" dirty="0" err="1"/>
              <a:t>branch</a:t>
            </a:r>
            <a:r>
              <a:rPr lang="nl-BE" sz="2200" dirty="0"/>
              <a:t> bevat alleen code die getest is en zonder fouten werkt. In deze </a:t>
            </a:r>
            <a:r>
              <a:rPr lang="nl-BE" sz="2200" dirty="0" err="1"/>
              <a:t>branch</a:t>
            </a:r>
            <a:r>
              <a:rPr lang="nl-BE" sz="2200" dirty="0"/>
              <a:t> ga je </a:t>
            </a:r>
            <a:r>
              <a:rPr lang="nl-BE" sz="2200" b="1" dirty="0"/>
              <a:t>niet </a:t>
            </a:r>
            <a:r>
              <a:rPr lang="nl-BE" sz="2200" dirty="0"/>
              <a:t>ontwikkelen</a:t>
            </a:r>
          </a:p>
          <a:p>
            <a:r>
              <a:rPr lang="nl-BE" sz="2200" dirty="0"/>
              <a:t>De master </a:t>
            </a:r>
            <a:r>
              <a:rPr lang="nl-BE" sz="2200" dirty="0" err="1"/>
              <a:t>branch</a:t>
            </a:r>
            <a:r>
              <a:rPr lang="nl-BE" sz="2200" dirty="0"/>
              <a:t> is de code die op de productie-omgeving wordt gebruikt.</a:t>
            </a:r>
          </a:p>
        </p:txBody>
      </p:sp>
    </p:spTree>
    <p:extLst>
      <p:ext uri="{BB962C8B-B14F-4D97-AF65-F5344CB8AC3E}">
        <p14:creationId xmlns:p14="http://schemas.microsoft.com/office/powerpoint/2010/main" val="3389048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C213D00-4857-43F1-B37A-517A5491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Git Flow (2)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78AFF-637C-45D5-A334-BFC257227F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5</a:t>
            </a:fld>
            <a:endParaRPr lang="nl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A8E48-1424-47CC-B09C-8733B0D950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Picture 5" descr="Afbeeldingsresultaat voor git branching model">
            <a:extLst>
              <a:ext uri="{FF2B5EF4-FFF2-40B4-BE49-F238E27FC236}">
                <a16:creationId xmlns:a16="http://schemas.microsoft.com/office/drawing/2014/main" id="{E9D0EBF3-D3E3-4C2B-A73E-3A461EC6CEBE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30851"/>
            <a:ext cx="6552728" cy="2860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F1DE3340-2272-4144-9397-6A5392F66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4200" y="1295400"/>
            <a:ext cx="4953000" cy="3200399"/>
          </a:xfrm>
          <a:ln w="31750">
            <a:solidFill>
              <a:srgbClr val="FF0000"/>
            </a:solidFill>
          </a:ln>
        </p:spPr>
        <p:txBody>
          <a:bodyPr>
            <a:noAutofit/>
          </a:bodyPr>
          <a:lstStyle/>
          <a:p>
            <a:r>
              <a:rPr lang="nl-BE" sz="2200" dirty="0" err="1"/>
              <a:t>Develop</a:t>
            </a:r>
            <a:r>
              <a:rPr lang="nl-BE" sz="2200" dirty="0"/>
              <a:t> </a:t>
            </a:r>
            <a:r>
              <a:rPr lang="nl-BE" sz="2200" dirty="0" err="1"/>
              <a:t>branch</a:t>
            </a:r>
            <a:r>
              <a:rPr lang="nl-BE" sz="2200" dirty="0"/>
              <a:t> wordt gebruikt om code te testen en eventueel bugs op te lossen.</a:t>
            </a:r>
          </a:p>
          <a:p>
            <a:r>
              <a:rPr lang="nl-BE" sz="2200" dirty="0"/>
              <a:t>Als de code uitgebreid is getest, wordt deze </a:t>
            </a:r>
            <a:r>
              <a:rPr lang="nl-BE" sz="2200" dirty="0" err="1"/>
              <a:t>branch</a:t>
            </a:r>
            <a:r>
              <a:rPr lang="nl-BE" sz="2200" dirty="0"/>
              <a:t> </a:t>
            </a:r>
            <a:r>
              <a:rPr lang="nl-BE" sz="2200" dirty="0" err="1"/>
              <a:t>gemerged</a:t>
            </a:r>
            <a:r>
              <a:rPr lang="nl-BE" sz="2200" dirty="0"/>
              <a:t> naar de master </a:t>
            </a:r>
            <a:r>
              <a:rPr lang="nl-BE" sz="2200" dirty="0" err="1"/>
              <a:t>branch</a:t>
            </a:r>
            <a:endParaRPr lang="nl-BE" sz="2200" dirty="0"/>
          </a:p>
        </p:txBody>
      </p:sp>
    </p:spTree>
    <p:extLst>
      <p:ext uri="{BB962C8B-B14F-4D97-AF65-F5344CB8AC3E}">
        <p14:creationId xmlns:p14="http://schemas.microsoft.com/office/powerpoint/2010/main" val="1405633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C213D00-4857-43F1-B37A-517A5491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Git Flow (3)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78AFF-637C-45D5-A334-BFC257227F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6</a:t>
            </a:fld>
            <a:endParaRPr lang="nl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A8E48-1424-47CC-B09C-8733B0D950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Picture 5" descr="Afbeeldingsresultaat voor git branching model">
            <a:extLst>
              <a:ext uri="{FF2B5EF4-FFF2-40B4-BE49-F238E27FC236}">
                <a16:creationId xmlns:a16="http://schemas.microsoft.com/office/drawing/2014/main" id="{E9D0EBF3-D3E3-4C2B-A73E-3A461EC6CEBE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30851"/>
            <a:ext cx="6552728" cy="2860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F1DE3340-2272-4144-9397-6A5392F66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4200" y="1371600"/>
            <a:ext cx="5029200" cy="4343400"/>
          </a:xfrm>
          <a:ln w="31750">
            <a:solidFill>
              <a:srgbClr val="0070C0"/>
            </a:solidFill>
          </a:ln>
        </p:spPr>
        <p:txBody>
          <a:bodyPr>
            <a:noAutofit/>
          </a:bodyPr>
          <a:lstStyle/>
          <a:p>
            <a:r>
              <a:rPr lang="nl-BE" sz="2000" dirty="0"/>
              <a:t>In een feature </a:t>
            </a:r>
            <a:r>
              <a:rPr lang="nl-BE" sz="2000" dirty="0" err="1"/>
              <a:t>branch</a:t>
            </a:r>
            <a:r>
              <a:rPr lang="nl-BE" sz="2000" dirty="0"/>
              <a:t> wordt nieuwe functionaliteit ontwikkeld. </a:t>
            </a:r>
          </a:p>
          <a:p>
            <a:r>
              <a:rPr lang="nl-BE" sz="2000" dirty="0"/>
              <a:t>Per functionaliteit (bv: klanten, producten) wordt een nieuwe </a:t>
            </a:r>
            <a:r>
              <a:rPr lang="nl-BE" sz="2000" dirty="0" err="1"/>
              <a:t>branch</a:t>
            </a:r>
            <a:r>
              <a:rPr lang="nl-BE" sz="2000" dirty="0"/>
              <a:t> aangemaakt.</a:t>
            </a:r>
          </a:p>
          <a:p>
            <a:r>
              <a:rPr lang="nl-BE" sz="2000" dirty="0"/>
              <a:t>De wijzigingen in een feature </a:t>
            </a:r>
            <a:r>
              <a:rPr lang="nl-BE" sz="2000" dirty="0" err="1"/>
              <a:t>branch</a:t>
            </a:r>
            <a:r>
              <a:rPr lang="nl-BE" sz="2000" dirty="0"/>
              <a:t> worden eerst nagekeken </a:t>
            </a:r>
            <a:r>
              <a:rPr lang="nl-BE" sz="2000" dirty="0" err="1"/>
              <a:t>dmv</a:t>
            </a:r>
            <a:r>
              <a:rPr lang="nl-BE" sz="2000" dirty="0"/>
              <a:t> een code review voordat deze </a:t>
            </a:r>
            <a:r>
              <a:rPr lang="nl-BE" sz="2000" dirty="0" err="1"/>
              <a:t>gemerged</a:t>
            </a:r>
            <a:r>
              <a:rPr lang="nl-BE" sz="2000" dirty="0"/>
              <a:t> worden naar de </a:t>
            </a:r>
            <a:r>
              <a:rPr lang="nl-BE" sz="2000" dirty="0" err="1"/>
              <a:t>develop</a:t>
            </a:r>
            <a:r>
              <a:rPr lang="nl-BE" sz="2000" dirty="0"/>
              <a:t> </a:t>
            </a:r>
            <a:r>
              <a:rPr lang="nl-BE" sz="2000" dirty="0" err="1"/>
              <a:t>branch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276631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F8D83B7-0215-45F8-973F-3391DCE20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Flow (4)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81E6A8-5FF1-4191-B410-200C6F0DCC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7</a:t>
            </a:fld>
            <a:endParaRPr lang="nl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70375-B94C-4B76-8EFF-89E02EB5FAF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028" name="Picture 4" descr="Image result for git flow">
            <a:extLst>
              <a:ext uri="{FF2B5EF4-FFF2-40B4-BE49-F238E27FC236}">
                <a16:creationId xmlns:a16="http://schemas.microsoft.com/office/drawing/2014/main" id="{95CB4599-3456-4E68-A39F-B15D3D6F7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19200"/>
            <a:ext cx="626745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75200337-8E93-4523-97B5-ABFA3D49B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4200" y="1371600"/>
            <a:ext cx="5029200" cy="4038600"/>
          </a:xfrm>
          <a:ln w="31750">
            <a:solidFill>
              <a:srgbClr val="92D050"/>
            </a:solidFill>
          </a:ln>
        </p:spPr>
        <p:txBody>
          <a:bodyPr>
            <a:noAutofit/>
          </a:bodyPr>
          <a:lstStyle/>
          <a:p>
            <a:r>
              <a:rPr lang="nl-BE" sz="2000" dirty="0"/>
              <a:t>Bij grote projecten wordt vaak nog een release </a:t>
            </a:r>
            <a:r>
              <a:rPr lang="nl-BE" sz="2000" dirty="0" err="1"/>
              <a:t>branch</a:t>
            </a:r>
            <a:r>
              <a:rPr lang="nl-BE" sz="2000" dirty="0"/>
              <a:t> toegevoegd waarin nieuwe functionaliteit door de klant wordt uitgetest. Als de klant de functionaliteit heeft getest en goedgekeurd wordt deze code pas naar de productie-omgeving </a:t>
            </a:r>
            <a:r>
              <a:rPr lang="nl-BE" sz="2000" dirty="0" err="1"/>
              <a:t>gemerged</a:t>
            </a:r>
            <a:endParaRPr lang="nl-BE" sz="2000" dirty="0"/>
          </a:p>
          <a:p>
            <a:r>
              <a:rPr lang="nl-BE" sz="2000" dirty="0"/>
              <a:t>Als er een groot probleem voorkomt om de productie-omgeving, worden er </a:t>
            </a:r>
            <a:r>
              <a:rPr lang="nl-BE" sz="2000" dirty="0" err="1"/>
              <a:t>hotfixes</a:t>
            </a:r>
            <a:r>
              <a:rPr lang="nl-BE" sz="2000" dirty="0"/>
              <a:t> toegepast.</a:t>
            </a:r>
          </a:p>
        </p:txBody>
      </p:sp>
    </p:spTree>
    <p:extLst>
      <p:ext uri="{BB962C8B-B14F-4D97-AF65-F5344CB8AC3E}">
        <p14:creationId xmlns:p14="http://schemas.microsoft.com/office/powerpoint/2010/main" val="2938740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2EA80FB-401D-4CF4-BE01-EF5EE51D6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(1)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32496A-9509-4BFC-8826-5B9B729AA3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8</a:t>
            </a:fld>
            <a:endParaRPr lang="nl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184E4-4DA8-43AC-A483-84F0620AEB0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0445D56F-BE57-44D8-94A2-A60A1DAE89F1}"/>
              </a:ext>
            </a:extLst>
          </p:cNvPr>
          <p:cNvSpPr txBox="1">
            <a:spLocks/>
          </p:cNvSpPr>
          <p:nvPr/>
        </p:nvSpPr>
        <p:spPr>
          <a:xfrm>
            <a:off x="268200" y="1276800"/>
            <a:ext cx="7199400" cy="3523800"/>
          </a:xfrm>
          <a:prstGeom prst="rect">
            <a:avLst/>
          </a:prstGeom>
        </p:spPr>
        <p:txBody>
          <a:bodyPr>
            <a:normAutofit/>
          </a:bodyPr>
          <a:lstStyle>
            <a:lvl1pPr marL="355600" indent="-355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Tx/>
              <a:buSzPct val="90000"/>
              <a:buFont typeface="Verdana" pitchFamily="34" charset="0"/>
              <a:buChar char="•"/>
              <a:defRPr sz="3000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723900" indent="-3683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itchFamily="34" charset="0"/>
              <a:buChar char="−"/>
              <a:defRPr sz="2700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2pPr>
            <a:lvl3pPr marL="982663" indent="-258763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3pPr>
            <a:lvl4pPr marL="1255713" indent="-27305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itchFamily="34" charset="0"/>
              <a:buChar char="»"/>
              <a:defRPr sz="2100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4pPr>
            <a:lvl5pPr marL="1609725" indent="-258763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itchFamily="34" charset="0"/>
              <a:buNone/>
              <a:defRPr sz="20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2800" dirty="0"/>
              <a:t>Online plaats waar je code zit</a:t>
            </a:r>
          </a:p>
          <a:p>
            <a:r>
              <a:rPr lang="nl-BE" sz="2800" dirty="0"/>
              <a:t>Deze moet je lokaal op je pc ‘</a:t>
            </a:r>
            <a:r>
              <a:rPr lang="nl-BE" sz="2800" dirty="0" err="1"/>
              <a:t>clonen</a:t>
            </a:r>
            <a:r>
              <a:rPr lang="nl-BE" sz="2800" dirty="0"/>
              <a:t>’</a:t>
            </a:r>
          </a:p>
          <a:p>
            <a:pPr lvl="1"/>
            <a:r>
              <a:rPr lang="nl-BE" sz="2800" dirty="0"/>
              <a:t>Ga in </a:t>
            </a:r>
            <a:r>
              <a:rPr lang="nl-BE" sz="2800" dirty="0" err="1"/>
              <a:t>windows</a:t>
            </a:r>
            <a:r>
              <a:rPr lang="nl-BE" sz="2800" dirty="0"/>
              <a:t> verkenner naar de map waar je het project wil plaatsen.</a:t>
            </a:r>
          </a:p>
          <a:p>
            <a:pPr lvl="1"/>
            <a:r>
              <a:rPr lang="nl-BE" sz="2800" dirty="0"/>
              <a:t>Rechtermuisklik </a:t>
            </a:r>
            <a:r>
              <a:rPr lang="nl-BE" sz="2800" dirty="0">
                <a:sym typeface="Wingdings" panose="05000000000000000000" pitchFamily="2" charset="2"/>
              </a:rPr>
              <a:t></a:t>
            </a:r>
            <a:r>
              <a:rPr lang="nl-BE" sz="2800" dirty="0"/>
              <a:t> “Git </a:t>
            </a:r>
            <a:r>
              <a:rPr lang="nl-BE" sz="2800" dirty="0" err="1"/>
              <a:t>Bash</a:t>
            </a:r>
            <a:r>
              <a:rPr lang="nl-BE" sz="2800" dirty="0"/>
              <a:t> Here”</a:t>
            </a:r>
          </a:p>
          <a:p>
            <a:endParaRPr lang="nl-NL" sz="2200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3AD1DCA-E7A7-43B8-8DDE-7E50C7AB4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0" y="1320970"/>
            <a:ext cx="2743200" cy="42160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5856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552AFE6-683C-4074-A2EF-68EB9D22C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Bash </a:t>
            </a:r>
            <a:r>
              <a:rPr lang="en-US" dirty="0" err="1"/>
              <a:t>omgeving</a:t>
            </a:r>
            <a:r>
              <a:rPr lang="en-US" dirty="0"/>
              <a:t>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gestart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95FFA8-EBC1-4BC3-8D4B-24B166C02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5FD09A-586A-4861-892C-C244889979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9</a:t>
            </a:fld>
            <a:endParaRPr lang="nl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03B97-A23E-4C20-87EA-72970D2FAB5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369592-502C-4409-8332-959ED130F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04" y="1905000"/>
            <a:ext cx="709612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963041"/>
      </p:ext>
    </p:extLst>
  </p:cSld>
  <p:clrMapOvr>
    <a:masterClrMapping/>
  </p:clrMapOvr>
</p:sld>
</file>

<file path=ppt/theme/theme1.xml><?xml version="1.0" encoding="utf-8"?>
<a:theme xmlns:a="http://schemas.openxmlformats.org/drawingml/2006/main" name="TM_presentatie_eng">
  <a:themeElements>
    <a:clrScheme name="Lessius">
      <a:dk1>
        <a:srgbClr val="003C72"/>
      </a:dk1>
      <a:lt1>
        <a:srgbClr val="FFFFFF"/>
      </a:lt1>
      <a:dk2>
        <a:srgbClr val="003C72"/>
      </a:dk2>
      <a:lt2>
        <a:srgbClr val="FFFFFF"/>
      </a:lt2>
      <a:accent1>
        <a:srgbClr val="00A9E5"/>
      </a:accent1>
      <a:accent2>
        <a:srgbClr val="67CBEF"/>
      </a:accent2>
      <a:accent3>
        <a:srgbClr val="CCEEFA"/>
      </a:accent3>
      <a:accent4>
        <a:srgbClr val="406D96"/>
      </a:accent4>
      <a:accent5>
        <a:srgbClr val="7F9DB9"/>
      </a:accent5>
      <a:accent6>
        <a:srgbClr val="BECEDD"/>
      </a:accent6>
      <a:hlink>
        <a:srgbClr val="118EFF"/>
      </a:hlink>
      <a:folHlink>
        <a:srgbClr val="7030A0"/>
      </a:folHlink>
    </a:clrScheme>
    <a:fontScheme name="Lessiu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" id="{0633E58E-0751-4F68-9D53-E5498B73D5F2}" vid="{FE3E69E6-03DE-4E82-A989-B82C2608C1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M Document" ma:contentTypeID="0x0101006E2CD5CB49756845926F97DAE5E2F535000DCB65DDB7669E45BCF75FB6A30E49C0" ma:contentTypeVersion="12" ma:contentTypeDescription="" ma:contentTypeScope="" ma:versionID="95825bf394d7fd0f8a4cf0f4b014e6a7">
  <xsd:schema xmlns:xsd="http://www.w3.org/2001/XMLSchema" xmlns:xs="http://www.w3.org/2001/XMLSchema" xmlns:p="http://schemas.microsoft.com/office/2006/metadata/properties" xmlns:ns2="3f990481-ab93-40a5-af1d-fa0a4386ebd9" targetNamespace="http://schemas.microsoft.com/office/2006/metadata/properties" ma:root="true" ma:fieldsID="9d886e8635219b2e280c5a2368fcd082" ns2:_="">
    <xsd:import namespace="3f990481-ab93-40a5-af1d-fa0a4386ebd9"/>
    <xsd:element name="properties">
      <xsd:complexType>
        <xsd:sequence>
          <xsd:element name="documentManagement">
            <xsd:complexType>
              <xsd:all>
                <xsd:element ref="ns2:TaxKeywordTaxHTField" minOccurs="0"/>
                <xsd:element ref="ns2:TaxCatchAll" minOccurs="0"/>
                <xsd:element ref="ns2:TaxCatchAllLabel" minOccurs="0"/>
                <xsd:element ref="ns2:deedde69bc2d47abb0d3d990fb400d55" minOccurs="0"/>
                <xsd:element ref="ns2:e664db7c9a45466298be567ee28e7b46" minOccurs="0"/>
                <xsd:element ref="ns2:jcbb0a9beef243af8bd213591b9d1662" minOccurs="0"/>
                <xsd:element ref="ns2:l98a91fe36af4d71ba4ebc7e897e6da3" minOccurs="0"/>
                <xsd:element ref="ns2:TMArchie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990481-ab93-40a5-af1d-fa0a4386ebd9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6" nillable="true" ma:taxonomy="true" ma:internalName="TaxKeywordTaxHTField" ma:taxonomyFieldName="TaxKeyword" ma:displayName="Ondernemingstrefwoorden" ma:fieldId="{23f27201-bee3-471e-b2e7-b64fd8b7ca38}" ma:taxonomyMulti="true" ma:sspId="49b243c3-5758-488d-a165-3d321439e892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7" nillable="true" ma:displayName="Taxonomy Catch All Column" ma:description="" ma:hidden="true" ma:list="{6d1aa748-1d6f-4019-9d6c-138de019a28e}" ma:internalName="TaxCatchAll" ma:showField="CatchAllData" ma:web="bc2573cf-ac6e-42ca-97a9-253e92cb39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8" nillable="true" ma:displayName="Taxonomy Catch All Column1" ma:description="" ma:hidden="true" ma:list="{6d1aa748-1d6f-4019-9d6c-138de019a28e}" ma:internalName="TaxCatchAllLabel" ma:readOnly="true" ma:showField="CatchAllDataLabel" ma:web="bc2573cf-ac6e-42ca-97a9-253e92cb39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deedde69bc2d47abb0d3d990fb400d55" ma:index="12" nillable="true" ma:taxonomy="true" ma:internalName="deedde69bc2d47abb0d3d990fb400d55" ma:taxonomyFieldName="TMDocumentType" ma:displayName="Document Type" ma:default="" ma:fieldId="{deedde69-bc2d-47ab-b0d3-d990fb400d55}" ma:sspId="49b243c3-5758-488d-a165-3d321439e892" ma:termSetId="ea0ce270-e5c3-483c-bfdb-d714406b860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664db7c9a45466298be567ee28e7b46" ma:index="14" nillable="true" ma:taxonomy="true" ma:internalName="e664db7c9a45466298be567ee28e7b46" ma:taxonomyFieldName="TMRubriek" ma:displayName="Rubriek" ma:default="" ma:fieldId="{e664db7c-9a45-4662-98be-567ee28e7b46}" ma:sspId="49b243c3-5758-488d-a165-3d321439e892" ma:termSetId="cf2145ad-4fa0-4d3a-a112-5d06a1c88dc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cbb0a9beef243af8bd213591b9d1662" ma:index="16" nillable="true" ma:taxonomy="true" ma:internalName="jcbb0a9beef243af8bd213591b9d1662" ma:taxonomyFieldName="TMAcademieJaar" ma:displayName="Academiejaar" ma:default="" ma:fieldId="{3cbb0a9b-eef2-43af-8bd2-13591b9d1662}" ma:sspId="49b243c3-5758-488d-a165-3d321439e892" ma:termSetId="faa59a2e-9c1e-4550-a638-3eb90797fbe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l98a91fe36af4d71ba4ebc7e897e6da3" ma:index="18" nillable="true" ma:taxonomy="true" ma:internalName="l98a91fe36af4d71ba4ebc7e897e6da3" ma:taxonomyFieldName="TMSubRubriek" ma:displayName="Subrubriek" ma:default="" ma:fieldId="{598a91fe-36af-4d71-ba4e-bc7e897e6da3}" ma:sspId="49b243c3-5758-488d-a165-3d321439e892" ma:termSetId="b9936c4b-d546-430d-aa8d-c6cc13d3aff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MArchief" ma:index="20" nillable="true" ma:displayName="Archief" ma:default="0" ma:description="Indien aangevinkt, behoort dit tot je archief." ma:internalName="TMArchief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0" ma:displayName="Inhoudstype"/>
        <xsd:element ref="dc:title" minOccurs="0" maxOccurs="1" ma:index="1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haredContentType xmlns="Microsoft.SharePoint.Taxonomy.ContentTypeSync" SourceId="49b243c3-5758-488d-a165-3d321439e892" ContentTypeId="0x0101006E2CD5CB49756845926F97DAE5E2F535" PreviousValue="false"/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KeywordTaxHTField xmlns="3f990481-ab93-40a5-af1d-fa0a4386ebd9">
      <Terms xmlns="http://schemas.microsoft.com/office/infopath/2007/PartnerControls"/>
    </TaxKeywordTaxHTField>
    <e664db7c9a45466298be567ee28e7b46 xmlns="3f990481-ab93-40a5-af1d-fa0a4386ebd9">
      <Terms xmlns="http://schemas.microsoft.com/office/infopath/2007/PartnerControls"/>
    </e664db7c9a45466298be567ee28e7b46>
    <deedde69bc2d47abb0d3d990fb400d55 xmlns="3f990481-ab93-40a5-af1d-fa0a4386ebd9">
      <Terms xmlns="http://schemas.microsoft.com/office/infopath/2007/PartnerControls"/>
    </deedde69bc2d47abb0d3d990fb400d55>
    <TaxCatchAll xmlns="3f990481-ab93-40a5-af1d-fa0a4386ebd9"/>
    <jcbb0a9beef243af8bd213591b9d1662 xmlns="3f990481-ab93-40a5-af1d-fa0a4386ebd9">
      <Terms xmlns="http://schemas.microsoft.com/office/infopath/2007/PartnerControls"/>
    </jcbb0a9beef243af8bd213591b9d1662>
    <l98a91fe36af4d71ba4ebc7e897e6da3 xmlns="3f990481-ab93-40a5-af1d-fa0a4386ebd9">
      <Terms xmlns="http://schemas.microsoft.com/office/infopath/2007/PartnerControls"/>
    </l98a91fe36af4d71ba4ebc7e897e6da3>
    <TMArchief xmlns="3f990481-ab93-40a5-af1d-fa0a4386ebd9">false</TMArchief>
  </documentManagement>
</p:properties>
</file>

<file path=customXml/itemProps1.xml><?xml version="1.0" encoding="utf-8"?>
<ds:datastoreItem xmlns:ds="http://schemas.openxmlformats.org/officeDocument/2006/customXml" ds:itemID="{D79E32F5-212B-45CD-9107-90409055EA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990481-ab93-40a5-af1d-fa0a4386ebd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C13BCFD-9570-4B4F-BFE3-356B8E06CA2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7F9BC90-F127-449E-A415-9E04C76966FA}">
  <ds:schemaRefs>
    <ds:schemaRef ds:uri="Microsoft.SharePoint.Taxonomy.ContentTypeSync"/>
  </ds:schemaRefs>
</ds:datastoreItem>
</file>

<file path=customXml/itemProps4.xml><?xml version="1.0" encoding="utf-8"?>
<ds:datastoreItem xmlns:ds="http://schemas.openxmlformats.org/officeDocument/2006/customXml" ds:itemID="{84F79AF1-9348-42A5-8BA2-CB56386F0208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http://purl.org/dc/terms/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3f990481-ab93-40a5-af1d-fa0a4386ebd9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TM_presentatie_16-9</Template>
  <TotalTime>528</TotalTime>
  <Words>1259</Words>
  <Application>Microsoft Office PowerPoint</Application>
  <PresentationFormat>Widescreen</PresentationFormat>
  <Paragraphs>186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Verdana</vt:lpstr>
      <vt:lpstr>TM_presentatie_eng</vt:lpstr>
      <vt:lpstr>Datamanipulatie</vt:lpstr>
      <vt:lpstr>Versiebeheer</vt:lpstr>
      <vt:lpstr>Git Tools</vt:lpstr>
      <vt:lpstr>Git Flow (1)</vt:lpstr>
      <vt:lpstr>Git Flow (2)</vt:lpstr>
      <vt:lpstr>Git Flow (3)</vt:lpstr>
      <vt:lpstr>GIT Flow (4)</vt:lpstr>
      <vt:lpstr>Repository (1)</vt:lpstr>
      <vt:lpstr>Repository (2)</vt:lpstr>
      <vt:lpstr>Repository (3)</vt:lpstr>
      <vt:lpstr>Repository (4)</vt:lpstr>
      <vt:lpstr>Repository (5)</vt:lpstr>
      <vt:lpstr>Repository (5)</vt:lpstr>
      <vt:lpstr>Wisselen van branch</vt:lpstr>
      <vt:lpstr>Nieuwe branch</vt:lpstr>
      <vt:lpstr>Commit (1)</vt:lpstr>
      <vt:lpstr>Commit (2)</vt:lpstr>
      <vt:lpstr>Commit (3)</vt:lpstr>
      <vt:lpstr>Commit (4)</vt:lpstr>
      <vt:lpstr>Commit (5)</vt:lpstr>
      <vt:lpstr>Commit (6)</vt:lpstr>
      <vt:lpstr>Commit (7)</vt:lpstr>
      <vt:lpstr>Commit (8)</vt:lpstr>
      <vt:lpstr>Commit (9)</vt:lpstr>
      <vt:lpstr>Commit Pushen (1)</vt:lpstr>
      <vt:lpstr>Commit pushen (2)</vt:lpstr>
      <vt:lpstr>Commit pushen (2)</vt:lpstr>
      <vt:lpstr>Commit pushen (3)</vt:lpstr>
      <vt:lpstr>Commit pushen (4)</vt:lpstr>
      <vt:lpstr>Commit pushen (5)</vt:lpstr>
      <vt:lpstr>Commit pushen (6)</vt:lpstr>
      <vt:lpstr>Commit pushen (7)</vt:lpstr>
      <vt:lpstr>Merge conflict (1)</vt:lpstr>
      <vt:lpstr>Merge conflict (2)</vt:lpstr>
      <vt:lpstr>Merge conflict (3)</vt:lpstr>
      <vt:lpstr>Merge conflict (4)</vt:lpstr>
      <vt:lpstr>Merge conflict (5)</vt:lpstr>
      <vt:lpstr>Pull Request &amp; Merge</vt:lpstr>
      <vt:lpstr>Nieuwe feature?</vt:lpstr>
    </vt:vector>
  </TitlesOfParts>
  <Company>Thomas More Mechelen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Danny Wouters</dc:creator>
  <cp:lastModifiedBy>Danny Wouters</cp:lastModifiedBy>
  <cp:revision>69</cp:revision>
  <dcterms:created xsi:type="dcterms:W3CDTF">2019-10-04T16:18:07Z</dcterms:created>
  <dcterms:modified xsi:type="dcterms:W3CDTF">2020-04-24T12:40:51Z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0x0101006E2CD5CB49756845926F97DAE5E2F535000DCB65DDB7669E45BCF75FB6A30E49C0</vt:lpwstr>
  </property>
  <property fmtid="{D5CDD505-2E9C-101B-9397-08002B2CF9AE}" pid="3" name="TaxKeyword">
    <vt:lpwstr/>
  </property>
  <property fmtid="{D5CDD505-2E9C-101B-9397-08002B2CF9AE}" pid="4" name="TMDocumentType">
    <vt:lpwstr/>
  </property>
  <property fmtid="{D5CDD505-2E9C-101B-9397-08002B2CF9AE}" pid="5" name="TMRubriek">
    <vt:lpwstr/>
  </property>
  <property fmtid="{D5CDD505-2E9C-101B-9397-08002B2CF9AE}" pid="6" name="Marcom rubriek">
    <vt:lpwstr>Template</vt:lpwstr>
  </property>
  <property fmtid="{D5CDD505-2E9C-101B-9397-08002B2CF9AE}" pid="7" name="Template subrubriek">
    <vt:lpwstr>Presentatie</vt:lpwstr>
  </property>
  <property fmtid="{D5CDD505-2E9C-101B-9397-08002B2CF9AE}" pid="8" name="vzw">
    <vt:lpwstr>TM</vt:lpwstr>
  </property>
  <property fmtid="{D5CDD505-2E9C-101B-9397-08002B2CF9AE}" pid="9" name="Template subrubriek0">
    <vt:lpwstr>Presentatie</vt:lpwstr>
  </property>
  <property fmtid="{D5CDD505-2E9C-101B-9397-08002B2CF9AE}" pid="10" name="SharedWithUsers">
    <vt:lpwstr>737;#Bart Van Coillie;#1725;#Heidi Celis</vt:lpwstr>
  </property>
  <property fmtid="{D5CDD505-2E9C-101B-9397-08002B2CF9AE}" pid="11" name="TMAcademieJaar">
    <vt:lpwstr/>
  </property>
  <property fmtid="{D5CDD505-2E9C-101B-9397-08002B2CF9AE}" pid="12" name="AuthorIds_UIVersion_3072">
    <vt:lpwstr>11</vt:lpwstr>
  </property>
  <property fmtid="{D5CDD505-2E9C-101B-9397-08002B2CF9AE}" pid="13" name="TMSubRubriek">
    <vt:lpwstr/>
  </property>
</Properties>
</file>