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739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8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77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85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5/28/2021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7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3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921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87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8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2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03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322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5D5122-094A-4AB4-9FD6-64B4E4F51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346268"/>
            <a:ext cx="5274860" cy="3066706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s-ES"/>
              <a:t>Proyecto análisis de sistemas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141240-A22D-4074-B0A5-778932640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412974"/>
            <a:ext cx="4416779" cy="1576188"/>
          </a:xfrm>
        </p:spPr>
        <p:txBody>
          <a:bodyPr anchor="t">
            <a:normAutofit/>
          </a:bodyPr>
          <a:lstStyle/>
          <a:p>
            <a:r>
              <a:rPr lang="es-ES"/>
              <a:t>Jordy Alexander Vega Aldana</a:t>
            </a:r>
            <a:endParaRPr lang="es-GT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4611" y="0"/>
            <a:ext cx="5107387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Gráficos y trazados en una pantalla digital azul">
            <a:extLst>
              <a:ext uri="{FF2B5EF4-FFF2-40B4-BE49-F238E27FC236}">
                <a16:creationId xmlns:a16="http://schemas.microsoft.com/office/drawing/2014/main" id="{6CBF54E5-2DA9-4458-9F39-F583B9F5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2" r="4" b="2853"/>
          <a:stretch/>
        </p:blipFill>
        <p:spPr>
          <a:xfrm>
            <a:off x="7293798" y="10"/>
            <a:ext cx="4898203" cy="3488426"/>
          </a:xfrm>
          <a:custGeom>
            <a:avLst/>
            <a:gdLst/>
            <a:ahLst/>
            <a:cxnLst/>
            <a:rect l="l" t="t" r="r" b="b"/>
            <a:pathLst>
              <a:path w="4898203" h="3470148">
                <a:moveTo>
                  <a:pt x="1619455" y="0"/>
                </a:moveTo>
                <a:lnTo>
                  <a:pt x="2712688" y="0"/>
                </a:lnTo>
                <a:lnTo>
                  <a:pt x="3492854" y="0"/>
                </a:lnTo>
                <a:lnTo>
                  <a:pt x="4540916" y="0"/>
                </a:lnTo>
                <a:lnTo>
                  <a:pt x="4707219" y="0"/>
                </a:lnTo>
                <a:lnTo>
                  <a:pt x="4898203" y="0"/>
                </a:lnTo>
                <a:lnTo>
                  <a:pt x="4898203" y="3470148"/>
                </a:lnTo>
                <a:lnTo>
                  <a:pt x="0" y="3470148"/>
                </a:lnTo>
                <a:lnTo>
                  <a:pt x="3126" y="3337395"/>
                </a:lnTo>
                <a:cubicBezTo>
                  <a:pt x="69921" y="1928213"/>
                  <a:pt x="634366" y="708413"/>
                  <a:pt x="1597331" y="14997"/>
                </a:cubicBezTo>
                <a:close/>
              </a:path>
            </a:pathLst>
          </a:custGeom>
        </p:spPr>
      </p:pic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528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98579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100" name="Picture 4" descr="Desarrollo y Diseño de páginas web desde $ 269 | desarrollo a la medida">
            <a:extLst>
              <a:ext uri="{FF2B5EF4-FFF2-40B4-BE49-F238E27FC236}">
                <a16:creationId xmlns:a16="http://schemas.microsoft.com/office/drawing/2014/main" id="{E89B0DEF-45DB-4185-9A65-8F9F2BF5D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64" b="-1"/>
          <a:stretch/>
        </p:blipFill>
        <p:spPr bwMode="auto">
          <a:xfrm>
            <a:off x="7290230" y="3534156"/>
            <a:ext cx="4901771" cy="3323844"/>
          </a:xfrm>
          <a:custGeom>
            <a:avLst/>
            <a:gdLst/>
            <a:ahLst/>
            <a:cxnLst/>
            <a:rect l="l" t="t" r="r" b="b"/>
            <a:pathLst>
              <a:path w="4901771" h="3305556">
                <a:moveTo>
                  <a:pt x="1630" y="0"/>
                </a:moveTo>
                <a:lnTo>
                  <a:pt x="4901771" y="0"/>
                </a:lnTo>
                <a:lnTo>
                  <a:pt x="4901771" y="3305556"/>
                </a:lnTo>
                <a:lnTo>
                  <a:pt x="4710787" y="3305556"/>
                </a:lnTo>
                <a:lnTo>
                  <a:pt x="4544484" y="3305556"/>
                </a:lnTo>
                <a:lnTo>
                  <a:pt x="3496422" y="3305556"/>
                </a:lnTo>
                <a:lnTo>
                  <a:pt x="2716256" y="3305556"/>
                </a:lnTo>
                <a:lnTo>
                  <a:pt x="2502754" y="3305556"/>
                </a:lnTo>
                <a:lnTo>
                  <a:pt x="2390998" y="3228155"/>
                </a:lnTo>
                <a:cubicBezTo>
                  <a:pt x="2217180" y="3100664"/>
                  <a:pt x="2046553" y="2962953"/>
                  <a:pt x="1874350" y="2822370"/>
                </a:cubicBezTo>
                <a:cubicBezTo>
                  <a:pt x="928725" y="2050395"/>
                  <a:pt x="0" y="1416687"/>
                  <a:pt x="0" y="6921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35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7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28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0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B35037C-1107-4F00-ADC9-03078FBA6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es-GT" b="1" i="0">
                <a:effectLst/>
                <a:latin typeface="Montserrat"/>
              </a:rPr>
              <a:t>Las metodologías ágiles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BBF3AC-CE9A-4E0E-B4E2-28F3B2BEF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312988"/>
            <a:ext cx="6857365" cy="365125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s-ES" sz="1300" dirty="0"/>
              <a:t>Las metodologías ágiles son aquellas que permiten adaptar la forma de trabajo a las condiciones del proyecto, consiguiendo flexibilidad e inmediatez en la respuesta para amoldar el proyecto y su desarrollo a las circunstancias específicas del entorno.</a:t>
            </a:r>
          </a:p>
          <a:p>
            <a:pPr>
              <a:lnSpc>
                <a:spcPct val="130000"/>
              </a:lnSpc>
            </a:pPr>
            <a:endParaRPr lang="es-ES" sz="1300" dirty="0"/>
          </a:p>
          <a:p>
            <a:pPr>
              <a:lnSpc>
                <a:spcPct val="130000"/>
              </a:lnSpc>
            </a:pPr>
            <a:r>
              <a:rPr lang="es-ES" sz="1300" dirty="0"/>
              <a:t>En esencia, las empresas que apuestan por esta metodología consiguen gestionar sus proyectos de forma flexible, autónoma y eficaz reduciendo los costes e incrementando su productividad. Con este Curso en modelos organizativos ágiles 100% online aprenderás los aspectos básicos para gestionar las metodologías ágiles dentro de tu empresa.</a:t>
            </a:r>
            <a:endParaRPr lang="es-GT" sz="1300" dirty="0"/>
          </a:p>
        </p:txBody>
      </p:sp>
    </p:spTree>
    <p:extLst>
      <p:ext uri="{BB962C8B-B14F-4D97-AF65-F5344CB8AC3E}">
        <p14:creationId xmlns:p14="http://schemas.microsoft.com/office/powerpoint/2010/main" val="350926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2D01F9-5DA9-4DC6-BC63-8F018CB6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411050" cy="1822123"/>
          </a:xfrm>
        </p:spPr>
        <p:txBody>
          <a:bodyPr anchor="b">
            <a:normAutofit/>
          </a:bodyPr>
          <a:lstStyle/>
          <a:p>
            <a:r>
              <a:rPr lang="es-GT" b="0" i="0">
                <a:effectLst/>
                <a:latin typeface="Ubuntu"/>
              </a:rPr>
              <a:t>Qué es SCRUM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F972DE-75CB-4B64-829B-F14829EF5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3467518"/>
          </a:xfrm>
        </p:spPr>
        <p:txBody>
          <a:bodyPr anchor="t">
            <a:normAutofit/>
          </a:bodyPr>
          <a:lstStyle/>
          <a:p>
            <a:r>
              <a:rPr lang="es-ES" sz="1700"/>
              <a:t>Scrum es un proceso en el que se aplican de manera regular un conjunto de buenas prácticas para trabajar colaborativamente, en equipo, y obtener el mejor resultado posible de un proyecto. Estas prácticas se apoyan unas a otras y su selección tiene origen en un estudio de la manera de trabajar de equipos altamente productivos.</a:t>
            </a:r>
            <a:endParaRPr lang="es-GT" sz="170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6" name="Picture 2" descr="Primeros pasos scrum">
            <a:extLst>
              <a:ext uri="{FF2B5EF4-FFF2-40B4-BE49-F238E27FC236}">
                <a16:creationId xmlns:a16="http://schemas.microsoft.com/office/drawing/2014/main" id="{A7FE0A85-44C6-489A-BCEA-A9F0AC5746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3" r="24525" b="-1"/>
          <a:stretch/>
        </p:blipFill>
        <p:spPr bwMode="auto">
          <a:xfrm>
            <a:off x="6877878" y="294199"/>
            <a:ext cx="5150794" cy="5001370"/>
          </a:xfrm>
          <a:custGeom>
            <a:avLst/>
            <a:gdLst/>
            <a:ahLst/>
            <a:cxnLst/>
            <a:rect l="l" t="t" r="r" b="b"/>
            <a:pathLst>
              <a:path w="5044104" h="4896924">
                <a:moveTo>
                  <a:pt x="2886613" y="0"/>
                </a:moveTo>
                <a:cubicBezTo>
                  <a:pt x="3218269" y="0"/>
                  <a:pt x="3523512" y="65865"/>
                  <a:pt x="3794011" y="195584"/>
                </a:cubicBezTo>
                <a:cubicBezTo>
                  <a:pt x="4047516" y="317247"/>
                  <a:pt x="4270172" y="494825"/>
                  <a:pt x="4455804" y="723284"/>
                </a:cubicBezTo>
                <a:cubicBezTo>
                  <a:pt x="4835198" y="1190375"/>
                  <a:pt x="5044104" y="1854168"/>
                  <a:pt x="5044104" y="2592438"/>
                </a:cubicBezTo>
                <a:cubicBezTo>
                  <a:pt x="5044104" y="2886985"/>
                  <a:pt x="4963247" y="3123382"/>
                  <a:pt x="4782050" y="3358996"/>
                </a:cubicBezTo>
                <a:cubicBezTo>
                  <a:pt x="4592516" y="3605460"/>
                  <a:pt x="4307730" y="3832465"/>
                  <a:pt x="4006167" y="4072775"/>
                </a:cubicBezTo>
                <a:cubicBezTo>
                  <a:pt x="3950530" y="4117058"/>
                  <a:pt x="3893052" y="4162907"/>
                  <a:pt x="3835576" y="4209314"/>
                </a:cubicBezTo>
                <a:cubicBezTo>
                  <a:pt x="3321099" y="4624632"/>
                  <a:pt x="2945605" y="4896924"/>
                  <a:pt x="2433835" y="4896924"/>
                </a:cubicBezTo>
                <a:cubicBezTo>
                  <a:pt x="1654054" y="4896924"/>
                  <a:pt x="1101803" y="4562680"/>
                  <a:pt x="587325" y="3779234"/>
                </a:cubicBezTo>
                <a:cubicBezTo>
                  <a:pt x="519999" y="3676690"/>
                  <a:pt x="454187" y="3583430"/>
                  <a:pt x="390540" y="3493298"/>
                </a:cubicBezTo>
                <a:cubicBezTo>
                  <a:pt x="126752" y="3119579"/>
                  <a:pt x="0" y="2925228"/>
                  <a:pt x="0" y="2592438"/>
                </a:cubicBezTo>
                <a:cubicBezTo>
                  <a:pt x="0" y="2261996"/>
                  <a:pt x="79450" y="1935577"/>
                  <a:pt x="235969" y="1622244"/>
                </a:cubicBezTo>
                <a:cubicBezTo>
                  <a:pt x="389133" y="1315731"/>
                  <a:pt x="608107" y="1035165"/>
                  <a:pt x="886724" y="788590"/>
                </a:cubicBezTo>
                <a:cubicBezTo>
                  <a:pt x="1160578" y="546153"/>
                  <a:pt x="1485846" y="346211"/>
                  <a:pt x="1827568" y="210454"/>
                </a:cubicBezTo>
                <a:cubicBezTo>
                  <a:pt x="2178491" y="70787"/>
                  <a:pt x="2534934" y="0"/>
                  <a:pt x="28866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33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134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C967E1-5155-4BCC-8C96-3C7A6E8A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259" y="893763"/>
            <a:ext cx="4527965" cy="1587444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 dirty="0" err="1"/>
              <a:t>Problema</a:t>
            </a:r>
            <a:r>
              <a:rPr lang="en-US" dirty="0"/>
              <a:t> </a:t>
            </a:r>
          </a:p>
        </p:txBody>
      </p:sp>
      <p:sp>
        <p:nvSpPr>
          <p:cNvPr id="2053" name="Freeform: Shape 136">
            <a:extLst>
              <a:ext uri="{FF2B5EF4-FFF2-40B4-BE49-F238E27FC236}">
                <a16:creationId xmlns:a16="http://schemas.microsoft.com/office/drawing/2014/main" id="{9F87E4D0-D347-4DA8-81D7-104733308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293" y="1074738"/>
            <a:ext cx="4906732" cy="467981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54" name="Freeform: Shape 138">
            <a:extLst>
              <a:ext uri="{FF2B5EF4-FFF2-40B4-BE49-F238E27FC236}">
                <a16:creationId xmlns:a16="http://schemas.microsoft.com/office/drawing/2014/main" id="{9DC9CEF6-58E1-4D78-BBBE-76F779AD9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555" y="898498"/>
            <a:ext cx="5298208" cy="503229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55" name="Freeform: Shape 140">
            <a:extLst>
              <a:ext uri="{FF2B5EF4-FFF2-40B4-BE49-F238E27FC236}">
                <a16:creationId xmlns:a16="http://schemas.microsoft.com/office/drawing/2014/main" id="{47AF1248-67F7-4FEF-8D1D-FE33661A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266" y="993913"/>
            <a:ext cx="5101442" cy="485195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58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050" name="Picture 2" descr="Tendero: vectores, gráficos, imágenes vectoriales | Depositphotos®">
            <a:extLst>
              <a:ext uri="{FF2B5EF4-FFF2-40B4-BE49-F238E27FC236}">
                <a16:creationId xmlns:a16="http://schemas.microsoft.com/office/drawing/2014/main" id="{EBB502DD-390A-4526-AD7A-1B002DDDBD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" r="-2" b="1470"/>
          <a:stretch/>
        </p:blipFill>
        <p:spPr bwMode="auto">
          <a:xfrm>
            <a:off x="1033670" y="1288109"/>
            <a:ext cx="4349282" cy="4221274"/>
          </a:xfrm>
          <a:custGeom>
            <a:avLst/>
            <a:gdLst/>
            <a:ahLst/>
            <a:cxnLst/>
            <a:rect l="l" t="t" r="r" b="b"/>
            <a:pathLst>
              <a:path w="4292584" h="4094066">
                <a:moveTo>
                  <a:pt x="2456537" y="0"/>
                </a:moveTo>
                <a:cubicBezTo>
                  <a:pt x="2738780" y="0"/>
                  <a:pt x="2998545" y="55066"/>
                  <a:pt x="3228742" y="163517"/>
                </a:cubicBezTo>
                <a:cubicBezTo>
                  <a:pt x="3444477" y="265234"/>
                  <a:pt x="3633959" y="413698"/>
                  <a:pt x="3791935" y="604700"/>
                </a:cubicBezTo>
                <a:cubicBezTo>
                  <a:pt x="4114802" y="995211"/>
                  <a:pt x="4292584" y="1550174"/>
                  <a:pt x="4292584" y="2167403"/>
                </a:cubicBezTo>
                <a:cubicBezTo>
                  <a:pt x="4292584" y="2413659"/>
                  <a:pt x="4223774" y="2611299"/>
                  <a:pt x="4069573" y="2808283"/>
                </a:cubicBezTo>
                <a:cubicBezTo>
                  <a:pt x="3908278" y="3014339"/>
                  <a:pt x="3665922" y="3204126"/>
                  <a:pt x="3409289" y="3405037"/>
                </a:cubicBezTo>
                <a:cubicBezTo>
                  <a:pt x="3361941" y="3442060"/>
                  <a:pt x="3313027" y="3480392"/>
                  <a:pt x="3264115" y="3519190"/>
                </a:cubicBezTo>
                <a:cubicBezTo>
                  <a:pt x="2826289" y="3866416"/>
                  <a:pt x="2506740" y="4094066"/>
                  <a:pt x="2071218" y="4094066"/>
                </a:cubicBezTo>
                <a:cubicBezTo>
                  <a:pt x="1407617" y="4094066"/>
                  <a:pt x="937645" y="3814621"/>
                  <a:pt x="499819" y="3159623"/>
                </a:cubicBezTo>
                <a:cubicBezTo>
                  <a:pt x="442524" y="3073891"/>
                  <a:pt x="386517" y="2995921"/>
                  <a:pt x="332353" y="2920566"/>
                </a:cubicBezTo>
                <a:cubicBezTo>
                  <a:pt x="107867" y="2608119"/>
                  <a:pt x="0" y="2445632"/>
                  <a:pt x="0" y="2167403"/>
                </a:cubicBezTo>
                <a:cubicBezTo>
                  <a:pt x="0" y="1891138"/>
                  <a:pt x="67612" y="1618236"/>
                  <a:pt x="200812" y="1356275"/>
                </a:cubicBezTo>
                <a:cubicBezTo>
                  <a:pt x="331156" y="1100015"/>
                  <a:pt x="517505" y="865448"/>
                  <a:pt x="754611" y="659299"/>
                </a:cubicBezTo>
                <a:cubicBezTo>
                  <a:pt x="987664" y="456610"/>
                  <a:pt x="1264470" y="289449"/>
                  <a:pt x="1555279" y="175950"/>
                </a:cubicBezTo>
                <a:cubicBezTo>
                  <a:pt x="1853918" y="59181"/>
                  <a:pt x="2157254" y="0"/>
                  <a:pt x="245653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A5BCAE8-5603-43DD-A91D-827A71767F4C}"/>
              </a:ext>
            </a:extLst>
          </p:cNvPr>
          <p:cNvSpPr txBox="1"/>
          <p:nvPr/>
        </p:nvSpPr>
        <p:spPr>
          <a:xfrm>
            <a:off x="6162260" y="2721030"/>
            <a:ext cx="4691478" cy="3243207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5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</a:t>
            </a:r>
            <a:r>
              <a:rPr lang="en-US" sz="15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sistema</a:t>
            </a:r>
            <a:r>
              <a:rPr lang="en-US" sz="15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5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ventas</a:t>
            </a:r>
            <a:r>
              <a:rPr lang="en-US" sz="15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“Tienda de Pepito” es un </a:t>
            </a:r>
            <a:r>
              <a:rPr lang="en-US" sz="15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proyecto</a:t>
            </a:r>
            <a:r>
              <a:rPr lang="en-US" sz="15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software que </a:t>
            </a:r>
            <a:r>
              <a:rPr lang="en-US" sz="15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tiene</a:t>
            </a:r>
            <a:r>
              <a:rPr lang="en-US" sz="15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como</a:t>
            </a:r>
            <a:r>
              <a:rPr lang="en-US" sz="15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objetico</a:t>
            </a:r>
            <a:r>
              <a:rPr lang="en-US" sz="15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</a:t>
            </a:r>
            <a:r>
              <a:rPr lang="en-US" sz="15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facturación</a:t>
            </a:r>
            <a:r>
              <a:rPr lang="en-US" sz="15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</a:t>
            </a:r>
            <a:r>
              <a:rPr lang="en-US" sz="15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</a:t>
            </a:r>
            <a:r>
              <a:rPr lang="en-US" sz="15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control del </a:t>
            </a:r>
            <a:r>
              <a:rPr lang="en-US" sz="15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inventario</a:t>
            </a:r>
            <a:r>
              <a:rPr lang="en-US" sz="15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las tiendas </a:t>
            </a:r>
            <a:r>
              <a:rPr lang="en-US" sz="15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pertenecientes</a:t>
            </a:r>
            <a:r>
              <a:rPr lang="en-US" sz="15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Pepito, </a:t>
            </a:r>
            <a:r>
              <a:rPr lang="en-US" sz="15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teniendo</a:t>
            </a:r>
            <a:r>
              <a:rPr lang="en-US" sz="15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sz="15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cuenta</a:t>
            </a:r>
            <a:r>
              <a:rPr lang="en-US" sz="15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</a:t>
            </a:r>
            <a:r>
              <a:rPr lang="en-US" sz="15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</a:t>
            </a:r>
            <a:r>
              <a:rPr lang="en-US" sz="15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negocio</a:t>
            </a:r>
            <a:r>
              <a:rPr lang="en-US" sz="15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5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pepito</a:t>
            </a:r>
            <a:r>
              <a:rPr lang="en-US" sz="15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actualmente</a:t>
            </a:r>
            <a:r>
              <a:rPr lang="en-US" sz="15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 </a:t>
            </a:r>
            <a:r>
              <a:rPr lang="en-US" sz="15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tiene</a:t>
            </a:r>
            <a:r>
              <a:rPr lang="en-US" sz="15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 control </a:t>
            </a:r>
            <a:r>
              <a:rPr lang="en-US" sz="15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sz="15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</a:t>
            </a:r>
            <a:r>
              <a:rPr lang="en-US" sz="15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inventario</a:t>
            </a:r>
            <a:r>
              <a:rPr lang="en-US" sz="15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la </a:t>
            </a:r>
            <a:r>
              <a:rPr lang="en-US" sz="15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facturación</a:t>
            </a:r>
            <a:r>
              <a:rPr lang="en-US" sz="15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las </a:t>
            </a:r>
            <a:r>
              <a:rPr lang="en-US" sz="15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ventas</a:t>
            </a:r>
            <a:r>
              <a:rPr lang="en-US" sz="15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realizadas</a:t>
            </a:r>
            <a:r>
              <a:rPr lang="en-US" sz="15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sz="15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sus tiendas. </a:t>
            </a:r>
          </a:p>
        </p:txBody>
      </p:sp>
    </p:spTree>
    <p:extLst>
      <p:ext uri="{BB962C8B-B14F-4D97-AF65-F5344CB8AC3E}">
        <p14:creationId xmlns:p14="http://schemas.microsoft.com/office/powerpoint/2010/main" val="1909814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68A588-26CD-4EDC-B949-536B7E48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3539152"/>
            <a:ext cx="8769350" cy="873824"/>
          </a:xfrm>
        </p:spPr>
        <p:txBody>
          <a:bodyPr anchor="b">
            <a:normAutofit/>
          </a:bodyPr>
          <a:lstStyle/>
          <a:p>
            <a:pPr algn="ctr"/>
            <a:r>
              <a:rPr lang="es-ES" dirty="0"/>
              <a:t>Uso de tecnologías </a:t>
            </a:r>
            <a:endParaRPr lang="es-GT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05B6382F-D286-4A36-8EEB-9946B5A5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978" y="865019"/>
            <a:ext cx="2299137" cy="2531684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D0AF2047-6DB6-4DB7-8D95-E06F91F6B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583" y="1014714"/>
            <a:ext cx="2104785" cy="223115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DCC74998-6E90-42D1-AE90-2BC049038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525455" y="1026454"/>
            <a:ext cx="2203433" cy="212930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0584B5E2-E3AD-4DD2-BE7E-EF47BAD30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375489" y="858298"/>
            <a:ext cx="2503365" cy="24656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080" name="Picture 8" descr="Enlace de elementos en controles de lista en ASP.NET - Programando a  medianoche">
            <a:extLst>
              <a:ext uri="{FF2B5EF4-FFF2-40B4-BE49-F238E27FC236}">
                <a16:creationId xmlns:a16="http://schemas.microsoft.com/office/drawing/2014/main" id="{710A202F-EA6E-4A4A-AFF8-D5298612EF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2" r="11497" b="7"/>
          <a:stretch/>
        </p:blipFill>
        <p:spPr bwMode="auto">
          <a:xfrm>
            <a:off x="3663351" y="1159711"/>
            <a:ext cx="1927641" cy="1862790"/>
          </a:xfrm>
          <a:custGeom>
            <a:avLst/>
            <a:gdLst/>
            <a:ahLst/>
            <a:cxnLst/>
            <a:rect l="l" t="t" r="r" b="b"/>
            <a:pathLst>
              <a:path w="2442835" h="2360651">
                <a:moveTo>
                  <a:pt x="1178694" y="0"/>
                </a:moveTo>
                <a:cubicBezTo>
                  <a:pt x="1426542" y="0"/>
                  <a:pt x="1608393" y="131264"/>
                  <a:pt x="1857551" y="331475"/>
                </a:cubicBezTo>
                <a:cubicBezTo>
                  <a:pt x="1885386" y="353846"/>
                  <a:pt x="1913222" y="375949"/>
                  <a:pt x="1940168" y="397296"/>
                </a:cubicBezTo>
                <a:cubicBezTo>
                  <a:pt x="2086213" y="513142"/>
                  <a:pt x="2224133" y="622574"/>
                  <a:pt x="2315923" y="741386"/>
                </a:cubicBezTo>
                <a:cubicBezTo>
                  <a:pt x="2403676" y="854968"/>
                  <a:pt x="2442835" y="968928"/>
                  <a:pt x="2442835" y="1110920"/>
                </a:cubicBezTo>
                <a:cubicBezTo>
                  <a:pt x="2442835" y="1466816"/>
                  <a:pt x="2341663" y="1786809"/>
                  <a:pt x="2157925" y="2011979"/>
                </a:cubicBezTo>
                <a:cubicBezTo>
                  <a:pt x="2068023" y="2122112"/>
                  <a:pt x="1960192" y="2207717"/>
                  <a:pt x="1837422" y="2266367"/>
                </a:cubicBezTo>
                <a:cubicBezTo>
                  <a:pt x="1706420" y="2328899"/>
                  <a:pt x="1558592" y="2360651"/>
                  <a:pt x="1397973" y="2360651"/>
                </a:cubicBezTo>
                <a:cubicBezTo>
                  <a:pt x="1227656" y="2360651"/>
                  <a:pt x="1055033" y="2326527"/>
                  <a:pt x="885082" y="2259198"/>
                </a:cubicBezTo>
                <a:cubicBezTo>
                  <a:pt x="719588" y="2193754"/>
                  <a:pt x="562062" y="2097368"/>
                  <a:pt x="429436" y="1980498"/>
                </a:cubicBezTo>
                <a:cubicBezTo>
                  <a:pt x="294504" y="1861631"/>
                  <a:pt x="188455" y="1726379"/>
                  <a:pt x="114279" y="1578619"/>
                </a:cubicBezTo>
                <a:cubicBezTo>
                  <a:pt x="38477" y="1427571"/>
                  <a:pt x="0" y="1270215"/>
                  <a:pt x="0" y="1110920"/>
                </a:cubicBezTo>
                <a:cubicBezTo>
                  <a:pt x="0" y="950492"/>
                  <a:pt x="61386" y="856801"/>
                  <a:pt x="189137" y="676644"/>
                </a:cubicBezTo>
                <a:cubicBezTo>
                  <a:pt x="219961" y="633193"/>
                  <a:pt x="251833" y="588236"/>
                  <a:pt x="284438" y="538802"/>
                </a:cubicBezTo>
                <a:cubicBezTo>
                  <a:pt x="533598" y="161129"/>
                  <a:pt x="801051" y="0"/>
                  <a:pt x="117869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3AA28C32-5E10-4599-9D25-FBA45EE4D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6032" y="873324"/>
            <a:ext cx="2372066" cy="2578683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B8E3D87A-E1AA-409F-B92D-408EB7EB9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96878" y="1025798"/>
            <a:ext cx="2171549" cy="227257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088" name="Picture 16" descr="Icono Github Gratis de Social Media &amp; Logos">
            <a:extLst>
              <a:ext uri="{FF2B5EF4-FFF2-40B4-BE49-F238E27FC236}">
                <a16:creationId xmlns:a16="http://schemas.microsoft.com/office/drawing/2014/main" id="{2BED08C1-1579-4C7C-AC93-54A8DA2DB6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" r="3200" b="-2"/>
          <a:stretch/>
        </p:blipFill>
        <p:spPr bwMode="auto">
          <a:xfrm>
            <a:off x="6333592" y="1167800"/>
            <a:ext cx="1899747" cy="1988131"/>
          </a:xfrm>
          <a:custGeom>
            <a:avLst/>
            <a:gdLst/>
            <a:ahLst/>
            <a:cxnLst/>
            <a:rect l="l" t="t" r="r" b="b"/>
            <a:pathLst>
              <a:path w="1899747" h="1988131">
                <a:moveTo>
                  <a:pt x="925844" y="1220"/>
                </a:moveTo>
                <a:cubicBezTo>
                  <a:pt x="1133796" y="-7591"/>
                  <a:pt x="1327023" y="31400"/>
                  <a:pt x="1484268" y="115729"/>
                </a:cubicBezTo>
                <a:cubicBezTo>
                  <a:pt x="1586821" y="170751"/>
                  <a:pt x="1672305" y="243880"/>
                  <a:pt x="1738310" y="333096"/>
                </a:cubicBezTo>
                <a:cubicBezTo>
                  <a:pt x="1808699" y="428301"/>
                  <a:pt x="1856807" y="541689"/>
                  <a:pt x="1881237" y="670182"/>
                </a:cubicBezTo>
                <a:cubicBezTo>
                  <a:pt x="1907142" y="806433"/>
                  <a:pt x="1905859" y="949765"/>
                  <a:pt x="1877373" y="1096054"/>
                </a:cubicBezTo>
                <a:cubicBezTo>
                  <a:pt x="1849730" y="1238488"/>
                  <a:pt x="1795905" y="1379295"/>
                  <a:pt x="1721762" y="1503326"/>
                </a:cubicBezTo>
                <a:cubicBezTo>
                  <a:pt x="1646358" y="1629508"/>
                  <a:pt x="1553338" y="1735098"/>
                  <a:pt x="1445376" y="1817108"/>
                </a:cubicBezTo>
                <a:cubicBezTo>
                  <a:pt x="1335008" y="1900925"/>
                  <a:pt x="1213872" y="1955850"/>
                  <a:pt x="1085319" y="1980291"/>
                </a:cubicBezTo>
                <a:cubicBezTo>
                  <a:pt x="955852" y="2004906"/>
                  <a:pt x="870906" y="1970174"/>
                  <a:pt x="706086" y="1895617"/>
                </a:cubicBezTo>
                <a:cubicBezTo>
                  <a:pt x="666333" y="1877626"/>
                  <a:pt x="625204" y="1859026"/>
                  <a:pt x="580352" y="1840527"/>
                </a:cubicBezTo>
                <a:cubicBezTo>
                  <a:pt x="237669" y="1699150"/>
                  <a:pt x="66957" y="1509914"/>
                  <a:pt x="9519" y="1207805"/>
                </a:cubicBezTo>
                <a:cubicBezTo>
                  <a:pt x="-28179" y="1009531"/>
                  <a:pt x="50093" y="843911"/>
                  <a:pt x="173770" y="613870"/>
                </a:cubicBezTo>
                <a:cubicBezTo>
                  <a:pt x="187589" y="588170"/>
                  <a:pt x="201192" y="562511"/>
                  <a:pt x="214321" y="537679"/>
                </a:cubicBezTo>
                <a:cubicBezTo>
                  <a:pt x="285598" y="403070"/>
                  <a:pt x="352934" y="275945"/>
                  <a:pt x="434855" y="184284"/>
                </a:cubicBezTo>
                <a:cubicBezTo>
                  <a:pt x="513170" y="96656"/>
                  <a:pt x="599180" y="47844"/>
                  <a:pt x="713770" y="26058"/>
                </a:cubicBezTo>
                <a:cubicBezTo>
                  <a:pt x="785572" y="12407"/>
                  <a:pt x="856526" y="4158"/>
                  <a:pt x="925844" y="122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E518F7B7-420B-4315-982A-D9D5284E4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21239" y="1014566"/>
            <a:ext cx="2231314" cy="223259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60F6F53E-F132-4304-919F-500C9E37E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669375" y="838253"/>
            <a:ext cx="2535041" cy="25852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078" name="Picture 6" descr="Implementing a SQL Data Warehouse - Teorema">
            <a:extLst>
              <a:ext uri="{FF2B5EF4-FFF2-40B4-BE49-F238E27FC236}">
                <a16:creationId xmlns:a16="http://schemas.microsoft.com/office/drawing/2014/main" id="{01E38DD2-64A2-44C7-BC11-7915930A25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0" r="22224" b="4"/>
          <a:stretch/>
        </p:blipFill>
        <p:spPr bwMode="auto">
          <a:xfrm>
            <a:off x="8960880" y="1154287"/>
            <a:ext cx="1952033" cy="1953149"/>
          </a:xfrm>
          <a:custGeom>
            <a:avLst/>
            <a:gdLst/>
            <a:ahLst/>
            <a:cxnLst/>
            <a:rect l="l" t="t" r="r" b="b"/>
            <a:pathLst>
              <a:path w="2442835" h="2360651">
                <a:moveTo>
                  <a:pt x="1044862" y="0"/>
                </a:moveTo>
                <a:cubicBezTo>
                  <a:pt x="1215179" y="0"/>
                  <a:pt x="1387802" y="34124"/>
                  <a:pt x="1557753" y="101453"/>
                </a:cubicBezTo>
                <a:cubicBezTo>
                  <a:pt x="1723247" y="166898"/>
                  <a:pt x="1880773" y="263283"/>
                  <a:pt x="2013399" y="380154"/>
                </a:cubicBezTo>
                <a:cubicBezTo>
                  <a:pt x="2148332" y="499020"/>
                  <a:pt x="2254380" y="634272"/>
                  <a:pt x="2328556" y="782032"/>
                </a:cubicBezTo>
                <a:cubicBezTo>
                  <a:pt x="2404358" y="933080"/>
                  <a:pt x="2442835" y="1090436"/>
                  <a:pt x="2442835" y="1249731"/>
                </a:cubicBezTo>
                <a:cubicBezTo>
                  <a:pt x="2442835" y="1410160"/>
                  <a:pt x="2381449" y="1503850"/>
                  <a:pt x="2253698" y="1684008"/>
                </a:cubicBezTo>
                <a:cubicBezTo>
                  <a:pt x="2222875" y="1727458"/>
                  <a:pt x="2191002" y="1772416"/>
                  <a:pt x="2158397" y="1821849"/>
                </a:cubicBezTo>
                <a:cubicBezTo>
                  <a:pt x="1909237" y="2199522"/>
                  <a:pt x="1641784" y="2360651"/>
                  <a:pt x="1264141" y="2360651"/>
                </a:cubicBezTo>
                <a:cubicBezTo>
                  <a:pt x="1016293" y="2360651"/>
                  <a:pt x="834443" y="2229387"/>
                  <a:pt x="585284" y="2029176"/>
                </a:cubicBezTo>
                <a:cubicBezTo>
                  <a:pt x="557449" y="2006805"/>
                  <a:pt x="529613" y="1984702"/>
                  <a:pt x="502667" y="1963355"/>
                </a:cubicBezTo>
                <a:cubicBezTo>
                  <a:pt x="356623" y="1847509"/>
                  <a:pt x="218702" y="1738077"/>
                  <a:pt x="126912" y="1619265"/>
                </a:cubicBezTo>
                <a:cubicBezTo>
                  <a:pt x="39159" y="1505683"/>
                  <a:pt x="0" y="1391724"/>
                  <a:pt x="0" y="1249731"/>
                </a:cubicBezTo>
                <a:cubicBezTo>
                  <a:pt x="0" y="893836"/>
                  <a:pt x="101173" y="573842"/>
                  <a:pt x="284911" y="348672"/>
                </a:cubicBezTo>
                <a:cubicBezTo>
                  <a:pt x="374812" y="238539"/>
                  <a:pt x="482643" y="152935"/>
                  <a:pt x="605414" y="94284"/>
                </a:cubicBezTo>
                <a:cubicBezTo>
                  <a:pt x="736415" y="31752"/>
                  <a:pt x="884243" y="0"/>
                  <a:pt x="104486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067F60-5181-4E05-9512-3C4A3F6F5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4" y="4412974"/>
            <a:ext cx="8932863" cy="1677725"/>
          </a:xfrm>
        </p:spPr>
        <p:txBody>
          <a:bodyPr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s-ES" sz="700"/>
              <a:t>SQL Server </a:t>
            </a:r>
          </a:p>
          <a:p>
            <a:pPr algn="ctr">
              <a:lnSpc>
                <a:spcPct val="130000"/>
              </a:lnSpc>
            </a:pPr>
            <a:r>
              <a:rPr lang="es-ES" sz="700"/>
              <a:t>ASP .NET </a:t>
            </a:r>
          </a:p>
          <a:p>
            <a:pPr algn="ctr">
              <a:lnSpc>
                <a:spcPct val="130000"/>
              </a:lnSpc>
            </a:pPr>
            <a:r>
              <a:rPr lang="es-ES" sz="700"/>
              <a:t>JavaScript </a:t>
            </a:r>
          </a:p>
          <a:p>
            <a:pPr algn="ctr">
              <a:lnSpc>
                <a:spcPct val="130000"/>
              </a:lnSpc>
            </a:pPr>
            <a:r>
              <a:rPr lang="es-GT" sz="700" err="1"/>
              <a:t>Css</a:t>
            </a:r>
            <a:endParaRPr lang="es-GT" sz="700"/>
          </a:p>
          <a:p>
            <a:pPr algn="ctr">
              <a:lnSpc>
                <a:spcPct val="130000"/>
              </a:lnSpc>
            </a:pPr>
            <a:r>
              <a:rPr lang="es-GT" sz="700"/>
              <a:t>HTML </a:t>
            </a:r>
          </a:p>
          <a:p>
            <a:pPr algn="ctr">
              <a:lnSpc>
                <a:spcPct val="130000"/>
              </a:lnSpc>
            </a:pPr>
            <a:r>
              <a:rPr lang="es-GT" sz="700"/>
              <a:t>GitHub</a:t>
            </a:r>
          </a:p>
          <a:p>
            <a:pPr algn="ctr">
              <a:lnSpc>
                <a:spcPct val="130000"/>
              </a:lnSpc>
            </a:pPr>
            <a:endParaRPr lang="es-GT" sz="700"/>
          </a:p>
          <a:p>
            <a:pPr algn="ctr">
              <a:lnSpc>
                <a:spcPct val="130000"/>
              </a:lnSpc>
            </a:pPr>
            <a:endParaRPr lang="es-GT" sz="700"/>
          </a:p>
        </p:txBody>
      </p:sp>
      <p:sp>
        <p:nvSpPr>
          <p:cNvPr id="4" name="AutoShape 4" descr="Microsoft SQL Server Logo PNG Transparent – Brands Logos">
            <a:extLst>
              <a:ext uri="{FF2B5EF4-FFF2-40B4-BE49-F238E27FC236}">
                <a16:creationId xmlns:a16="http://schemas.microsoft.com/office/drawing/2014/main" id="{60FF14B2-6250-44D2-8B94-BEF87A19BA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pic>
        <p:nvPicPr>
          <p:cNvPr id="3090" name="Picture 18">
            <a:extLst>
              <a:ext uri="{FF2B5EF4-FFF2-40B4-BE49-F238E27FC236}">
                <a16:creationId xmlns:a16="http://schemas.microsoft.com/office/drawing/2014/main" id="{42EF24CF-8AC0-4A1C-94FF-B2725F675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896" y="2116107"/>
            <a:ext cx="873825" cy="87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ml 5 - Iconos gratis de redes sociales">
            <a:extLst>
              <a:ext uri="{FF2B5EF4-FFF2-40B4-BE49-F238E27FC236}">
                <a16:creationId xmlns:a16="http://schemas.microsoft.com/office/drawing/2014/main" id="{74A242AD-D4AF-46D8-BAC7-676BF3C7A3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9" r="20988"/>
          <a:stretch/>
        </p:blipFill>
        <p:spPr bwMode="auto">
          <a:xfrm>
            <a:off x="2135056" y="1440469"/>
            <a:ext cx="610568" cy="56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Logo de CSS: la historia y el significado del logotipo, la marca y el  símbolo. | png, vector">
            <a:extLst>
              <a:ext uri="{FF2B5EF4-FFF2-40B4-BE49-F238E27FC236}">
                <a16:creationId xmlns:a16="http://schemas.microsoft.com/office/drawing/2014/main" id="{AA89C892-5FA4-401C-8891-2082A9DB2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91" y="1070779"/>
            <a:ext cx="1696367" cy="96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212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Marcador de contenido 3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CA518451-8DF9-445D-AFDD-F25433EABCC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24538" r="7034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28A581D-1BC9-4759-AB42-F7685630E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52" y="3260035"/>
            <a:ext cx="5959692" cy="3597965"/>
          </a:xfrm>
          <a:custGeom>
            <a:avLst/>
            <a:gdLst>
              <a:gd name="connsiteX0" fmla="*/ 3008109 w 5959692"/>
              <a:gd name="connsiteY0" fmla="*/ 42 h 3560169"/>
              <a:gd name="connsiteX1" fmla="*/ 4702247 w 5959692"/>
              <a:gd name="connsiteY1" fmla="*/ 626282 h 3560169"/>
              <a:gd name="connsiteX2" fmla="*/ 5069411 w 5959692"/>
              <a:gd name="connsiteY2" fmla="*/ 865826 h 3560169"/>
              <a:gd name="connsiteX3" fmla="*/ 5895906 w 5959692"/>
              <a:gd name="connsiteY3" fmla="*/ 1594994 h 3560169"/>
              <a:gd name="connsiteX4" fmla="*/ 5959691 w 5959692"/>
              <a:gd name="connsiteY4" fmla="*/ 1728783 h 3560169"/>
              <a:gd name="connsiteX5" fmla="*/ 5959692 w 5959692"/>
              <a:gd name="connsiteY5" fmla="*/ 3560169 h 3560169"/>
              <a:gd name="connsiteX6" fmla="*/ 635 w 5959692"/>
              <a:gd name="connsiteY6" fmla="*/ 3560169 h 3560169"/>
              <a:gd name="connsiteX7" fmla="*/ 0 w 5959692"/>
              <a:gd name="connsiteY7" fmla="*/ 3534810 h 3560169"/>
              <a:gd name="connsiteX8" fmla="*/ 56896 w 5959692"/>
              <a:gd name="connsiteY8" fmla="*/ 3142342 h 3560169"/>
              <a:gd name="connsiteX9" fmla="*/ 605568 w 5959692"/>
              <a:gd name="connsiteY9" fmla="*/ 1932853 h 3560169"/>
              <a:gd name="connsiteX10" fmla="*/ 736162 w 5959692"/>
              <a:gd name="connsiteY10" fmla="*/ 1690788 h 3560169"/>
              <a:gd name="connsiteX11" fmla="*/ 2021319 w 5959692"/>
              <a:gd name="connsiteY11" fmla="*/ 209863 h 3560169"/>
              <a:gd name="connsiteX12" fmla="*/ 3008109 w 5959692"/>
              <a:gd name="connsiteY12" fmla="*/ 42 h 3560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959692" h="3560169">
                <a:moveTo>
                  <a:pt x="3008109" y="42"/>
                </a:moveTo>
                <a:cubicBezTo>
                  <a:pt x="3549058" y="3372"/>
                  <a:pt x="4091345" y="208628"/>
                  <a:pt x="4702247" y="626282"/>
                </a:cubicBezTo>
                <a:cubicBezTo>
                  <a:pt x="4830168" y="713755"/>
                  <a:pt x="4951806" y="791097"/>
                  <a:pt x="5069411" y="865826"/>
                </a:cubicBezTo>
                <a:cubicBezTo>
                  <a:pt x="5495976" y="1136988"/>
                  <a:pt x="5734167" y="1298128"/>
                  <a:pt x="5895906" y="1594994"/>
                </a:cubicBezTo>
                <a:lnTo>
                  <a:pt x="5959691" y="1728783"/>
                </a:lnTo>
                <a:lnTo>
                  <a:pt x="5959692" y="3560169"/>
                </a:lnTo>
                <a:lnTo>
                  <a:pt x="635" y="3560169"/>
                </a:lnTo>
                <a:lnTo>
                  <a:pt x="0" y="3534810"/>
                </a:lnTo>
                <a:cubicBezTo>
                  <a:pt x="2402" y="3407978"/>
                  <a:pt x="21463" y="3278501"/>
                  <a:pt x="56896" y="3142342"/>
                </a:cubicBezTo>
                <a:cubicBezTo>
                  <a:pt x="155720" y="2762537"/>
                  <a:pt x="374193" y="2359525"/>
                  <a:pt x="605568" y="1932853"/>
                </a:cubicBezTo>
                <a:cubicBezTo>
                  <a:pt x="648282" y="1854194"/>
                  <a:pt x="692359" y="1772817"/>
                  <a:pt x="736162" y="1690788"/>
                </a:cubicBezTo>
                <a:cubicBezTo>
                  <a:pt x="1128289" y="956620"/>
                  <a:pt x="1429537" y="456850"/>
                  <a:pt x="2021319" y="209863"/>
                </a:cubicBezTo>
                <a:cubicBezTo>
                  <a:pt x="2359453" y="68739"/>
                  <a:pt x="2683541" y="-1956"/>
                  <a:pt x="3008109" y="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7CE1C1F-C9E2-4C83-BA54-D7BC5D521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52" y="3406833"/>
            <a:ext cx="5724034" cy="3451167"/>
          </a:xfrm>
          <a:custGeom>
            <a:avLst/>
            <a:gdLst>
              <a:gd name="connsiteX0" fmla="*/ 2808622 w 5724034"/>
              <a:gd name="connsiteY0" fmla="*/ 207 h 3451167"/>
              <a:gd name="connsiteX1" fmla="*/ 4400004 w 5724034"/>
              <a:gd name="connsiteY1" fmla="*/ 607462 h 3451167"/>
              <a:gd name="connsiteX2" fmla="*/ 4745277 w 5724034"/>
              <a:gd name="connsiteY2" fmla="*/ 837612 h 3451167"/>
              <a:gd name="connsiteX3" fmla="*/ 5584627 w 5724034"/>
              <a:gd name="connsiteY3" fmla="*/ 1665805 h 3451167"/>
              <a:gd name="connsiteX4" fmla="*/ 5682689 w 5724034"/>
              <a:gd name="connsiteY4" fmla="*/ 1947596 h 3451167"/>
              <a:gd name="connsiteX5" fmla="*/ 5724034 w 5724034"/>
              <a:gd name="connsiteY5" fmla="*/ 2133764 h 3451167"/>
              <a:gd name="connsiteX6" fmla="*/ 5724034 w 5724034"/>
              <a:gd name="connsiteY6" fmla="*/ 3254784 h 3451167"/>
              <a:gd name="connsiteX7" fmla="*/ 5682668 w 5724034"/>
              <a:gd name="connsiteY7" fmla="*/ 3451167 h 3451167"/>
              <a:gd name="connsiteX8" fmla="*/ 3398 w 5724034"/>
              <a:gd name="connsiteY8" fmla="*/ 3451167 h 3451167"/>
              <a:gd name="connsiteX9" fmla="*/ 0 w 5724034"/>
              <a:gd name="connsiteY9" fmla="*/ 3332475 h 3451167"/>
              <a:gd name="connsiteX10" fmla="*/ 51930 w 5724034"/>
              <a:gd name="connsiteY10" fmla="*/ 2960389 h 3451167"/>
              <a:gd name="connsiteX11" fmla="*/ 562146 w 5724034"/>
              <a:gd name="connsiteY11" fmla="*/ 1816544 h 3451167"/>
              <a:gd name="connsiteX12" fmla="*/ 683754 w 5724034"/>
              <a:gd name="connsiteY12" fmla="*/ 1587775 h 3451167"/>
              <a:gd name="connsiteX13" fmla="*/ 1883792 w 5724034"/>
              <a:gd name="connsiteY13" fmla="*/ 191878 h 3451167"/>
              <a:gd name="connsiteX14" fmla="*/ 2808622 w 5724034"/>
              <a:gd name="connsiteY14" fmla="*/ 207 h 345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24034" h="3451167">
                <a:moveTo>
                  <a:pt x="2808622" y="207"/>
                </a:moveTo>
                <a:cubicBezTo>
                  <a:pt x="3316039" y="7471"/>
                  <a:pt x="3825452" y="206405"/>
                  <a:pt x="4400004" y="607462"/>
                </a:cubicBezTo>
                <a:cubicBezTo>
                  <a:pt x="4520314" y="691458"/>
                  <a:pt x="4634691" y="765791"/>
                  <a:pt x="4745277" y="837612"/>
                </a:cubicBezTo>
                <a:cubicBezTo>
                  <a:pt x="5203686" y="1135457"/>
                  <a:pt x="5430786" y="1295036"/>
                  <a:pt x="5584627" y="1665805"/>
                </a:cubicBezTo>
                <a:cubicBezTo>
                  <a:pt x="5622816" y="1757843"/>
                  <a:pt x="5655511" y="1851832"/>
                  <a:pt x="5682689" y="1947596"/>
                </a:cubicBezTo>
                <a:lnTo>
                  <a:pt x="5724034" y="2133764"/>
                </a:lnTo>
                <a:lnTo>
                  <a:pt x="5724034" y="3254784"/>
                </a:lnTo>
                <a:lnTo>
                  <a:pt x="5682668" y="3451167"/>
                </a:lnTo>
                <a:lnTo>
                  <a:pt x="3398" y="3451167"/>
                </a:lnTo>
                <a:lnTo>
                  <a:pt x="0" y="3332475"/>
                </a:lnTo>
                <a:cubicBezTo>
                  <a:pt x="1789" y="3212109"/>
                  <a:pt x="19193" y="3089357"/>
                  <a:pt x="51930" y="2960389"/>
                </a:cubicBezTo>
                <a:cubicBezTo>
                  <a:pt x="143234" y="2600640"/>
                  <a:pt x="346682" y="2219774"/>
                  <a:pt x="562146" y="1816544"/>
                </a:cubicBezTo>
                <a:cubicBezTo>
                  <a:pt x="601922" y="1742209"/>
                  <a:pt x="642967" y="1665303"/>
                  <a:pt x="683754" y="1587775"/>
                </a:cubicBezTo>
                <a:cubicBezTo>
                  <a:pt x="1048876" y="893902"/>
                  <a:pt x="1329611" y="421821"/>
                  <a:pt x="1883792" y="191878"/>
                </a:cubicBezTo>
                <a:cubicBezTo>
                  <a:pt x="2200442" y="60492"/>
                  <a:pt x="2504173" y="-4151"/>
                  <a:pt x="2808622" y="20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31C0CFE-AC9D-4032-8A9F-36B1BA171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38" y="3568843"/>
            <a:ext cx="5185263" cy="3289157"/>
          </a:xfrm>
          <a:custGeom>
            <a:avLst/>
            <a:gdLst>
              <a:gd name="connsiteX0" fmla="*/ 2789606 w 5185263"/>
              <a:gd name="connsiteY0" fmla="*/ 547 h 3289157"/>
              <a:gd name="connsiteX1" fmla="*/ 3615203 w 5185263"/>
              <a:gd name="connsiteY1" fmla="*/ 212024 h 3289157"/>
              <a:gd name="connsiteX2" fmla="*/ 4640523 w 5185263"/>
              <a:gd name="connsiteY2" fmla="*/ 1554014 h 3289157"/>
              <a:gd name="connsiteX3" fmla="*/ 4740928 w 5185263"/>
              <a:gd name="connsiteY3" fmla="*/ 1771262 h 3289157"/>
              <a:gd name="connsiteX4" fmla="*/ 5154813 w 5185263"/>
              <a:gd name="connsiteY4" fmla="*/ 2853998 h 3289157"/>
              <a:gd name="connsiteX5" fmla="*/ 5185263 w 5185263"/>
              <a:gd name="connsiteY5" fmla="*/ 3088987 h 3289157"/>
              <a:gd name="connsiteX6" fmla="*/ 5179508 w 5185263"/>
              <a:gd name="connsiteY6" fmla="*/ 3289157 h 3289157"/>
              <a:gd name="connsiteX7" fmla="*/ 106551 w 5185263"/>
              <a:gd name="connsiteY7" fmla="*/ 3289157 h 3289157"/>
              <a:gd name="connsiteX8" fmla="*/ 64243 w 5185263"/>
              <a:gd name="connsiteY8" fmla="*/ 3124220 h 3289157"/>
              <a:gd name="connsiteX9" fmla="*/ 275 w 5185263"/>
              <a:gd name="connsiteY9" fmla="*/ 2548847 h 3289157"/>
              <a:gd name="connsiteX10" fmla="*/ 221692 w 5185263"/>
              <a:gd name="connsiteY10" fmla="*/ 1451188 h 3289157"/>
              <a:gd name="connsiteX11" fmla="*/ 1011126 w 5185263"/>
              <a:gd name="connsiteY11" fmla="*/ 710513 h 3289157"/>
              <a:gd name="connsiteX12" fmla="*/ 1331439 w 5185263"/>
              <a:gd name="connsiteY12" fmla="*/ 508693 h 3289157"/>
              <a:gd name="connsiteX13" fmla="*/ 2789606 w 5185263"/>
              <a:gd name="connsiteY13" fmla="*/ 547 h 328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85263" h="3289157">
                <a:moveTo>
                  <a:pt x="2789606" y="547"/>
                </a:moveTo>
                <a:cubicBezTo>
                  <a:pt x="3064091" y="7389"/>
                  <a:pt x="3335164" y="78419"/>
                  <a:pt x="3615203" y="212024"/>
                </a:cubicBezTo>
                <a:cubicBezTo>
                  <a:pt x="4105311" y="445850"/>
                  <a:pt x="4339344" y="895220"/>
                  <a:pt x="4640523" y="1554014"/>
                </a:cubicBezTo>
                <a:cubicBezTo>
                  <a:pt x="4674166" y="1627622"/>
                  <a:pt x="4708067" y="1700661"/>
                  <a:pt x="4740928" y="1771262"/>
                </a:cubicBezTo>
                <a:cubicBezTo>
                  <a:pt x="4918908" y="2154224"/>
                  <a:pt x="5086959" y="2515945"/>
                  <a:pt x="5154813" y="2853998"/>
                </a:cubicBezTo>
                <a:cubicBezTo>
                  <a:pt x="5171032" y="2934791"/>
                  <a:pt x="5181222" y="3012769"/>
                  <a:pt x="5185263" y="3088987"/>
                </a:cubicBezTo>
                <a:lnTo>
                  <a:pt x="5179508" y="3289157"/>
                </a:lnTo>
                <a:lnTo>
                  <a:pt x="106551" y="3289157"/>
                </a:lnTo>
                <a:lnTo>
                  <a:pt x="64243" y="3124220"/>
                </a:lnTo>
                <a:cubicBezTo>
                  <a:pt x="24356" y="2932449"/>
                  <a:pt x="2942" y="2740198"/>
                  <a:pt x="275" y="2548847"/>
                </a:cubicBezTo>
                <a:cubicBezTo>
                  <a:pt x="-5129" y="2157654"/>
                  <a:pt x="69311" y="1788324"/>
                  <a:pt x="221692" y="1451188"/>
                </a:cubicBezTo>
                <a:cubicBezTo>
                  <a:pt x="375157" y="1111655"/>
                  <a:pt x="586167" y="971279"/>
                  <a:pt x="1011126" y="710513"/>
                </a:cubicBezTo>
                <a:cubicBezTo>
                  <a:pt x="1113643" y="647635"/>
                  <a:pt x="1219676" y="582554"/>
                  <a:pt x="1331439" y="508693"/>
                </a:cubicBezTo>
                <a:cubicBezTo>
                  <a:pt x="1865178" y="156035"/>
                  <a:pt x="2332131" y="-10858"/>
                  <a:pt x="2789606" y="54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A22851-2150-4B8A-B177-BD727E02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121" y="3870285"/>
            <a:ext cx="3848430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4000"/>
              <a:t>Sistema Final</a:t>
            </a:r>
          </a:p>
        </p:txBody>
      </p:sp>
    </p:spTree>
    <p:extLst>
      <p:ext uri="{BB962C8B-B14F-4D97-AF65-F5344CB8AC3E}">
        <p14:creationId xmlns:p14="http://schemas.microsoft.com/office/powerpoint/2010/main" val="259312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00" name="Rectangle 19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B391F6-10A4-4074-BE6A-96029D66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531" y="1346268"/>
            <a:ext cx="5274860" cy="3066706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Gracias</a:t>
            </a:r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3" name="Freeform: Shape 202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124" name="Picture 4" descr="Qué es la metodología SCRUM? Guía práctica con ejemplos">
            <a:extLst>
              <a:ext uri="{FF2B5EF4-FFF2-40B4-BE49-F238E27FC236}">
                <a16:creationId xmlns:a16="http://schemas.microsoft.com/office/drawing/2014/main" id="{5A6AA3F9-3EC0-40D9-81A4-582D0267DD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2" r="18791"/>
          <a:stretch/>
        </p:blipFill>
        <p:spPr bwMode="auto"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50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240</Words>
  <Application>Microsoft Office PowerPoint</Application>
  <PresentationFormat>Panorámica</PresentationFormat>
  <Paragraphs>19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Meiryo</vt:lpstr>
      <vt:lpstr>Arial</vt:lpstr>
      <vt:lpstr>Corbel</vt:lpstr>
      <vt:lpstr>Montserrat</vt:lpstr>
      <vt:lpstr>Ubuntu</vt:lpstr>
      <vt:lpstr>SketchLinesVTI</vt:lpstr>
      <vt:lpstr>Proyecto análisis de sistemas</vt:lpstr>
      <vt:lpstr>Las metodologías ágiles</vt:lpstr>
      <vt:lpstr>Qué es SCRUM</vt:lpstr>
      <vt:lpstr>Problema </vt:lpstr>
      <vt:lpstr>Uso de tecnologías </vt:lpstr>
      <vt:lpstr>Sistema Final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análisis de sistemas</dc:title>
  <dc:creator>189769 - JORDY ALEXANDER VEGA ALDANA</dc:creator>
  <cp:lastModifiedBy>189769 - JORDY ALEXANDER VEGA ALDANA</cp:lastModifiedBy>
  <cp:revision>3</cp:revision>
  <dcterms:created xsi:type="dcterms:W3CDTF">2021-05-29T00:56:04Z</dcterms:created>
  <dcterms:modified xsi:type="dcterms:W3CDTF">2021-05-29T01:16:57Z</dcterms:modified>
</cp:coreProperties>
</file>