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03D3C-3DCA-41BE-B5FC-F9301A24C93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110F4C-D02A-4D94-8C1C-27E46C7791A8}">
      <dgm:prSet/>
      <dgm:spPr/>
      <dgm:t>
        <a:bodyPr/>
        <a:lstStyle/>
        <a:p>
          <a:r>
            <a:rPr lang="es-PE"/>
            <a:t>Los procesos que se manejan en una empresa se realizan de forma aislada, en donde cada área maneja su información en hoja de cálculo, esto trae problema de control y seguimiento de requerimientos hasta la generación de orden compras  </a:t>
          </a:r>
          <a:endParaRPr lang="en-US"/>
        </a:p>
      </dgm:t>
    </dgm:pt>
    <dgm:pt modelId="{52E9A377-9EC8-491A-A9C2-B4BFCF7961FF}" type="parTrans" cxnId="{43EBBE83-C3C2-44F9-8E81-5CF2EBF34457}">
      <dgm:prSet/>
      <dgm:spPr/>
      <dgm:t>
        <a:bodyPr/>
        <a:lstStyle/>
        <a:p>
          <a:endParaRPr lang="en-US"/>
        </a:p>
      </dgm:t>
    </dgm:pt>
    <dgm:pt modelId="{A43F5342-A251-4CF0-8B10-04D6B359B596}" type="sibTrans" cxnId="{43EBBE83-C3C2-44F9-8E81-5CF2EBF34457}">
      <dgm:prSet/>
      <dgm:spPr/>
      <dgm:t>
        <a:bodyPr/>
        <a:lstStyle/>
        <a:p>
          <a:endParaRPr lang="en-US"/>
        </a:p>
      </dgm:t>
    </dgm:pt>
    <dgm:pt modelId="{CD1997C5-7D60-4F06-8FE8-626E51E2EBB8}">
      <dgm:prSet/>
      <dgm:spPr/>
      <dgm:t>
        <a:bodyPr/>
        <a:lstStyle/>
        <a:p>
          <a:r>
            <a:rPr lang="es-PE"/>
            <a:t>Para ello se plantea como solución crear un sistema de gestión de cotizaciones.</a:t>
          </a:r>
          <a:endParaRPr lang="en-US"/>
        </a:p>
      </dgm:t>
    </dgm:pt>
    <dgm:pt modelId="{0147F334-FB62-4914-935A-B407607C4F5C}" type="parTrans" cxnId="{0250B3F9-2467-4CA9-B157-7A4134FCD5F5}">
      <dgm:prSet/>
      <dgm:spPr/>
      <dgm:t>
        <a:bodyPr/>
        <a:lstStyle/>
        <a:p>
          <a:endParaRPr lang="en-US"/>
        </a:p>
      </dgm:t>
    </dgm:pt>
    <dgm:pt modelId="{9CF5768C-1356-46F6-8843-3A72795B6A70}" type="sibTrans" cxnId="{0250B3F9-2467-4CA9-B157-7A4134FCD5F5}">
      <dgm:prSet/>
      <dgm:spPr/>
      <dgm:t>
        <a:bodyPr/>
        <a:lstStyle/>
        <a:p>
          <a:endParaRPr lang="en-US"/>
        </a:p>
      </dgm:t>
    </dgm:pt>
    <dgm:pt modelId="{569F0E69-515E-462C-B909-D3EC7DE54CA1}" type="pres">
      <dgm:prSet presAssocID="{A4103D3C-3DCA-41BE-B5FC-F9301A24C9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FBDF32-623E-4CA4-BE19-A6FE8E2F36B2}" type="pres">
      <dgm:prSet presAssocID="{33110F4C-D02A-4D94-8C1C-27E46C7791A8}" presName="hierRoot1" presStyleCnt="0"/>
      <dgm:spPr/>
    </dgm:pt>
    <dgm:pt modelId="{98998B12-09D8-4679-8D84-849BC47BD702}" type="pres">
      <dgm:prSet presAssocID="{33110F4C-D02A-4D94-8C1C-27E46C7791A8}" presName="composite" presStyleCnt="0"/>
      <dgm:spPr/>
    </dgm:pt>
    <dgm:pt modelId="{2EEE8EA0-8819-47C9-AFA5-04F4E3A634A5}" type="pres">
      <dgm:prSet presAssocID="{33110F4C-D02A-4D94-8C1C-27E46C7791A8}" presName="background" presStyleLbl="node0" presStyleIdx="0" presStyleCnt="2"/>
      <dgm:spPr/>
    </dgm:pt>
    <dgm:pt modelId="{397C7B9C-B134-4DE8-89D6-F5BC70AD1C56}" type="pres">
      <dgm:prSet presAssocID="{33110F4C-D02A-4D94-8C1C-27E46C7791A8}" presName="text" presStyleLbl="fgAcc0" presStyleIdx="0" presStyleCnt="2">
        <dgm:presLayoutVars>
          <dgm:chPref val="3"/>
        </dgm:presLayoutVars>
      </dgm:prSet>
      <dgm:spPr/>
    </dgm:pt>
    <dgm:pt modelId="{6E8FA83F-98FB-4D3E-AD05-63F993383B8B}" type="pres">
      <dgm:prSet presAssocID="{33110F4C-D02A-4D94-8C1C-27E46C7791A8}" presName="hierChild2" presStyleCnt="0"/>
      <dgm:spPr/>
    </dgm:pt>
    <dgm:pt modelId="{A19CFC87-040D-407A-8A6F-9B02348D46D7}" type="pres">
      <dgm:prSet presAssocID="{CD1997C5-7D60-4F06-8FE8-626E51E2EBB8}" presName="hierRoot1" presStyleCnt="0"/>
      <dgm:spPr/>
    </dgm:pt>
    <dgm:pt modelId="{2A6CAF96-F156-4329-B1BE-48E0FC4C75DB}" type="pres">
      <dgm:prSet presAssocID="{CD1997C5-7D60-4F06-8FE8-626E51E2EBB8}" presName="composite" presStyleCnt="0"/>
      <dgm:spPr/>
    </dgm:pt>
    <dgm:pt modelId="{09EBF2D5-2342-49CE-9339-5F3F35CBE94E}" type="pres">
      <dgm:prSet presAssocID="{CD1997C5-7D60-4F06-8FE8-626E51E2EBB8}" presName="background" presStyleLbl="node0" presStyleIdx="1" presStyleCnt="2"/>
      <dgm:spPr/>
    </dgm:pt>
    <dgm:pt modelId="{D1D6431F-880B-4D77-A85A-5AE13A034715}" type="pres">
      <dgm:prSet presAssocID="{CD1997C5-7D60-4F06-8FE8-626E51E2EBB8}" presName="text" presStyleLbl="fgAcc0" presStyleIdx="1" presStyleCnt="2">
        <dgm:presLayoutVars>
          <dgm:chPref val="3"/>
        </dgm:presLayoutVars>
      </dgm:prSet>
      <dgm:spPr/>
    </dgm:pt>
    <dgm:pt modelId="{BC29BE36-1056-47BD-B945-268075697D73}" type="pres">
      <dgm:prSet presAssocID="{CD1997C5-7D60-4F06-8FE8-626E51E2EBB8}" presName="hierChild2" presStyleCnt="0"/>
      <dgm:spPr/>
    </dgm:pt>
  </dgm:ptLst>
  <dgm:cxnLst>
    <dgm:cxn modelId="{5040D52C-9658-4C28-AD76-15C2D2ED4DC0}" type="presOf" srcId="{A4103D3C-3DCA-41BE-B5FC-F9301A24C937}" destId="{569F0E69-515E-462C-B909-D3EC7DE54CA1}" srcOrd="0" destOrd="0" presId="urn:microsoft.com/office/officeart/2005/8/layout/hierarchy1"/>
    <dgm:cxn modelId="{98A4E346-60B1-4AD3-A643-074E8B4407C8}" type="presOf" srcId="{CD1997C5-7D60-4F06-8FE8-626E51E2EBB8}" destId="{D1D6431F-880B-4D77-A85A-5AE13A034715}" srcOrd="0" destOrd="0" presId="urn:microsoft.com/office/officeart/2005/8/layout/hierarchy1"/>
    <dgm:cxn modelId="{23F35050-77C2-4BEE-9945-9F5F11B4D901}" type="presOf" srcId="{33110F4C-D02A-4D94-8C1C-27E46C7791A8}" destId="{397C7B9C-B134-4DE8-89D6-F5BC70AD1C56}" srcOrd="0" destOrd="0" presId="urn:microsoft.com/office/officeart/2005/8/layout/hierarchy1"/>
    <dgm:cxn modelId="{43EBBE83-C3C2-44F9-8E81-5CF2EBF34457}" srcId="{A4103D3C-3DCA-41BE-B5FC-F9301A24C937}" destId="{33110F4C-D02A-4D94-8C1C-27E46C7791A8}" srcOrd="0" destOrd="0" parTransId="{52E9A377-9EC8-491A-A9C2-B4BFCF7961FF}" sibTransId="{A43F5342-A251-4CF0-8B10-04D6B359B596}"/>
    <dgm:cxn modelId="{0250B3F9-2467-4CA9-B157-7A4134FCD5F5}" srcId="{A4103D3C-3DCA-41BE-B5FC-F9301A24C937}" destId="{CD1997C5-7D60-4F06-8FE8-626E51E2EBB8}" srcOrd="1" destOrd="0" parTransId="{0147F334-FB62-4914-935A-B407607C4F5C}" sibTransId="{9CF5768C-1356-46F6-8843-3A72795B6A70}"/>
    <dgm:cxn modelId="{3A39E8C1-58AE-46C1-83E0-F58B0776C5D5}" type="presParOf" srcId="{569F0E69-515E-462C-B909-D3EC7DE54CA1}" destId="{14FBDF32-623E-4CA4-BE19-A6FE8E2F36B2}" srcOrd="0" destOrd="0" presId="urn:microsoft.com/office/officeart/2005/8/layout/hierarchy1"/>
    <dgm:cxn modelId="{1E3D254D-BE73-442E-BA05-6C5E10C94FEA}" type="presParOf" srcId="{14FBDF32-623E-4CA4-BE19-A6FE8E2F36B2}" destId="{98998B12-09D8-4679-8D84-849BC47BD702}" srcOrd="0" destOrd="0" presId="urn:microsoft.com/office/officeart/2005/8/layout/hierarchy1"/>
    <dgm:cxn modelId="{4C3CA1FA-1631-49AA-9EC1-0867E3C0C79A}" type="presParOf" srcId="{98998B12-09D8-4679-8D84-849BC47BD702}" destId="{2EEE8EA0-8819-47C9-AFA5-04F4E3A634A5}" srcOrd="0" destOrd="0" presId="urn:microsoft.com/office/officeart/2005/8/layout/hierarchy1"/>
    <dgm:cxn modelId="{22AC4549-83BB-42D3-AA1D-F3690FCC8F0C}" type="presParOf" srcId="{98998B12-09D8-4679-8D84-849BC47BD702}" destId="{397C7B9C-B134-4DE8-89D6-F5BC70AD1C56}" srcOrd="1" destOrd="0" presId="urn:microsoft.com/office/officeart/2005/8/layout/hierarchy1"/>
    <dgm:cxn modelId="{17FDABA6-9DAD-499F-A195-B4E866E8E230}" type="presParOf" srcId="{14FBDF32-623E-4CA4-BE19-A6FE8E2F36B2}" destId="{6E8FA83F-98FB-4D3E-AD05-63F993383B8B}" srcOrd="1" destOrd="0" presId="urn:microsoft.com/office/officeart/2005/8/layout/hierarchy1"/>
    <dgm:cxn modelId="{CA87759E-05AA-470D-B7EE-1B54EF852F48}" type="presParOf" srcId="{569F0E69-515E-462C-B909-D3EC7DE54CA1}" destId="{A19CFC87-040D-407A-8A6F-9B02348D46D7}" srcOrd="1" destOrd="0" presId="urn:microsoft.com/office/officeart/2005/8/layout/hierarchy1"/>
    <dgm:cxn modelId="{8C954B68-EDA0-4C19-89D4-E978C09E31A8}" type="presParOf" srcId="{A19CFC87-040D-407A-8A6F-9B02348D46D7}" destId="{2A6CAF96-F156-4329-B1BE-48E0FC4C75DB}" srcOrd="0" destOrd="0" presId="urn:microsoft.com/office/officeart/2005/8/layout/hierarchy1"/>
    <dgm:cxn modelId="{3B71CC1A-B840-44A6-8E22-E1820DDB5BD5}" type="presParOf" srcId="{2A6CAF96-F156-4329-B1BE-48E0FC4C75DB}" destId="{09EBF2D5-2342-49CE-9339-5F3F35CBE94E}" srcOrd="0" destOrd="0" presId="urn:microsoft.com/office/officeart/2005/8/layout/hierarchy1"/>
    <dgm:cxn modelId="{9FB81BAD-E970-4C9B-94E0-295D84FC2D1C}" type="presParOf" srcId="{2A6CAF96-F156-4329-B1BE-48E0FC4C75DB}" destId="{D1D6431F-880B-4D77-A85A-5AE13A034715}" srcOrd="1" destOrd="0" presId="urn:microsoft.com/office/officeart/2005/8/layout/hierarchy1"/>
    <dgm:cxn modelId="{A0454282-BF90-40F4-B36F-9F676CA02BBF}" type="presParOf" srcId="{A19CFC87-040D-407A-8A6F-9B02348D46D7}" destId="{BC29BE36-1056-47BD-B945-268075697D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E8EA0-8819-47C9-AFA5-04F4E3A634A5}">
      <dsp:nvSpPr>
        <dsp:cNvPr id="0" name=""/>
        <dsp:cNvSpPr/>
      </dsp:nvSpPr>
      <dsp:spPr>
        <a:xfrm>
          <a:off x="1283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C7B9C-B134-4DE8-89D6-F5BC70AD1C56}">
      <dsp:nvSpPr>
        <dsp:cNvPr id="0" name=""/>
        <dsp:cNvSpPr/>
      </dsp:nvSpPr>
      <dsp:spPr>
        <a:xfrm>
          <a:off x="501904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Los procesos que se manejan en una empresa se realizan de forma aislada, en donde cada área maneja su información en hoja de cálculo, esto trae problema de control y seguimiento de requerimientos hasta la generación de orden compras  </a:t>
          </a:r>
          <a:endParaRPr lang="en-US" sz="2200" kern="1200"/>
        </a:p>
      </dsp:txBody>
      <dsp:txXfrm>
        <a:off x="585701" y="873933"/>
        <a:ext cx="4337991" cy="2693452"/>
      </dsp:txXfrm>
    </dsp:sp>
    <dsp:sp modelId="{09EBF2D5-2342-49CE-9339-5F3F35CBE94E}">
      <dsp:nvSpPr>
        <dsp:cNvPr id="0" name=""/>
        <dsp:cNvSpPr/>
      </dsp:nvSpPr>
      <dsp:spPr>
        <a:xfrm>
          <a:off x="5508110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6431F-880B-4D77-A85A-5AE13A034715}">
      <dsp:nvSpPr>
        <dsp:cNvPr id="0" name=""/>
        <dsp:cNvSpPr/>
      </dsp:nvSpPr>
      <dsp:spPr>
        <a:xfrm>
          <a:off x="6008730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Para ello se plantea como solución crear un sistema de gestión de cotizaciones.</a:t>
          </a:r>
          <a:endParaRPr lang="en-US" sz="2200" kern="1200"/>
        </a:p>
      </dsp:txBody>
      <dsp:txXfrm>
        <a:off x="6092527" y="873933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EA7EF-F2C7-BBEE-00A4-373856B58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5E3D99-65E2-7806-4083-23B428304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1BB43-A5D9-559D-A5E5-63C23BC0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E9A1-53BA-4513-B888-08465D85BB36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56DA3-C627-303E-35C0-73600392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4BFAF-84E9-E6E2-7F6B-2BFCA0B5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380-7A6B-48BC-8CDC-47072EB487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995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52984-8C50-CFE3-8692-8E10BF14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19F95A-592C-987D-3353-63DD4C2F2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573DD3-0F78-3F94-477B-83A59092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E9A1-53BA-4513-B888-08465D85BB36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E0E66-6F8C-E615-7A51-F1AA672A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50569-7861-8778-B27F-FF62E7BF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380-7A6B-48BC-8CDC-47072EB487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287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4785F4-A1FC-A029-DD86-9FE9DEF85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24E1BE-B1F9-FB0C-04B9-A0BE4142F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E5E4D-194E-89B2-0006-2B9C2164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E9A1-53BA-4513-B888-08465D85BB36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710079-252A-E321-237F-DE5C5A10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69DD7-4155-07BE-2668-35565947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380-7A6B-48BC-8CDC-47072EB487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491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CB95-7D68-448B-8B85-C135CC91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CE6BC-F8E8-48E7-B871-ABB4340C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4A2B7-49A0-E2E1-D469-029D054E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E9A1-53BA-4513-B888-08465D85BB36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E0893-4774-63C5-BE2F-B6D0FAE8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E25C5-F583-7B4B-EC93-92D5569C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380-7A6B-48BC-8CDC-47072EB487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402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EC7C-1ED7-F0AE-3887-F61BEE07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38CF48-5521-C612-09A5-8F15F7173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472E8B-E8E1-A651-BA88-282307EA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E9A1-53BA-4513-B888-08465D85BB36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BEA1C4-28B7-8CB9-3924-C11C1C68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3C9A6-6EED-82C9-5E54-51B73B6B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380-7A6B-48BC-8CDC-47072EB487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459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050DC-9B5A-1E10-F2A3-14A7B0B2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07CBDF-64C0-41C7-1EAD-F3893DD58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37E8C0-D6B8-BB63-4D2B-F8A6F4C0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44AF2C-BCFE-9CE9-4BEE-DD0B9299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E9A1-53BA-4513-B888-08465D85BB36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753001-6A81-1A29-3DEE-883195BE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16A12C-1EFD-43D4-25F2-E8AD91C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380-7A6B-48BC-8CDC-47072EB487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147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B5668-72C0-B493-CD98-158518FB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474B12-F3AC-8FD3-5727-2F21F8E88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49E2C1-AEB0-1E90-1610-C4C7F13FB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A472A7-4DFD-E6F5-18BA-83A4323C7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2D0D04-00AB-8AF5-0AAE-9AA84FECF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812657-A976-8860-3569-E0E2C08A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E9A1-53BA-4513-B888-08465D85BB36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668A67-1855-3583-93C2-CD3B1FE5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6B50F7-C375-8476-59CE-1560572F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380-7A6B-48BC-8CDC-47072EB487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811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9FEF-692F-98F9-F626-CB5AF267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30E5C0-10F5-396B-4733-8C59494F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E9A1-53BA-4513-B888-08465D85BB36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3CD72E-AF85-CF34-6CA1-C2B4BA0A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A0D8D-CC1D-69F0-96FC-4BDB54EE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380-7A6B-48BC-8CDC-47072EB487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584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F48CF3-5ECD-9A0B-2C57-9C9C6AB2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E9A1-53BA-4513-B888-08465D85BB36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0161DD-4FD4-F983-3CE4-BB86021C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66CB6D-0600-8535-BC4C-85DA123C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380-7A6B-48BC-8CDC-47072EB487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872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EC8DD-EE2A-7AC8-4A67-E44B2555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F63E1-476D-56DB-0845-71B70E1F9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CBBCF6-93F3-B07B-0AEB-A9DD95CBB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59557F-DF28-D42B-DCBD-7402C263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E9A1-53BA-4513-B888-08465D85BB36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EDE3BF-1F4E-1147-9B9F-FC05B4EE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044A33-8B5D-45B9-949B-37A60539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380-7A6B-48BC-8CDC-47072EB487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475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5C7D-9E6C-E838-DC2B-3B405A50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23F7BC-5D2D-7C37-E647-EF902EE19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B5459B-8355-9B9E-1A0F-4CD4825FC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50FF36-F611-B6DC-062A-2087ECBC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E9A1-53BA-4513-B888-08465D85BB36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9EACB8-5AF5-74DD-69E9-05CB29AE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BFE808-F186-D634-54A5-79F63AF8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3380-7A6B-48BC-8CDC-47072EB487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11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A270B5-B8D4-31C0-54B9-97F5C757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A91DDD-D69C-4FE1-B553-39E1D4CD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2D049-B0FA-DD4D-8C8A-E7DBA05D0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AE9A1-53BA-4513-B888-08465D85BB36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BDD7E-8B37-F792-62F3-7766EEDD0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E854AC-82A8-462B-1F87-78FF1F0FC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3380-7A6B-48BC-8CDC-47072EB487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880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9C4349-B584-0854-F1C4-03D44D7D8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A623229-5132-2DEB-3114-04DB91947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8" r="-1" b="10154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5340010-4734-41C3-1F88-5EED67FC6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SISTEMA DE GESTION DE COTIZACIONES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 descr="8 pasos para hacer una cotización formal | Gael Cloud">
            <a:extLst>
              <a:ext uri="{FF2B5EF4-FFF2-40B4-BE49-F238E27FC236}">
                <a16:creationId xmlns:a16="http://schemas.microsoft.com/office/drawing/2014/main" id="{686DAA46-77CD-5C42-A92D-98AEBB5F2E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711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234A79-3E16-091D-F2E5-F5FF5981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s-PE" sz="3600">
                <a:solidFill>
                  <a:srgbClr val="FFFFFF"/>
                </a:solidFill>
              </a:rPr>
              <a:t>PROBLEMATICA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97A8BC3-52A0-66F1-872D-D6519F263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900075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26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9A7DF9-CF4B-8183-4040-162B74EC5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pPr algn="l"/>
            <a:r>
              <a:rPr lang="es-PE" sz="8000" dirty="0">
                <a:solidFill>
                  <a:srgbClr val="FFFFFF"/>
                </a:solidFill>
              </a:rPr>
              <a:t>SOLUCIÓN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EC8B3B-D26F-11B9-95E2-9BCF966E1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</p:spPr>
        <p:txBody>
          <a:bodyPr>
            <a:normAutofit/>
          </a:bodyPr>
          <a:lstStyle/>
          <a:p>
            <a:pPr algn="l"/>
            <a:r>
              <a:rPr lang="es-PE" sz="4400" dirty="0">
                <a:solidFill>
                  <a:srgbClr val="FFFFFF"/>
                </a:solidFill>
              </a:rPr>
              <a:t>Automatizar y centralizar los requerimientos de compras, la solicitud y recepción de cotizaciones hasta generar la orden de compra.</a:t>
            </a:r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0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71EF2-DE5B-BE27-37E4-2E727562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50505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/>
              <a:t>DIAGRAMA DE PROCESO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3AF434C-EDC0-498C-F7C9-3C66D65D7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09212"/>
              </p:ext>
            </p:extLst>
          </p:nvPr>
        </p:nvGraphicFramePr>
        <p:xfrm>
          <a:off x="17274" y="550506"/>
          <a:ext cx="12191999" cy="6581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534">
                  <a:extLst>
                    <a:ext uri="{9D8B030D-6E8A-4147-A177-3AD203B41FA5}">
                      <a16:colId xmlns:a16="http://schemas.microsoft.com/office/drawing/2014/main" val="4207285018"/>
                    </a:ext>
                  </a:extLst>
                </a:gridCol>
                <a:gridCol w="10783465">
                  <a:extLst>
                    <a:ext uri="{9D8B030D-6E8A-4147-A177-3AD203B41FA5}">
                      <a16:colId xmlns:a16="http://schemas.microsoft.com/office/drawing/2014/main" val="1191599352"/>
                    </a:ext>
                  </a:extLst>
                </a:gridCol>
              </a:tblGrid>
              <a:tr h="2065176">
                <a:tc>
                  <a:txBody>
                    <a:bodyPr/>
                    <a:lstStyle/>
                    <a:p>
                      <a:r>
                        <a:rPr lang="es-PE" dirty="0"/>
                        <a:t>COMPRAS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003218"/>
                  </a:ext>
                </a:extLst>
              </a:tr>
              <a:tr h="2450841">
                <a:tc>
                  <a:txBody>
                    <a:bodyPr/>
                    <a:lstStyle/>
                    <a:p>
                      <a:r>
                        <a:rPr lang="es-PE" dirty="0"/>
                        <a:t>LOGISTICA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58378"/>
                  </a:ext>
                </a:extLst>
              </a:tr>
              <a:tr h="2065176">
                <a:tc>
                  <a:txBody>
                    <a:bodyPr/>
                    <a:lstStyle/>
                    <a:p>
                      <a:r>
                        <a:rPr lang="es-PE" dirty="0"/>
                        <a:t>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9665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E2888D93-4402-CC7F-AF47-43CA31ACD5E6}"/>
              </a:ext>
            </a:extLst>
          </p:cNvPr>
          <p:cNvSpPr/>
          <p:nvPr/>
        </p:nvSpPr>
        <p:spPr>
          <a:xfrm>
            <a:off x="2748450" y="1334666"/>
            <a:ext cx="1279654" cy="577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EMISION GENERAR REQUERIMIENTO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0C2161F-2F74-7F85-4696-F95F2CBACD44}"/>
              </a:ext>
            </a:extLst>
          </p:cNvPr>
          <p:cNvSpPr/>
          <p:nvPr/>
        </p:nvSpPr>
        <p:spPr>
          <a:xfrm>
            <a:off x="1556852" y="11663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INICIO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F73869A-E5BE-2B4D-7E2F-82FB7C9C5F9B}"/>
              </a:ext>
            </a:extLst>
          </p:cNvPr>
          <p:cNvSpPr/>
          <p:nvPr/>
        </p:nvSpPr>
        <p:spPr>
          <a:xfrm>
            <a:off x="3637969" y="3140140"/>
            <a:ext cx="1279654" cy="577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REVISA REQUERIMIENTO</a:t>
            </a: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955BF2B0-C85C-28F2-2AFF-58AA33191184}"/>
              </a:ext>
            </a:extLst>
          </p:cNvPr>
          <p:cNvSpPr/>
          <p:nvPr/>
        </p:nvSpPr>
        <p:spPr>
          <a:xfrm>
            <a:off x="5746102" y="3095430"/>
            <a:ext cx="718456" cy="66713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7ADC8A7-BABE-7E88-DDB6-07CB01A5E1DD}"/>
              </a:ext>
            </a:extLst>
          </p:cNvPr>
          <p:cNvCxnSpPr>
            <a:stCxn id="7" idx="6"/>
            <a:endCxn id="4" idx="1"/>
          </p:cNvCxnSpPr>
          <p:nvPr/>
        </p:nvCxnSpPr>
        <p:spPr>
          <a:xfrm>
            <a:off x="2471252" y="1623526"/>
            <a:ext cx="27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AE5A796-835E-1B92-212F-B734F626850A}"/>
              </a:ext>
            </a:extLst>
          </p:cNvPr>
          <p:cNvCxnSpPr>
            <a:stCxn id="4" idx="3"/>
          </p:cNvCxnSpPr>
          <p:nvPr/>
        </p:nvCxnSpPr>
        <p:spPr>
          <a:xfrm>
            <a:off x="4028104" y="1623526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8683D76-C3DE-1A89-C8E2-B59574089518}"/>
              </a:ext>
            </a:extLst>
          </p:cNvPr>
          <p:cNvSpPr/>
          <p:nvPr/>
        </p:nvSpPr>
        <p:spPr>
          <a:xfrm>
            <a:off x="7662573" y="3144805"/>
            <a:ext cx="1279654" cy="577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APRUEBA REQUERIMIENTO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8AB0788-9D7E-78FC-5A93-F095296AAC68}"/>
              </a:ext>
            </a:extLst>
          </p:cNvPr>
          <p:cNvSpPr/>
          <p:nvPr/>
        </p:nvSpPr>
        <p:spPr>
          <a:xfrm>
            <a:off x="5465503" y="4031215"/>
            <a:ext cx="1279654" cy="577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OBSERVA REQUERIMIENTO</a:t>
            </a:r>
          </a:p>
        </p:txBody>
      </p:sp>
      <p:sp>
        <p:nvSpPr>
          <p:cNvPr id="32" name="Diagrama de flujo: disco magnético 31">
            <a:extLst>
              <a:ext uri="{FF2B5EF4-FFF2-40B4-BE49-F238E27FC236}">
                <a16:creationId xmlns:a16="http://schemas.microsoft.com/office/drawing/2014/main" id="{2C3652EA-E53E-CBE8-9677-A480C5EE970F}"/>
              </a:ext>
            </a:extLst>
          </p:cNvPr>
          <p:cNvSpPr/>
          <p:nvPr/>
        </p:nvSpPr>
        <p:spPr>
          <a:xfrm>
            <a:off x="7662574" y="4031215"/>
            <a:ext cx="1279653" cy="88404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BANDEJA DE REQUERIMIENTO PARA PROVEEDOR</a:t>
            </a:r>
          </a:p>
        </p:txBody>
      </p:sp>
      <p:sp>
        <p:nvSpPr>
          <p:cNvPr id="35" name="Rombo 34">
            <a:extLst>
              <a:ext uri="{FF2B5EF4-FFF2-40B4-BE49-F238E27FC236}">
                <a16:creationId xmlns:a16="http://schemas.microsoft.com/office/drawing/2014/main" id="{0EA730E8-E4B0-9D87-AF76-6CAA44A74BA5}"/>
              </a:ext>
            </a:extLst>
          </p:cNvPr>
          <p:cNvSpPr/>
          <p:nvPr/>
        </p:nvSpPr>
        <p:spPr>
          <a:xfrm>
            <a:off x="6113274" y="866305"/>
            <a:ext cx="684029" cy="66713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31DEDBA-2BB7-BB5B-7E8F-718CEB169428}"/>
              </a:ext>
            </a:extLst>
          </p:cNvPr>
          <p:cNvSpPr/>
          <p:nvPr/>
        </p:nvSpPr>
        <p:spPr>
          <a:xfrm>
            <a:off x="7605105" y="895139"/>
            <a:ext cx="1279654" cy="577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REVISA PARA CORRECION REQUERIMIENTO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FC39B40-FAB2-74D2-AABC-3D55D721F1D1}"/>
              </a:ext>
            </a:extLst>
          </p:cNvPr>
          <p:cNvSpPr txBox="1"/>
          <p:nvPr/>
        </p:nvSpPr>
        <p:spPr>
          <a:xfrm>
            <a:off x="6549337" y="536695"/>
            <a:ext cx="1028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¿SE PUEDE CORREGIR?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3501CDA-8178-9A3A-F143-83AF4E557504}"/>
              </a:ext>
            </a:extLst>
          </p:cNvPr>
          <p:cNvSpPr/>
          <p:nvPr/>
        </p:nvSpPr>
        <p:spPr>
          <a:xfrm>
            <a:off x="5863293" y="1966971"/>
            <a:ext cx="1175702" cy="423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CORREGIDO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E2DEDD5-39C4-E20D-9F33-449CC6526DBD}"/>
              </a:ext>
            </a:extLst>
          </p:cNvPr>
          <p:cNvSpPr/>
          <p:nvPr/>
        </p:nvSpPr>
        <p:spPr>
          <a:xfrm>
            <a:off x="4421102" y="985680"/>
            <a:ext cx="1175702" cy="423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ANULADO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BF9FAD6A-7D40-45B3-1021-242D056E0B82}"/>
              </a:ext>
            </a:extLst>
          </p:cNvPr>
          <p:cNvSpPr/>
          <p:nvPr/>
        </p:nvSpPr>
        <p:spPr>
          <a:xfrm>
            <a:off x="3036456" y="629498"/>
            <a:ext cx="610571" cy="5232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FIN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3CD04FC-397A-1825-515F-27A07E991215}"/>
              </a:ext>
            </a:extLst>
          </p:cNvPr>
          <p:cNvSpPr/>
          <p:nvPr/>
        </p:nvSpPr>
        <p:spPr>
          <a:xfrm>
            <a:off x="7662573" y="5602255"/>
            <a:ext cx="1279654" cy="577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REVISA REQUERIMIENTO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9FEBD08-C457-8D24-E7E1-04BAB209214A}"/>
              </a:ext>
            </a:extLst>
          </p:cNvPr>
          <p:cNvSpPr/>
          <p:nvPr/>
        </p:nvSpPr>
        <p:spPr>
          <a:xfrm>
            <a:off x="2321897" y="5613259"/>
            <a:ext cx="1279654" cy="577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INGRESA COTIZACIÓN</a:t>
            </a:r>
          </a:p>
        </p:txBody>
      </p:sp>
      <p:sp>
        <p:nvSpPr>
          <p:cNvPr id="46" name="Rombo 45">
            <a:extLst>
              <a:ext uri="{FF2B5EF4-FFF2-40B4-BE49-F238E27FC236}">
                <a16:creationId xmlns:a16="http://schemas.microsoft.com/office/drawing/2014/main" id="{C9E95E53-F8FE-EB88-F56E-724A7580CFC9}"/>
              </a:ext>
            </a:extLst>
          </p:cNvPr>
          <p:cNvSpPr/>
          <p:nvPr/>
        </p:nvSpPr>
        <p:spPr>
          <a:xfrm>
            <a:off x="5237576" y="5552566"/>
            <a:ext cx="718456" cy="66713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DCAD93A-DDBF-86A6-0CF4-63905A4755EB}"/>
              </a:ext>
            </a:extLst>
          </p:cNvPr>
          <p:cNvSpPr/>
          <p:nvPr/>
        </p:nvSpPr>
        <p:spPr>
          <a:xfrm>
            <a:off x="5268920" y="6498756"/>
            <a:ext cx="655768" cy="4696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FIN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FA9363F-5F38-D1F9-F795-6D6367AADFC7}"/>
              </a:ext>
            </a:extLst>
          </p:cNvPr>
          <p:cNvSpPr txBox="1"/>
          <p:nvPr/>
        </p:nvSpPr>
        <p:spPr>
          <a:xfrm>
            <a:off x="5028789" y="5143185"/>
            <a:ext cx="120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¿PARTICIPA?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A9EED7E-69FC-9EE9-0B64-FDF2F5A31DCC}"/>
              </a:ext>
            </a:extLst>
          </p:cNvPr>
          <p:cNvSpPr txBox="1"/>
          <p:nvPr/>
        </p:nvSpPr>
        <p:spPr>
          <a:xfrm>
            <a:off x="3868337" y="5613259"/>
            <a:ext cx="54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     SI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A7168ED-EE6D-ECC0-264E-D0AE69202F6F}"/>
              </a:ext>
            </a:extLst>
          </p:cNvPr>
          <p:cNvSpPr txBox="1"/>
          <p:nvPr/>
        </p:nvSpPr>
        <p:spPr>
          <a:xfrm>
            <a:off x="5756066" y="6190979"/>
            <a:ext cx="65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NO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4F42F08-AEAA-9ECB-6E55-59CCAA23972B}"/>
              </a:ext>
            </a:extLst>
          </p:cNvPr>
          <p:cNvSpPr/>
          <p:nvPr/>
        </p:nvSpPr>
        <p:spPr>
          <a:xfrm>
            <a:off x="2296626" y="2852070"/>
            <a:ext cx="1279654" cy="577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GENERA ORDEN DE COMPRA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1DBF6AF-F4FE-F04F-81BF-E39B002DD461}"/>
              </a:ext>
            </a:extLst>
          </p:cNvPr>
          <p:cNvSpPr/>
          <p:nvPr/>
        </p:nvSpPr>
        <p:spPr>
          <a:xfrm>
            <a:off x="2296626" y="4213357"/>
            <a:ext cx="1279654" cy="577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SELECCIONA MEJOR COTIZACION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7345FE3-A9DD-0891-918A-7594884369B4}"/>
              </a:ext>
            </a:extLst>
          </p:cNvPr>
          <p:cNvSpPr/>
          <p:nvPr/>
        </p:nvSpPr>
        <p:spPr>
          <a:xfrm>
            <a:off x="1460298" y="2848571"/>
            <a:ext cx="610571" cy="577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FIN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668E059-9859-8083-B5AF-8CC72D26DF70}"/>
              </a:ext>
            </a:extLst>
          </p:cNvPr>
          <p:cNvCxnSpPr>
            <a:stCxn id="11" idx="3"/>
          </p:cNvCxnSpPr>
          <p:nvPr/>
        </p:nvCxnSpPr>
        <p:spPr>
          <a:xfrm flipV="1">
            <a:off x="6464558" y="3428999"/>
            <a:ext cx="11980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629F1F75-DDF3-A7AA-6191-3DDB918ED994}"/>
              </a:ext>
            </a:extLst>
          </p:cNvPr>
          <p:cNvCxnSpPr>
            <a:stCxn id="11" idx="2"/>
            <a:endCxn id="31" idx="0"/>
          </p:cNvCxnSpPr>
          <p:nvPr/>
        </p:nvCxnSpPr>
        <p:spPr>
          <a:xfrm>
            <a:off x="6105330" y="3762569"/>
            <a:ext cx="0" cy="26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6BADCB7-1D59-99DF-6197-8D3CC10F5583}"/>
              </a:ext>
            </a:extLst>
          </p:cNvPr>
          <p:cNvCxnSpPr>
            <a:stCxn id="7" idx="6"/>
          </p:cNvCxnSpPr>
          <p:nvPr/>
        </p:nvCxnSpPr>
        <p:spPr>
          <a:xfrm>
            <a:off x="2471252" y="1623526"/>
            <a:ext cx="277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A8BD3B5E-FE3A-4247-8AAA-F4DD519CCE1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253614" y="1623525"/>
            <a:ext cx="24182" cy="151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420ACAC4-B03B-4FB9-326E-3B164B4279B9}"/>
              </a:ext>
            </a:extLst>
          </p:cNvPr>
          <p:cNvCxnSpPr>
            <a:stCxn id="4" idx="3"/>
          </p:cNvCxnSpPr>
          <p:nvPr/>
        </p:nvCxnSpPr>
        <p:spPr>
          <a:xfrm flipV="1">
            <a:off x="4028104" y="1623525"/>
            <a:ext cx="22551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B5F85FF7-187A-FD66-1512-F189F8F6679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942504" y="3428999"/>
            <a:ext cx="8035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DD83120A-98A7-387B-1FA2-AC40CD7CB8C6}"/>
              </a:ext>
            </a:extLst>
          </p:cNvPr>
          <p:cNvCxnSpPr>
            <a:cxnSpLocks/>
          </p:cNvCxnSpPr>
          <p:nvPr/>
        </p:nvCxnSpPr>
        <p:spPr>
          <a:xfrm flipH="1" flipV="1">
            <a:off x="8302400" y="1414415"/>
            <a:ext cx="8246" cy="66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3E9865D9-3901-810F-FBB5-63CB8CCE4399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>
            <a:off x="6797303" y="1183999"/>
            <a:ext cx="807802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70254293-F4B3-4C54-E7AF-2FA2EEC729FC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6451144" y="1533444"/>
            <a:ext cx="4145" cy="43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A986CD90-6246-4172-EC87-C506956C147D}"/>
              </a:ext>
            </a:extLst>
          </p:cNvPr>
          <p:cNvCxnSpPr>
            <a:cxnSpLocks/>
            <a:stCxn id="35" idx="1"/>
            <a:endCxn id="41" idx="3"/>
          </p:cNvCxnSpPr>
          <p:nvPr/>
        </p:nvCxnSpPr>
        <p:spPr>
          <a:xfrm flipH="1" flipV="1">
            <a:off x="5596804" y="1197394"/>
            <a:ext cx="516470" cy="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568A086D-EFDA-3DAE-D020-2018DFCB9CB2}"/>
              </a:ext>
            </a:extLst>
          </p:cNvPr>
          <p:cNvCxnSpPr>
            <a:cxnSpLocks/>
            <a:stCxn id="41" idx="1"/>
            <a:endCxn id="42" idx="6"/>
          </p:cNvCxnSpPr>
          <p:nvPr/>
        </p:nvCxnSpPr>
        <p:spPr>
          <a:xfrm flipH="1" flipV="1">
            <a:off x="3647027" y="891109"/>
            <a:ext cx="774075" cy="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A73C9413-4190-2F92-EF09-3968EA84E83B}"/>
              </a:ext>
            </a:extLst>
          </p:cNvPr>
          <p:cNvCxnSpPr>
            <a:stCxn id="30" idx="2"/>
            <a:endCxn id="32" idx="1"/>
          </p:cNvCxnSpPr>
          <p:nvPr/>
        </p:nvCxnSpPr>
        <p:spPr>
          <a:xfrm>
            <a:off x="8302400" y="3722525"/>
            <a:ext cx="1" cy="30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8D43312F-EB62-1361-2BA6-EAB5444E199F}"/>
              </a:ext>
            </a:extLst>
          </p:cNvPr>
          <p:cNvCxnSpPr>
            <a:stCxn id="32" idx="3"/>
            <a:endCxn id="43" idx="0"/>
          </p:cNvCxnSpPr>
          <p:nvPr/>
        </p:nvCxnSpPr>
        <p:spPr>
          <a:xfrm flipH="1">
            <a:off x="8302400" y="4915259"/>
            <a:ext cx="1" cy="68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6157A50E-20D2-039F-04D0-6C0548E88B20}"/>
              </a:ext>
            </a:extLst>
          </p:cNvPr>
          <p:cNvCxnSpPr>
            <a:stCxn id="43" idx="1"/>
            <a:endCxn id="46" idx="3"/>
          </p:cNvCxnSpPr>
          <p:nvPr/>
        </p:nvCxnSpPr>
        <p:spPr>
          <a:xfrm flipH="1" flipV="1">
            <a:off x="5956032" y="5886136"/>
            <a:ext cx="1706541" cy="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8E608655-A17F-6F44-10CF-A47C4F183D09}"/>
              </a:ext>
            </a:extLst>
          </p:cNvPr>
          <p:cNvCxnSpPr>
            <a:stCxn id="46" idx="1"/>
            <a:endCxn id="44" idx="3"/>
          </p:cNvCxnSpPr>
          <p:nvPr/>
        </p:nvCxnSpPr>
        <p:spPr>
          <a:xfrm flipH="1">
            <a:off x="3601551" y="5886136"/>
            <a:ext cx="1636025" cy="1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028DB852-1E47-2D0B-95C3-1789141E992A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5596804" y="6219705"/>
            <a:ext cx="0" cy="27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F2254799-0B93-62F0-F33E-C22DDC8AEAA1}"/>
              </a:ext>
            </a:extLst>
          </p:cNvPr>
          <p:cNvCxnSpPr>
            <a:cxnSpLocks/>
            <a:stCxn id="44" idx="0"/>
            <a:endCxn id="52" idx="2"/>
          </p:cNvCxnSpPr>
          <p:nvPr/>
        </p:nvCxnSpPr>
        <p:spPr>
          <a:xfrm flipH="1" flipV="1">
            <a:off x="2936453" y="4791077"/>
            <a:ext cx="25271" cy="82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9649B503-863A-A38F-8625-7FC54F05D790}"/>
              </a:ext>
            </a:extLst>
          </p:cNvPr>
          <p:cNvCxnSpPr/>
          <p:nvPr/>
        </p:nvCxnSpPr>
        <p:spPr>
          <a:xfrm flipV="1">
            <a:off x="2961724" y="3450000"/>
            <a:ext cx="0" cy="73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B4A615AC-0E77-8041-81BA-8448C6D786E6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070869" y="3136541"/>
            <a:ext cx="198915" cy="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52229361-AF6F-25A9-F25F-386824957CCC}"/>
              </a:ext>
            </a:extLst>
          </p:cNvPr>
          <p:cNvSpPr txBox="1"/>
          <p:nvPr/>
        </p:nvSpPr>
        <p:spPr>
          <a:xfrm>
            <a:off x="5538611" y="2777335"/>
            <a:ext cx="120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¿CORRECTO?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A209296A-6C59-A7AE-2247-E8A50F192F40}"/>
              </a:ext>
            </a:extLst>
          </p:cNvPr>
          <p:cNvSpPr txBox="1"/>
          <p:nvPr/>
        </p:nvSpPr>
        <p:spPr>
          <a:xfrm>
            <a:off x="6669785" y="3125888"/>
            <a:ext cx="54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     SI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67C1A3B6-B697-077C-B513-C99B58786721}"/>
              </a:ext>
            </a:extLst>
          </p:cNvPr>
          <p:cNvSpPr txBox="1"/>
          <p:nvPr/>
        </p:nvSpPr>
        <p:spPr>
          <a:xfrm>
            <a:off x="6173074" y="3690555"/>
            <a:ext cx="65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NO</a:t>
            </a:r>
          </a:p>
        </p:txBody>
      </p: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014813E-F12A-F25B-3C10-F64553B2545D}"/>
              </a:ext>
            </a:extLst>
          </p:cNvPr>
          <p:cNvCxnSpPr>
            <a:stCxn id="31" idx="3"/>
          </p:cNvCxnSpPr>
          <p:nvPr/>
        </p:nvCxnSpPr>
        <p:spPr>
          <a:xfrm>
            <a:off x="6745157" y="4320075"/>
            <a:ext cx="570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50AC2C70-9C41-F0D9-9AD2-8EDFABA52C0B}"/>
              </a:ext>
            </a:extLst>
          </p:cNvPr>
          <p:cNvCxnSpPr/>
          <p:nvPr/>
        </p:nvCxnSpPr>
        <p:spPr>
          <a:xfrm flipV="1">
            <a:off x="7305869" y="2060172"/>
            <a:ext cx="0" cy="2259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00134B63-59F6-D4A8-DF08-33005016A821}"/>
              </a:ext>
            </a:extLst>
          </p:cNvPr>
          <p:cNvCxnSpPr/>
          <p:nvPr/>
        </p:nvCxnSpPr>
        <p:spPr>
          <a:xfrm>
            <a:off x="7315200" y="2080726"/>
            <a:ext cx="98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1438F0E2-6992-6706-615E-3E8F7A238AFC}"/>
              </a:ext>
            </a:extLst>
          </p:cNvPr>
          <p:cNvSpPr txBox="1"/>
          <p:nvPr/>
        </p:nvSpPr>
        <p:spPr>
          <a:xfrm>
            <a:off x="6235335" y="1580034"/>
            <a:ext cx="54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     SI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136A46EA-3F21-0A4E-9658-F899DADCA211}"/>
              </a:ext>
            </a:extLst>
          </p:cNvPr>
          <p:cNvSpPr txBox="1"/>
          <p:nvPr/>
        </p:nvSpPr>
        <p:spPr>
          <a:xfrm>
            <a:off x="5702516" y="802101"/>
            <a:ext cx="65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NO</a:t>
            </a:r>
          </a:p>
        </p:txBody>
      </p: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A7188183-DD34-DCA8-2D19-67A9B9415BC3}"/>
              </a:ext>
            </a:extLst>
          </p:cNvPr>
          <p:cNvCxnSpPr/>
          <p:nvPr/>
        </p:nvCxnSpPr>
        <p:spPr>
          <a:xfrm flipH="1">
            <a:off x="4277796" y="2178684"/>
            <a:ext cx="1577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290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145</Words>
  <Application>Microsoft Office PowerPoint</Application>
  <PresentationFormat>Panorámica</PresentationFormat>
  <Paragraphs>37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 </vt:lpstr>
      <vt:lpstr>PROBLEMATICA</vt:lpstr>
      <vt:lpstr>SOLUCIÓN</vt:lpstr>
      <vt:lpstr>DIAGRAMA DE PROCESO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i201612706 (Caichihua Vergara, Larry Jhon)</dc:creator>
  <cp:lastModifiedBy>i201612706 (Caichihua Vergara, Larry Jhon)</cp:lastModifiedBy>
  <cp:revision>2</cp:revision>
  <dcterms:created xsi:type="dcterms:W3CDTF">2023-11-05T07:17:09Z</dcterms:created>
  <dcterms:modified xsi:type="dcterms:W3CDTF">2023-11-05T08:27:12Z</dcterms:modified>
</cp:coreProperties>
</file>