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59" r:id="rId6"/>
    <p:sldId id="261" r:id="rId7"/>
    <p:sldId id="262" r:id="rId8"/>
    <p:sldId id="266" r:id="rId9"/>
    <p:sldId id="263" r:id="rId10"/>
    <p:sldId id="264" r:id="rId11"/>
    <p:sldId id="274" r:id="rId12"/>
    <p:sldId id="265" r:id="rId13"/>
    <p:sldId id="267" r:id="rId14"/>
    <p:sldId id="268" r:id="rId15"/>
    <p:sldId id="272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864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C9FD-BDC8-4862-BD5E-A5537FDC96B6}" type="datetimeFigureOut">
              <a:rPr lang="id-ID" smtClean="0"/>
              <a:pPr/>
              <a:t>04/06/2020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8C43-1925-471E-BFD7-140A3CB8198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C9FD-BDC8-4862-BD5E-A5537FDC96B6}" type="datetimeFigureOut">
              <a:rPr lang="id-ID" smtClean="0"/>
              <a:pPr/>
              <a:t>04/06/2020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8C43-1925-471E-BFD7-140A3CB8198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C9FD-BDC8-4862-BD5E-A5537FDC96B6}" type="datetimeFigureOut">
              <a:rPr lang="id-ID" smtClean="0"/>
              <a:pPr/>
              <a:t>04/06/2020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8C43-1925-471E-BFD7-140A3CB8198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C9FD-BDC8-4862-BD5E-A5537FDC96B6}" type="datetimeFigureOut">
              <a:rPr lang="id-ID" smtClean="0"/>
              <a:pPr/>
              <a:t>04/06/2020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8C43-1925-471E-BFD7-140A3CB8198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C9FD-BDC8-4862-BD5E-A5537FDC96B6}" type="datetimeFigureOut">
              <a:rPr lang="id-ID" smtClean="0"/>
              <a:pPr/>
              <a:t>04/06/2020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8C43-1925-471E-BFD7-140A3CB8198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C9FD-BDC8-4862-BD5E-A5537FDC96B6}" type="datetimeFigureOut">
              <a:rPr lang="id-ID" smtClean="0"/>
              <a:pPr/>
              <a:t>04/06/2020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8C43-1925-471E-BFD7-140A3CB8198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C9FD-BDC8-4862-BD5E-A5537FDC96B6}" type="datetimeFigureOut">
              <a:rPr lang="id-ID" smtClean="0"/>
              <a:pPr/>
              <a:t>04/06/2020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8C43-1925-471E-BFD7-140A3CB8198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C9FD-BDC8-4862-BD5E-A5537FDC96B6}" type="datetimeFigureOut">
              <a:rPr lang="id-ID" smtClean="0"/>
              <a:pPr/>
              <a:t>04/06/2020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8C43-1925-471E-BFD7-140A3CB8198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C9FD-BDC8-4862-BD5E-A5537FDC96B6}" type="datetimeFigureOut">
              <a:rPr lang="id-ID" smtClean="0"/>
              <a:pPr/>
              <a:t>04/06/2020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8C43-1925-471E-BFD7-140A3CB8198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C9FD-BDC8-4862-BD5E-A5537FDC96B6}" type="datetimeFigureOut">
              <a:rPr lang="id-ID" smtClean="0"/>
              <a:pPr/>
              <a:t>04/06/2020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8C43-1925-471E-BFD7-140A3CB8198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C9FD-BDC8-4862-BD5E-A5537FDC96B6}" type="datetimeFigureOut">
              <a:rPr lang="id-ID" smtClean="0"/>
              <a:pPr/>
              <a:t>04/06/2020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8C43-1925-471E-BFD7-140A3CB8198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2C9FD-BDC8-4862-BD5E-A5537FDC96B6}" type="datetimeFigureOut">
              <a:rPr lang="id-ID" smtClean="0"/>
              <a:pPr/>
              <a:t>04/06/2020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08C43-1925-471E-BFD7-140A3CB81987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instagram.com/jordyyusim" TargetMode="External"/><Relationship Id="rId7" Type="http://schemas.openxmlformats.org/officeDocument/2006/relationships/hyperlink" Target="https://twitter.com/jordyyusi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github.com/Jordyyusim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jruvika/fake-news-detectio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data:image/png;base64,iVBORw0KGgoAAAANSUhEUgAAARgAAAC0CAMAAAB4+cOfAAABCFBMVEX4+fr5+vvm5+j///8YGRoAAAAWFxgSExQNDxDc3d6bnJ1TVFWNjo8/QEE5OjszNDXx8vPp7u95envHyMlYWVq9vr/b3N3i4+RJSksiIyTV1tcGCAqio6QuLzDP0NGys7RrbGyrrK1FRkaFhod2d3gAeV+VlpdgYGEAV10AO03D2NFwcXIbfmcAdV/h6+gAb15ahYRdjYYAW1kAY1wycG0AQU0ASFBviI8ARFWox71tpJQ2inOGsqTY5eGzzMVYmYVJjH0AZ1hXkYQidGiSta1OfHwpf2wARUoAX1qqu74bWF8tZGkucWs3YWwANUdxmpSInKGLqKc/dHQAIjpYgINphIwXVF9AZHBXAoNyAAAMgUlEQVR4nO2da3fbNhKGCYEQqYtlXUzdKJGWKZuJ7Nip07jeJO42vaRJ26TtbpP9//9kZwaUREoaR7Hl3XN25/1g0yAwJB4OBgNQR3aMSaKSqKAoMcYxgaNEK3IC4ySOckQrUk7b6QiXDVIdpydgNkj1nJKA2SBVEjAbJWAYCRhGAoaRgGEkYBgJGEYChpGAYSRgGAkYRgKGkYBhJGAYCRhGAoaRgGEkYBgJGEYChpGAYSRgGAkYRgKGkYBhJGAYCRhGAoaRgGEkYBgJGEYChpGAYSRgGAkYRgKGkYBhJGAYCRhGAoaRgGEkYBgJGEYChpGAYSRgGAkYRgKGkYBhJGAYCRhGAoaRgGEkYBgJGEYChpGAYSRgGAkYRgKGkYBhJGAYCRhGAoaRgGF0NzBKaa3xu7/+d/XlYACKOp/9DTQ7BzoPdF/bSKPU/KBwSi2K1s9tpy8Go9XsxdlxppevbtbQ2HvK9JDc9GSv32/A3evTo37/oNB7Vev3+3tQpNOj/tH0DmS+EIzS3755cnaWkcGDv6+g0VV/kKnRjp27PKwtpUfG900PwNSMH46LYAYhnEMw+6Fvag8ORp9/d/HmyZPvfpzdnJ/fzF69BDbHLwpfMKirxpvLGDd4ODIAxnUNekzNd739Ipix55YJTMNz/YOHBqNnFz9cXLw6p8CrMALfvDg+O355nrMAYNylPDN6MDK3goGHYv5jYPS3r3+4+P48P3SUvgGvOb5ZFlkwhgQHZdO91fw2M5tam/+oZB3MsqLqoBQLZt3kWo3twagZcPlxNZ4qDU5ztvQZAmMmQRDEiSm7bnio81ODykKy/aV1N1KLMjqrbL38hNPslfJxXGGrIZSsgNG6h8Vq0R4tLcHoeRGlGqVe8/bZ6ks8Rm2c+ZR+dXz2cvEALJgS3UXXoMs0lW6A+xzR3U3Rk6AN/jrUgWsaWp/gH/jFlnTUp3p7cAT9UVGyT87XGM0jmW62qSRZBRMMsLhuefaxTX4o6ZhaDZVqxqn16LRzC5ldZL4a5u9X82tYMPb7O3U7hOOK0nt+2bcdbpuy5wEY3yuH047xoFgNTblsJjSFeFC/BT7UwqKR1hNjvCxYje196sigIwLwRj0P5mhCNct2CoKisr+XA6M7YNEzQzgamxANuOXQ3DKP7wKMUi+XYaYA5gSPuwAG7i4DE7plAlN2/XRQpmINUwiOOFWi8BRDSWD7TCUwvWFHwn30BdWj/nshsAjdJRh3YFzqLrW3rHJgNMAHaJHOYrbnE29zwpLZyVpJ3RyfvdAbwExDOt4MxoX+ejjCdGJobqVbBl6aGno0EmBIDPr90Cx63CccjXZqfDcPxvWNS+GeLrQKBnGWDQ0dQAujrNYwZKjJdX43i0gcTFn8zcBQjIkwxoQOBwbqjadVcnM74mq2r3AafMhUsV9B3MLAhshCIAbDziLSutTw82D8vZJ26hTUlFoBkzbdBRf04wgDb+sAnxqbZ20DppDkFzWvMXvy5EedAxPDZBnQrGTa0HMGDPQdTSgHfAeOW9gtutkK2hgulkGgQ3AhFyxRXKHcSJcwVCzAwLNQ9ATICwpgvNqen2eQmWyasqV/VzCq99PTTF8V9f3386bqzZvvcmCWeYxHd74ZTDaDQCl0G/w9hhE1gHAzhZjregM7tUbV9mH7pAPRinwv9ek3taKBmoEpu2Q+MRvAQJQCf2svuDSD+ulhMuoeeXgL9wAz/PkR6tLq7du3zzK9/mFxsVcXT7LbLWS+PvnvZjDlxQC3sRbxGDgq+3SUYMMeTruhhUxgoDPUYYcm4NXM1zrUGhgblCvZU4jBXog2Pfd+YBynyWqRvXx7cXGTA1MGeT4kJV2blWwC4x0tRmIT+9PxoJE+8OGoDE4ORFUrDDPv8zeACbYHAz98eznAic8EVb4XmFsCTC6tVrOLi9kSTBnRjNOTyI4VBGO7g+4/B0M5ccYVcHjQF/B3HEU1CJUehlAaGcmw1OtkQwgrll17XXt2KzBm7GWhCeIZGA/jXqkbj8v3AKPfXT1aqjCafsrZVDev82CyzHeexuNzLvtOtnTZBIZyCwqQJXtkVxI2wcHlapzFGIJBYVSpgbclGDNqmWwGo2kNDKBNdM57gPnl17y+Xui3r24BU/zmegyZGDTs8mYDGJvaETyaWLLOa5w3MAdT5GkIBmf2sl+hicq424Hxa5ruipLJzvz2lFO+s8fYrYXPzdVUc/b69S1gEurD4HSf4s86mMzjscRmeTYwo8d44+YcaIjbqjgoPNOeVMfG3RbMgcZVCa5ttfWYNs7WaXjXGKNarFYTRv3u2esbFoyKqBNe6Hk+A+bEZG6icOVJyVzWT88cpAOcQWiahqSR1gcwpxSWBJ8B42QL2lY2AMdp7R7BV7//8Bj03OpqqUc/v1uxp39/9kyxYBzr9lB+dOpvBEMPcukmLq0pYbZyaeT4vsEoRfkLRBvKj91wnITbg7GngDfMZehzYHK8f9ehpP/4+M1mPZ0V2yj127Ov5gk3zoSV1fN2qyBV+W2HNHdT2rf7DDTuQC27P1M6oHaDTtW2w/PREZUdNEfZdoXGAnfZFsHgtgVuA+tBtpMBroLnJjrbnoD2Ddq8uAOY22bqlZqzt2+zJYEqdSuV7rqpUlwdVbQqVUDwN/7KX1gNYQ1BfqZKgd18s+16k+ooguZgdZ6h6cqkOgFbrexKqlfJTpL5RRGF2PmBQ9WxmlbRqBrDag5OdfnO72YR+fTtZWvel83bhsrinJ9dq6UWuIv7YfbVXrH+iq3cyfWilXP22ivtN2knYPTs8vL3B3xR8t/QTjaqnK8vLxe7vrknlK+0aU90ech4GXNn2+2gb2VpJxtVjOcp/fTy0Z/LdU+pRJeDqJGvPcEf+dxHNeMFS/r3YGu2VS/YeGuq+/l/CaUr3fy1KptbqFLMWfqStwTd4XC4/tIVuDx69I9ldl83DcpWdTDRi4CB/+AKwt5hMN+vp5Xj4mXH3tjsT7Pa1qYmC+nyVYFyFrFFT6aZGZsgZBED92MWi9r2uDHQS0txu2Bh3lgNB/daXWdVo38+/vDHKhnt/AWLqNaiVNeBhw9LYx3Dog3maT+pwW/noKkgdxvghm68v4dL56a3fLXghJZV6tFKr9J3cWcv6Nf6YFnH00YKJlTz0CS4tpy0ae/WrdGrhao/ReO9vmr2s1cJyjE9TUnR8GgwwUvWjmrwt3Km4ZSyobqf4qb7cLwDMLDO+HD9+H0lhwYeQPRLgQuB0ScJ5vb0o+ZMDIKh7CKdYP9KncmgCAa8x669q8rtQj03LsEo0sG4mVbJSHMfUad1J4WMjMDoYL8Zu/iCxWtGNnWJ4kVmBGuIRkCX7fQ6iPao2cdn0m47p9h4dOBU8XntBgzkVtfX148/Du2WA74d6/x19enq1xwXCyYdzcHU23q4BENDSaenidkMZq92mHYU/mWH0qE+OUFLdX0KLTUsHoODOZh6XWsYjDo40tZ4cJhGC4MaVos9fMuQDaVEJ+g54wjyQ/h9Guumvzswjm59/ABoPn3zLup2o3cfPz3/dHX1ZyEk6/o0SMcYUBCMKg32ajkwbfAHZSJyomWMWYCpHnYTdPRaOyCnSLH7UJwQUl3vR4NY2RgDi4igja/knP5+LcRhoQfj5QzgjgLMnnWjHuPziae6jWBGe1EDH1oQdtK23lGMoeq6868P6Dag6+urq+fPP/aKUUd1Tk5i7LGKAgwLndKE9u5OcBD1kiH8jNpxFcFUlxlb025Kgy8EtCNwQhW7scYcWEUdHXeVPY0haEiOFyVVDBcq6EUGfzcPlx8gUJV6MqSoVU8qiloEEa202jE9gk6bpoYS+5mDL//gkB7+8Z6wXD++fv9naeMHh7KcE82neyldIJsU5lODU8wh5sfLWclWdLJU1VnMJcvathLMd3t9epFWS51C9FNFSwULRUs7AUPXakXvQMPm5z8ypdYXVjtWbgbe5YXu8eFELR9O/H+UgGEkYBgJGEYChpGAYSRgGAkYRgKGkYBhJGAYCRhGAoaRgGEkYBgJGEYChpGAYSRgGAkYRgKGkYBhJGAYCRhGAoaRgGEkYBgJGEYChpGAYSRgGAkYRgKGkYBhJGAYCRhGAoaRgGEkYBgJGEYChpGAYSRgGAkYRgKGkYBhJGAYCRhGAoaRgGEkYBgJGEYChpGAYSRgGAkYRgKGkYBhJGAYCRhGAoaRgGEkYBgJGEYChpGAYSRgGKme8/lv9Px/lOo4iSNk1oTfmmqC7MuRRUs5gXGMSTolUUGdxJh/AxlP+nb3cYd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268" name="AutoShape 4" descr="data:image/png;base64,iVBORw0KGgoAAAANSUhEUgAAARgAAAC0CAMAAAB4+cOfAAABCFBMVEX4+fr5+vvm5+j///8YGRoAAAAWFxgSExQNDxDc3d6bnJ1TVFWNjo8/QEE5OjszNDXx8vPp7u95envHyMlYWVq9vr/b3N3i4+RJSksiIyTV1tcGCAqio6QuLzDP0NGys7RrbGyrrK1FRkaFhod2d3gAeV+VlpdgYGEAV10AO03D2NFwcXIbfmcAdV/h6+gAb15ahYRdjYYAW1kAY1wycG0AQU0ASFBviI8ARFWox71tpJQ2inOGsqTY5eGzzMVYmYVJjH0AZ1hXkYQidGiSta1OfHwpf2wARUoAX1qqu74bWF8tZGkucWs3YWwANUdxmpSInKGLqKc/dHQAIjpYgINphIwXVF9AZHBXAoNyAAAMgUlEQVR4nO2da3fbNhKGCYEQqYtlXUzdKJGWKZuJ7Nip07jeJO42vaRJ26TtbpP9//9kZwaUREoaR7Hl3XN25/1g0yAwJB4OBgNQR3aMSaKSqKAoMcYxgaNEK3IC4ySOckQrUk7b6QiXDVIdpydgNkj1nJKA2SBVEjAbJWAYCRhGAoaRgGEkYBgJGEYChpGAYSRgGAkYRgKGkYBhJGAYCRhGAoaRgGEkYBgJGEYChpGAYSRgGAkYRgKGkYBhJGAYCRhGAoaRgGEkYBgJGEYChpGAYSRgGAkYRgKGkYBhJGAYCRhGAoaRgGEkYBgJGEYChpGAYSRgGAkYRgKGkYBhJGAYCRhGAoaRgGEkYBgJGEYChpGAYSRgGAkYRgKGkYBhJGAYCRhGAoaRgGF0NzBKaa3xu7/+d/XlYACKOp/9DTQ7BzoPdF/bSKPU/KBwSi2K1s9tpy8Go9XsxdlxppevbtbQ2HvK9JDc9GSv32/A3evTo37/oNB7Vev3+3tQpNOj/tH0DmS+EIzS3755cnaWkcGDv6+g0VV/kKnRjp27PKwtpUfG900PwNSMH46LYAYhnEMw+6Fvag8ORp9/d/HmyZPvfpzdnJ/fzF69BDbHLwpfMKirxpvLGDd4ODIAxnUNekzNd739Ipix55YJTMNz/YOHBqNnFz9cXLw6p8CrMALfvDg+O355nrMAYNylPDN6MDK3goGHYv5jYPS3r3+4+P48P3SUvgGvOb5ZFlkwhgQHZdO91fw2M5tam/+oZB3MsqLqoBQLZt3kWo3twagZcPlxNZ4qDU5ztvQZAmMmQRDEiSm7bnio81ODykKy/aV1N1KLMjqrbL38hNPslfJxXGGrIZSsgNG6h8Vq0R4tLcHoeRGlGqVe8/bZ6ks8Rm2c+ZR+dXz2cvEALJgS3UXXoMs0lW6A+xzR3U3Rk6AN/jrUgWsaWp/gH/jFlnTUp3p7cAT9UVGyT87XGM0jmW62qSRZBRMMsLhuefaxTX4o6ZhaDZVqxqn16LRzC5ldZL4a5u9X82tYMPb7O3U7hOOK0nt+2bcdbpuy5wEY3yuH047xoFgNTblsJjSFeFC/BT7UwqKR1hNjvCxYje196sigIwLwRj0P5mhCNct2CoKisr+XA6M7YNEzQzgamxANuOXQ3DKP7wKMUi+XYaYA5gSPuwAG7i4DE7plAlN2/XRQpmINUwiOOFWi8BRDSWD7TCUwvWFHwn30BdWj/nshsAjdJRh3YFzqLrW3rHJgNMAHaJHOYrbnE29zwpLZyVpJ3RyfvdAbwExDOt4MxoX+ejjCdGJobqVbBl6aGno0EmBIDPr90Cx63CccjXZqfDcPxvWNS+GeLrQKBnGWDQ0dQAujrNYwZKjJdX43i0gcTFn8zcBQjIkwxoQOBwbqjadVcnM74mq2r3AafMhUsV9B3MLAhshCIAbDziLSutTw82D8vZJ26hTUlFoBkzbdBRf04wgDb+sAnxqbZ20DppDkFzWvMXvy5EedAxPDZBnQrGTa0HMGDPQdTSgHfAeOW9gtutkK2hgulkGgQ3AhFyxRXKHcSJcwVCzAwLNQ9ATICwpgvNqen2eQmWyasqV/VzCq99PTTF8V9f3386bqzZvvcmCWeYxHd74ZTDaDQCl0G/w9hhE1gHAzhZjregM7tUbV9mH7pAPRinwv9ek3taKBmoEpu2Q+MRvAQJQCf2svuDSD+ulhMuoeeXgL9wAz/PkR6tLq7du3zzK9/mFxsVcXT7LbLWS+PvnvZjDlxQC3sRbxGDgq+3SUYMMeTruhhUxgoDPUYYcm4NXM1zrUGhgblCvZU4jBXog2Pfd+YBynyWqRvXx7cXGTA1MGeT4kJV2blWwC4x0tRmIT+9PxoJE+8OGoDE4ORFUrDDPv8zeACbYHAz98eznAic8EVb4XmFsCTC6tVrOLi9kSTBnRjNOTyI4VBGO7g+4/B0M5ccYVcHjQF/B3HEU1CJUehlAaGcmw1OtkQwgrll17XXt2KzBm7GWhCeIZGA/jXqkbj8v3AKPfXT1aqjCafsrZVDev82CyzHeexuNzLvtOtnTZBIZyCwqQJXtkVxI2wcHlapzFGIJBYVSpgbclGDNqmWwGo2kNDKBNdM57gPnl17y+Xui3r24BU/zmegyZGDTs8mYDGJvaETyaWLLOa5w3MAdT5GkIBmf2sl+hicq424Hxa5ruipLJzvz2lFO+s8fYrYXPzdVUc/b69S1gEurD4HSf4s86mMzjscRmeTYwo8d44+YcaIjbqjgoPNOeVMfG3RbMgcZVCa5ttfWYNs7WaXjXGKNarFYTRv3u2esbFoyKqBNe6Hk+A+bEZG6icOVJyVzWT88cpAOcQWiahqSR1gcwpxSWBJ8B42QL2lY2AMdp7R7BV7//8Bj03OpqqUc/v1uxp39/9kyxYBzr9lB+dOpvBEMPcukmLq0pYbZyaeT4vsEoRfkLRBvKj91wnITbg7GngDfMZehzYHK8f9ehpP/4+M1mPZ0V2yj127Ov5gk3zoSV1fN2qyBV+W2HNHdT2rf7DDTuQC27P1M6oHaDTtW2w/PREZUdNEfZdoXGAnfZFsHgtgVuA+tBtpMBroLnJjrbnoD2Ddq8uAOY22bqlZqzt2+zJYEqdSuV7rqpUlwdVbQqVUDwN/7KX1gNYQ1BfqZKgd18s+16k+ooguZgdZ6h6cqkOgFbrexKqlfJTpL5RRGF2PmBQ9WxmlbRqBrDag5OdfnO72YR+fTtZWvel83bhsrinJ9dq6UWuIv7YfbVXrH+iq3cyfWilXP22ivtN2knYPTs8vL3B3xR8t/QTjaqnK8vLxe7vrknlK+0aU90ech4GXNn2+2gb2VpJxtVjOcp/fTy0Z/LdU+pRJeDqJGvPcEf+dxHNeMFS/r3YGu2VS/YeGuq+/l/CaUr3fy1KptbqFLMWfqStwTd4XC4/tIVuDx69I9ldl83DcpWdTDRi4CB/+AKwt5hMN+vp5Xj4mXH3tjsT7Pa1qYmC+nyVYFyFrFFT6aZGZsgZBED92MWi9r2uDHQS0txu2Bh3lgNB/daXWdVo38+/vDHKhnt/AWLqNaiVNeBhw9LYx3Dog3maT+pwW/noKkgdxvghm68v4dL56a3fLXghJZV6tFKr9J3cWcv6Nf6YFnH00YKJlTz0CS4tpy0ae/WrdGrhao/ReO9vmr2s1cJyjE9TUnR8GgwwUvWjmrwt3Km4ZSyobqf4qb7cLwDMLDO+HD9+H0lhwYeQPRLgQuB0ScJ5vb0o+ZMDIKh7CKdYP9KncmgCAa8x669q8rtQj03LsEo0sG4mVbJSHMfUad1J4WMjMDoYL8Zu/iCxWtGNnWJ4kVmBGuIRkCX7fQ6iPao2cdn0m47p9h4dOBU8XntBgzkVtfX148/Du2WA74d6/x19enq1xwXCyYdzcHU23q4BENDSaenidkMZq92mHYU/mWH0qE+OUFLdX0KLTUsHoODOZh6XWsYjDo40tZ4cJhGC4MaVos9fMuQDaVEJ+g54wjyQ/h9Guumvzswjm59/ABoPn3zLup2o3cfPz3/dHX1ZyEk6/o0SMcYUBCMKg32ajkwbfAHZSJyomWMWYCpHnYTdPRaOyCnSLH7UJwQUl3vR4NY2RgDi4igja/knP5+LcRhoQfj5QzgjgLMnnWjHuPziae6jWBGe1EDH1oQdtK23lGMoeq6868P6Dag6+urq+fPP/aKUUd1Tk5i7LGKAgwLndKE9u5OcBD1kiH8jNpxFcFUlxlb025Kgy8EtCNwQhW7scYcWEUdHXeVPY0haEiOFyVVDBcq6EUGfzcPlx8gUJV6MqSoVU8qiloEEa202jE9gk6bpoYS+5mDL//gkB7+8Z6wXD++fv9naeMHh7KcE82neyldIJsU5lODU8wh5sfLWclWdLJU1VnMJcvathLMd3t9epFWS51C9FNFSwULRUs7AUPXakXvQMPm5z8ypdYXVjtWbgbe5YXu8eFELR9O/H+UgGEkYBgJGEYChpGAYSRgGAkYRgKGkYBhJGAYCRhGAoaRgGEkYBgJGEYChpGAYSRgGAkYRgKGkYBhJGAYCRhGAoaRgGEkYBgJGEYChpGAYSRgGAkYRgKGkYBhJGAYCRhGAoaRgGEkYBgJGEYChpGAYSRgGAkYRgKGkYBhJGAYCRhGAoaRgGEkYBgJGEYChpGAYSRgGAkYRgKGkYBhJGAYCRhGAoaRgGEkYBgJGEYChpGAYSRgGKme8/lv9Px/lOo4iSNk1oTfmmqC7MuRRUs5gXGMSTolUUGdxJh/AxlP+nb3cYd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8" name="Picture 7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7" y="642918"/>
            <a:ext cx="5643602" cy="892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43042" y="1571612"/>
            <a:ext cx="5786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300" dirty="0" smtClean="0">
                <a:latin typeface="Helvetica" pitchFamily="2" charset="0"/>
              </a:rPr>
              <a:t>F I N A L   P R O J E C T</a:t>
            </a:r>
            <a:endParaRPr lang="id-ID" sz="2000" b="1" spc="300" dirty="0">
              <a:latin typeface="Helvetic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43042" y="1857364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300" dirty="0" smtClean="0">
                <a:latin typeface="Helvetica" pitchFamily="2" charset="0"/>
              </a:rPr>
              <a:t>BY </a:t>
            </a:r>
            <a:r>
              <a:rPr lang="en-US" sz="2000" spc="300" dirty="0" smtClean="0"/>
              <a:t>: </a:t>
            </a:r>
            <a:endParaRPr lang="id-ID" sz="2000" spc="300" dirty="0"/>
          </a:p>
        </p:txBody>
      </p:sp>
      <p:sp>
        <p:nvSpPr>
          <p:cNvPr id="11274" name="AutoShape 10" descr="data:image/png;base64,iVBORw0KGgoAAAANSUhEUgAAAOEAAADhCAMAAAAJbSJIAAAAdVBMVEX///8AAADy8vK1tbXFxcVxcXH5+fnAwMAyMjL8/PzY2Ninp6ecnJyHh4esrKzV1dV/f39dXV08PDwXFxeSkpLNzc3i4uLr6+tOTk5JSUl4eHiTk5MLCwve3t5UVFRBQUEoKCigoKAhISEWFhZlZWUuLi5ra2ul56QhAAAOpElEQVR4nNVd2WKyOhC2glIFFVGxbq30b/v+j3iqKMlknQlJ6PkuWwwMZPYlo1FoTOtdkm/Ln/Whum7OLy8v5821Oqx/ym2e7Opp8PuHRJ0Vk+rFhmpSZPXQj0pHnZQfVtoAnWXy/yGzzr9IxDF85X+fyll2dKTuiWM2G5oIPabJuid5LdbJ35Q/mR/yHkRmQ5Mj4lJ6JK9FeRmaKA6JXSe4oEqGJqzFtAhCXotieI4cLwLSd8NiPCx9/tlPxnE4Gqfo71etj4timWTp7oY0S5bF9rhGc+9ioL2K4b9Dme9qvQqf1bu8fEOsU0Sk64nM9lBv22yPXGufbq1kxlaQ+4OZumZFXnLemKk8YN+XF2xNj3JMnS3L1GjVbn2SYMT8U/8UJf3jQawM4nkz9/L8Vugl6Ffq5Qap3vtaeLmBGbX2Axb+9NZYK6c/g3uQjebOlW9Zl+m0ZeP5RhCzd/Vd3/tynwor3c0CusgXzS1D+TkXDY3B/Kql8nYfIQXcXB3PWoa520R1r40f8alHulHddhLgTjPl2wzL9i0a5c7xzoz7s+I26zh+zVgVATp7NuLmqvcYeoMypKrbe+V/1R1CsIIeKiHgUQWrhGi8D9hC9ZK9idRGXvstvtc9VThXngTdSV55CJdbGVQ4+VhX4QuGsNEwWMmP4sFnlAmshothTmVzvDeJ8haNK0NFyDK150Zt/ggLMsjM2EvcyGpi+JyQHOTroTRkHRQpUGKEbF8562Z5qagBPS32vl68vNCwSRKGsZ9XPxO9ic1fIfBXa4hO49nFmRL9wY1KDc7qoGSPa83HkUj8oC8uKh4lgaPk9z/Xr1Pmnc5VXt4TBwfN/yUSyWpa0hNqQ6aL3W5Kf85G3Rxs9/0lUXxAos6QomqajwSuOXqxV5evYFGtApbEDSkCNxN/rWGHnXDZprfHJpksR+2lkqynSBsxTqnTNwq/o5dVl8vrfeqvFvX1O/5GjfBT7U5Rxt+cv2OminZpGXEkG3BoC7VGfxbVE728fMscMa5XabJsmuJ0Kpo8yXYXad9fNIkKE3OLexqbthGyS3o5rIny80mw/S5frDXpqo+fbbJ6fiJtbtS4JQSdZtjSPIT8YKW/MtE91T0JNk5PmrwDxPqUjkWRxcGcMqwoFz8g8q+BDxQRnA7lFUMdAmvj04pqEWODC1vKxAbKTIZvvJofV4jdIPapoACMwh9TCdMflgcWpI01biOo0Tfjxb42Yi8Kxfdsc6SEOhlzWC0KgZZnkFhRZ6s/IOhQizUdh0KrdysEW8yhJHitzSP5IxSKEs90aYG/9C9RKDyIQToKO9rq8X1HoRARYk+xv4DWjFnV3oAyWXrDTuBoBLPEWstG8CntkYm+3SP+KEQ+OqyZQ7giTQwCcTEm+Cgl5j1sEMsa7GV/0Dv5ADAypf6IkAsxgSU5MhsAOY5CKGyUnAgFKW5vxBCm2FwQjDeoxCnUhbhMgMl98gZkDA16fSqdCC7ABXWi7FJ0ugTqLvn/0F/HvTdDNbRPWDzEJ2BMRe6ZAuEA3Cf02Y5nBLL2GXxEKfgCXwAqeK0IboYCLpgO3X1xGwJtbwg+McjpxXBAxtDAPhS1PlgQJaDD9BxqgIv1Qu8W/z819JHEIMDlJMBP4HcCQgOVeohKH7ZqBuh04BtBewajf5qI1N2BohAqaN6uAVvuC7NWVOpuwOV7QLcNrxLBJsXY3Oqy/ZD4RlEI7G9um8KEKGalSNYMD5yZBX7CxBOQpBrvEUDMv8UArggR6HUmTUE0AmM/NDFJe+CKohDYNcx5Bith1omTsBCAq3tS0gL2HCpoEJWyJ3ATFsB+fOaEgQmNkaSKauQIwAgIQZo+IyBAiWDMo4heBQecmwj0wlO1838zp9MeiBMnlYCiEMqI9k+ADVFGvLlVPRhwlRaN/BNgsqEiUDHJ4oCrnAMRqVY6ASWJWUOqCYsEZOSU/0krnXhXFsWGMb17HsjWCp4RK4lm1CLKVr0IQMb3Qa3F7Q9A0KC2epR0hQIot06wsmvxDyjLSNnvGAEoFhKY6GZ8A8+f/pIiAlvLzf/mFpHh0/y4txQ5CNUBSyGvrm/FFrwoxZl+Q31DS6VMB1793YQpvwZO4wzFh9gaYGA2C2G2HWqFPy5L4fNNobLAWX5/XB+KJAGCcZHloWwa7PgdYFXuoGDErSA1c0QCulCd/1EC2BKVcxoN5lugB0Xy6iEHVpy9CqrFq3jvOEC35PAB7hNQHlhW/olNWwt0+xgfgyjB02I7v6OUYMjAEggqg37AF8V29Axj1GBNGmhqr4ERh+3nGUZd4Ge18XmjA5A7aGEVm7g78I3yvAasQL09eo0ojRYi8H2qPBddQU0fug10CP/piiYQuAabEd8RhzO8R8NYNYQRH7wlegYshaYwUv0zAGGqALC1HSmMv03/4Qn0QmF8aUrpvoUUOvGhZQptCFA6/iEfOsnS+LKGNFAAylInfTgyTaINAtJoD6gPnWyaG6ISiPV6WkCbxsUulZYJDtrwLWiXuvgWLSIWZBCPgYC+hYt/2CKesMHGHp7gZcTEycd/IFZJBqZ9BwD6+C5xmici1e+RRyTBOI1LrK1DlLIT+gRvPlKWu8RLOUT4ig6Dn/mfJy4xbx7BcxgOU7yEmLdD3gJgH7S7y2kKpUCSQ+5JQED7DZfPFCHknhzyhyIuoWLgjsO1hPyhQw5YRhALbuI6slvMAdPz+Cp41xvf7oPDxDw+vRZDjcTnHJBznwPJ+IVupja9nkaHla+qzGuvA9ekeppa/IMB4yQ3nxmaeYgV9x1sJ9VEEeraHjkncy52XvQINf5bOCksAKmuDV+byCSm7S1fkgW9yvawQB+BZYRcm4iuL+X2MyalPl4l28nhn5WyzeFnu9z5G2/Lr92qP3yNMHcEBD7VlZtp9H6+kaJGmFDnPauITzZHSB43Q0qLhl/7IRb5P9l0PpMiiLBViuukvXo9GUdRq0/rt2D+s03qTfHCxssBAC2U/Ra0nhn2PszCgdTf5m4uilD2zBD7nrqvaEwHEXP9V18n4yj7nqi9ax13GUpayR0LyNEQVqhpIfYfsknf+uAc/fBxP2cuaPoPqT2kbFvrSj5dQqleZvZrekjJfcBNd7GmbtdlKAhhDLAeYEWOt8m93Cxu8amSqG4Bfw+Gm66Xm96Pz+9C2SYZuyVtPJz8o+3Hp89U4L/6K9T9M9cMOL5wTQf9TAX6XAyo7qqkW810UurLdb76hba0sTeF+rkYDrNNxA9VlU2eL1QS5ptZp63S43gCXt9bmoLVMvz/1LA7fi0STt1KFM7GX+DSfjB+J/qMIWRPwp6PV0oUjoFV3PfsJuOMIYc5USiBclM9Zgq5rEBPb9g8J8pl1pf6jFCAu3FuoZAJ8p4Ummd9ucxrQ+j1I4JCFqPuR6FtXpvLzD27h1RgKOwkUT8KbTP3nOYm7m1hihxDYceIvSi0z010mX1pzTpFpNA++9Jhfukd2kPC41KImF/qMIP2gaU+QxqPQswMWvoc4Q51w7F5dWIkRKOwAc+u8+LJs6AB9rtkmSfpTc+wRHosCrGPTp3nrQPjiVgUIud5k2ey6xCdQvRMdupcfR2i71L42Eb/Fl7qGuBjJnAcCglnIxDPt9CBWYg0ConVn0+QzregnVGiA7NXaRS67RnaGSW0c2Z0YPFXGoU/TncjnjNDOitIC0cKnfQT9awg0nlPWnSJDRqFLjuGft4T5cwuLTqnikahQ8DU5cwuwrlrWnRWKo1Chwyby7lrhLPztOiMKBqFV/KN3M7OI5x/qIMjhZQewztczz8cNcIPyceNO+5SqpnofIYl/hxSHTqXWKCw5WlfFPY4hxR9lqwO3e8ECttn4KysPhT2OksWfR6wGsy3uJcVsdaqibj4fVlmZFBu0u88YEWrCIVEJsLvHMzc01ZmcTrsvjdY5qJPEyv5CFux3ld9LrcS3C68U8AIflDA0lb3986ZJeibSOdyO/glqLPVVeD443r/g7QR2NvbCRdgw7Q+zlbnqmaeJOI2Ks/C9+QBY5inzZLBC/h5NzjTdComL89OJVVyVgJDIs/AoujsTIfuLw9PgNsv34ibyGcUOZZxyDlQ60JT3ll7GNJMGXQP30Vmn5+Md7ytmWD51Tunx+XxgZalwMt98n63o5j7x57xydy8uW/hKfnFOwcFVe2FZgOOM6Oqp2PJ+JLbAd1H7BzWC/cZzQ0P0jP1OrK+kZYzm+EPc+91wT52pw2B1dg12DAPu94+1IrRmZETQT0LjeTaF7MzNZ6v5oBbO2UHFdb06aKdwZ/3vz83aiW5brx3fbFcj0DrerzqHuSpFCl7bCpnZPvWb4yUJReE2M3DIntTsFbdfg+CY6+o6fRAoHL+HN4nvl19KHSiY7e4Eiw1RS7WUwl8I6/8hn6sCzFJp8VUUfDooZqxhaonvYcOcoJqtG8vNWFf3k9dNhaq3huvL1lZxBbvMypnM3upC2fYi57GDWtfPGbGWFXTefbX7PbATFnF5o3VDWhUN/7w1YHCQ9nl+y/0Vk1FX/eOQEJAPebjwzM/AMzV9Y8ehSiEFIFr8e61u46/n6ajONT9fjHT3PK9Z/u1EivdzUKwIEOjvutLRY78W5Dpyh6DC7daezBg4U93jLXlgJ8OA2bI0E9rWfsRrKm+8c17X7Qac8P5jmVfjjR1pHyGFNsQxoHex9RVFMxS42QNL74gFntzF/NbQf+U88bcD3bwbqZZYJ1a/rZFD4HYp1trt5tvWY2Bsfz5+eLLfFfrN+2s3uUlppXPraynN6boGVjV+rgolkmW7m5Is2RZbI9r9HiphVvxmQ+MTa14vlDG8dG0NIaeRbsYlr4bphh+dEUx3P4ESHATPqio+vYj+sTFP0OWAX0kN2QuPfg6rIdQf3ZMEz9ErpM/wn0qzLK+M9uOWVgH1wfqnD72o8VXHsP784M6KRE9tByqMvn/UNehzoqJXY9Uk8I8x+/PY1rvkvxU/qwP1XVzi5yfN9fqsJ6UpzzZ1eFlyn/9Jr6CzhhH7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276" name="AutoShape 12" descr="data:image/png;base64,iVBORw0KGgoAAAANSUhEUgAAAOEAAADhCAMAAAAJbSJIAAAAdVBMVEX///8AAADy8vK1tbXFxcVxcXH5+fnAwMAyMjL8/PzY2Ninp6ecnJyHh4esrKzV1dV/f39dXV08PDwXFxeSkpLNzc3i4uLr6+tOTk5JSUl4eHiTk5MLCwve3t5UVFRBQUEoKCigoKAhISEWFhZlZWUuLi5ra2ul56QhAAAOpElEQVR4nNVd2WKyOhC2glIFFVGxbq30b/v+j3iqKMlknQlJ6PkuWwwMZPYlo1FoTOtdkm/Ln/Whum7OLy8v5821Oqx/ym2e7Opp8PuHRJ0Vk+rFhmpSZPXQj0pHnZQfVtoAnWXy/yGzzr9IxDF85X+fyll2dKTuiWM2G5oIPabJuid5LdbJ35Q/mR/yHkRmQ5Mj4lJ6JK9FeRmaKA6JXSe4oEqGJqzFtAhCXotieI4cLwLSd8NiPCx9/tlPxnE4Gqfo71etj4timWTp7oY0S5bF9rhGc+9ioL2K4b9Dme9qvQqf1bu8fEOsU0Sk64nM9lBv22yPXGufbq1kxlaQ+4OZumZFXnLemKk8YN+XF2xNj3JMnS3L1GjVbn2SYMT8U/8UJf3jQawM4nkz9/L8Vugl6Ffq5Qap3vtaeLmBGbX2Axb+9NZYK6c/g3uQjebOlW9Zl+m0ZeP5RhCzd/Vd3/tynwor3c0CusgXzS1D+TkXDY3B/Kql8nYfIQXcXB3PWoa520R1r40f8alHulHddhLgTjPl2wzL9i0a5c7xzoz7s+I26zh+zVgVATp7NuLmqvcYeoMypKrbe+V/1R1CsIIeKiHgUQWrhGi8D9hC9ZK9idRGXvstvtc9VThXngTdSV55CJdbGVQ4+VhX4QuGsNEwWMmP4sFnlAmshothTmVzvDeJ8haNK0NFyDK150Zt/ggLMsjM2EvcyGpi+JyQHOTroTRkHRQpUGKEbF8562Z5qagBPS32vl68vNCwSRKGsZ9XPxO9ic1fIfBXa4hO49nFmRL9wY1KDc7qoGSPa83HkUj8oC8uKh4lgaPk9z/Xr1Pmnc5VXt4TBwfN/yUSyWpa0hNqQ6aL3W5Kf85G3Rxs9/0lUXxAos6QomqajwSuOXqxV5evYFGtApbEDSkCNxN/rWGHnXDZprfHJpksR+2lkqynSBsxTqnTNwq/o5dVl8vrfeqvFvX1O/5GjfBT7U5Rxt+cv2OminZpGXEkG3BoC7VGfxbVE728fMscMa5XabJsmuJ0Kpo8yXYXad9fNIkKE3OLexqbthGyS3o5rIny80mw/S5frDXpqo+fbbJ6fiJtbtS4JQSdZtjSPIT8YKW/MtE91T0JNk5PmrwDxPqUjkWRxcGcMqwoFz8g8q+BDxQRnA7lFUMdAmvj04pqEWODC1vKxAbKTIZvvJofV4jdIPapoACMwh9TCdMflgcWpI01biOo0Tfjxb42Yi8Kxfdsc6SEOhlzWC0KgZZnkFhRZ6s/IOhQizUdh0KrdysEW8yhJHitzSP5IxSKEs90aYG/9C9RKDyIQToKO9rq8X1HoRARYk+xv4DWjFnV3oAyWXrDTuBoBLPEWstG8CntkYm+3SP+KEQ+OqyZQ7giTQwCcTEm+Cgl5j1sEMsa7GV/0Dv5ADAypf6IkAsxgSU5MhsAOY5CKGyUnAgFKW5vxBCm2FwQjDeoxCnUhbhMgMl98gZkDA16fSqdCC7ABXWi7FJ0ugTqLvn/0F/HvTdDNbRPWDzEJ2BMRe6ZAuEA3Cf02Y5nBLL2GXxEKfgCXwAqeK0IboYCLpgO3X1xGwJtbwg+McjpxXBAxtDAPhS1PlgQJaDD9BxqgIv1Qu8W/z819JHEIMDlJMBP4HcCQgOVeohKH7ZqBuh04BtBewajf5qI1N2BohAqaN6uAVvuC7NWVOpuwOV7QLcNrxLBJsXY3Oqy/ZD4RlEI7G9um8KEKGalSNYMD5yZBX7CxBOQpBrvEUDMv8UArggR6HUmTUE0AmM/NDFJe+CKohDYNcx5Bith1omTsBCAq3tS0gL2HCpoEJWyJ3ATFsB+fOaEgQmNkaSKauQIwAgIQZo+IyBAiWDMo4heBQecmwj0wlO1838zp9MeiBMnlYCiEMqI9k+ADVFGvLlVPRhwlRaN/BNgsqEiUDHJ4oCrnAMRqVY6ASWJWUOqCYsEZOSU/0krnXhXFsWGMb17HsjWCp4RK4lm1CLKVr0IQMb3Qa3F7Q9A0KC2epR0hQIot06wsmvxDyjLSNnvGAEoFhKY6GZ8A8+f/pIiAlvLzf/mFpHh0/y4txQ5CNUBSyGvrm/FFrwoxZl+Q31DS6VMB1793YQpvwZO4wzFh9gaYGA2C2G2HWqFPy5L4fNNobLAWX5/XB+KJAGCcZHloWwa7PgdYFXuoGDErSA1c0QCulCd/1EC2BKVcxoN5lugB0Xy6iEHVpy9CqrFq3jvOEC35PAB7hNQHlhW/olNWwt0+xgfgyjB02I7v6OUYMjAEggqg37AF8V29Axj1GBNGmhqr4ERh+3nGUZd4Ge18XmjA5A7aGEVm7g78I3yvAasQL09eo0ojRYi8H2qPBddQU0fug10CP/piiYQuAabEd8RhzO8R8NYNYQRH7wlegYshaYwUv0zAGGqALC1HSmMv03/4Qn0QmF8aUrpvoUUOvGhZQptCFA6/iEfOsnS+LKGNFAAylInfTgyTaINAtJoD6gPnWyaG6ISiPV6WkCbxsUulZYJDtrwLWiXuvgWLSIWZBCPgYC+hYt/2CKesMHGHp7gZcTEycd/IFZJBqZ9BwD6+C5xmici1e+RRyTBOI1LrK1DlLIT+gRvPlKWu8RLOUT4ig6Dn/mfJy4xbx7BcxgOU7yEmLdD3gJgH7S7y2kKpUCSQ+5JQED7DZfPFCHknhzyhyIuoWLgjsO1hPyhQw5YRhALbuI6slvMAdPz+Cp41xvf7oPDxDw+vRZDjcTnHJBznwPJ+IVupja9nkaHla+qzGuvA9ekeppa/IMB4yQ3nxmaeYgV9x1sJ9VEEeraHjkncy52XvQINf5bOCksAKmuDV+byCSm7S1fkgW9yvawQB+BZYRcm4iuL+X2MyalPl4l28nhn5WyzeFnu9z5G2/Lr92qP3yNMHcEBD7VlZtp9H6+kaJGmFDnPauITzZHSB43Q0qLhl/7IRb5P9l0PpMiiLBViuukvXo9GUdRq0/rt2D+s03qTfHCxssBAC2U/Ra0nhn2PszCgdTf5m4uilD2zBD7nrqvaEwHEXP9V18n4yj7nqi9ax13GUpayR0LyNEQVqhpIfYfsknf+uAc/fBxP2cuaPoPqT2kbFvrSj5dQqleZvZrekjJfcBNd7GmbtdlKAhhDLAeYEWOt8m93Cxu8amSqG4Bfw+Gm66Xm96Pz+9C2SYZuyVtPJz8o+3Hp89U4L/6K9T9M9cMOL5wTQf9TAX6XAyo7qqkW810UurLdb76hba0sTeF+rkYDrNNxA9VlU2eL1QS5ptZp63S43gCXt9bmoLVMvz/1LA7fi0STt1KFM7GX+DSfjB+J/qMIWRPwp6PV0oUjoFV3PfsJuOMIYc5USiBclM9Zgq5rEBPb9g8J8pl1pf6jFCAu3FuoZAJ8p4Ummd9ucxrQ+j1I4JCFqPuR6FtXpvLzD27h1RgKOwkUT8KbTP3nOYm7m1hihxDYceIvSi0z010mX1pzTpFpNA++9Jhfukd2kPC41KImF/qMIP2gaU+QxqPQswMWvoc4Q51w7F5dWIkRKOwAc+u8+LJs6AB9rtkmSfpTc+wRHosCrGPTp3nrQPjiVgUIud5k2ey6xCdQvRMdupcfR2i71L42Eb/Fl7qGuBjJnAcCglnIxDPt9CBWYg0ConVn0+QzregnVGiA7NXaRS67RnaGSW0c2Z0YPFXGoU/TncjnjNDOitIC0cKnfQT9awg0nlPWnSJDRqFLjuGft4T5cwuLTqnikahQ8DU5cwuwrlrWnRWKo1Chwyby7lrhLPztOiMKBqFV/KN3M7OI5x/qIMjhZQewztczz8cNcIPyceNO+5SqpnofIYl/hxSHTqXWKCw5WlfFPY4hxR9lqwO3e8ECttn4KysPhT2OksWfR6wGsy3uJcVsdaqibj4fVlmZFBu0u88YEWrCIVEJsLvHMzc01ZmcTrsvjdY5qJPEyv5CFux3ld9LrcS3C68U8AIflDA0lb3986ZJeibSOdyO/glqLPVVeD443r/g7QR2NvbCRdgw7Q+zlbnqmaeJOI2Ks/C9+QBY5inzZLBC/h5NzjTdComL89OJVVyVgJDIs/AoujsTIfuLw9PgNsv34ibyGcUOZZxyDlQ60JT3ll7GNJMGXQP30Vmn5+Md7ytmWD51Tunx+XxgZalwMt98n63o5j7x57xydy8uW/hKfnFOwcFVe2FZgOOM6Oqp2PJ+JLbAd1H7BzWC/cZzQ0P0jP1OrK+kZYzm+EPc+91wT52pw2B1dg12DAPu94+1IrRmZETQT0LjeTaF7MzNZ6v5oBbO2UHFdb06aKdwZ/3vz83aiW5brx3fbFcj0DrerzqHuSpFCl7bCpnZPvWb4yUJReE2M3DIntTsFbdfg+CY6+o6fRAoHL+HN4nvl19KHSiY7e4Eiw1RS7WUwl8I6/8hn6sCzFJp8VUUfDooZqxhaonvYcOcoJqtG8vNWFf3k9dNhaq3huvL1lZxBbvMypnM3upC2fYi57GDWtfPGbGWFXTefbX7PbATFnF5o3VDWhUN/7w1YHCQ9nl+y/0Vk1FX/eOQEJAPebjwzM/AMzV9Y8ehSiEFIFr8e61u46/n6ajONT9fjHT3PK9Z/u1EivdzUKwIEOjvutLRY78W5Dpyh6DC7daezBg4U93jLXlgJ8OA2bI0E9rWfsRrKm+8c17X7Qac8P5jmVfjjR1pHyGFNsQxoHex9RVFMxS42QNL74gFntzF/NbQf+U88bcD3bwbqZZYJ1a/rZFD4HYp1trt5tvWY2Bsfz5+eLLfFfrN+2s3uUlppXPraynN6boGVjV+rgolkmW7m5Is2RZbI9r9HiphVvxmQ+MTa14vlDG8dG0NIaeRbsYlr4bphh+dEUx3P4ESHATPqio+vYj+sTFP0OWAX0kN2QuPfg6rIdQf3ZMEz9ErpM/wn0qzLK+M9uOWVgH1wfqnD72o8VXHsP784M6KRE9tByqMvn/UNehzoqJXY9Uk8I8x+/PY1rvkvxU/qwP1XVzi5yfN9fqsJ6UpzzZ1eFlyn/9Jr6CzhhH7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278" name="AutoShape 14" descr="data:image/png;base64,iVBORw0KGgoAAAANSUhEUgAAAOEAAADhCAMAAAAJbSJIAAAAdVBMVEX///8AAADy8vK1tbXFxcVxcXH5+fnAwMAyMjL8/PzY2Ninp6ecnJyHh4esrKzV1dV/f39dXV08PDwXFxeSkpLNzc3i4uLr6+tOTk5JSUl4eHiTk5MLCwve3t5UVFRBQUEoKCigoKAhISEWFhZlZWUuLi5ra2ul56QhAAAOpElEQVR4nNVd2WKyOhC2glIFFVGxbq30b/v+j3iqKMlknQlJ6PkuWwwMZPYlo1FoTOtdkm/Ln/Whum7OLy8v5821Oqx/ym2e7Opp8PuHRJ0Vk+rFhmpSZPXQj0pHnZQfVtoAnWXy/yGzzr9IxDF85X+fyll2dKTuiWM2G5oIPabJuid5LdbJ35Q/mR/yHkRmQ5Mj4lJ6JK9FeRmaKA6JXSe4oEqGJqzFtAhCXotieI4cLwLSd8NiPCx9/tlPxnE4Gqfo71etj4timWTp7oY0S5bF9rhGc+9ioL2K4b9Dme9qvQqf1bu8fEOsU0Sk64nM9lBv22yPXGufbq1kxlaQ+4OZumZFXnLemKk8YN+XF2xNj3JMnS3L1GjVbn2SYMT8U/8UJf3jQawM4nkz9/L8Vugl6Ffq5Qap3vtaeLmBGbX2Axb+9NZYK6c/g3uQjebOlW9Zl+m0ZeP5RhCzd/Vd3/tynwor3c0CusgXzS1D+TkXDY3B/Kql8nYfIQXcXB3PWoa520R1r40f8alHulHddhLgTjPl2wzL9i0a5c7xzoz7s+I26zh+zVgVATp7NuLmqvcYeoMypKrbe+V/1R1CsIIeKiHgUQWrhGi8D9hC9ZK9idRGXvstvtc9VThXngTdSV55CJdbGVQ4+VhX4QuGsNEwWMmP4sFnlAmshothTmVzvDeJ8haNK0NFyDK150Zt/ggLMsjM2EvcyGpi+JyQHOTroTRkHRQpUGKEbF8562Z5qagBPS32vl68vNCwSRKGsZ9XPxO9ic1fIfBXa4hO49nFmRL9wY1KDc7qoGSPa83HkUj8oC8uKh4lgaPk9z/Xr1Pmnc5VXt4TBwfN/yUSyWpa0hNqQ6aL3W5Kf85G3Rxs9/0lUXxAos6QomqajwSuOXqxV5evYFGtApbEDSkCNxN/rWGHnXDZprfHJpksR+2lkqynSBsxTqnTNwq/o5dVl8vrfeqvFvX1O/5GjfBT7U5Rxt+cv2OminZpGXEkG3BoC7VGfxbVE728fMscMa5XabJsmuJ0Kpo8yXYXad9fNIkKE3OLexqbthGyS3o5rIny80mw/S5frDXpqo+fbbJ6fiJtbtS4JQSdZtjSPIT8YKW/MtE91T0JNk5PmrwDxPqUjkWRxcGcMqwoFz8g8q+BDxQRnA7lFUMdAmvj04pqEWODC1vKxAbKTIZvvJofV4jdIPapoACMwh9TCdMflgcWpI01biOo0Tfjxb42Yi8Kxfdsc6SEOhlzWC0KgZZnkFhRZ6s/IOhQizUdh0KrdysEW8yhJHitzSP5IxSKEs90aYG/9C9RKDyIQToKO9rq8X1HoRARYk+xv4DWjFnV3oAyWXrDTuBoBLPEWstG8CntkYm+3SP+KEQ+OqyZQ7giTQwCcTEm+Cgl5j1sEMsa7GV/0Dv5ADAypf6IkAsxgSU5MhsAOY5CKGyUnAgFKW5vxBCm2FwQjDeoxCnUhbhMgMl98gZkDA16fSqdCC7ABXWi7FJ0ugTqLvn/0F/HvTdDNbRPWDzEJ2BMRe6ZAuEA3Cf02Y5nBLL2GXxEKfgCXwAqeK0IboYCLpgO3X1xGwJtbwg+McjpxXBAxtDAPhS1PlgQJaDD9BxqgIv1Qu8W/z819JHEIMDlJMBP4HcCQgOVeohKH7ZqBuh04BtBewajf5qI1N2BohAqaN6uAVvuC7NWVOpuwOV7QLcNrxLBJsXY3Oqy/ZD4RlEI7G9um8KEKGalSNYMD5yZBX7CxBOQpBrvEUDMv8UArggR6HUmTUE0AmM/NDFJe+CKohDYNcx5Bith1omTsBCAq3tS0gL2HCpoEJWyJ3ATFsB+fOaEgQmNkaSKauQIwAgIQZo+IyBAiWDMo4heBQecmwj0wlO1838zp9MeiBMnlYCiEMqI9k+ADVFGvLlVPRhwlRaN/BNgsqEiUDHJ4oCrnAMRqVY6ASWJWUOqCYsEZOSU/0krnXhXFsWGMb17HsjWCp4RK4lm1CLKVr0IQMb3Qa3F7Q9A0KC2epR0hQIot06wsmvxDyjLSNnvGAEoFhKY6GZ8A8+f/pIiAlvLzf/mFpHh0/y4txQ5CNUBSyGvrm/FFrwoxZl+Q31DS6VMB1793YQpvwZO4wzFh9gaYGA2C2G2HWqFPy5L4fNNobLAWX5/XB+KJAGCcZHloWwa7PgdYFXuoGDErSA1c0QCulCd/1EC2BKVcxoN5lugB0Xy6iEHVpy9CqrFq3jvOEC35PAB7hNQHlhW/olNWwt0+xgfgyjB02I7v6OUYMjAEggqg37AF8V29Axj1GBNGmhqr4ERh+3nGUZd4Ge18XmjA5A7aGEVm7g78I3yvAasQL09eo0ojRYi8H2qPBddQU0fug10CP/piiYQuAabEd8RhzO8R8NYNYQRH7wlegYshaYwUv0zAGGqALC1HSmMv03/4Qn0QmF8aUrpvoUUOvGhZQptCFA6/iEfOsnS+LKGNFAAylInfTgyTaINAtJoD6gPnWyaG6ISiPV6WkCbxsUulZYJDtrwLWiXuvgWLSIWZBCPgYC+hYt/2CKesMHGHp7gZcTEycd/IFZJBqZ9BwD6+C5xmici1e+RRyTBOI1LrK1DlLIT+gRvPlKWu8RLOUT4ig6Dn/mfJy4xbx7BcxgOU7yEmLdD3gJgH7S7y2kKpUCSQ+5JQED7DZfPFCHknhzyhyIuoWLgjsO1hPyhQw5YRhALbuI6slvMAdPz+Cp41xvf7oPDxDw+vRZDjcTnHJBznwPJ+IVupja9nkaHla+qzGuvA9ekeppa/IMB4yQ3nxmaeYgV9x1sJ9VEEeraHjkncy52XvQINf5bOCksAKmuDV+byCSm7S1fkgW9yvawQB+BZYRcm4iuL+X2MyalPl4l28nhn5WyzeFnu9z5G2/Lr92qP3yNMHcEBD7VlZtp9H6+kaJGmFDnPauITzZHSB43Q0qLhl/7IRb5P9l0PpMiiLBViuukvXo9GUdRq0/rt2D+s03qTfHCxssBAC2U/Ra0nhn2PszCgdTf5m4uilD2zBD7nrqvaEwHEXP9V18n4yj7nqi9ax13GUpayR0LyNEQVqhpIfYfsknf+uAc/fBxP2cuaPoPqT2kbFvrSj5dQqleZvZrekjJfcBNd7GmbtdlKAhhDLAeYEWOt8m93Cxu8amSqG4Bfw+Gm66Xm96Pz+9C2SYZuyVtPJz8o+3Hp89U4L/6K9T9M9cMOL5wTQf9TAX6XAyo7qqkW810UurLdb76hba0sTeF+rkYDrNNxA9VlU2eL1QS5ptZp63S43gCXt9bmoLVMvz/1LA7fi0STt1KFM7GX+DSfjB+J/qMIWRPwp6PV0oUjoFV3PfsJuOMIYc5USiBclM9Zgq5rEBPb9g8J8pl1pf6jFCAu3FuoZAJ8p4Ummd9ucxrQ+j1I4JCFqPuR6FtXpvLzD27h1RgKOwkUT8KbTP3nOYm7m1hihxDYceIvSi0z010mX1pzTpFpNA++9Jhfukd2kPC41KImF/qMIP2gaU+QxqPQswMWvoc4Q51w7F5dWIkRKOwAc+u8+LJs6AB9rtkmSfpTc+wRHosCrGPTp3nrQPjiVgUIud5k2ey6xCdQvRMdupcfR2i71L42Eb/Fl7qGuBjJnAcCglnIxDPt9CBWYg0ConVn0+QzregnVGiA7NXaRS67RnaGSW0c2Z0YPFXGoU/TncjnjNDOitIC0cKnfQT9awg0nlPWnSJDRqFLjuGft4T5cwuLTqnikahQ8DU5cwuwrlrWnRWKo1Chwyby7lrhLPztOiMKBqFV/KN3M7OI5x/qIMjhZQewztczz8cNcIPyceNO+5SqpnofIYl/hxSHTqXWKCw5WlfFPY4hxR9lqwO3e8ECttn4KysPhT2OksWfR6wGsy3uJcVsdaqibj4fVlmZFBu0u88YEWrCIVEJsLvHMzc01ZmcTrsvjdY5qJPEyv5CFux3ld9LrcS3C68U8AIflDA0lb3986ZJeibSOdyO/glqLPVVeD443r/g7QR2NvbCRdgw7Q+zlbnqmaeJOI2Ks/C9+QBY5inzZLBC/h5NzjTdComL89OJVVyVgJDIs/AoujsTIfuLw9PgNsv34ibyGcUOZZxyDlQ60JT3ll7GNJMGXQP30Vmn5+Md7ytmWD51Tunx+XxgZalwMt98n63o5j7x57xydy8uW/hKfnFOwcFVe2FZgOOM6Oqp2PJ+JLbAd1H7BzWC/cZzQ0P0jP1OrK+kZYzm+EPc+91wT52pw2B1dg12DAPu94+1IrRmZETQT0LjeTaF7MzNZ6v5oBbO2UHFdb06aKdwZ/3vz83aiW5brx3fbFcj0DrerzqHuSpFCl7bCpnZPvWb4yUJReE2M3DIntTsFbdfg+CY6+o6fRAoHL+HN4nvl19KHSiY7e4Eiw1RS7WUwl8I6/8hn6sCzFJp8VUUfDooZqxhaonvYcOcoJqtG8vNWFf3k9dNhaq3huvL1lZxBbvMypnM3upC2fYi57GDWtfPGbGWFXTefbX7PbATFnF5o3VDWhUN/7w1YHCQ9nl+y/0Vk1FX/eOQEJAPebjwzM/AMzV9Y8ehSiEFIFr8e61u46/n6ajONT9fjHT3PK9Z/u1EivdzUKwIEOjvutLRY78W5Dpyh6DC7daezBg4U93jLXlgJ8OA2bI0E9rWfsRrKm+8c17X7Qac8P5jmVfjjR1pHyGFNsQxoHex9RVFMxS42QNL74gFntzF/NbQf+U88bcD3bwbqZZYJ1a/rZFD4HYp1trt5tvWY2Bsfz5+eLLfFfrN+2s3uUlppXPraynN6boGVjV+rgolkmW7m5Is2RZbI9r9HiphVvxmQ+MTa14vlDG8dG0NIaeRbsYlr4bphh+dEUx3P4ESHATPqio+vYj+sTFP0OWAX0kN2QuPfg6rIdQf3ZMEz9ErpM/wn0qzLK+M9uOWVgH1wfqnD72o8VXHsP784M6KRE9tByqMvn/UNehzoqJXY9Uk8I8x+/PY1rvkvxU/qwP1XVzi5yfN9fqsJ6UpzzZ1eFlyn/9Jr6CzhhH7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280" name="AutoShape 16" descr="data:image/png;base64,iVBORw0KGgoAAAANSUhEUgAAAOEAAADhCAMAAAAJbSJIAAAAdVBMVEX///8AAADy8vK1tbXFxcVxcXH5+fnAwMAyMjL8/PzY2Ninp6ecnJyHh4esrKzV1dV/f39dXV08PDwXFxeSkpLNzc3i4uLr6+tOTk5JSUl4eHiTk5MLCwve3t5UVFRBQUEoKCigoKAhISEWFhZlZWUuLi5ra2ul56QhAAAOpElEQVR4nNVd2WKyOhC2glIFFVGxbq30b/v+j3iqKMlknQlJ6PkuWwwMZPYlo1FoTOtdkm/Ln/Whum7OLy8v5821Oqx/ym2e7Opp8PuHRJ0Vk+rFhmpSZPXQj0pHnZQfVtoAnWXy/yGzzr9IxDF85X+fyll2dKTuiWM2G5oIPabJuid5LdbJ35Q/mR/yHkRmQ5Mj4lJ6JK9FeRmaKA6JXSe4oEqGJqzFtAhCXotieI4cLwLSd8NiPCx9/tlPxnE4Gqfo71etj4timWTp7oY0S5bF9rhGc+9ioL2K4b9Dme9qvQqf1bu8fEOsU0Sk64nM9lBv22yPXGufbq1kxlaQ+4OZumZFXnLemKk8YN+XF2xNj3JMnS3L1GjVbn2SYMT8U/8UJf3jQawM4nkz9/L8Vugl6Ffq5Qap3vtaeLmBGbX2Axb+9NZYK6c/g3uQjebOlW9Zl+m0ZeP5RhCzd/Vd3/tynwor3c0CusgXzS1D+TkXDY3B/Kql8nYfIQXcXB3PWoa520R1r40f8alHulHddhLgTjPl2wzL9i0a5c7xzoz7s+I26zh+zVgVATp7NuLmqvcYeoMypKrbe+V/1R1CsIIeKiHgUQWrhGi8D9hC9ZK9idRGXvstvtc9VThXngTdSV55CJdbGVQ4+VhX4QuGsNEwWMmP4sFnlAmshothTmVzvDeJ8haNK0NFyDK150Zt/ggLMsjM2EvcyGpi+JyQHOTroTRkHRQpUGKEbF8562Z5qagBPS32vl68vNCwSRKGsZ9XPxO9ic1fIfBXa4hO49nFmRL9wY1KDc7qoGSPa83HkUj8oC8uKh4lgaPk9z/Xr1Pmnc5VXt4TBwfN/yUSyWpa0hNqQ6aL3W5Kf85G3Rxs9/0lUXxAos6QomqajwSuOXqxV5evYFGtApbEDSkCNxN/rWGHnXDZprfHJpksR+2lkqynSBsxTqnTNwq/o5dVl8vrfeqvFvX1O/5GjfBT7U5Rxt+cv2OminZpGXEkG3BoC7VGfxbVE728fMscMa5XabJsmuJ0Kpo8yXYXad9fNIkKE3OLexqbthGyS3o5rIny80mw/S5frDXpqo+fbbJ6fiJtbtS4JQSdZtjSPIT8YKW/MtE91T0JNk5PmrwDxPqUjkWRxcGcMqwoFz8g8q+BDxQRnA7lFUMdAmvj04pqEWODC1vKxAbKTIZvvJofV4jdIPapoACMwh9TCdMflgcWpI01biOo0Tfjxb42Yi8Kxfdsc6SEOhlzWC0KgZZnkFhRZ6s/IOhQizUdh0KrdysEW8yhJHitzSP5IxSKEs90aYG/9C9RKDyIQToKO9rq8X1HoRARYk+xv4DWjFnV3oAyWXrDTuBoBLPEWstG8CntkYm+3SP+KEQ+OqyZQ7giTQwCcTEm+Cgl5j1sEMsa7GV/0Dv5ADAypf6IkAsxgSU5MhsAOY5CKGyUnAgFKW5vxBCm2FwQjDeoxCnUhbhMgMl98gZkDA16fSqdCC7ABXWi7FJ0ugTqLvn/0F/HvTdDNbRPWDzEJ2BMRe6ZAuEA3Cf02Y5nBLL2GXxEKfgCXwAqeK0IboYCLpgO3X1xGwJtbwg+McjpxXBAxtDAPhS1PlgQJaDD9BxqgIv1Qu8W/z819JHEIMDlJMBP4HcCQgOVeohKH7ZqBuh04BtBewajf5qI1N2BohAqaN6uAVvuC7NWVOpuwOV7QLcNrxLBJsXY3Oqy/ZD4RlEI7G9um8KEKGalSNYMD5yZBX7CxBOQpBrvEUDMv8UArggR6HUmTUE0AmM/NDFJe+CKohDYNcx5Bith1omTsBCAq3tS0gL2HCpoEJWyJ3ATFsB+fOaEgQmNkaSKauQIwAgIQZo+IyBAiWDMo4heBQecmwj0wlO1838zp9MeiBMnlYCiEMqI9k+ADVFGvLlVPRhwlRaN/BNgsqEiUDHJ4oCrnAMRqVY6ASWJWUOqCYsEZOSU/0krnXhXFsWGMb17HsjWCp4RK4lm1CLKVr0IQMb3Qa3F7Q9A0KC2epR0hQIot06wsmvxDyjLSNnvGAEoFhKY6GZ8A8+f/pIiAlvLzf/mFpHh0/y4txQ5CNUBSyGvrm/FFrwoxZl+Q31DS6VMB1793YQpvwZO4wzFh9gaYGA2C2G2HWqFPy5L4fNNobLAWX5/XB+KJAGCcZHloWwa7PgdYFXuoGDErSA1c0QCulCd/1EC2BKVcxoN5lugB0Xy6iEHVpy9CqrFq3jvOEC35PAB7hNQHlhW/olNWwt0+xgfgyjB02I7v6OUYMjAEggqg37AF8V29Axj1GBNGmhqr4ERh+3nGUZd4Ge18XmjA5A7aGEVm7g78I3yvAasQL09eo0ojRYi8H2qPBddQU0fug10CP/piiYQuAabEd8RhzO8R8NYNYQRH7wlegYshaYwUv0zAGGqALC1HSmMv03/4Qn0QmF8aUrpvoUUOvGhZQptCFA6/iEfOsnS+LKGNFAAylInfTgyTaINAtJoD6gPnWyaG6ISiPV6WkCbxsUulZYJDtrwLWiXuvgWLSIWZBCPgYC+hYt/2CKesMHGHp7gZcTEycd/IFZJBqZ9BwD6+C5xmici1e+RRyTBOI1LrK1DlLIT+gRvPlKWu8RLOUT4ig6Dn/mfJy4xbx7BcxgOU7yEmLdD3gJgH7S7y2kKpUCSQ+5JQED7DZfPFCHknhzyhyIuoWLgjsO1hPyhQw5YRhALbuI6slvMAdPz+Cp41xvf7oPDxDw+vRZDjcTnHJBznwPJ+IVupja9nkaHla+qzGuvA9ekeppa/IMB4yQ3nxmaeYgV9x1sJ9VEEeraHjkncy52XvQINf5bOCksAKmuDV+byCSm7S1fkgW9yvawQB+BZYRcm4iuL+X2MyalPl4l28nhn5WyzeFnu9z5G2/Lr92qP3yNMHcEBD7VlZtp9H6+kaJGmFDnPauITzZHSB43Q0qLhl/7IRb5P9l0PpMiiLBViuukvXo9GUdRq0/rt2D+s03qTfHCxssBAC2U/Ra0nhn2PszCgdTf5m4uilD2zBD7nrqvaEwHEXP9V18n4yj7nqi9ax13GUpayR0LyNEQVqhpIfYfsknf+uAc/fBxP2cuaPoPqT2kbFvrSj5dQqleZvZrekjJfcBNd7GmbtdlKAhhDLAeYEWOt8m93Cxu8amSqG4Bfw+Gm66Xm96Pz+9C2SYZuyVtPJz8o+3Hp89U4L/6K9T9M9cMOL5wTQf9TAX6XAyo7qqkW810UurLdb76hba0sTeF+rkYDrNNxA9VlU2eL1QS5ptZp63S43gCXt9bmoLVMvz/1LA7fi0STt1KFM7GX+DSfjB+J/qMIWRPwp6PV0oUjoFV3PfsJuOMIYc5USiBclM9Zgq5rEBPb9g8J8pl1pf6jFCAu3FuoZAJ8p4Ummd9ucxrQ+j1I4JCFqPuR6FtXpvLzD27h1RgKOwkUT8KbTP3nOYm7m1hihxDYceIvSi0z010mX1pzTpFpNA++9Jhfukd2kPC41KImF/qMIP2gaU+QxqPQswMWvoc4Q51w7F5dWIkRKOwAc+u8+LJs6AB9rtkmSfpTc+wRHosCrGPTp3nrQPjiVgUIud5k2ey6xCdQvRMdupcfR2i71L42Eb/Fl7qGuBjJnAcCglnIxDPt9CBWYg0ConVn0+QzregnVGiA7NXaRS67RnaGSW0c2Z0YPFXGoU/TncjnjNDOitIC0cKnfQT9awg0nlPWnSJDRqFLjuGft4T5cwuLTqnikahQ8DU5cwuwrlrWnRWKo1Chwyby7lrhLPztOiMKBqFV/KN3M7OI5x/qIMjhZQewztczz8cNcIPyceNO+5SqpnofIYl/hxSHTqXWKCw5WlfFPY4hxR9lqwO3e8ECttn4KysPhT2OksWfR6wGsy3uJcVsdaqibj4fVlmZFBu0u88YEWrCIVEJsLvHMzc01ZmcTrsvjdY5qJPEyv5CFux3ld9LrcS3C68U8AIflDA0lb3986ZJeibSOdyO/glqLPVVeD443r/g7QR2NvbCRdgw7Q+zlbnqmaeJOI2Ks/C9+QBY5inzZLBC/h5NzjTdComL89OJVVyVgJDIs/AoujsTIfuLw9PgNsv34ibyGcUOZZxyDlQ60JT3ll7GNJMGXQP30Vmn5+Md7ytmWD51Tunx+XxgZalwMt98n63o5j7x57xydy8uW/hKfnFOwcFVe2FZgOOM6Oqp2PJ+JLbAd1H7BzWC/cZzQ0P0jP1OrK+kZYzm+EPc+91wT52pw2B1dg12DAPu94+1IrRmZETQT0LjeTaF7MzNZ6v5oBbO2UHFdb06aKdwZ/3vz83aiW5brx3fbFcj0DrerzqHuSpFCl7bCpnZPvWb4yUJReE2M3DIntTsFbdfg+CY6+o6fRAoHL+HN4nvl19KHSiY7e4Eiw1RS7WUwl8I6/8hn6sCzFJp8VUUfDooZqxhaonvYcOcoJqtG8vNWFf3k9dNhaq3huvL1lZxBbvMypnM3upC2fYi57GDWtfPGbGWFXTefbX7PbATFnF5o3VDWhUN/7w1YHCQ9nl+y/0Vk1FX/eOQEJAPebjwzM/AMzV9Y8ehSiEFIFr8e61u46/n6ajONT9fjHT3PK9Z/u1EivdzUKwIEOjvutLRY78W5Dpyh6DC7daezBg4U93jLXlgJ8OA2bI0E9rWfsRrKm+8c17X7Qac8P5jmVfjjR1pHyGFNsQxoHex9RVFMxS42QNL74gFntzF/NbQf+U88bcD3bwbqZZYJ1a/rZFD4HYp1trt5tvWY2Bsfz5+eLLfFfrN+2s3uUlppXPraynN6boGVjV+rgolkmW7m5Is2RZbI9r9HiphVvxmQ+MTa14vlDG8dG0NIaeRbsYlr4bphh+dEUx3P4ESHATPqio+vYj+sTFP0OWAX0kN2QuPfg6rIdQf3ZMEz9ErpM/wn0qzLK+M9uOWVgH1wfqnD72o8VXHsP784M6KRE9tByqMvn/UNehzoqJXY9Uk8I8x+/PY1rvkvxU/qwP1XVzi5yfN9fqsJ6UpzzZ1eFlyn/9Jr6CzhhH7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282" name="AutoShape 18" descr="Twitter Icon In Black Circle transparent PNG - Stick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8" name="Group 27"/>
          <p:cNvGrpSpPr/>
          <p:nvPr/>
        </p:nvGrpSpPr>
        <p:grpSpPr>
          <a:xfrm>
            <a:off x="7715272" y="6357958"/>
            <a:ext cx="1214446" cy="384987"/>
            <a:chOff x="7643834" y="6330161"/>
            <a:chExt cx="1214446" cy="384987"/>
          </a:xfrm>
        </p:grpSpPr>
        <p:pic>
          <p:nvPicPr>
            <p:cNvPr id="11272" name="Picture 8" descr="Related image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001024" y="6330161"/>
              <a:ext cx="504805" cy="384987"/>
            </a:xfrm>
            <a:prstGeom prst="rect">
              <a:avLst/>
            </a:prstGeom>
            <a:noFill/>
          </p:spPr>
        </p:pic>
        <p:pic>
          <p:nvPicPr>
            <p:cNvPr id="20" name="Picture 19" descr="download (1).png">
              <a:hlinkClick r:id="rId5"/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43834" y="6357958"/>
              <a:ext cx="357190" cy="357190"/>
            </a:xfrm>
            <a:prstGeom prst="rect">
              <a:avLst/>
            </a:prstGeom>
          </p:spPr>
        </p:pic>
        <p:pic>
          <p:nvPicPr>
            <p:cNvPr id="22" name="Picture 21" descr="download (2).png">
              <a:hlinkClick r:id="rId7"/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01090" y="6357958"/>
              <a:ext cx="357190" cy="357190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14480" y="2357430"/>
            <a:ext cx="3714776" cy="2727915"/>
            <a:chOff x="1643042" y="2487035"/>
            <a:chExt cx="3714776" cy="2727915"/>
          </a:xfrm>
        </p:grpSpPr>
        <p:sp>
          <p:nvSpPr>
            <p:cNvPr id="11" name="TextBox 10"/>
            <p:cNvSpPr txBox="1"/>
            <p:nvPr/>
          </p:nvSpPr>
          <p:spPr>
            <a:xfrm>
              <a:off x="1643042" y="2487035"/>
              <a:ext cx="3000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latin typeface="Helvetica" pitchFamily="2" charset="0"/>
                </a:rPr>
                <a:t>JORDY</a:t>
              </a:r>
              <a:endParaRPr lang="id-ID" sz="3200" b="1" dirty="0">
                <a:latin typeface="Helvetica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43042" y="3286124"/>
              <a:ext cx="37147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Data Science &amp; Machine Learning Program</a:t>
              </a:r>
            </a:p>
            <a:p>
              <a:r>
                <a:rPr lang="en-US" sz="2400" b="1" dirty="0" smtClean="0">
                  <a:latin typeface="Helvetica" pitchFamily="2" charset="0"/>
                </a:rPr>
                <a:t>BSD Campus</a:t>
              </a:r>
            </a:p>
            <a:p>
              <a:endParaRPr lang="id-ID" sz="2400" b="1" dirty="0">
                <a:latin typeface="Helvetica" pitchFamily="2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43042" y="4383953"/>
              <a:ext cx="30003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Batch 08 </a:t>
              </a:r>
            </a:p>
            <a:p>
              <a:r>
                <a:rPr lang="en-US" sz="2400" b="1" dirty="0" smtClean="0">
                  <a:latin typeface="Helvetica" pitchFamily="2" charset="0"/>
                </a:rPr>
                <a:t>2020</a:t>
              </a:r>
              <a:endParaRPr lang="id-ID" sz="2400" b="1" dirty="0">
                <a:latin typeface="Helvetica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43042" y="2928934"/>
              <a:ext cx="37147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b="1" i="1" dirty="0" smtClean="0">
                <a:latin typeface="Helvetica" pitchFamily="2" charset="0"/>
              </a:endParaRPr>
            </a:p>
            <a:p>
              <a:endParaRPr lang="id-ID" sz="2400" b="1" dirty="0">
                <a:latin typeface="Helvetica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14290"/>
            <a:ext cx="9144000" cy="1000132"/>
            <a:chOff x="0" y="214290"/>
            <a:chExt cx="9144000" cy="10001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21283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85720" y="714356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Helvetica" pitchFamily="2" charset="0"/>
                </a:rPr>
                <a:t>Pre-processing</a:t>
              </a:r>
              <a:endParaRPr lang="id-ID" sz="2000" i="1" dirty="0">
                <a:latin typeface="Helvetica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5720" y="214290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FakeNewsBuster.com</a:t>
              </a:r>
              <a:endParaRPr lang="id-ID" sz="2400" b="1" dirty="0">
                <a:latin typeface="Helvetica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85720" y="1785926"/>
            <a:ext cx="7429552" cy="1357322"/>
            <a:chOff x="285720" y="1785926"/>
            <a:chExt cx="7429552" cy="1357322"/>
          </a:xfrm>
        </p:grpSpPr>
        <p:sp>
          <p:nvSpPr>
            <p:cNvPr id="9" name="TextBox 8"/>
            <p:cNvSpPr txBox="1"/>
            <p:nvPr/>
          </p:nvSpPr>
          <p:spPr>
            <a:xfrm>
              <a:off x="285720" y="1785926"/>
              <a:ext cx="471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latin typeface="Helvetica" pitchFamily="2" charset="0"/>
                </a:rPr>
                <a:t>Vectorizing</a:t>
              </a:r>
              <a:r>
                <a:rPr lang="en-US" b="1" dirty="0" smtClean="0">
                  <a:latin typeface="Helvetica" pitchFamily="2" charset="0"/>
                </a:rPr>
                <a:t> with TF-IDF </a:t>
              </a:r>
              <a:r>
                <a:rPr lang="en-US" b="1" dirty="0" err="1" smtClean="0">
                  <a:latin typeface="Helvetica" pitchFamily="2" charset="0"/>
                </a:rPr>
                <a:t>Vectorizer</a:t>
              </a:r>
              <a:endParaRPr lang="id-ID" b="1" dirty="0">
                <a:latin typeface="Helvetica" pitchFamily="2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5720" y="2219918"/>
              <a:ext cx="74295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Algoritma</a:t>
              </a:r>
              <a:r>
                <a:rPr lang="en-US" dirty="0" smtClean="0"/>
                <a:t> machine learning </a:t>
              </a:r>
              <a:r>
                <a:rPr lang="en-US" dirty="0" err="1" smtClean="0"/>
                <a:t>tidak</a:t>
              </a:r>
              <a:r>
                <a:rPr lang="en-US" dirty="0" smtClean="0"/>
                <a:t> </a:t>
              </a:r>
              <a:r>
                <a:rPr lang="en-US" dirty="0" err="1" smtClean="0"/>
                <a:t>dapat</a:t>
              </a:r>
              <a:r>
                <a:rPr lang="en-US" dirty="0" smtClean="0"/>
                <a:t> </a:t>
              </a:r>
              <a:r>
                <a:rPr lang="en-US" dirty="0" err="1" smtClean="0"/>
                <a:t>membaca</a:t>
              </a:r>
              <a:r>
                <a:rPr lang="en-US" dirty="0" smtClean="0"/>
                <a:t> </a:t>
              </a:r>
              <a:r>
                <a:rPr lang="en-US" i="1" dirty="0" smtClean="0"/>
                <a:t>raw text. </a:t>
              </a:r>
              <a:r>
                <a:rPr lang="en-US" dirty="0" err="1" smtClean="0"/>
                <a:t>Oleh</a:t>
              </a:r>
              <a:r>
                <a:rPr lang="en-US" dirty="0" smtClean="0"/>
                <a:t> </a:t>
              </a:r>
              <a:r>
                <a:rPr lang="en-US" dirty="0" err="1" smtClean="0"/>
                <a:t>sebab</a:t>
              </a:r>
              <a:r>
                <a:rPr lang="en-US" dirty="0" smtClean="0"/>
                <a:t> </a:t>
              </a:r>
              <a:r>
                <a:rPr lang="en-US" dirty="0" err="1" smtClean="0"/>
                <a:t>itu</a:t>
              </a:r>
              <a:r>
                <a:rPr lang="en-US" dirty="0" smtClean="0"/>
                <a:t>, </a:t>
              </a:r>
              <a:r>
                <a:rPr lang="en-US" dirty="0" err="1" smtClean="0"/>
                <a:t>teks</a:t>
              </a:r>
              <a:r>
                <a:rPr lang="en-US" dirty="0" smtClean="0"/>
                <a:t> </a:t>
              </a:r>
              <a:r>
                <a:rPr lang="en-US" dirty="0" err="1" smtClean="0"/>
                <a:t>harus</a:t>
              </a:r>
              <a:r>
                <a:rPr lang="en-US" dirty="0" smtClean="0"/>
                <a:t> </a:t>
              </a:r>
              <a:r>
                <a:rPr lang="en-US" dirty="0" err="1" smtClean="0"/>
                <a:t>dikonversi</a:t>
              </a:r>
              <a:r>
                <a:rPr lang="en-US" dirty="0" smtClean="0"/>
                <a:t> </a:t>
              </a:r>
              <a:r>
                <a:rPr lang="en-US" dirty="0" err="1" smtClean="0"/>
                <a:t>menjadi</a:t>
              </a:r>
              <a:r>
                <a:rPr lang="en-US" dirty="0" smtClean="0"/>
                <a:t> </a:t>
              </a:r>
              <a:r>
                <a:rPr lang="en-US" dirty="0" err="1" smtClean="0"/>
                <a:t>vektor</a:t>
              </a:r>
              <a:r>
                <a:rPr lang="en-US" dirty="0" smtClean="0"/>
                <a:t>. </a:t>
              </a:r>
              <a:r>
                <a:rPr lang="en-US" dirty="0" err="1" smtClean="0"/>
                <a:t>Salah</a:t>
              </a:r>
              <a:r>
                <a:rPr lang="en-US" dirty="0" smtClean="0"/>
                <a:t> </a:t>
              </a:r>
              <a:r>
                <a:rPr lang="en-US" dirty="0" err="1" smtClean="0"/>
                <a:t>satu</a:t>
              </a:r>
              <a:r>
                <a:rPr lang="en-US" dirty="0" smtClean="0"/>
                <a:t> </a:t>
              </a:r>
              <a:r>
                <a:rPr lang="en-US" dirty="0" err="1" smtClean="0"/>
                <a:t>caranya</a:t>
              </a:r>
              <a:r>
                <a:rPr lang="en-US" dirty="0" smtClean="0"/>
                <a:t> </a:t>
              </a:r>
              <a:r>
                <a:rPr lang="en-US" dirty="0" err="1" smtClean="0"/>
                <a:t>adalah</a:t>
              </a:r>
              <a:r>
                <a:rPr lang="en-US" dirty="0" smtClean="0"/>
                <a:t> </a:t>
              </a:r>
              <a:r>
                <a:rPr lang="en-US" dirty="0" err="1" smtClean="0"/>
                <a:t>dengan</a:t>
              </a:r>
              <a:r>
                <a:rPr lang="en-US" dirty="0" smtClean="0"/>
                <a:t> TF-IDF.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85720" y="3429000"/>
            <a:ext cx="7429552" cy="2188318"/>
            <a:chOff x="285720" y="1785926"/>
            <a:chExt cx="7429552" cy="2188318"/>
          </a:xfrm>
        </p:grpSpPr>
        <p:sp>
          <p:nvSpPr>
            <p:cNvPr id="16" name="TextBox 15"/>
            <p:cNvSpPr txBox="1"/>
            <p:nvPr/>
          </p:nvSpPr>
          <p:spPr>
            <a:xfrm>
              <a:off x="285720" y="1785926"/>
              <a:ext cx="471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Helvetica" pitchFamily="2" charset="0"/>
                </a:rPr>
                <a:t>Why TF-IDF </a:t>
              </a:r>
              <a:r>
                <a:rPr lang="en-US" b="1" dirty="0" err="1" smtClean="0">
                  <a:latin typeface="Helvetica" pitchFamily="2" charset="0"/>
                </a:rPr>
                <a:t>Vectorizer</a:t>
              </a:r>
              <a:r>
                <a:rPr lang="en-US" b="1" dirty="0" smtClean="0">
                  <a:latin typeface="Helvetica" pitchFamily="2" charset="0"/>
                </a:rPr>
                <a:t>?</a:t>
              </a:r>
              <a:endParaRPr lang="id-ID" b="1" dirty="0">
                <a:latin typeface="Helvetica" pitchFamily="2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5720" y="2219918"/>
              <a:ext cx="742955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Tidak</a:t>
              </a:r>
              <a:r>
                <a:rPr lang="en-US" dirty="0" smtClean="0"/>
                <a:t> </a:t>
              </a:r>
              <a:r>
                <a:rPr lang="en-US" dirty="0" err="1" smtClean="0"/>
                <a:t>seperti</a:t>
              </a:r>
              <a:r>
                <a:rPr lang="en-US" dirty="0" smtClean="0"/>
                <a:t> binary </a:t>
              </a:r>
              <a:r>
                <a:rPr lang="en-US" dirty="0" err="1" smtClean="0"/>
                <a:t>vectorizer</a:t>
              </a:r>
              <a:r>
                <a:rPr lang="en-US" dirty="0" smtClean="0"/>
                <a:t> yang </a:t>
              </a:r>
              <a:r>
                <a:rPr lang="en-US" dirty="0" err="1" smtClean="0"/>
                <a:t>hanya</a:t>
              </a:r>
              <a:r>
                <a:rPr lang="en-US" dirty="0" smtClean="0"/>
                <a:t> </a:t>
              </a:r>
              <a:r>
                <a:rPr lang="en-US" dirty="0" err="1" smtClean="0"/>
                <a:t>mengkonversi</a:t>
              </a:r>
              <a:r>
                <a:rPr lang="en-US" dirty="0" smtClean="0"/>
                <a:t> </a:t>
              </a:r>
              <a:r>
                <a:rPr lang="en-US" dirty="0" err="1" smtClean="0"/>
                <a:t>menjadi</a:t>
              </a:r>
              <a:r>
                <a:rPr lang="en-US" dirty="0" smtClean="0"/>
                <a:t> 2 </a:t>
              </a:r>
              <a:r>
                <a:rPr lang="en-US" dirty="0" err="1" smtClean="0"/>
                <a:t>bilangan</a:t>
              </a:r>
              <a:r>
                <a:rPr lang="en-US" dirty="0" smtClean="0"/>
                <a:t> </a:t>
              </a:r>
              <a:r>
                <a:rPr lang="en-US" dirty="0" err="1" smtClean="0"/>
                <a:t>biner</a:t>
              </a:r>
              <a:r>
                <a:rPr lang="en-US" dirty="0" smtClean="0"/>
                <a:t>, 0 </a:t>
              </a:r>
              <a:r>
                <a:rPr lang="en-US" dirty="0" err="1" smtClean="0"/>
                <a:t>dan</a:t>
              </a:r>
              <a:r>
                <a:rPr lang="en-US" dirty="0" smtClean="0"/>
                <a:t> 1, </a:t>
              </a:r>
              <a:r>
                <a:rPr lang="en-US" dirty="0" err="1" smtClean="0"/>
                <a:t>baik</a:t>
              </a:r>
              <a:r>
                <a:rPr lang="en-US" dirty="0" smtClean="0"/>
                <a:t> </a:t>
              </a:r>
              <a:r>
                <a:rPr lang="en-US" dirty="0" err="1" smtClean="0"/>
                <a:t>kata</a:t>
              </a:r>
              <a:r>
                <a:rPr lang="en-US" dirty="0" smtClean="0"/>
                <a:t> </a:t>
              </a:r>
              <a:r>
                <a:rPr lang="en-US" dirty="0" err="1" smtClean="0"/>
                <a:t>itu</a:t>
              </a:r>
              <a:r>
                <a:rPr lang="en-US" dirty="0" smtClean="0"/>
                <a:t> </a:t>
              </a:r>
              <a:r>
                <a:rPr lang="en-US" dirty="0" err="1" smtClean="0"/>
                <a:t>sering</a:t>
              </a:r>
              <a:r>
                <a:rPr lang="en-US" dirty="0" smtClean="0"/>
                <a:t> </a:t>
              </a:r>
              <a:r>
                <a:rPr lang="en-US" dirty="0" err="1" smtClean="0"/>
                <a:t>atau</a:t>
              </a:r>
              <a:r>
                <a:rPr lang="en-US" dirty="0" smtClean="0"/>
                <a:t> </a:t>
              </a:r>
              <a:r>
                <a:rPr lang="en-US" dirty="0" err="1" smtClean="0"/>
                <a:t>jarang</a:t>
              </a:r>
              <a:r>
                <a:rPr lang="en-US" dirty="0" smtClean="0"/>
                <a:t> </a:t>
              </a:r>
              <a:r>
                <a:rPr lang="en-US" dirty="0" err="1" smtClean="0"/>
                <a:t>muncul</a:t>
              </a:r>
              <a:r>
                <a:rPr lang="en-US" dirty="0" smtClean="0"/>
                <a:t>, TF-IDF </a:t>
              </a:r>
              <a:r>
                <a:rPr lang="en-US" dirty="0" err="1" smtClean="0"/>
                <a:t>vectorizer</a:t>
              </a:r>
              <a:r>
                <a:rPr lang="en-US" dirty="0" smtClean="0"/>
                <a:t> </a:t>
              </a:r>
              <a:r>
                <a:rPr lang="en-US" dirty="0" err="1" smtClean="0"/>
                <a:t>akan</a:t>
              </a:r>
              <a:r>
                <a:rPr lang="en-US" dirty="0" smtClean="0"/>
                <a:t> </a:t>
              </a:r>
              <a:r>
                <a:rPr lang="en-US" dirty="0" err="1" smtClean="0"/>
                <a:t>mengkonversikan</a:t>
              </a:r>
              <a:r>
                <a:rPr lang="en-US" dirty="0" smtClean="0"/>
                <a:t> </a:t>
              </a:r>
              <a:r>
                <a:rPr lang="en-US" dirty="0" err="1" smtClean="0"/>
                <a:t>teks</a:t>
              </a:r>
              <a:r>
                <a:rPr lang="en-US" dirty="0" smtClean="0"/>
                <a:t> </a:t>
              </a:r>
              <a:r>
                <a:rPr lang="en-US" dirty="0" err="1" smtClean="0"/>
                <a:t>berdasarkan</a:t>
              </a:r>
              <a:r>
                <a:rPr lang="en-US" dirty="0" smtClean="0"/>
                <a:t> per </a:t>
              </a:r>
              <a:r>
                <a:rPr lang="en-US" dirty="0" err="1" smtClean="0"/>
                <a:t>kata</a:t>
              </a:r>
              <a:r>
                <a:rPr lang="en-US" dirty="0" smtClean="0"/>
                <a:t> </a:t>
              </a:r>
              <a:r>
                <a:rPr lang="en-US" dirty="0" err="1" smtClean="0"/>
                <a:t>dibagi</a:t>
              </a:r>
              <a:r>
                <a:rPr lang="en-US" dirty="0" smtClean="0"/>
                <a:t> total </a:t>
              </a:r>
              <a:r>
                <a:rPr lang="en-US" dirty="0" err="1" smtClean="0"/>
                <a:t>keseluruhan</a:t>
              </a:r>
              <a:r>
                <a:rPr lang="en-US" dirty="0" smtClean="0"/>
                <a:t> </a:t>
              </a:r>
              <a:r>
                <a:rPr lang="en-US" dirty="0" err="1" smtClean="0"/>
                <a:t>kata</a:t>
              </a:r>
              <a:r>
                <a:rPr lang="en-US" dirty="0" smtClean="0"/>
                <a:t> </a:t>
              </a:r>
              <a:r>
                <a:rPr lang="en-US" dirty="0" err="1" smtClean="0"/>
                <a:t>di</a:t>
              </a:r>
              <a:r>
                <a:rPr lang="en-US" dirty="0" smtClean="0"/>
                <a:t> </a:t>
              </a:r>
              <a:r>
                <a:rPr lang="en-US" dirty="0" err="1" smtClean="0"/>
                <a:t>suatu</a:t>
              </a:r>
              <a:r>
                <a:rPr lang="en-US" dirty="0" smtClean="0"/>
                <a:t> </a:t>
              </a:r>
              <a:r>
                <a:rPr lang="en-US" dirty="0" err="1" smtClean="0"/>
                <a:t>dokumen</a:t>
              </a:r>
              <a:r>
                <a:rPr lang="en-US" dirty="0" smtClean="0"/>
                <a:t> </a:t>
              </a:r>
              <a:r>
                <a:rPr lang="en-US" dirty="0" err="1" smtClean="0"/>
                <a:t>dan</a:t>
              </a:r>
              <a:r>
                <a:rPr lang="en-US" dirty="0" smtClean="0"/>
                <a:t> total </a:t>
              </a:r>
              <a:r>
                <a:rPr lang="en-US" dirty="0" err="1" smtClean="0"/>
                <a:t>keseluruhan</a:t>
              </a:r>
              <a:r>
                <a:rPr lang="en-US" dirty="0" smtClean="0"/>
                <a:t> </a:t>
              </a:r>
              <a:r>
                <a:rPr lang="en-US" dirty="0" err="1" smtClean="0"/>
                <a:t>dokumen</a:t>
              </a:r>
              <a:r>
                <a:rPr lang="en-US" dirty="0" smtClean="0"/>
                <a:t> </a:t>
              </a:r>
              <a:r>
                <a:rPr lang="en-US" dirty="0" err="1" smtClean="0"/>
                <a:t>dibagi</a:t>
              </a:r>
              <a:r>
                <a:rPr lang="en-US" dirty="0" smtClean="0"/>
                <a:t> </a:t>
              </a:r>
              <a:r>
                <a:rPr lang="en-US" dirty="0" err="1" smtClean="0"/>
                <a:t>kata</a:t>
              </a:r>
              <a:r>
                <a:rPr lang="en-US" dirty="0" smtClean="0"/>
                <a:t> yang </a:t>
              </a:r>
              <a:r>
                <a:rPr lang="en-US" dirty="0" err="1" smtClean="0"/>
                <a:t>muncul</a:t>
              </a:r>
              <a:r>
                <a:rPr lang="en-US" dirty="0" smtClean="0"/>
                <a:t> </a:t>
              </a:r>
              <a:r>
                <a:rPr lang="en-US" dirty="0" err="1" smtClean="0"/>
                <a:t>di</a:t>
              </a:r>
              <a:r>
                <a:rPr lang="en-US" dirty="0" smtClean="0"/>
                <a:t> </a:t>
              </a:r>
              <a:r>
                <a:rPr lang="en-US" dirty="0" err="1" smtClean="0"/>
                <a:t>keseluruhan</a:t>
              </a:r>
              <a:r>
                <a:rPr lang="en-US" dirty="0" smtClean="0"/>
                <a:t> </a:t>
              </a:r>
              <a:r>
                <a:rPr lang="en-US" dirty="0" err="1" smtClean="0"/>
                <a:t>dokumen</a:t>
              </a:r>
              <a:r>
                <a:rPr lang="en-US" dirty="0" smtClean="0"/>
                <a:t>. </a:t>
              </a:r>
              <a:r>
                <a:rPr lang="en-US" dirty="0" err="1" smtClean="0"/>
                <a:t>Maka</a:t>
              </a:r>
              <a:r>
                <a:rPr lang="en-US" dirty="0" smtClean="0"/>
                <a:t> </a:t>
              </a:r>
              <a:r>
                <a:rPr lang="en-US" dirty="0" err="1" smtClean="0"/>
                <a:t>dari</a:t>
              </a:r>
              <a:r>
                <a:rPr lang="en-US" dirty="0" smtClean="0"/>
                <a:t> </a:t>
              </a:r>
              <a:r>
                <a:rPr lang="en-US" dirty="0" err="1" smtClean="0"/>
                <a:t>itu</a:t>
              </a:r>
              <a:r>
                <a:rPr lang="en-US" dirty="0" smtClean="0"/>
                <a:t>, </a:t>
              </a:r>
              <a:r>
                <a:rPr lang="en-US" dirty="0" err="1" smtClean="0"/>
                <a:t>nilai</a:t>
              </a:r>
              <a:r>
                <a:rPr lang="en-US" dirty="0" smtClean="0"/>
                <a:t> </a:t>
              </a:r>
              <a:r>
                <a:rPr lang="en-US" dirty="0" err="1" smtClean="0"/>
                <a:t>vektor</a:t>
              </a:r>
              <a:r>
                <a:rPr lang="en-US" dirty="0" smtClean="0"/>
                <a:t> yang </a:t>
              </a:r>
              <a:r>
                <a:rPr lang="en-US" dirty="0" err="1" smtClean="0"/>
                <a:t>dihasilkan</a:t>
              </a:r>
              <a:r>
                <a:rPr lang="en-US" dirty="0" smtClean="0"/>
                <a:t> </a:t>
              </a:r>
              <a:r>
                <a:rPr lang="en-US" dirty="0" err="1" smtClean="0"/>
                <a:t>oleh</a:t>
              </a:r>
              <a:r>
                <a:rPr lang="en-US" dirty="0" smtClean="0"/>
                <a:t> TF-IDF </a:t>
              </a:r>
              <a:r>
                <a:rPr lang="en-US" dirty="0" err="1" smtClean="0"/>
                <a:t>akan</a:t>
              </a:r>
              <a:r>
                <a:rPr lang="en-US" dirty="0" smtClean="0"/>
                <a:t> </a:t>
              </a:r>
              <a:r>
                <a:rPr lang="en-US" dirty="0" err="1" smtClean="0"/>
                <a:t>lebih</a:t>
              </a:r>
              <a:r>
                <a:rPr lang="en-US" dirty="0" smtClean="0"/>
                <a:t> </a:t>
              </a:r>
              <a:r>
                <a:rPr lang="en-US" dirty="0" err="1" smtClean="0"/>
                <a:t>akurat</a:t>
              </a:r>
              <a:r>
                <a:rPr lang="en-US" dirty="0" smtClean="0"/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14290"/>
            <a:ext cx="9144000" cy="1000132"/>
            <a:chOff x="0" y="214290"/>
            <a:chExt cx="9144000" cy="10001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21283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85720" y="714356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Helvetica" pitchFamily="2" charset="0"/>
                </a:rPr>
                <a:t>Pre-processing</a:t>
              </a:r>
              <a:endParaRPr lang="id-ID" sz="2000" i="1" dirty="0">
                <a:latin typeface="Helvetica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5720" y="214290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FakeNewsBuster.com</a:t>
              </a:r>
              <a:endParaRPr lang="id-ID" sz="2400" b="1" dirty="0">
                <a:latin typeface="Helvetica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85720" y="1880234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pitchFamily="2" charset="0"/>
              </a:rPr>
              <a:t>Filter the </a:t>
            </a:r>
            <a:r>
              <a:rPr lang="en-US" b="1" dirty="0" err="1" smtClean="0">
                <a:latin typeface="Helvetica" pitchFamily="2" charset="0"/>
              </a:rPr>
              <a:t>stopwords</a:t>
            </a:r>
            <a:endParaRPr lang="id-ID" b="1" dirty="0">
              <a:latin typeface="Helvetica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20" y="2308862"/>
            <a:ext cx="7858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latin typeface="Helvetica" pitchFamily="2" charset="0"/>
              </a:rPr>
              <a:t>Determiners : </a:t>
            </a:r>
            <a:r>
              <a:rPr lang="en-US" dirty="0" err="1" smtClean="0">
                <a:latin typeface="Helvetica" pitchFamily="2" charset="0"/>
              </a:rPr>
              <a:t>kata</a:t>
            </a:r>
            <a:r>
              <a:rPr lang="en-US" dirty="0" smtClean="0">
                <a:latin typeface="Helvetica" pitchFamily="2" charset="0"/>
              </a:rPr>
              <a:t> yang </a:t>
            </a:r>
            <a:r>
              <a:rPr lang="en-US" dirty="0" err="1" smtClean="0">
                <a:latin typeface="Helvetica" pitchFamily="2" charset="0"/>
              </a:rPr>
              <a:t>diikuti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oleh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i="1" dirty="0" err="1" smtClean="0">
                <a:latin typeface="Helvetica" pitchFamily="2" charset="0"/>
              </a:rPr>
              <a:t>kata</a:t>
            </a:r>
            <a:r>
              <a:rPr lang="en-US" i="1" dirty="0" smtClean="0">
                <a:latin typeface="Helvetica" pitchFamily="2" charset="0"/>
              </a:rPr>
              <a:t> </a:t>
            </a:r>
            <a:r>
              <a:rPr lang="en-US" i="1" dirty="0" err="1" smtClean="0">
                <a:latin typeface="Helvetica" pitchFamily="2" charset="0"/>
              </a:rPr>
              <a:t>benda</a:t>
            </a:r>
            <a:r>
              <a:rPr lang="en-US" dirty="0" smtClean="0">
                <a:latin typeface="Helvetica" pitchFamily="2" charset="0"/>
              </a:rPr>
              <a:t>. Ex: a, an, the.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Helvetica" pitchFamily="2" charset="0"/>
              </a:rPr>
              <a:t>Coordinating </a:t>
            </a:r>
            <a:r>
              <a:rPr lang="en-US" dirty="0" err="1" smtClean="0">
                <a:latin typeface="Helvetica" pitchFamily="2" charset="0"/>
              </a:rPr>
              <a:t>conjuction</a:t>
            </a:r>
            <a:r>
              <a:rPr lang="en-US" dirty="0" smtClean="0">
                <a:latin typeface="Helvetica" pitchFamily="2" charset="0"/>
              </a:rPr>
              <a:t> : </a:t>
            </a:r>
            <a:r>
              <a:rPr lang="en-US" dirty="0" err="1" smtClean="0">
                <a:latin typeface="Helvetica" pitchFamily="2" charset="0"/>
              </a:rPr>
              <a:t>kata</a:t>
            </a:r>
            <a:r>
              <a:rPr lang="en-US" dirty="0" smtClean="0">
                <a:latin typeface="Helvetica" pitchFamily="2" charset="0"/>
              </a:rPr>
              <a:t> yang </a:t>
            </a:r>
            <a:r>
              <a:rPr lang="en-US" dirty="0" err="1" smtClean="0">
                <a:latin typeface="Helvetica" pitchFamily="2" charset="0"/>
              </a:rPr>
              <a:t>digunakan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sebagai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i="1" dirty="0" err="1" smtClean="0">
                <a:latin typeface="Helvetica" pitchFamily="2" charset="0"/>
              </a:rPr>
              <a:t>penghubung</a:t>
            </a:r>
            <a:r>
              <a:rPr lang="en-US" i="1" dirty="0" smtClean="0">
                <a:latin typeface="Helvetica" pitchFamily="2" charset="0"/>
              </a:rPr>
              <a:t>. </a:t>
            </a:r>
            <a:r>
              <a:rPr lang="en-US" dirty="0" smtClean="0">
                <a:latin typeface="Helvetica" pitchFamily="2" charset="0"/>
              </a:rPr>
              <a:t>Ex: for, to, or, but. 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Helvetica" pitchFamily="2" charset="0"/>
              </a:rPr>
              <a:t>Prepositions : </a:t>
            </a:r>
            <a:r>
              <a:rPr lang="en-US" dirty="0" err="1" smtClean="0">
                <a:latin typeface="Helvetica" pitchFamily="2" charset="0"/>
              </a:rPr>
              <a:t>kata</a:t>
            </a:r>
            <a:r>
              <a:rPr lang="en-US" dirty="0" smtClean="0">
                <a:latin typeface="Helvetica" pitchFamily="2" charset="0"/>
              </a:rPr>
              <a:t> yang </a:t>
            </a:r>
            <a:r>
              <a:rPr lang="en-US" dirty="0" err="1" smtClean="0">
                <a:latin typeface="Helvetica" pitchFamily="2" charset="0"/>
              </a:rPr>
              <a:t>menyatakan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i="1" dirty="0" err="1" smtClean="0">
                <a:latin typeface="Helvetica" pitchFamily="2" charset="0"/>
              </a:rPr>
              <a:t>tempat</a:t>
            </a:r>
            <a:r>
              <a:rPr lang="en-US" dirty="0" smtClean="0">
                <a:latin typeface="Helvetica" pitchFamily="2" charset="0"/>
              </a:rPr>
              <a:t>. Ex: in, under, towards, behind.</a:t>
            </a:r>
            <a:endParaRPr lang="id-ID" dirty="0">
              <a:latin typeface="Helvetica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5720" y="3934430"/>
            <a:ext cx="71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Helvetica" pitchFamily="2" charset="0"/>
              </a:rPr>
              <a:t>Penghapusan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stopwords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dilakukan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karena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kata-kata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tersebut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tidak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memiliki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pengaruh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meski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digunakan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dalam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proses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vectorizing</a:t>
            </a:r>
            <a:r>
              <a:rPr lang="en-US" dirty="0" smtClean="0">
                <a:latin typeface="Helvetica" pitchFamily="2" charset="0"/>
              </a:rPr>
              <a:t>.</a:t>
            </a:r>
            <a:endParaRPr lang="id-ID" dirty="0"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14290"/>
            <a:ext cx="9144000" cy="1000132"/>
            <a:chOff x="0" y="214290"/>
            <a:chExt cx="9144000" cy="10001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21283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85720" y="714356"/>
              <a:ext cx="56436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Helvetica" pitchFamily="2" charset="0"/>
                </a:rPr>
                <a:t>Modeling With Multinomial Naïve </a:t>
              </a:r>
              <a:r>
                <a:rPr lang="en-US" sz="2000" i="1" dirty="0" err="1" smtClean="0">
                  <a:latin typeface="Helvetica" pitchFamily="2" charset="0"/>
                </a:rPr>
                <a:t>Bayes</a:t>
              </a:r>
              <a:endParaRPr lang="id-ID" sz="2000" i="1" dirty="0">
                <a:latin typeface="Helvetica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5720" y="214290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FakeNewsBuster.com</a:t>
              </a:r>
              <a:endParaRPr lang="id-ID" sz="2400" b="1" dirty="0">
                <a:latin typeface="Helvetica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85720" y="1719852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pitchFamily="2" charset="0"/>
              </a:rPr>
              <a:t>Why Multinomial Naïve </a:t>
            </a:r>
            <a:r>
              <a:rPr lang="en-US" b="1" dirty="0" err="1" smtClean="0">
                <a:latin typeface="Helvetica" pitchFamily="2" charset="0"/>
              </a:rPr>
              <a:t>Bayes</a:t>
            </a:r>
            <a:r>
              <a:rPr lang="en-US" b="1" dirty="0">
                <a:latin typeface="Helvetica" pitchFamily="2" charset="0"/>
              </a:rPr>
              <a:t>?</a:t>
            </a:r>
            <a:endParaRPr lang="id-ID" b="1" dirty="0">
              <a:latin typeface="Helvetic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20" y="2246178"/>
            <a:ext cx="63579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Helvetica" pitchFamily="2" charset="0"/>
              </a:rPr>
              <a:t>Salah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satu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alasan</a:t>
            </a:r>
            <a:r>
              <a:rPr lang="en-US" dirty="0" smtClean="0">
                <a:latin typeface="Helvetica" pitchFamily="2" charset="0"/>
              </a:rPr>
              <a:t> model </a:t>
            </a:r>
            <a:r>
              <a:rPr lang="en-US" dirty="0" err="1" smtClean="0">
                <a:latin typeface="Helvetica" pitchFamily="2" charset="0"/>
              </a:rPr>
              <a:t>ini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memakai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algoritma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dari</a:t>
            </a:r>
            <a:r>
              <a:rPr lang="en-US" dirty="0" smtClean="0">
                <a:latin typeface="Helvetica" pitchFamily="2" charset="0"/>
              </a:rPr>
              <a:t> Naïve </a:t>
            </a:r>
            <a:r>
              <a:rPr lang="en-US" dirty="0" err="1" smtClean="0">
                <a:latin typeface="Helvetica" pitchFamily="2" charset="0"/>
              </a:rPr>
              <a:t>Bayes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adalah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klasifikasi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ini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cocok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digunakan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untuk</a:t>
            </a:r>
            <a:r>
              <a:rPr lang="en-US" dirty="0" smtClean="0">
                <a:latin typeface="Helvetica" pitchFamily="2" charset="0"/>
              </a:rPr>
              <a:t> feature yang </a:t>
            </a:r>
            <a:r>
              <a:rPr lang="en-US" dirty="0" err="1" smtClean="0">
                <a:latin typeface="Helvetica" pitchFamily="2" charset="0"/>
              </a:rPr>
              <a:t>memiliki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banyak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variasi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misalnya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perhitungan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kata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dari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suatu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dokumen</a:t>
            </a:r>
            <a:r>
              <a:rPr lang="en-US" dirty="0" smtClean="0">
                <a:latin typeface="Helvetica" pitchFamily="2" charset="0"/>
              </a:rPr>
              <a:t>. </a:t>
            </a:r>
            <a:r>
              <a:rPr lang="en-US" dirty="0" err="1" smtClean="0">
                <a:latin typeface="Helvetica" pitchFamily="2" charset="0"/>
              </a:rPr>
              <a:t>Selain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itu</a:t>
            </a:r>
            <a:r>
              <a:rPr lang="en-US" dirty="0" smtClean="0">
                <a:latin typeface="Helvetica" pitchFamily="2" charset="0"/>
              </a:rPr>
              <a:t>, </a:t>
            </a:r>
            <a:r>
              <a:rPr lang="en-US" dirty="0" err="1" smtClean="0">
                <a:latin typeface="Helvetica" pitchFamily="2" charset="0"/>
              </a:rPr>
              <a:t>algoritma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ini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juga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ringan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dalam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arti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prosesnya</a:t>
            </a:r>
            <a:r>
              <a:rPr lang="en-US" dirty="0" smtClean="0">
                <a:latin typeface="Helvetica" pitchFamily="2" charset="0"/>
              </a:rPr>
              <a:t> yang </a:t>
            </a:r>
            <a:r>
              <a:rPr lang="en-US" dirty="0" err="1" smtClean="0">
                <a:latin typeface="Helvetica" pitchFamily="2" charset="0"/>
              </a:rPr>
              <a:t>cepat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dan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hanya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membutuhkan</a:t>
            </a:r>
            <a:r>
              <a:rPr lang="en-US" dirty="0" smtClean="0">
                <a:latin typeface="Helvetica" pitchFamily="2" charset="0"/>
              </a:rPr>
              <a:t> training data yang </a:t>
            </a:r>
            <a:r>
              <a:rPr lang="en-US" dirty="0" err="1" smtClean="0">
                <a:latin typeface="Helvetica" pitchFamily="2" charset="0"/>
              </a:rPr>
              <a:t>tidak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terlalu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banyak</a:t>
            </a:r>
            <a:r>
              <a:rPr lang="en-US" dirty="0" smtClean="0">
                <a:latin typeface="Helvetica" pitchFamily="2" charset="0"/>
              </a:rPr>
              <a:t>.</a:t>
            </a:r>
            <a:endParaRPr lang="id-ID" dirty="0"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14290"/>
            <a:ext cx="9144000" cy="1000132"/>
            <a:chOff x="0" y="214290"/>
            <a:chExt cx="9144000" cy="10001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21283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85720" y="714356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Helvetica" pitchFamily="2" charset="0"/>
                </a:rPr>
                <a:t>Model Performance</a:t>
              </a:r>
              <a:endParaRPr lang="id-ID" sz="2000" i="1" dirty="0">
                <a:latin typeface="Helvetica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5720" y="214290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FakeNewsBuster.com</a:t>
              </a:r>
              <a:endParaRPr lang="id-ID" sz="2400" b="1" dirty="0">
                <a:latin typeface="Helvetica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85720" y="1719852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pitchFamily="2" charset="0"/>
              </a:rPr>
              <a:t>Confusion Matrix</a:t>
            </a:r>
            <a:endParaRPr lang="id-ID" b="1" dirty="0">
              <a:latin typeface="Helvetica" pitchFamily="2" charset="0"/>
            </a:endParaRPr>
          </a:p>
        </p:txBody>
      </p:sp>
      <p:pic>
        <p:nvPicPr>
          <p:cNvPr id="10" name="Picture 9" descr="c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57" y="2423773"/>
            <a:ext cx="3781953" cy="25054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4643438" y="2357430"/>
            <a:ext cx="321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pitchFamily="2" charset="0"/>
              </a:rPr>
              <a:t>True Positive (TP) = 358 </a:t>
            </a:r>
          </a:p>
          <a:p>
            <a:r>
              <a:rPr lang="en-US" dirty="0" smtClean="0">
                <a:latin typeface="Helvetica" pitchFamily="2" charset="0"/>
              </a:rPr>
              <a:t>False Positive (FP) = 11 </a:t>
            </a:r>
          </a:p>
          <a:p>
            <a:r>
              <a:rPr lang="en-US" dirty="0" smtClean="0">
                <a:latin typeface="Helvetica" pitchFamily="2" charset="0"/>
              </a:rPr>
              <a:t>False Negative (FN) = 51</a:t>
            </a:r>
          </a:p>
          <a:p>
            <a:r>
              <a:rPr lang="en-US" dirty="0" smtClean="0">
                <a:latin typeface="Helvetica" pitchFamily="2" charset="0"/>
              </a:rPr>
              <a:t>True Negative (TN) = 378</a:t>
            </a:r>
            <a:endParaRPr lang="id-ID" dirty="0"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14290"/>
            <a:ext cx="9144000" cy="1000132"/>
            <a:chOff x="0" y="214290"/>
            <a:chExt cx="9144000" cy="10001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21283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85720" y="714356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Helvetica" pitchFamily="2" charset="0"/>
                </a:rPr>
                <a:t>Model Performance</a:t>
              </a:r>
              <a:endParaRPr lang="id-ID" sz="2000" i="1" dirty="0">
                <a:latin typeface="Helvetica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5720" y="214290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FakeNewsBuster.com</a:t>
              </a:r>
              <a:endParaRPr lang="id-ID" sz="2400" b="1" dirty="0">
                <a:latin typeface="Helvetica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85720" y="1719852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pitchFamily="2" charset="0"/>
              </a:rPr>
              <a:t>Classification Reports</a:t>
            </a:r>
            <a:endParaRPr lang="id-ID" b="1" dirty="0">
              <a:latin typeface="Helvetica" pitchFamily="2" charset="0"/>
            </a:endParaRPr>
          </a:p>
        </p:txBody>
      </p:sp>
      <p:pic>
        <p:nvPicPr>
          <p:cNvPr id="11" name="Picture 10" descr="repo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2285992"/>
            <a:ext cx="4643470" cy="187673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14290"/>
            <a:ext cx="9144000" cy="1000132"/>
            <a:chOff x="0" y="214290"/>
            <a:chExt cx="9144000" cy="10001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21283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85720" y="714356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Helvetica" pitchFamily="2" charset="0"/>
                </a:rPr>
                <a:t>Deploying Model</a:t>
              </a:r>
              <a:endParaRPr lang="id-ID" sz="2000" i="1" dirty="0">
                <a:latin typeface="Helvetica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5720" y="214290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FakeNewsBuster.com</a:t>
              </a:r>
              <a:endParaRPr lang="id-ID" sz="2400" b="1" dirty="0">
                <a:latin typeface="Helvetica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85720" y="1719852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pitchFamily="2" charset="0"/>
              </a:rPr>
              <a:t>Pickle</a:t>
            </a:r>
            <a:endParaRPr lang="id-ID" b="1" dirty="0">
              <a:latin typeface="Helvetica" pitchFamily="2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214554"/>
            <a:ext cx="5400675" cy="5048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071942"/>
            <a:ext cx="3724275" cy="5048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357158" y="3571876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pitchFamily="2" charset="0"/>
              </a:rPr>
              <a:t>Flask</a:t>
            </a:r>
            <a:endParaRPr lang="id-ID" b="1" dirty="0"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14290"/>
            <a:ext cx="9144000" cy="1000132"/>
            <a:chOff x="0" y="214290"/>
            <a:chExt cx="9144000" cy="10001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21283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85720" y="714356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Helvetica" pitchFamily="2" charset="0"/>
                </a:rPr>
                <a:t>App-Flask</a:t>
              </a:r>
              <a:endParaRPr lang="id-ID" sz="2000" i="1" dirty="0">
                <a:latin typeface="Helvetica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5720" y="214290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FakeNewsBuster.com</a:t>
              </a:r>
              <a:endParaRPr lang="id-ID" sz="2400" b="1" dirty="0">
                <a:latin typeface="Helvetica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pic>
        <p:nvPicPr>
          <p:cNvPr id="12" name="Picture 11" descr="ho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1643050"/>
            <a:ext cx="6929454" cy="3744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14290"/>
            <a:ext cx="9144000" cy="1000132"/>
            <a:chOff x="0" y="214290"/>
            <a:chExt cx="9144000" cy="10001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21283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85720" y="714356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Helvetica" pitchFamily="2" charset="0"/>
                </a:rPr>
                <a:t>Results</a:t>
              </a:r>
              <a:endParaRPr lang="id-ID" sz="2000" i="1" dirty="0">
                <a:latin typeface="Helvetica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5720" y="214290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FakeNewsBuster.com</a:t>
              </a:r>
              <a:endParaRPr lang="id-ID" sz="2400" b="1" dirty="0">
                <a:latin typeface="Helvetica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1" y="1714488"/>
            <a:ext cx="3500462" cy="192882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714488"/>
            <a:ext cx="3599879" cy="192882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3857628"/>
            <a:ext cx="3643338" cy="200026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3857628"/>
            <a:ext cx="3500462" cy="201169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14290"/>
            <a:ext cx="9144000" cy="1000132"/>
            <a:chOff x="0" y="214290"/>
            <a:chExt cx="9144000" cy="10001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21283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85720" y="714356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id-ID" sz="2000" i="1" dirty="0">
                <a:latin typeface="Helvetica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5720" y="214290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FakeNewsBuster.com</a:t>
              </a:r>
              <a:endParaRPr lang="id-ID" sz="2400" b="1" dirty="0">
                <a:latin typeface="Helvetica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285984" y="3000372"/>
            <a:ext cx="4714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Helvetica" pitchFamily="2" charset="0"/>
              </a:rPr>
              <a:t>😀THE END 😀</a:t>
            </a:r>
          </a:p>
          <a:p>
            <a:pPr algn="ctr"/>
            <a:endParaRPr lang="en-US" sz="2400" b="1" dirty="0" smtClean="0">
              <a:latin typeface="Helvetica" pitchFamily="2" charset="0"/>
            </a:endParaRPr>
          </a:p>
          <a:p>
            <a:pPr algn="ctr"/>
            <a:r>
              <a:rPr lang="en-US" sz="2400" b="1" dirty="0" smtClean="0">
                <a:latin typeface="Helvetica" pitchFamily="2" charset="0"/>
              </a:rPr>
              <a:t>💻THANK YOU 💻 </a:t>
            </a:r>
            <a:endParaRPr lang="id-ID" sz="2400" b="1" dirty="0"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85852" y="2285992"/>
            <a:ext cx="67866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Helvetica" pitchFamily="2" charset="0"/>
              </a:rPr>
              <a:t>🔍Fake News / Hoax Detection🔎</a:t>
            </a:r>
          </a:p>
          <a:p>
            <a:pPr algn="ctr"/>
            <a:endParaRPr lang="en-US" sz="2400" dirty="0" smtClean="0">
              <a:latin typeface="Helvetica" pitchFamily="2" charset="0"/>
            </a:endParaRPr>
          </a:p>
          <a:p>
            <a:pPr algn="ctr"/>
            <a:endParaRPr lang="en-US" sz="2400" dirty="0" smtClean="0">
              <a:latin typeface="Helvetica" pitchFamily="2" charset="0"/>
            </a:endParaRPr>
          </a:p>
          <a:p>
            <a:pPr algn="ctr"/>
            <a:r>
              <a:rPr lang="en-US" sz="2800" b="1" dirty="0" smtClean="0">
                <a:latin typeface="Helvetica" pitchFamily="2" charset="0"/>
              </a:rPr>
              <a:t>⚔FakeNewsBuster.com ⚔</a:t>
            </a:r>
            <a:endParaRPr lang="id-ID" sz="2800" b="1" dirty="0">
              <a:latin typeface="Helvetica" pitchFamily="2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214290"/>
            <a:ext cx="9144000" cy="1000132"/>
            <a:chOff x="0" y="214290"/>
            <a:chExt cx="9144000" cy="100013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0" y="121283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5720" y="714356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id-ID" sz="2000" i="1" dirty="0">
                <a:latin typeface="Helvetica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5720" y="214290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FakeNewsBuster.com</a:t>
              </a:r>
              <a:endParaRPr lang="id-ID" sz="2400" b="1" dirty="0">
                <a:latin typeface="Helvetica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5720" y="1857364"/>
            <a:ext cx="67866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>
                <a:latin typeface="Helvetica" pitchFamily="2" charset="0"/>
              </a:rPr>
              <a:t>Berita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bohong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atau</a:t>
            </a:r>
            <a:r>
              <a:rPr lang="en-US" dirty="0" smtClean="0">
                <a:latin typeface="Helvetica" pitchFamily="2" charset="0"/>
              </a:rPr>
              <a:t> yang </a:t>
            </a:r>
            <a:r>
              <a:rPr lang="en-US" dirty="0" err="1" smtClean="0">
                <a:latin typeface="Helvetica" pitchFamily="2" charset="0"/>
              </a:rPr>
              <a:t>sekarang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lebih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dikenal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dengan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sebutan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 smtClean="0">
                <a:latin typeface="Helvetica" pitchFamily="2" charset="0"/>
              </a:rPr>
              <a:t>hoax  </a:t>
            </a:r>
            <a:r>
              <a:rPr lang="en-US" dirty="0" err="1" smtClean="0">
                <a:latin typeface="Helvetica" pitchFamily="2" charset="0"/>
              </a:rPr>
              <a:t>adalah</a:t>
            </a:r>
            <a:r>
              <a:rPr lang="en-US" dirty="0" smtClean="0">
                <a:latin typeface="Helvetica" pitchFamily="2" charset="0"/>
              </a:rPr>
              <a:t>  </a:t>
            </a:r>
            <a:r>
              <a:rPr lang="en-US" dirty="0" err="1" smtClean="0">
                <a:latin typeface="Helvetica" pitchFamily="2" charset="0"/>
              </a:rPr>
              <a:t>sebuah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informasi</a:t>
            </a:r>
            <a:r>
              <a:rPr lang="en-US" dirty="0" smtClean="0">
                <a:latin typeface="Helvetica" pitchFamily="2" charset="0"/>
              </a:rPr>
              <a:t>  yang </a:t>
            </a:r>
            <a:r>
              <a:rPr lang="en-US" dirty="0" err="1" smtClean="0">
                <a:latin typeface="Helvetica" pitchFamily="2" charset="0"/>
              </a:rPr>
              <a:t>secara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sengaja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dibuat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untuk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tujuan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menyesatkan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si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pembaca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atau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pendengar</a:t>
            </a:r>
            <a:r>
              <a:rPr lang="en-US" dirty="0" smtClean="0">
                <a:latin typeface="Helvetica" pitchFamily="2" charset="0"/>
              </a:rPr>
              <a:t>. </a:t>
            </a:r>
            <a:r>
              <a:rPr lang="en-US" dirty="0" err="1" smtClean="0">
                <a:latin typeface="Helvetica" pitchFamily="2" charset="0"/>
              </a:rPr>
              <a:t>Isu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ini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banyak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kita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temukan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mulai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dari</a:t>
            </a:r>
            <a:r>
              <a:rPr lang="en-US" dirty="0" smtClean="0">
                <a:latin typeface="Helvetica" pitchFamily="2" charset="0"/>
              </a:rPr>
              <a:t> portal </a:t>
            </a:r>
            <a:r>
              <a:rPr lang="en-US" dirty="0" err="1" smtClean="0">
                <a:latin typeface="Helvetica" pitchFamily="2" charset="0"/>
              </a:rPr>
              <a:t>berita</a:t>
            </a:r>
            <a:r>
              <a:rPr lang="en-US" dirty="0" smtClean="0">
                <a:latin typeface="Helvetica" pitchFamily="2" charset="0"/>
              </a:rPr>
              <a:t>, forum, </a:t>
            </a:r>
            <a:r>
              <a:rPr lang="en-US" dirty="0" err="1" smtClean="0">
                <a:latin typeface="Helvetica" pitchFamily="2" charset="0"/>
              </a:rPr>
              <a:t>dan</a:t>
            </a:r>
            <a:r>
              <a:rPr lang="en-US" dirty="0" smtClean="0">
                <a:latin typeface="Helvetica" pitchFamily="2" charset="0"/>
              </a:rPr>
              <a:t> yang paling </a:t>
            </a:r>
            <a:r>
              <a:rPr lang="en-US" dirty="0" err="1" smtClean="0">
                <a:latin typeface="Helvetica" pitchFamily="2" charset="0"/>
              </a:rPr>
              <a:t>mudah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menyebar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melalui</a:t>
            </a:r>
            <a:r>
              <a:rPr lang="en-US" dirty="0" smtClean="0">
                <a:latin typeface="Helvetica" pitchFamily="2" charset="0"/>
              </a:rPr>
              <a:t> messenger.  Hoax </a:t>
            </a:r>
            <a:r>
              <a:rPr lang="en-US" dirty="0" err="1" smtClean="0">
                <a:latin typeface="Helvetica" pitchFamily="2" charset="0"/>
              </a:rPr>
              <a:t>menyerang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berbagai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bidang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berita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seperti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politik</a:t>
            </a:r>
            <a:r>
              <a:rPr lang="en-US" dirty="0" smtClean="0">
                <a:latin typeface="Helvetica" pitchFamily="2" charset="0"/>
              </a:rPr>
              <a:t>, </a:t>
            </a:r>
            <a:r>
              <a:rPr lang="en-US" dirty="0" err="1" smtClean="0">
                <a:latin typeface="Helvetica" pitchFamily="2" charset="0"/>
              </a:rPr>
              <a:t>gaya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hidup</a:t>
            </a:r>
            <a:r>
              <a:rPr lang="en-US" dirty="0" smtClean="0">
                <a:latin typeface="Helvetica" pitchFamily="2" charset="0"/>
              </a:rPr>
              <a:t>, </a:t>
            </a:r>
            <a:r>
              <a:rPr lang="en-US" dirty="0" err="1" smtClean="0">
                <a:latin typeface="Helvetica" pitchFamily="2" charset="0"/>
              </a:rPr>
              <a:t>kesehatan</a:t>
            </a:r>
            <a:r>
              <a:rPr lang="en-US" dirty="0" smtClean="0">
                <a:latin typeface="Helvetica" pitchFamily="2" charset="0"/>
              </a:rPr>
              <a:t>, </a:t>
            </a:r>
            <a:r>
              <a:rPr lang="en-US" dirty="0" err="1" smtClean="0">
                <a:latin typeface="Helvetica" pitchFamily="2" charset="0"/>
              </a:rPr>
              <a:t>teknologi</a:t>
            </a:r>
            <a:r>
              <a:rPr lang="en-US" dirty="0" smtClean="0">
                <a:latin typeface="Helvetica" pitchFamily="2" charset="0"/>
              </a:rPr>
              <a:t>, </a:t>
            </a:r>
            <a:r>
              <a:rPr lang="en-US" dirty="0" err="1" smtClean="0">
                <a:latin typeface="Helvetica" pitchFamily="2" charset="0"/>
              </a:rPr>
              <a:t>dan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masih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banyak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lagi</a:t>
            </a:r>
            <a:r>
              <a:rPr lang="en-US" dirty="0" smtClean="0">
                <a:latin typeface="Helvetica" pitchFamily="2" charset="0"/>
              </a:rPr>
              <a:t>. </a:t>
            </a:r>
            <a:endParaRPr lang="id-ID" dirty="0">
              <a:latin typeface="Helvetica" pitchFamily="2" charset="0"/>
            </a:endParaRPr>
          </a:p>
        </p:txBody>
      </p:sp>
      <p:grpSp>
        <p:nvGrpSpPr>
          <p:cNvPr id="5" name="Group 11"/>
          <p:cNvGrpSpPr/>
          <p:nvPr/>
        </p:nvGrpSpPr>
        <p:grpSpPr>
          <a:xfrm>
            <a:off x="0" y="214290"/>
            <a:ext cx="9144000" cy="1000132"/>
            <a:chOff x="0" y="214290"/>
            <a:chExt cx="9144000" cy="100013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0" y="121283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5720" y="714356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Helvetica" pitchFamily="2" charset="0"/>
                </a:rPr>
                <a:t>Introduction</a:t>
              </a:r>
              <a:endParaRPr lang="id-ID" sz="2000" i="1" dirty="0">
                <a:latin typeface="Helvetica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5720" y="214290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FakeNewsBuster.com</a:t>
              </a:r>
              <a:endParaRPr lang="id-ID" sz="2400" b="1" dirty="0">
                <a:latin typeface="Helvetica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14290"/>
            <a:ext cx="9144000" cy="1000132"/>
            <a:chOff x="0" y="214290"/>
            <a:chExt cx="9144000" cy="10001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21283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85720" y="714356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Helvetica" pitchFamily="2" charset="0"/>
                </a:rPr>
                <a:t>Goals</a:t>
              </a:r>
              <a:endParaRPr lang="id-ID" sz="2000" i="1" dirty="0">
                <a:latin typeface="Helvetica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5720" y="214290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FakeNewsBuster.com</a:t>
              </a:r>
              <a:endParaRPr lang="id-ID" sz="2400" b="1" dirty="0">
                <a:latin typeface="Helvetica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85720" y="1862728"/>
            <a:ext cx="64294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latin typeface="Helvetica" pitchFamily="2" charset="0"/>
              </a:rPr>
              <a:t>Tujuan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utama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dari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projek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ini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adalah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d</a:t>
            </a:r>
            <a:r>
              <a:rPr lang="en-US" dirty="0" err="1" smtClean="0">
                <a:latin typeface="Helvetica" pitchFamily="2" charset="0"/>
              </a:rPr>
              <a:t>engan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adanya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aplikasi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b="1" dirty="0" err="1" smtClean="0">
                <a:latin typeface="Helvetica" pitchFamily="2" charset="0"/>
              </a:rPr>
              <a:t>FakeNewsBuster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ini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diharapkan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dapat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membantu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masyarakat</a:t>
            </a:r>
            <a:r>
              <a:rPr lang="en-US" dirty="0" smtClean="0">
                <a:latin typeface="Helvetica" pitchFamily="2" charset="0"/>
              </a:rPr>
              <a:t>  </a:t>
            </a:r>
            <a:r>
              <a:rPr lang="en-US" dirty="0" err="1" smtClean="0">
                <a:latin typeface="Helvetica" pitchFamily="2" charset="0"/>
              </a:rPr>
              <a:t>dalam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mem</a:t>
            </a:r>
            <a:r>
              <a:rPr lang="en-US" dirty="0" smtClean="0">
                <a:latin typeface="Helvetica" pitchFamily="2" charset="0"/>
              </a:rPr>
              <a:t>-filter </a:t>
            </a:r>
            <a:r>
              <a:rPr lang="en-US" dirty="0" err="1" smtClean="0">
                <a:latin typeface="Helvetica" pitchFamily="2" charset="0"/>
              </a:rPr>
              <a:t>berita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palsu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dan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berita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asli</a:t>
            </a:r>
            <a:r>
              <a:rPr lang="en-US" dirty="0" smtClean="0">
                <a:latin typeface="Helvetica" pitchFamily="2" charset="0"/>
              </a:rPr>
              <a:t> yang </a:t>
            </a:r>
            <a:r>
              <a:rPr lang="en-US" dirty="0" err="1" smtClean="0">
                <a:latin typeface="Helvetica" pitchFamily="2" charset="0"/>
              </a:rPr>
              <a:t>kita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terima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sebelum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kita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memberi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tahu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atau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menyebarkan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berita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tersebut</a:t>
            </a:r>
            <a:r>
              <a:rPr lang="en-US" dirty="0" smtClean="0">
                <a:latin typeface="Helvetica" pitchFamily="2" charset="0"/>
              </a:rPr>
              <a:t>.</a:t>
            </a:r>
            <a:endParaRPr lang="id-ID" dirty="0"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14290"/>
            <a:ext cx="9144000" cy="1000132"/>
            <a:chOff x="0" y="214290"/>
            <a:chExt cx="9144000" cy="10001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21283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85720" y="714356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Helvetica" pitchFamily="2" charset="0"/>
                </a:rPr>
                <a:t>Dataset Source</a:t>
              </a:r>
              <a:endParaRPr lang="id-ID" sz="2000" i="1" dirty="0">
                <a:latin typeface="Helvetica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5720" y="214290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FakeNewsBuster.com</a:t>
              </a:r>
              <a:endParaRPr lang="id-ID" sz="2400" b="1" dirty="0">
                <a:latin typeface="Helvetica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pic>
        <p:nvPicPr>
          <p:cNvPr id="9" name="Picture 8" descr="datasets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785926"/>
            <a:ext cx="7831217" cy="1680387"/>
          </a:xfrm>
          <a:prstGeom prst="rect">
            <a:avLst/>
          </a:prstGeom>
        </p:spPr>
      </p:pic>
      <p:pic>
        <p:nvPicPr>
          <p:cNvPr id="10" name="Picture 9" descr="p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488" y="1785925"/>
            <a:ext cx="6015612" cy="42872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5720" y="3880498"/>
            <a:ext cx="2643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pitchFamily="2" charset="0"/>
              </a:rPr>
              <a:t>Real News Data = 1872</a:t>
            </a:r>
          </a:p>
          <a:p>
            <a:endParaRPr lang="en-US" dirty="0" smtClean="0">
              <a:latin typeface="Helvetica" pitchFamily="2" charset="0"/>
            </a:endParaRPr>
          </a:p>
          <a:p>
            <a:r>
              <a:rPr lang="en-US" dirty="0" smtClean="0">
                <a:latin typeface="Helvetica" pitchFamily="2" charset="0"/>
              </a:rPr>
              <a:t>Fake News Data = 2137</a:t>
            </a:r>
          </a:p>
          <a:p>
            <a:endParaRPr lang="en-US" dirty="0" smtClean="0">
              <a:latin typeface="Helvetica" pitchFamily="2" charset="0"/>
            </a:endParaRPr>
          </a:p>
          <a:p>
            <a:endParaRPr lang="id-ID" dirty="0"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14290"/>
            <a:ext cx="9144000" cy="1000132"/>
            <a:chOff x="0" y="214290"/>
            <a:chExt cx="9144000" cy="10001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21283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85720" y="714356"/>
              <a:ext cx="64294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Helvetica" pitchFamily="2" charset="0"/>
                </a:rPr>
                <a:t>Insert New Feature As Data’s Prediction</a:t>
              </a:r>
              <a:endParaRPr lang="id-ID" sz="2000" i="1" dirty="0">
                <a:latin typeface="Helvetica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5720" y="214290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FakeNewsBuster.com</a:t>
              </a:r>
              <a:endParaRPr lang="id-ID" sz="2400" b="1" dirty="0">
                <a:latin typeface="Helvetica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00174"/>
            <a:ext cx="770572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14290"/>
            <a:ext cx="9144000" cy="1000132"/>
            <a:chOff x="0" y="214290"/>
            <a:chExt cx="9144000" cy="10001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21283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85720" y="714356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Helvetica" pitchFamily="2" charset="0"/>
                </a:rPr>
                <a:t>Data Cleaning</a:t>
              </a:r>
              <a:endParaRPr lang="id-ID" sz="2000" i="1" dirty="0">
                <a:latin typeface="Helvetica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5720" y="214290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FakeNewsBuster.com</a:t>
              </a:r>
              <a:endParaRPr lang="id-ID" sz="2400" b="1" dirty="0">
                <a:latin typeface="Helvetica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29721"/>
            <a:ext cx="1997318" cy="151359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2143116"/>
            <a:ext cx="2000264" cy="153227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57158" y="1643050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pitchFamily="2" charset="0"/>
              </a:rPr>
              <a:t>Dropping </a:t>
            </a:r>
            <a:r>
              <a:rPr lang="en-US" b="1" dirty="0" err="1" smtClean="0">
                <a:latin typeface="Helvetica" pitchFamily="2" charset="0"/>
              </a:rPr>
              <a:t>NaN</a:t>
            </a:r>
            <a:r>
              <a:rPr lang="en-US" b="1" dirty="0" smtClean="0">
                <a:latin typeface="Helvetica" pitchFamily="2" charset="0"/>
              </a:rPr>
              <a:t> values</a:t>
            </a:r>
            <a:endParaRPr lang="id-ID" b="1" dirty="0">
              <a:latin typeface="Helvetica" pitchFamily="2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714612" y="2857496"/>
            <a:ext cx="714380" cy="1428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14290"/>
            <a:ext cx="9144000" cy="1000132"/>
            <a:chOff x="0" y="214290"/>
            <a:chExt cx="9144000" cy="10001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21283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85720" y="714356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Helvetica" pitchFamily="2" charset="0"/>
                </a:rPr>
                <a:t>Data Cleaning</a:t>
              </a:r>
              <a:endParaRPr lang="id-ID" sz="2000" i="1" dirty="0">
                <a:latin typeface="Helvetica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5720" y="214290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FakeNewsBuster.com</a:t>
              </a:r>
              <a:endParaRPr lang="id-ID" sz="2400" b="1" dirty="0">
                <a:latin typeface="Helvetica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57158" y="1845222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pitchFamily="2" charset="0"/>
              </a:rPr>
              <a:t>Lowering text and remove punctuation</a:t>
            </a:r>
            <a:endParaRPr lang="id-ID" b="1" dirty="0">
              <a:latin typeface="Helvetica" pitchFamily="2" charset="0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197" y="2428868"/>
            <a:ext cx="3376423" cy="17859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5" name="Right Arrow 14"/>
          <p:cNvSpPr/>
          <p:nvPr/>
        </p:nvSpPr>
        <p:spPr>
          <a:xfrm>
            <a:off x="4000496" y="3286124"/>
            <a:ext cx="714380" cy="1428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2428868"/>
            <a:ext cx="3429024" cy="17859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428596" y="4500570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Punctuation in python such as </a:t>
            </a:r>
            <a:r>
              <a:rPr lang="id-ID" dirty="0"/>
              <a:t>!"#$%&amp;'()*+,-./:;&lt;=&gt;?@[\]^_`{|}~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14290"/>
            <a:ext cx="9144000" cy="1000132"/>
            <a:chOff x="0" y="214290"/>
            <a:chExt cx="9144000" cy="10001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21283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85720" y="714356"/>
              <a:ext cx="52864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Helvetica" pitchFamily="2" charset="0"/>
                </a:rPr>
                <a:t>Splitting Dataset </a:t>
              </a:r>
              <a:endParaRPr lang="id-ID" sz="2000" i="1" dirty="0">
                <a:latin typeface="Helvetica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5720" y="214290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FakeNewsBuster.com</a:t>
              </a:r>
              <a:endParaRPr lang="id-ID" sz="2400" b="1" dirty="0">
                <a:latin typeface="Helvetica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85720" y="1719852"/>
            <a:ext cx="5500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pitchFamily="2" charset="0"/>
              </a:rPr>
              <a:t>Column Body as feature</a:t>
            </a:r>
          </a:p>
          <a:p>
            <a:endParaRPr lang="en-US" b="1" dirty="0">
              <a:latin typeface="Helvetica" pitchFamily="2" charset="0"/>
            </a:endParaRPr>
          </a:p>
          <a:p>
            <a:r>
              <a:rPr lang="en-US" b="1" dirty="0" smtClean="0">
                <a:latin typeface="Helvetica" pitchFamily="2" charset="0"/>
              </a:rPr>
              <a:t>Column Target (Real/Fake) as classification</a:t>
            </a:r>
            <a:endParaRPr lang="id-ID" b="1" dirty="0">
              <a:latin typeface="Helvetica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20" y="3166118"/>
            <a:ext cx="47149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pitchFamily="2" charset="0"/>
              </a:rPr>
              <a:t>Train size = 80%</a:t>
            </a:r>
          </a:p>
          <a:p>
            <a:r>
              <a:rPr lang="en-US" dirty="0" smtClean="0">
                <a:latin typeface="Helvetica" pitchFamily="2" charset="0"/>
              </a:rPr>
              <a:t>Test size =  20%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 smtClean="0">
                <a:latin typeface="Helvetica" pitchFamily="2" charset="0"/>
              </a:rPr>
              <a:t>Training data = 3190 </a:t>
            </a:r>
            <a:r>
              <a:rPr lang="en-US" dirty="0" err="1" smtClean="0">
                <a:latin typeface="Helvetica" pitchFamily="2" charset="0"/>
              </a:rPr>
              <a:t>datas</a:t>
            </a:r>
            <a:endParaRPr lang="en-US" dirty="0" smtClean="0">
              <a:latin typeface="Helvetica" pitchFamily="2" charset="0"/>
            </a:endParaRPr>
          </a:p>
          <a:p>
            <a:r>
              <a:rPr lang="en-US" dirty="0" smtClean="0">
                <a:latin typeface="Helvetica" pitchFamily="2" charset="0"/>
              </a:rPr>
              <a:t>Testing data = 798 </a:t>
            </a:r>
            <a:r>
              <a:rPr lang="en-US" dirty="0" err="1" smtClean="0">
                <a:latin typeface="Helvetica" pitchFamily="2" charset="0"/>
              </a:rPr>
              <a:t>datas</a:t>
            </a:r>
            <a:endParaRPr lang="id-ID" dirty="0"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577</Words>
  <Application>Microsoft Office PowerPoint</Application>
  <PresentationFormat>On-screen Show (4:3)</PresentationFormat>
  <Paragraphs>99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49</cp:revision>
  <dcterms:created xsi:type="dcterms:W3CDTF">2020-05-31T07:02:19Z</dcterms:created>
  <dcterms:modified xsi:type="dcterms:W3CDTF">2020-06-04T01:32:48Z</dcterms:modified>
</cp:coreProperties>
</file>