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4" r:id="rId5"/>
    <p:sldId id="265" r:id="rId6"/>
    <p:sldId id="260" r:id="rId7"/>
    <p:sldId id="261" r:id="rId8"/>
    <p:sldId id="262" r:id="rId9"/>
    <p:sldId id="263" r:id="rId1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6F6E60-0433-4AA6-AEAC-47BA2447061A}"/>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63739990-83B7-40CF-8EDE-B0AB6AE6FB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1358488-B7B8-4613-B5C8-D079FC04E382}"/>
              </a:ext>
            </a:extLst>
          </p:cNvPr>
          <p:cNvSpPr>
            <a:spLocks noGrp="1"/>
          </p:cNvSpPr>
          <p:nvPr>
            <p:ph type="dt" sz="half" idx="10"/>
          </p:nvPr>
        </p:nvSpPr>
        <p:spPr/>
        <p:txBody>
          <a:bodyPr/>
          <a:lstStyle/>
          <a:p>
            <a:fld id="{EBB3A478-D98D-4628-9E2D-31AEAD4A4805}" type="datetimeFigureOut">
              <a:rPr lang="nl-NL" smtClean="0"/>
              <a:t>12-1-2022</a:t>
            </a:fld>
            <a:endParaRPr lang="nl-NL"/>
          </a:p>
        </p:txBody>
      </p:sp>
      <p:sp>
        <p:nvSpPr>
          <p:cNvPr id="5" name="Tijdelijke aanduiding voor voettekst 4">
            <a:extLst>
              <a:ext uri="{FF2B5EF4-FFF2-40B4-BE49-F238E27FC236}">
                <a16:creationId xmlns:a16="http://schemas.microsoft.com/office/drawing/2014/main" id="{7459DC57-6258-4BFE-ACAF-203EB680B35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708C0F1-BD7F-49EB-ADAF-7BCA7D580977}"/>
              </a:ext>
            </a:extLst>
          </p:cNvPr>
          <p:cNvSpPr>
            <a:spLocks noGrp="1"/>
          </p:cNvSpPr>
          <p:nvPr>
            <p:ph type="sldNum" sz="quarter" idx="12"/>
          </p:nvPr>
        </p:nvSpPr>
        <p:spPr/>
        <p:txBody>
          <a:bodyPr/>
          <a:lstStyle/>
          <a:p>
            <a:fld id="{71F8B72D-CD2C-45A9-A589-99628A4C0E6F}" type="slidenum">
              <a:rPr lang="nl-NL" smtClean="0"/>
              <a:t>‹nr.›</a:t>
            </a:fld>
            <a:endParaRPr lang="nl-NL"/>
          </a:p>
        </p:txBody>
      </p:sp>
    </p:spTree>
    <p:extLst>
      <p:ext uri="{BB962C8B-B14F-4D97-AF65-F5344CB8AC3E}">
        <p14:creationId xmlns:p14="http://schemas.microsoft.com/office/powerpoint/2010/main" val="3994350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5060E1-C0F8-4AE1-941C-F4F16E96D1DA}"/>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6FD6D69E-A8EF-434F-BB4D-B8EFD3ABCA50}"/>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E110BCD-9BF1-4DAB-B0CD-542485E8C260}"/>
              </a:ext>
            </a:extLst>
          </p:cNvPr>
          <p:cNvSpPr>
            <a:spLocks noGrp="1"/>
          </p:cNvSpPr>
          <p:nvPr>
            <p:ph type="dt" sz="half" idx="10"/>
          </p:nvPr>
        </p:nvSpPr>
        <p:spPr/>
        <p:txBody>
          <a:bodyPr/>
          <a:lstStyle/>
          <a:p>
            <a:fld id="{EBB3A478-D98D-4628-9E2D-31AEAD4A4805}" type="datetimeFigureOut">
              <a:rPr lang="nl-NL" smtClean="0"/>
              <a:t>12-1-2022</a:t>
            </a:fld>
            <a:endParaRPr lang="nl-NL"/>
          </a:p>
        </p:txBody>
      </p:sp>
      <p:sp>
        <p:nvSpPr>
          <p:cNvPr id="5" name="Tijdelijke aanduiding voor voettekst 4">
            <a:extLst>
              <a:ext uri="{FF2B5EF4-FFF2-40B4-BE49-F238E27FC236}">
                <a16:creationId xmlns:a16="http://schemas.microsoft.com/office/drawing/2014/main" id="{49AA8CB4-AA0E-4239-A0FC-EDC90C1DC81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4D3867D-EB58-42A0-9D9E-8686D17CB0E2}"/>
              </a:ext>
            </a:extLst>
          </p:cNvPr>
          <p:cNvSpPr>
            <a:spLocks noGrp="1"/>
          </p:cNvSpPr>
          <p:nvPr>
            <p:ph type="sldNum" sz="quarter" idx="12"/>
          </p:nvPr>
        </p:nvSpPr>
        <p:spPr/>
        <p:txBody>
          <a:bodyPr/>
          <a:lstStyle/>
          <a:p>
            <a:fld id="{71F8B72D-CD2C-45A9-A589-99628A4C0E6F}" type="slidenum">
              <a:rPr lang="nl-NL" smtClean="0"/>
              <a:t>‹nr.›</a:t>
            </a:fld>
            <a:endParaRPr lang="nl-NL"/>
          </a:p>
        </p:txBody>
      </p:sp>
    </p:spTree>
    <p:extLst>
      <p:ext uri="{BB962C8B-B14F-4D97-AF65-F5344CB8AC3E}">
        <p14:creationId xmlns:p14="http://schemas.microsoft.com/office/powerpoint/2010/main" val="363992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9C9012E3-3671-4F86-B9E7-04D083AF7A73}"/>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9F988F68-942F-4E46-86B2-995F45F8156E}"/>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5CB2E83F-89D2-47D7-83E8-72F4E13D0C48}"/>
              </a:ext>
            </a:extLst>
          </p:cNvPr>
          <p:cNvSpPr>
            <a:spLocks noGrp="1"/>
          </p:cNvSpPr>
          <p:nvPr>
            <p:ph type="dt" sz="half" idx="10"/>
          </p:nvPr>
        </p:nvSpPr>
        <p:spPr/>
        <p:txBody>
          <a:bodyPr/>
          <a:lstStyle/>
          <a:p>
            <a:fld id="{EBB3A478-D98D-4628-9E2D-31AEAD4A4805}" type="datetimeFigureOut">
              <a:rPr lang="nl-NL" smtClean="0"/>
              <a:t>12-1-2022</a:t>
            </a:fld>
            <a:endParaRPr lang="nl-NL"/>
          </a:p>
        </p:txBody>
      </p:sp>
      <p:sp>
        <p:nvSpPr>
          <p:cNvPr id="5" name="Tijdelijke aanduiding voor voettekst 4">
            <a:extLst>
              <a:ext uri="{FF2B5EF4-FFF2-40B4-BE49-F238E27FC236}">
                <a16:creationId xmlns:a16="http://schemas.microsoft.com/office/drawing/2014/main" id="{3EE69F3F-A6FF-4A7D-9B31-1BCFF4B084F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4C5474D-46F1-47C5-A595-1873153A77C6}"/>
              </a:ext>
            </a:extLst>
          </p:cNvPr>
          <p:cNvSpPr>
            <a:spLocks noGrp="1"/>
          </p:cNvSpPr>
          <p:nvPr>
            <p:ph type="sldNum" sz="quarter" idx="12"/>
          </p:nvPr>
        </p:nvSpPr>
        <p:spPr/>
        <p:txBody>
          <a:bodyPr/>
          <a:lstStyle/>
          <a:p>
            <a:fld id="{71F8B72D-CD2C-45A9-A589-99628A4C0E6F}" type="slidenum">
              <a:rPr lang="nl-NL" smtClean="0"/>
              <a:t>‹nr.›</a:t>
            </a:fld>
            <a:endParaRPr lang="nl-NL"/>
          </a:p>
        </p:txBody>
      </p:sp>
    </p:spTree>
    <p:extLst>
      <p:ext uri="{BB962C8B-B14F-4D97-AF65-F5344CB8AC3E}">
        <p14:creationId xmlns:p14="http://schemas.microsoft.com/office/powerpoint/2010/main" val="325318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9438D6-CB4B-46F6-B384-E7DC17721A32}"/>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B6BBFB5C-C5F6-4E79-85D7-9A57EF2B3E5B}"/>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85D191D-9FD1-4467-811A-6C233D5A19B7}"/>
              </a:ext>
            </a:extLst>
          </p:cNvPr>
          <p:cNvSpPr>
            <a:spLocks noGrp="1"/>
          </p:cNvSpPr>
          <p:nvPr>
            <p:ph type="dt" sz="half" idx="10"/>
          </p:nvPr>
        </p:nvSpPr>
        <p:spPr/>
        <p:txBody>
          <a:bodyPr/>
          <a:lstStyle/>
          <a:p>
            <a:fld id="{EBB3A478-D98D-4628-9E2D-31AEAD4A4805}" type="datetimeFigureOut">
              <a:rPr lang="nl-NL" smtClean="0"/>
              <a:t>12-1-2022</a:t>
            </a:fld>
            <a:endParaRPr lang="nl-NL"/>
          </a:p>
        </p:txBody>
      </p:sp>
      <p:sp>
        <p:nvSpPr>
          <p:cNvPr id="5" name="Tijdelijke aanduiding voor voettekst 4">
            <a:extLst>
              <a:ext uri="{FF2B5EF4-FFF2-40B4-BE49-F238E27FC236}">
                <a16:creationId xmlns:a16="http://schemas.microsoft.com/office/drawing/2014/main" id="{BC79428C-8977-48C3-8CBC-842DAB47136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277E86C-194F-4537-9625-149AF6765AC9}"/>
              </a:ext>
            </a:extLst>
          </p:cNvPr>
          <p:cNvSpPr>
            <a:spLocks noGrp="1"/>
          </p:cNvSpPr>
          <p:nvPr>
            <p:ph type="sldNum" sz="quarter" idx="12"/>
          </p:nvPr>
        </p:nvSpPr>
        <p:spPr/>
        <p:txBody>
          <a:bodyPr/>
          <a:lstStyle/>
          <a:p>
            <a:fld id="{71F8B72D-CD2C-45A9-A589-99628A4C0E6F}" type="slidenum">
              <a:rPr lang="nl-NL" smtClean="0"/>
              <a:t>‹nr.›</a:t>
            </a:fld>
            <a:endParaRPr lang="nl-NL"/>
          </a:p>
        </p:txBody>
      </p:sp>
    </p:spTree>
    <p:extLst>
      <p:ext uri="{BB962C8B-B14F-4D97-AF65-F5344CB8AC3E}">
        <p14:creationId xmlns:p14="http://schemas.microsoft.com/office/powerpoint/2010/main" val="1939878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3E591A-307C-4040-9FCA-6B9A92C704C1}"/>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6CE72029-5652-4302-B329-7729B55741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21DBF36A-1AEF-41F8-BCC8-073691DC60BA}"/>
              </a:ext>
            </a:extLst>
          </p:cNvPr>
          <p:cNvSpPr>
            <a:spLocks noGrp="1"/>
          </p:cNvSpPr>
          <p:nvPr>
            <p:ph type="dt" sz="half" idx="10"/>
          </p:nvPr>
        </p:nvSpPr>
        <p:spPr/>
        <p:txBody>
          <a:bodyPr/>
          <a:lstStyle/>
          <a:p>
            <a:fld id="{EBB3A478-D98D-4628-9E2D-31AEAD4A4805}" type="datetimeFigureOut">
              <a:rPr lang="nl-NL" smtClean="0"/>
              <a:t>12-1-2022</a:t>
            </a:fld>
            <a:endParaRPr lang="nl-NL"/>
          </a:p>
        </p:txBody>
      </p:sp>
      <p:sp>
        <p:nvSpPr>
          <p:cNvPr id="5" name="Tijdelijke aanduiding voor voettekst 4">
            <a:extLst>
              <a:ext uri="{FF2B5EF4-FFF2-40B4-BE49-F238E27FC236}">
                <a16:creationId xmlns:a16="http://schemas.microsoft.com/office/drawing/2014/main" id="{BAC0409C-CDDE-4040-8AF0-22201558888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F6D78B3-BC9E-4E32-987D-66ABF219830F}"/>
              </a:ext>
            </a:extLst>
          </p:cNvPr>
          <p:cNvSpPr>
            <a:spLocks noGrp="1"/>
          </p:cNvSpPr>
          <p:nvPr>
            <p:ph type="sldNum" sz="quarter" idx="12"/>
          </p:nvPr>
        </p:nvSpPr>
        <p:spPr/>
        <p:txBody>
          <a:bodyPr/>
          <a:lstStyle/>
          <a:p>
            <a:fld id="{71F8B72D-CD2C-45A9-A589-99628A4C0E6F}" type="slidenum">
              <a:rPr lang="nl-NL" smtClean="0"/>
              <a:t>‹nr.›</a:t>
            </a:fld>
            <a:endParaRPr lang="nl-NL"/>
          </a:p>
        </p:txBody>
      </p:sp>
    </p:spTree>
    <p:extLst>
      <p:ext uri="{BB962C8B-B14F-4D97-AF65-F5344CB8AC3E}">
        <p14:creationId xmlns:p14="http://schemas.microsoft.com/office/powerpoint/2010/main" val="309783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A9B6F7-F548-47DC-A2D2-0A41E9C1D6F3}"/>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75296C23-906C-4698-B8B8-A2735E6E75D0}"/>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35D3422F-C0B0-43BA-86C0-2781AABD0BF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3AC4D12B-BC89-4BF2-BE62-B7113D063B99}"/>
              </a:ext>
            </a:extLst>
          </p:cNvPr>
          <p:cNvSpPr>
            <a:spLocks noGrp="1"/>
          </p:cNvSpPr>
          <p:nvPr>
            <p:ph type="dt" sz="half" idx="10"/>
          </p:nvPr>
        </p:nvSpPr>
        <p:spPr/>
        <p:txBody>
          <a:bodyPr/>
          <a:lstStyle/>
          <a:p>
            <a:fld id="{EBB3A478-D98D-4628-9E2D-31AEAD4A4805}" type="datetimeFigureOut">
              <a:rPr lang="nl-NL" smtClean="0"/>
              <a:t>12-1-2022</a:t>
            </a:fld>
            <a:endParaRPr lang="nl-NL"/>
          </a:p>
        </p:txBody>
      </p:sp>
      <p:sp>
        <p:nvSpPr>
          <p:cNvPr id="6" name="Tijdelijke aanduiding voor voettekst 5">
            <a:extLst>
              <a:ext uri="{FF2B5EF4-FFF2-40B4-BE49-F238E27FC236}">
                <a16:creationId xmlns:a16="http://schemas.microsoft.com/office/drawing/2014/main" id="{8EEFD300-1A8D-4EBE-BABA-56DDCC6F0C3B}"/>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04E17A1D-0A5E-43B9-AE0E-CBEF1D99C603}"/>
              </a:ext>
            </a:extLst>
          </p:cNvPr>
          <p:cNvSpPr>
            <a:spLocks noGrp="1"/>
          </p:cNvSpPr>
          <p:nvPr>
            <p:ph type="sldNum" sz="quarter" idx="12"/>
          </p:nvPr>
        </p:nvSpPr>
        <p:spPr/>
        <p:txBody>
          <a:bodyPr/>
          <a:lstStyle/>
          <a:p>
            <a:fld id="{71F8B72D-CD2C-45A9-A589-99628A4C0E6F}" type="slidenum">
              <a:rPr lang="nl-NL" smtClean="0"/>
              <a:t>‹nr.›</a:t>
            </a:fld>
            <a:endParaRPr lang="nl-NL"/>
          </a:p>
        </p:txBody>
      </p:sp>
    </p:spTree>
    <p:extLst>
      <p:ext uri="{BB962C8B-B14F-4D97-AF65-F5344CB8AC3E}">
        <p14:creationId xmlns:p14="http://schemas.microsoft.com/office/powerpoint/2010/main" val="78990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89B9A2-AFA6-4AE0-A4F8-C3A6CC7AB85C}"/>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8A098B15-8ACD-48CF-919F-160B986B88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255FD45B-56E4-40C8-A658-54C3A557DFCC}"/>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B46537EB-2339-4C1E-B43F-B85942735A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89C9F7EF-2E34-4D4B-9CF0-5A205A1F698B}"/>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02040F8E-FBED-4039-9855-C457F976A55E}"/>
              </a:ext>
            </a:extLst>
          </p:cNvPr>
          <p:cNvSpPr>
            <a:spLocks noGrp="1"/>
          </p:cNvSpPr>
          <p:nvPr>
            <p:ph type="dt" sz="half" idx="10"/>
          </p:nvPr>
        </p:nvSpPr>
        <p:spPr/>
        <p:txBody>
          <a:bodyPr/>
          <a:lstStyle/>
          <a:p>
            <a:fld id="{EBB3A478-D98D-4628-9E2D-31AEAD4A4805}" type="datetimeFigureOut">
              <a:rPr lang="nl-NL" smtClean="0"/>
              <a:t>12-1-2022</a:t>
            </a:fld>
            <a:endParaRPr lang="nl-NL"/>
          </a:p>
        </p:txBody>
      </p:sp>
      <p:sp>
        <p:nvSpPr>
          <p:cNvPr id="8" name="Tijdelijke aanduiding voor voettekst 7">
            <a:extLst>
              <a:ext uri="{FF2B5EF4-FFF2-40B4-BE49-F238E27FC236}">
                <a16:creationId xmlns:a16="http://schemas.microsoft.com/office/drawing/2014/main" id="{20D07D05-4BC6-49A4-84EB-A6BC08BA49D1}"/>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D85510BB-1757-4CC8-97B3-8C392F853630}"/>
              </a:ext>
            </a:extLst>
          </p:cNvPr>
          <p:cNvSpPr>
            <a:spLocks noGrp="1"/>
          </p:cNvSpPr>
          <p:nvPr>
            <p:ph type="sldNum" sz="quarter" idx="12"/>
          </p:nvPr>
        </p:nvSpPr>
        <p:spPr/>
        <p:txBody>
          <a:bodyPr/>
          <a:lstStyle/>
          <a:p>
            <a:fld id="{71F8B72D-CD2C-45A9-A589-99628A4C0E6F}" type="slidenum">
              <a:rPr lang="nl-NL" smtClean="0"/>
              <a:t>‹nr.›</a:t>
            </a:fld>
            <a:endParaRPr lang="nl-NL"/>
          </a:p>
        </p:txBody>
      </p:sp>
    </p:spTree>
    <p:extLst>
      <p:ext uri="{BB962C8B-B14F-4D97-AF65-F5344CB8AC3E}">
        <p14:creationId xmlns:p14="http://schemas.microsoft.com/office/powerpoint/2010/main" val="2968268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A3A0B1-4CC6-4903-A54F-8E607A9E92C6}"/>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F93EC3F7-4694-4350-8FFD-1359EC3D1B78}"/>
              </a:ext>
            </a:extLst>
          </p:cNvPr>
          <p:cNvSpPr>
            <a:spLocks noGrp="1"/>
          </p:cNvSpPr>
          <p:nvPr>
            <p:ph type="dt" sz="half" idx="10"/>
          </p:nvPr>
        </p:nvSpPr>
        <p:spPr/>
        <p:txBody>
          <a:bodyPr/>
          <a:lstStyle/>
          <a:p>
            <a:fld id="{EBB3A478-D98D-4628-9E2D-31AEAD4A4805}" type="datetimeFigureOut">
              <a:rPr lang="nl-NL" smtClean="0"/>
              <a:t>12-1-2022</a:t>
            </a:fld>
            <a:endParaRPr lang="nl-NL"/>
          </a:p>
        </p:txBody>
      </p:sp>
      <p:sp>
        <p:nvSpPr>
          <p:cNvPr id="4" name="Tijdelijke aanduiding voor voettekst 3">
            <a:extLst>
              <a:ext uri="{FF2B5EF4-FFF2-40B4-BE49-F238E27FC236}">
                <a16:creationId xmlns:a16="http://schemas.microsoft.com/office/drawing/2014/main" id="{7F5C51F4-18A5-45E0-A5CA-B61EEBC8137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ECFB9058-5283-428E-929C-FCCF520B9B19}"/>
              </a:ext>
            </a:extLst>
          </p:cNvPr>
          <p:cNvSpPr>
            <a:spLocks noGrp="1"/>
          </p:cNvSpPr>
          <p:nvPr>
            <p:ph type="sldNum" sz="quarter" idx="12"/>
          </p:nvPr>
        </p:nvSpPr>
        <p:spPr/>
        <p:txBody>
          <a:bodyPr/>
          <a:lstStyle/>
          <a:p>
            <a:fld id="{71F8B72D-CD2C-45A9-A589-99628A4C0E6F}" type="slidenum">
              <a:rPr lang="nl-NL" smtClean="0"/>
              <a:t>‹nr.›</a:t>
            </a:fld>
            <a:endParaRPr lang="nl-NL"/>
          </a:p>
        </p:txBody>
      </p:sp>
    </p:spTree>
    <p:extLst>
      <p:ext uri="{BB962C8B-B14F-4D97-AF65-F5344CB8AC3E}">
        <p14:creationId xmlns:p14="http://schemas.microsoft.com/office/powerpoint/2010/main" val="334432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529AE201-AE3A-43E5-BAF0-5F66911F45A2}"/>
              </a:ext>
            </a:extLst>
          </p:cNvPr>
          <p:cNvSpPr>
            <a:spLocks noGrp="1"/>
          </p:cNvSpPr>
          <p:nvPr>
            <p:ph type="dt" sz="half" idx="10"/>
          </p:nvPr>
        </p:nvSpPr>
        <p:spPr/>
        <p:txBody>
          <a:bodyPr/>
          <a:lstStyle/>
          <a:p>
            <a:fld id="{EBB3A478-D98D-4628-9E2D-31AEAD4A4805}" type="datetimeFigureOut">
              <a:rPr lang="nl-NL" smtClean="0"/>
              <a:t>12-1-2022</a:t>
            </a:fld>
            <a:endParaRPr lang="nl-NL"/>
          </a:p>
        </p:txBody>
      </p:sp>
      <p:sp>
        <p:nvSpPr>
          <p:cNvPr id="3" name="Tijdelijke aanduiding voor voettekst 2">
            <a:extLst>
              <a:ext uri="{FF2B5EF4-FFF2-40B4-BE49-F238E27FC236}">
                <a16:creationId xmlns:a16="http://schemas.microsoft.com/office/drawing/2014/main" id="{8006393A-082B-4807-82C2-19DB49B1976E}"/>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64AAEF52-C90B-40E3-BAFB-67910FF76164}"/>
              </a:ext>
            </a:extLst>
          </p:cNvPr>
          <p:cNvSpPr>
            <a:spLocks noGrp="1"/>
          </p:cNvSpPr>
          <p:nvPr>
            <p:ph type="sldNum" sz="quarter" idx="12"/>
          </p:nvPr>
        </p:nvSpPr>
        <p:spPr/>
        <p:txBody>
          <a:bodyPr/>
          <a:lstStyle/>
          <a:p>
            <a:fld id="{71F8B72D-CD2C-45A9-A589-99628A4C0E6F}" type="slidenum">
              <a:rPr lang="nl-NL" smtClean="0"/>
              <a:t>‹nr.›</a:t>
            </a:fld>
            <a:endParaRPr lang="nl-NL"/>
          </a:p>
        </p:txBody>
      </p:sp>
    </p:spTree>
    <p:extLst>
      <p:ext uri="{BB962C8B-B14F-4D97-AF65-F5344CB8AC3E}">
        <p14:creationId xmlns:p14="http://schemas.microsoft.com/office/powerpoint/2010/main" val="17163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A7F594-5EF0-4D03-824D-31DBA6CEE92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E2B8E9D2-F0E9-486C-B9AB-E3EB93F3BB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B2F208A7-40DF-4854-B7B4-5B53E8E87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E2AE072C-88A7-4107-9BF9-44131898B8EC}"/>
              </a:ext>
            </a:extLst>
          </p:cNvPr>
          <p:cNvSpPr>
            <a:spLocks noGrp="1"/>
          </p:cNvSpPr>
          <p:nvPr>
            <p:ph type="dt" sz="half" idx="10"/>
          </p:nvPr>
        </p:nvSpPr>
        <p:spPr/>
        <p:txBody>
          <a:bodyPr/>
          <a:lstStyle/>
          <a:p>
            <a:fld id="{EBB3A478-D98D-4628-9E2D-31AEAD4A4805}" type="datetimeFigureOut">
              <a:rPr lang="nl-NL" smtClean="0"/>
              <a:t>12-1-2022</a:t>
            </a:fld>
            <a:endParaRPr lang="nl-NL"/>
          </a:p>
        </p:txBody>
      </p:sp>
      <p:sp>
        <p:nvSpPr>
          <p:cNvPr id="6" name="Tijdelijke aanduiding voor voettekst 5">
            <a:extLst>
              <a:ext uri="{FF2B5EF4-FFF2-40B4-BE49-F238E27FC236}">
                <a16:creationId xmlns:a16="http://schemas.microsoft.com/office/drawing/2014/main" id="{427DBA51-93B4-464C-88F7-0A7BC1B15FFB}"/>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010B8275-5F67-4B27-8929-E1FD3D1C9F19}"/>
              </a:ext>
            </a:extLst>
          </p:cNvPr>
          <p:cNvSpPr>
            <a:spLocks noGrp="1"/>
          </p:cNvSpPr>
          <p:nvPr>
            <p:ph type="sldNum" sz="quarter" idx="12"/>
          </p:nvPr>
        </p:nvSpPr>
        <p:spPr/>
        <p:txBody>
          <a:bodyPr/>
          <a:lstStyle/>
          <a:p>
            <a:fld id="{71F8B72D-CD2C-45A9-A589-99628A4C0E6F}" type="slidenum">
              <a:rPr lang="nl-NL" smtClean="0"/>
              <a:t>‹nr.›</a:t>
            </a:fld>
            <a:endParaRPr lang="nl-NL"/>
          </a:p>
        </p:txBody>
      </p:sp>
    </p:spTree>
    <p:extLst>
      <p:ext uri="{BB962C8B-B14F-4D97-AF65-F5344CB8AC3E}">
        <p14:creationId xmlns:p14="http://schemas.microsoft.com/office/powerpoint/2010/main" val="41144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708131-542B-4C0A-A0CC-F5CD3A4BE8A7}"/>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4554E94B-404D-487D-92AC-006F3EC5AC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255EA034-07CE-4EEB-B5D9-E0DB17CC0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BB5FD1A9-88C2-4F15-B8FE-B226F12D3902}"/>
              </a:ext>
            </a:extLst>
          </p:cNvPr>
          <p:cNvSpPr>
            <a:spLocks noGrp="1"/>
          </p:cNvSpPr>
          <p:nvPr>
            <p:ph type="dt" sz="half" idx="10"/>
          </p:nvPr>
        </p:nvSpPr>
        <p:spPr/>
        <p:txBody>
          <a:bodyPr/>
          <a:lstStyle/>
          <a:p>
            <a:fld id="{EBB3A478-D98D-4628-9E2D-31AEAD4A4805}" type="datetimeFigureOut">
              <a:rPr lang="nl-NL" smtClean="0"/>
              <a:t>12-1-2022</a:t>
            </a:fld>
            <a:endParaRPr lang="nl-NL"/>
          </a:p>
        </p:txBody>
      </p:sp>
      <p:sp>
        <p:nvSpPr>
          <p:cNvPr id="6" name="Tijdelijke aanduiding voor voettekst 5">
            <a:extLst>
              <a:ext uri="{FF2B5EF4-FFF2-40B4-BE49-F238E27FC236}">
                <a16:creationId xmlns:a16="http://schemas.microsoft.com/office/drawing/2014/main" id="{88A41376-999D-484A-962A-9D7B31D15660}"/>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BB0E293-417E-479B-ACE1-1736D6E0B305}"/>
              </a:ext>
            </a:extLst>
          </p:cNvPr>
          <p:cNvSpPr>
            <a:spLocks noGrp="1"/>
          </p:cNvSpPr>
          <p:nvPr>
            <p:ph type="sldNum" sz="quarter" idx="12"/>
          </p:nvPr>
        </p:nvSpPr>
        <p:spPr/>
        <p:txBody>
          <a:bodyPr/>
          <a:lstStyle/>
          <a:p>
            <a:fld id="{71F8B72D-CD2C-45A9-A589-99628A4C0E6F}" type="slidenum">
              <a:rPr lang="nl-NL" smtClean="0"/>
              <a:t>‹nr.›</a:t>
            </a:fld>
            <a:endParaRPr lang="nl-NL"/>
          </a:p>
        </p:txBody>
      </p:sp>
    </p:spTree>
    <p:extLst>
      <p:ext uri="{BB962C8B-B14F-4D97-AF65-F5344CB8AC3E}">
        <p14:creationId xmlns:p14="http://schemas.microsoft.com/office/powerpoint/2010/main" val="54542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577F06C7-3B00-4541-9CB1-A70B43B37B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9D17A04D-59EA-41DE-A865-AE0AFF369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A7D47F9-02FA-4459-990D-25F5EC30A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3A478-D98D-4628-9E2D-31AEAD4A4805}" type="datetimeFigureOut">
              <a:rPr lang="nl-NL" smtClean="0"/>
              <a:t>12-1-2022</a:t>
            </a:fld>
            <a:endParaRPr lang="nl-NL"/>
          </a:p>
        </p:txBody>
      </p:sp>
      <p:sp>
        <p:nvSpPr>
          <p:cNvPr id="5" name="Tijdelijke aanduiding voor voettekst 4">
            <a:extLst>
              <a:ext uri="{FF2B5EF4-FFF2-40B4-BE49-F238E27FC236}">
                <a16:creationId xmlns:a16="http://schemas.microsoft.com/office/drawing/2014/main" id="{ECC335E6-F8E4-4966-8BB4-BDAA724829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FAE352BC-BCF8-4B9D-AC10-C0E1ACF17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8B72D-CD2C-45A9-A589-99628A4C0E6F}" type="slidenum">
              <a:rPr lang="nl-NL" smtClean="0"/>
              <a:t>‹nr.›</a:t>
            </a:fld>
            <a:endParaRPr lang="nl-NL"/>
          </a:p>
        </p:txBody>
      </p:sp>
    </p:spTree>
    <p:extLst>
      <p:ext uri="{BB962C8B-B14F-4D97-AF65-F5344CB8AC3E}">
        <p14:creationId xmlns:p14="http://schemas.microsoft.com/office/powerpoint/2010/main" val="2835151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781CDF-7A29-415F-A702-7438C441F07C}"/>
              </a:ext>
            </a:extLst>
          </p:cNvPr>
          <p:cNvSpPr>
            <a:spLocks noGrp="1"/>
          </p:cNvSpPr>
          <p:nvPr>
            <p:ph type="ctrTitle"/>
          </p:nvPr>
        </p:nvSpPr>
        <p:spPr/>
        <p:txBody>
          <a:bodyPr/>
          <a:lstStyle/>
          <a:p>
            <a:r>
              <a:rPr lang="nl-NL" dirty="0" err="1"/>
              <a:t>Overview</a:t>
            </a:r>
            <a:endParaRPr lang="nl-NL" dirty="0"/>
          </a:p>
        </p:txBody>
      </p:sp>
      <p:sp>
        <p:nvSpPr>
          <p:cNvPr id="3" name="Ondertitel 2">
            <a:extLst>
              <a:ext uri="{FF2B5EF4-FFF2-40B4-BE49-F238E27FC236}">
                <a16:creationId xmlns:a16="http://schemas.microsoft.com/office/drawing/2014/main" id="{E8736B28-4EF4-4692-9DF4-936C11F36A78}"/>
              </a:ext>
            </a:extLst>
          </p:cNvPr>
          <p:cNvSpPr>
            <a:spLocks noGrp="1"/>
          </p:cNvSpPr>
          <p:nvPr>
            <p:ph type="subTitle" idx="1"/>
          </p:nvPr>
        </p:nvSpPr>
        <p:spPr/>
        <p:txBody>
          <a:bodyPr/>
          <a:lstStyle/>
          <a:p>
            <a:r>
              <a:rPr lang="nl-NL" dirty="0"/>
              <a:t>21-12-2021</a:t>
            </a:r>
          </a:p>
        </p:txBody>
      </p:sp>
    </p:spTree>
    <p:extLst>
      <p:ext uri="{BB962C8B-B14F-4D97-AF65-F5344CB8AC3E}">
        <p14:creationId xmlns:p14="http://schemas.microsoft.com/office/powerpoint/2010/main" val="310371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5F2515F9-61FB-451E-BDB0-6B53403954A9}"/>
              </a:ext>
            </a:extLst>
          </p:cNvPr>
          <p:cNvPicPr>
            <a:picLocks noChangeAspect="1"/>
          </p:cNvPicPr>
          <p:nvPr/>
        </p:nvPicPr>
        <p:blipFill rotWithShape="1">
          <a:blip r:embed="rId2"/>
          <a:srcRect l="25619" t="38502" r="27358" b="11761"/>
          <a:stretch/>
        </p:blipFill>
        <p:spPr>
          <a:xfrm>
            <a:off x="1612793" y="771846"/>
            <a:ext cx="8966413" cy="5334856"/>
          </a:xfrm>
          <a:prstGeom prst="rect">
            <a:avLst/>
          </a:prstGeom>
        </p:spPr>
      </p:pic>
    </p:spTree>
    <p:extLst>
      <p:ext uri="{BB962C8B-B14F-4D97-AF65-F5344CB8AC3E}">
        <p14:creationId xmlns:p14="http://schemas.microsoft.com/office/powerpoint/2010/main" val="315803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E2450C-3989-4B26-810E-B14391DA2E34}"/>
              </a:ext>
            </a:extLst>
          </p:cNvPr>
          <p:cNvSpPr>
            <a:spLocks noGrp="1"/>
          </p:cNvSpPr>
          <p:nvPr>
            <p:ph type="title"/>
          </p:nvPr>
        </p:nvSpPr>
        <p:spPr/>
        <p:txBody>
          <a:bodyPr/>
          <a:lstStyle/>
          <a:p>
            <a:r>
              <a:rPr lang="nl-NL" dirty="0" err="1"/>
              <a:t>To</a:t>
            </a:r>
            <a:r>
              <a:rPr lang="nl-NL" dirty="0"/>
              <a:t> </a:t>
            </a:r>
            <a:r>
              <a:rPr lang="nl-NL" dirty="0" err="1"/>
              <a:t>what</a:t>
            </a:r>
            <a:r>
              <a:rPr lang="nl-NL" dirty="0"/>
              <a:t> </a:t>
            </a:r>
            <a:r>
              <a:rPr lang="nl-NL" dirty="0" err="1"/>
              <a:t>extent</a:t>
            </a:r>
            <a:r>
              <a:rPr lang="nl-NL" dirty="0"/>
              <a:t> was </a:t>
            </a:r>
            <a:r>
              <a:rPr lang="nl-NL" dirty="0" err="1"/>
              <a:t>the</a:t>
            </a:r>
            <a:r>
              <a:rPr lang="nl-NL" dirty="0"/>
              <a:t> 1940s </a:t>
            </a:r>
            <a:r>
              <a:rPr lang="nl-NL" dirty="0" err="1"/>
              <a:t>an</a:t>
            </a:r>
            <a:r>
              <a:rPr lang="nl-NL" dirty="0"/>
              <a:t> </a:t>
            </a:r>
            <a:r>
              <a:rPr lang="nl-NL" dirty="0" err="1"/>
              <a:t>exceptional</a:t>
            </a:r>
            <a:r>
              <a:rPr lang="nl-NL" dirty="0"/>
              <a:t> </a:t>
            </a:r>
            <a:r>
              <a:rPr lang="nl-NL" dirty="0" err="1"/>
              <a:t>period</a:t>
            </a:r>
            <a:r>
              <a:rPr lang="nl-NL" dirty="0"/>
              <a:t> </a:t>
            </a:r>
            <a:r>
              <a:rPr lang="nl-NL" dirty="0" err="1"/>
              <a:t>for</a:t>
            </a:r>
            <a:r>
              <a:rPr lang="nl-NL" dirty="0"/>
              <a:t> </a:t>
            </a:r>
            <a:r>
              <a:rPr lang="nl-NL" dirty="0" err="1"/>
              <a:t>winds</a:t>
            </a:r>
            <a:r>
              <a:rPr lang="nl-NL" dirty="0"/>
              <a:t> in </a:t>
            </a:r>
            <a:r>
              <a:rPr lang="nl-NL" dirty="0" err="1"/>
              <a:t>the</a:t>
            </a:r>
            <a:r>
              <a:rPr lang="nl-NL" dirty="0"/>
              <a:t> PACE ensemble?</a:t>
            </a:r>
          </a:p>
        </p:txBody>
      </p:sp>
      <p:sp>
        <p:nvSpPr>
          <p:cNvPr id="3" name="Tijdelijke aanduiding voor inhoud 2">
            <a:extLst>
              <a:ext uri="{FF2B5EF4-FFF2-40B4-BE49-F238E27FC236}">
                <a16:creationId xmlns:a16="http://schemas.microsoft.com/office/drawing/2014/main" id="{3FA0CB55-10D9-460C-AEA9-FBD749BED018}"/>
              </a:ext>
            </a:extLst>
          </p:cNvPr>
          <p:cNvSpPr>
            <a:spLocks noGrp="1"/>
          </p:cNvSpPr>
          <p:nvPr>
            <p:ph idx="1"/>
          </p:nvPr>
        </p:nvSpPr>
        <p:spPr/>
        <p:txBody>
          <a:bodyPr/>
          <a:lstStyle/>
          <a:p>
            <a:r>
              <a:rPr lang="nl-NL" b="1" dirty="0"/>
              <a:t>Wind </a:t>
            </a:r>
            <a:r>
              <a:rPr lang="nl-NL" b="1" dirty="0" err="1"/>
              <a:t>centered</a:t>
            </a:r>
            <a:r>
              <a:rPr lang="nl-NL" b="1" dirty="0"/>
              <a:t> </a:t>
            </a:r>
            <a:r>
              <a:rPr lang="nl-NL" b="1" dirty="0" err="1"/>
              <a:t>and</a:t>
            </a:r>
            <a:r>
              <a:rPr lang="nl-NL" b="1" dirty="0"/>
              <a:t> 1940s </a:t>
            </a:r>
            <a:r>
              <a:rPr lang="nl-NL" b="1" dirty="0" err="1"/>
              <a:t>centered</a:t>
            </a:r>
            <a:r>
              <a:rPr lang="nl-NL" b="1" dirty="0"/>
              <a:t> question!</a:t>
            </a:r>
          </a:p>
          <a:p>
            <a:r>
              <a:rPr lang="nl-NL" dirty="0" err="1"/>
              <a:t>What</a:t>
            </a:r>
            <a:r>
              <a:rPr lang="nl-NL" dirty="0"/>
              <a:t> is </a:t>
            </a:r>
            <a:r>
              <a:rPr lang="nl-NL" dirty="0" err="1"/>
              <a:t>normal</a:t>
            </a:r>
            <a:r>
              <a:rPr lang="nl-NL" dirty="0"/>
              <a:t>?</a:t>
            </a:r>
            <a:br>
              <a:rPr lang="nl-NL" dirty="0"/>
            </a:br>
            <a:r>
              <a:rPr lang="nl-NL" dirty="0"/>
              <a:t>- </a:t>
            </a:r>
            <a:r>
              <a:rPr lang="nl-NL" dirty="0" err="1"/>
              <a:t>Average</a:t>
            </a:r>
            <a:r>
              <a:rPr lang="nl-NL" dirty="0"/>
              <a:t> </a:t>
            </a:r>
            <a:r>
              <a:rPr lang="nl-NL" dirty="0" err="1"/>
              <a:t>winds</a:t>
            </a:r>
            <a:r>
              <a:rPr lang="nl-NL" dirty="0"/>
              <a:t> over </a:t>
            </a:r>
            <a:r>
              <a:rPr lang="nl-NL" dirty="0" err="1"/>
              <a:t>the</a:t>
            </a:r>
            <a:r>
              <a:rPr lang="nl-NL" dirty="0"/>
              <a:t> </a:t>
            </a:r>
            <a:r>
              <a:rPr lang="nl-NL" dirty="0" err="1"/>
              <a:t>region</a:t>
            </a:r>
            <a:r>
              <a:rPr lang="nl-NL" dirty="0"/>
              <a:t> per </a:t>
            </a:r>
            <a:r>
              <a:rPr lang="nl-NL" dirty="0" err="1"/>
              <a:t>month</a:t>
            </a:r>
            <a:r>
              <a:rPr lang="nl-NL" dirty="0"/>
              <a:t>.</a:t>
            </a:r>
          </a:p>
          <a:p>
            <a:r>
              <a:rPr lang="nl-NL" dirty="0"/>
              <a:t>Are </a:t>
            </a:r>
            <a:r>
              <a:rPr lang="nl-NL" dirty="0" err="1"/>
              <a:t>the</a:t>
            </a:r>
            <a:r>
              <a:rPr lang="nl-NL" dirty="0"/>
              <a:t> 1940s </a:t>
            </a:r>
            <a:r>
              <a:rPr lang="nl-NL" dirty="0" err="1"/>
              <a:t>anomalous</a:t>
            </a:r>
            <a:r>
              <a:rPr lang="nl-NL" dirty="0"/>
              <a:t> (in PACE; without </a:t>
            </a:r>
            <a:r>
              <a:rPr lang="nl-NL" dirty="0" err="1"/>
              <a:t>looking</a:t>
            </a:r>
            <a:r>
              <a:rPr lang="nl-NL" dirty="0"/>
              <a:t> at ENSO)?</a:t>
            </a:r>
          </a:p>
          <a:p>
            <a:r>
              <a:rPr lang="nl-NL" dirty="0" err="1"/>
              <a:t>If</a:t>
            </a:r>
            <a:r>
              <a:rPr lang="nl-NL" dirty="0"/>
              <a:t> </a:t>
            </a:r>
            <a:r>
              <a:rPr lang="nl-NL" dirty="0" err="1"/>
              <a:t>so</a:t>
            </a:r>
            <a:r>
              <a:rPr lang="nl-NL" dirty="0"/>
              <a:t>, </a:t>
            </a:r>
            <a:r>
              <a:rPr lang="nl-NL" dirty="0" err="1"/>
              <a:t>what</a:t>
            </a:r>
            <a:r>
              <a:rPr lang="nl-NL" dirty="0"/>
              <a:t> made these different? </a:t>
            </a:r>
            <a:br>
              <a:rPr lang="nl-NL" dirty="0"/>
            </a:br>
            <a:r>
              <a:rPr lang="nl-NL" dirty="0">
                <a:sym typeface="Wingdings" panose="05000000000000000000" pitchFamily="2" charset="2"/>
              </a:rPr>
              <a:t>How </a:t>
            </a:r>
            <a:r>
              <a:rPr lang="nl-NL" dirty="0" err="1">
                <a:sym typeface="Wingdings" panose="05000000000000000000" pitchFamily="2" charset="2"/>
              </a:rPr>
              <a:t>unique</a:t>
            </a:r>
            <a:r>
              <a:rPr lang="nl-NL" dirty="0">
                <a:sym typeface="Wingdings" panose="05000000000000000000" pitchFamily="2" charset="2"/>
              </a:rPr>
              <a:t> is </a:t>
            </a:r>
            <a:r>
              <a:rPr lang="nl-NL" dirty="0" err="1">
                <a:sym typeface="Wingdings" panose="05000000000000000000" pitchFamily="2" charset="2"/>
              </a:rPr>
              <a:t>the</a:t>
            </a:r>
            <a:r>
              <a:rPr lang="nl-NL" dirty="0">
                <a:sym typeface="Wingdings" panose="05000000000000000000" pitchFamily="2" charset="2"/>
              </a:rPr>
              <a:t> ENSO event?</a:t>
            </a:r>
            <a:br>
              <a:rPr lang="nl-NL" dirty="0">
                <a:sym typeface="Wingdings" panose="05000000000000000000" pitchFamily="2" charset="2"/>
              </a:rPr>
            </a:br>
            <a:r>
              <a:rPr lang="nl-NL" dirty="0" err="1">
                <a:sym typeface="Wingdings" panose="05000000000000000000" pitchFamily="2" charset="2"/>
              </a:rPr>
              <a:t>What</a:t>
            </a:r>
            <a:r>
              <a:rPr lang="nl-NL" dirty="0">
                <a:sym typeface="Wingdings" panose="05000000000000000000" pitchFamily="2" charset="2"/>
              </a:rPr>
              <a:t> is </a:t>
            </a:r>
            <a:r>
              <a:rPr lang="nl-NL" dirty="0" err="1">
                <a:sym typeface="Wingdings" panose="05000000000000000000" pitchFamily="2" charset="2"/>
              </a:rPr>
              <a:t>the</a:t>
            </a:r>
            <a:r>
              <a:rPr lang="nl-NL" dirty="0">
                <a:sym typeface="Wingdings" panose="05000000000000000000" pitchFamily="2" charset="2"/>
              </a:rPr>
              <a:t> </a:t>
            </a:r>
            <a:r>
              <a:rPr lang="nl-NL" dirty="0" err="1">
                <a:sym typeface="Wingdings" panose="05000000000000000000" pitchFamily="2" charset="2"/>
              </a:rPr>
              <a:t>contribution</a:t>
            </a:r>
            <a:r>
              <a:rPr lang="nl-NL" dirty="0">
                <a:sym typeface="Wingdings" panose="05000000000000000000" pitchFamily="2" charset="2"/>
              </a:rPr>
              <a:t> of </a:t>
            </a:r>
            <a:r>
              <a:rPr lang="nl-NL" dirty="0" err="1">
                <a:sym typeface="Wingdings" panose="05000000000000000000" pitchFamily="2" charset="2"/>
              </a:rPr>
              <a:t>other</a:t>
            </a:r>
            <a:r>
              <a:rPr lang="nl-NL" dirty="0">
                <a:sym typeface="Wingdings" panose="05000000000000000000" pitchFamily="2" charset="2"/>
              </a:rPr>
              <a:t> indices?</a:t>
            </a:r>
          </a:p>
          <a:p>
            <a:pPr marL="0" indent="0">
              <a:buNone/>
            </a:pPr>
            <a:r>
              <a:rPr lang="nl-NL" dirty="0"/>
              <a:t>Relevant side </a:t>
            </a:r>
            <a:r>
              <a:rPr lang="nl-NL" dirty="0" err="1"/>
              <a:t>questions</a:t>
            </a:r>
            <a:r>
              <a:rPr lang="nl-NL" dirty="0"/>
              <a:t>:</a:t>
            </a:r>
          </a:p>
          <a:p>
            <a:r>
              <a:rPr lang="nl-NL" dirty="0"/>
              <a:t>How </a:t>
            </a:r>
            <a:r>
              <a:rPr lang="nl-NL" dirty="0" err="1"/>
              <a:t>reliable</a:t>
            </a:r>
            <a:r>
              <a:rPr lang="nl-NL" dirty="0"/>
              <a:t> are </a:t>
            </a:r>
            <a:r>
              <a:rPr lang="nl-NL" dirty="0" err="1"/>
              <a:t>the</a:t>
            </a:r>
            <a:r>
              <a:rPr lang="nl-NL" dirty="0"/>
              <a:t> model </a:t>
            </a:r>
            <a:r>
              <a:rPr lang="nl-NL" dirty="0" err="1"/>
              <a:t>results</a:t>
            </a:r>
            <a:r>
              <a:rPr lang="nl-NL" dirty="0"/>
              <a:t>?</a:t>
            </a:r>
          </a:p>
          <a:p>
            <a:endParaRPr lang="nl-NL" dirty="0"/>
          </a:p>
          <a:p>
            <a:endParaRPr lang="nl-NL" dirty="0"/>
          </a:p>
          <a:p>
            <a:endParaRPr lang="nl-NL" dirty="0"/>
          </a:p>
        </p:txBody>
      </p:sp>
    </p:spTree>
    <p:extLst>
      <p:ext uri="{BB962C8B-B14F-4D97-AF65-F5344CB8AC3E}">
        <p14:creationId xmlns:p14="http://schemas.microsoft.com/office/powerpoint/2010/main" val="294883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trended mean zonal wind per calendar month over the PITT region compared with individual 1938-1943 years. Red shows the mean per calendar month, yellow shows the 1 standard deviation and blue shows the year of interest. The grey lines show individual years.">
            <a:extLst>
              <a:ext uri="{FF2B5EF4-FFF2-40B4-BE49-F238E27FC236}">
                <a16:creationId xmlns:a16="http://schemas.microsoft.com/office/drawing/2014/main" id="{1B18B74D-C427-4AEC-9536-5B83E6E5A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342" y="390418"/>
            <a:ext cx="8944259" cy="4500080"/>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AEBF55DC-D560-422B-B882-7B2867D5DF56}"/>
              </a:ext>
            </a:extLst>
          </p:cNvPr>
          <p:cNvSpPr txBox="1"/>
          <p:nvPr/>
        </p:nvSpPr>
        <p:spPr>
          <a:xfrm>
            <a:off x="3119615" y="4890498"/>
            <a:ext cx="6097712" cy="1754326"/>
          </a:xfrm>
          <a:prstGeom prst="rect">
            <a:avLst/>
          </a:prstGeom>
          <a:noFill/>
        </p:spPr>
        <p:txBody>
          <a:bodyPr wrap="square">
            <a:spAutoFit/>
          </a:bodyPr>
          <a:lstStyle/>
          <a:p>
            <a:pPr algn="l" rtl="0" fontAlgn="base"/>
            <a:r>
              <a:rPr lang="en-US" sz="1800" b="0" i="1" dirty="0">
                <a:solidFill>
                  <a:srgbClr val="000000"/>
                </a:solidFill>
                <a:effectLst/>
                <a:latin typeface="Calibri" panose="020F0502020204030204" pitchFamily="34" charset="0"/>
              </a:rPr>
              <a:t>Figure Main 1: Detrended mean zonal wind per calendar month over the PITT region compared with individual 1938-1943 years in the Pacific Pacemaker ensembles</a:t>
            </a:r>
            <a:r>
              <a:rPr lang="en-US" sz="1800" b="0" i="1" dirty="0">
                <a:solidFill>
                  <a:srgbClr val="000000"/>
                </a:solidFill>
                <a:effectLst/>
                <a:latin typeface="ＭＳ 明朝" panose="02020609040205080304" pitchFamily="49" charset="-128"/>
                <a:ea typeface="ＭＳ 明朝" panose="02020609040205080304" pitchFamily="49" charset="-128"/>
              </a:rPr>
              <a:t>. </a:t>
            </a:r>
            <a:r>
              <a:rPr lang="en-US" sz="1800" b="1" i="1" dirty="0">
                <a:solidFill>
                  <a:srgbClr val="000000"/>
                </a:solidFill>
                <a:effectLst/>
                <a:latin typeface="Calibri" panose="020F0502020204030204" pitchFamily="34" charset="0"/>
              </a:rPr>
              <a:t>NOTE: NOW ONLY ENS01 IS USED. </a:t>
            </a:r>
            <a:r>
              <a:rPr lang="en-US" sz="1800" b="0" i="1" dirty="0">
                <a:solidFill>
                  <a:srgbClr val="000000"/>
                </a:solidFill>
                <a:effectLst/>
                <a:latin typeface="Calibri" panose="020F0502020204030204" pitchFamily="34" charset="0"/>
              </a:rPr>
              <a:t>Red shows the mean per calendar month, yellow shows the 1 standard deviation and blue shows the year of interest. The grey lines show individual years.</a:t>
            </a:r>
            <a:r>
              <a:rPr lang="en-US" sz="1800" b="0" i="0" dirty="0">
                <a:solidFill>
                  <a:srgbClr val="000000"/>
                </a:solidFill>
                <a:effectLst/>
                <a:latin typeface="Calibri" panose="020F0502020204030204" pitchFamily="34" charset="0"/>
              </a:rPr>
              <a:t> </a:t>
            </a:r>
            <a:endParaRPr lang="en-US" b="0" i="0" dirty="0">
              <a:effectLst/>
            </a:endParaRPr>
          </a:p>
        </p:txBody>
      </p:sp>
    </p:spTree>
    <p:extLst>
      <p:ext uri="{BB962C8B-B14F-4D97-AF65-F5344CB8AC3E}">
        <p14:creationId xmlns:p14="http://schemas.microsoft.com/office/powerpoint/2010/main" val="3827954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DB94943-2C5C-479D-9EBB-60DC4FB50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316" y="185525"/>
            <a:ext cx="9243317" cy="4714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4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775191C-66CE-4F0E-9419-3229F621F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990" y="0"/>
            <a:ext cx="8997754" cy="4887770"/>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a:extLst>
              <a:ext uri="{FF2B5EF4-FFF2-40B4-BE49-F238E27FC236}">
                <a16:creationId xmlns:a16="http://schemas.microsoft.com/office/drawing/2014/main" id="{4CA9CBE2-72DC-421A-9F82-0478D7C74434}"/>
              </a:ext>
            </a:extLst>
          </p:cNvPr>
          <p:cNvSpPr txBox="1"/>
          <p:nvPr/>
        </p:nvSpPr>
        <p:spPr>
          <a:xfrm>
            <a:off x="948647" y="4887770"/>
            <a:ext cx="10294706" cy="1754326"/>
          </a:xfrm>
          <a:prstGeom prst="rect">
            <a:avLst/>
          </a:prstGeom>
          <a:noFill/>
        </p:spPr>
        <p:txBody>
          <a:bodyPr wrap="square" rtlCol="0">
            <a:spAutoFit/>
          </a:bodyPr>
          <a:lstStyle/>
          <a:p>
            <a:r>
              <a:rPr lang="en-US" sz="1800" b="0" i="1" dirty="0">
                <a:solidFill>
                  <a:srgbClr val="44546A"/>
                </a:solidFill>
                <a:effectLst/>
                <a:latin typeface="Calibri" panose="020F0502020204030204" pitchFamily="34" charset="0"/>
              </a:rPr>
              <a:t>Figure 6 Stack of all events in the IPO index found by looking at a threshold of 0.8 for a minimal duration of 5 months. Horizontal axis shows the time in months since the start of the detection, vertical axis the IPO value. Note that therefore the calendar months are not aligned. Blue line shows the 1940 event, grey lines show other events. The red bold line shows the mean of all events together, the red shaded area is the mean +/- the standard deviation for that month and the black dashed line shows the indicated threshold value. </a:t>
            </a:r>
            <a:endParaRPr lang="en-US" b="0" i="1" dirty="0">
              <a:solidFill>
                <a:srgbClr val="44546A"/>
              </a:solidFill>
              <a:effectLst/>
            </a:endParaRPr>
          </a:p>
          <a:p>
            <a:endParaRPr lang="nl-NL" dirty="0"/>
          </a:p>
        </p:txBody>
      </p:sp>
    </p:spTree>
    <p:extLst>
      <p:ext uri="{BB962C8B-B14F-4D97-AF65-F5344CB8AC3E}">
        <p14:creationId xmlns:p14="http://schemas.microsoft.com/office/powerpoint/2010/main" val="1023857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2BDA729-CA65-4527-86BD-64C76BD4D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114" y="82194"/>
            <a:ext cx="10301258" cy="4982966"/>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a:extLst>
              <a:ext uri="{FF2B5EF4-FFF2-40B4-BE49-F238E27FC236}">
                <a16:creationId xmlns:a16="http://schemas.microsoft.com/office/drawing/2014/main" id="{3405FDE0-0485-4041-9E35-705692B37704}"/>
              </a:ext>
            </a:extLst>
          </p:cNvPr>
          <p:cNvSpPr txBox="1"/>
          <p:nvPr/>
        </p:nvSpPr>
        <p:spPr>
          <a:xfrm>
            <a:off x="1325366" y="5065160"/>
            <a:ext cx="10120045" cy="1792840"/>
          </a:xfrm>
          <a:prstGeom prst="rect">
            <a:avLst/>
          </a:prstGeom>
          <a:noFill/>
        </p:spPr>
        <p:txBody>
          <a:bodyPr wrap="square" rtlCol="0">
            <a:spAutoFit/>
          </a:bodyPr>
          <a:lstStyle/>
          <a:p>
            <a:r>
              <a:rPr lang="en-US" sz="1800" b="0" i="1" dirty="0">
                <a:solidFill>
                  <a:srgbClr val="44546A"/>
                </a:solidFill>
                <a:effectLst/>
                <a:latin typeface="Calibri" panose="020F0502020204030204" pitchFamily="34" charset="0"/>
              </a:rPr>
              <a:t>Figure 9 Dependency of the El Niño event duration in the IPO index on the used threshold and minimal duration. Scatterplots are similar to figure 7 and show the duration of that the events detected in the IPO remain above the threshold value. Horizontal axis show the calendar year, the vertical axis shows the duration of the events in months. Black dashed line indicates the mean duration of all events, the red and yellow dashed indicate the mean plus 1 and 2 standard deviations, respectively. 1940 event is indicated. </a:t>
            </a:r>
            <a:endParaRPr lang="en-US" b="0" i="1" dirty="0">
              <a:solidFill>
                <a:srgbClr val="44546A"/>
              </a:solidFill>
              <a:effectLst/>
            </a:endParaRPr>
          </a:p>
          <a:p>
            <a:endParaRPr lang="nl-NL" dirty="0"/>
          </a:p>
        </p:txBody>
      </p:sp>
    </p:spTree>
    <p:extLst>
      <p:ext uri="{BB962C8B-B14F-4D97-AF65-F5344CB8AC3E}">
        <p14:creationId xmlns:p14="http://schemas.microsoft.com/office/powerpoint/2010/main" val="314671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EE24D9FF-9CC0-4C5D-BAB0-9F17AA16E88F}"/>
              </a:ext>
            </a:extLst>
          </p:cNvPr>
          <p:cNvPicPr>
            <a:picLocks noChangeAspect="1"/>
          </p:cNvPicPr>
          <p:nvPr/>
        </p:nvPicPr>
        <p:blipFill rotWithShape="1">
          <a:blip r:embed="rId2"/>
          <a:srcRect l="4381" t="9738" r="4861" b="6667"/>
          <a:stretch/>
        </p:blipFill>
        <p:spPr>
          <a:xfrm>
            <a:off x="563366" y="0"/>
            <a:ext cx="11065268" cy="5732980"/>
          </a:xfrm>
          <a:prstGeom prst="rect">
            <a:avLst/>
          </a:prstGeom>
        </p:spPr>
      </p:pic>
    </p:spTree>
    <p:extLst>
      <p:ext uri="{BB962C8B-B14F-4D97-AF65-F5344CB8AC3E}">
        <p14:creationId xmlns:p14="http://schemas.microsoft.com/office/powerpoint/2010/main" val="126022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D92C8E3E-3974-4424-9E88-3681F765F30A}"/>
              </a:ext>
            </a:extLst>
          </p:cNvPr>
          <p:cNvPicPr>
            <a:picLocks noChangeAspect="1"/>
          </p:cNvPicPr>
          <p:nvPr/>
        </p:nvPicPr>
        <p:blipFill rotWithShape="1">
          <a:blip r:embed="rId2"/>
          <a:srcRect l="6236" t="11536" r="3849" b="6816"/>
          <a:stretch/>
        </p:blipFill>
        <p:spPr>
          <a:xfrm>
            <a:off x="453820" y="0"/>
            <a:ext cx="11284360" cy="5763802"/>
          </a:xfrm>
          <a:prstGeom prst="rect">
            <a:avLst/>
          </a:prstGeom>
        </p:spPr>
      </p:pic>
      <p:sp>
        <p:nvSpPr>
          <p:cNvPr id="2" name="Tekstvak 1">
            <a:extLst>
              <a:ext uri="{FF2B5EF4-FFF2-40B4-BE49-F238E27FC236}">
                <a16:creationId xmlns:a16="http://schemas.microsoft.com/office/drawing/2014/main" id="{DDEFC8A9-05E8-42D7-AD99-4470452EE519}"/>
              </a:ext>
            </a:extLst>
          </p:cNvPr>
          <p:cNvSpPr txBox="1"/>
          <p:nvPr/>
        </p:nvSpPr>
        <p:spPr>
          <a:xfrm>
            <a:off x="4605868" y="5384800"/>
            <a:ext cx="1168400" cy="369332"/>
          </a:xfrm>
          <a:prstGeom prst="rect">
            <a:avLst/>
          </a:prstGeom>
          <a:noFill/>
        </p:spPr>
        <p:txBody>
          <a:bodyPr wrap="square" rtlCol="0">
            <a:spAutoFit/>
          </a:bodyPr>
          <a:lstStyle/>
          <a:p>
            <a:r>
              <a:rPr lang="nl-NL" dirty="0" err="1"/>
              <a:t>CAlendar</a:t>
            </a:r>
            <a:endParaRPr lang="nl-NL" dirty="0"/>
          </a:p>
        </p:txBody>
      </p:sp>
    </p:spTree>
    <p:extLst>
      <p:ext uri="{BB962C8B-B14F-4D97-AF65-F5344CB8AC3E}">
        <p14:creationId xmlns:p14="http://schemas.microsoft.com/office/powerpoint/2010/main" val="393756630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1345</TotalTime>
  <Words>355</Words>
  <Application>Microsoft Office PowerPoint</Application>
  <PresentationFormat>Breedbeeld</PresentationFormat>
  <Paragraphs>14</Paragraphs>
  <Slides>9</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9</vt:i4>
      </vt:variant>
    </vt:vector>
  </HeadingPairs>
  <TitlesOfParts>
    <vt:vector size="14" baseType="lpstr">
      <vt:lpstr>MS Mincho</vt:lpstr>
      <vt:lpstr>Arial</vt:lpstr>
      <vt:lpstr>Calibri</vt:lpstr>
      <vt:lpstr>Calibri Light</vt:lpstr>
      <vt:lpstr>Kantoorthema</vt:lpstr>
      <vt:lpstr>Overview</vt:lpstr>
      <vt:lpstr>PowerPoint-presentatie</vt:lpstr>
      <vt:lpstr>To what extent was the 1940s an exceptional period for winds in the PACE ensemble?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Janzing, G.W. (Joren)</dc:creator>
  <cp:lastModifiedBy>Janzing, G.W. (Joren)</cp:lastModifiedBy>
  <cp:revision>3</cp:revision>
  <dcterms:created xsi:type="dcterms:W3CDTF">2021-12-21T10:11:03Z</dcterms:created>
  <dcterms:modified xsi:type="dcterms:W3CDTF">2022-01-12T18:22:12Z</dcterms:modified>
</cp:coreProperties>
</file>