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35" r:id="rId3"/>
    <p:sldId id="364" r:id="rId4"/>
    <p:sldId id="348" r:id="rId5"/>
    <p:sldId id="349" r:id="rId6"/>
    <p:sldId id="350" r:id="rId7"/>
    <p:sldId id="352" r:id="rId8"/>
    <p:sldId id="264" r:id="rId9"/>
    <p:sldId id="263" r:id="rId10"/>
    <p:sldId id="261" r:id="rId11"/>
    <p:sldId id="353" r:id="rId12"/>
    <p:sldId id="328" r:id="rId13"/>
    <p:sldId id="355" r:id="rId14"/>
    <p:sldId id="273" r:id="rId15"/>
    <p:sldId id="342" r:id="rId16"/>
    <p:sldId id="329" r:id="rId17"/>
    <p:sldId id="357" r:id="rId18"/>
    <p:sldId id="343" r:id="rId19"/>
    <p:sldId id="330" r:id="rId20"/>
    <p:sldId id="345" r:id="rId21"/>
    <p:sldId id="285" r:id="rId22"/>
    <p:sldId id="358" r:id="rId23"/>
    <p:sldId id="359" r:id="rId24"/>
    <p:sldId id="331" r:id="rId25"/>
    <p:sldId id="360" r:id="rId26"/>
    <p:sldId id="361" r:id="rId27"/>
    <p:sldId id="365" r:id="rId28"/>
    <p:sldId id="389" r:id="rId29"/>
    <p:sldId id="363" r:id="rId30"/>
    <p:sldId id="369" r:id="rId3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6" autoAdjust="0"/>
    <p:restoredTop sz="81818" autoAdjust="0"/>
  </p:normalViewPr>
  <p:slideViewPr>
    <p:cSldViewPr>
      <p:cViewPr varScale="1">
        <p:scale>
          <a:sx n="93" d="100"/>
          <a:sy n="93" d="100"/>
        </p:scale>
        <p:origin x="17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Blad1!$A$2</c:f>
              <c:strCache>
                <c:ptCount val="1"/>
                <c:pt idx="0">
                  <c:v>opgenomen studiepunten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Blad1!$B$2:$J$2</c:f>
              <c:numCache>
                <c:formatCode>General</c:formatCode>
                <c:ptCount val="9"/>
                <c:pt idx="0">
                  <c:v>8385</c:v>
                </c:pt>
                <c:pt idx="1">
                  <c:v>9218</c:v>
                </c:pt>
                <c:pt idx="2">
                  <c:v>10017</c:v>
                </c:pt>
                <c:pt idx="3">
                  <c:v>9961</c:v>
                </c:pt>
                <c:pt idx="4">
                  <c:v>9712</c:v>
                </c:pt>
                <c:pt idx="5">
                  <c:v>10458</c:v>
                </c:pt>
                <c:pt idx="6">
                  <c:v>9843</c:v>
                </c:pt>
                <c:pt idx="7">
                  <c:v>9064</c:v>
                </c:pt>
                <c:pt idx="8">
                  <c:v>8931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80-4C2A-8908-DD0FEB139C0F}"/>
            </c:ext>
          </c:extLst>
        </c:ser>
        <c:ser>
          <c:idx val="1"/>
          <c:order val="1"/>
          <c:tx>
            <c:strRef>
              <c:f>Blad1!$A$3</c:f>
              <c:strCache>
                <c:ptCount val="1"/>
                <c:pt idx="0">
                  <c:v>verworven studiepunten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Blad1!$B$3:$J$3</c:f>
              <c:numCache>
                <c:formatCode>General</c:formatCode>
                <c:ptCount val="9"/>
                <c:pt idx="0">
                  <c:v>6763</c:v>
                </c:pt>
                <c:pt idx="1">
                  <c:v>7698</c:v>
                </c:pt>
                <c:pt idx="2">
                  <c:v>7699</c:v>
                </c:pt>
                <c:pt idx="3">
                  <c:v>7583</c:v>
                </c:pt>
                <c:pt idx="4">
                  <c:v>7385</c:v>
                </c:pt>
                <c:pt idx="5">
                  <c:v>8173</c:v>
                </c:pt>
                <c:pt idx="6">
                  <c:v>7694</c:v>
                </c:pt>
                <c:pt idx="7">
                  <c:v>6581</c:v>
                </c:pt>
                <c:pt idx="8">
                  <c:v>6145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80-4C2A-8908-DD0FEB139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508040"/>
        <c:axId val="440510336"/>
      </c:lineChart>
      <c:catAx>
        <c:axId val="44050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10336"/>
        <c:crosses val="autoZero"/>
        <c:auto val="1"/>
        <c:lblAlgn val="ctr"/>
        <c:lblOffset val="100"/>
        <c:noMultiLvlLbl val="0"/>
      </c:catAx>
      <c:valAx>
        <c:axId val="440510336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08040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Blad2!$A$3</c:f>
              <c:strCache>
                <c:ptCount val="1"/>
                <c:pt idx="0">
                  <c:v>ASO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Blad2!$B$3:$J$3</c:f>
              <c:numCache>
                <c:formatCode>0%</c:formatCode>
                <c:ptCount val="9"/>
                <c:pt idx="0">
                  <c:v>0.87</c:v>
                </c:pt>
                <c:pt idx="1">
                  <c:v>0.89</c:v>
                </c:pt>
                <c:pt idx="2">
                  <c:v>0.87</c:v>
                </c:pt>
                <c:pt idx="3">
                  <c:v>0.86</c:v>
                </c:pt>
                <c:pt idx="4">
                  <c:v>0.87</c:v>
                </c:pt>
                <c:pt idx="5">
                  <c:v>0.88</c:v>
                </c:pt>
                <c:pt idx="6">
                  <c:v>0.87</c:v>
                </c:pt>
                <c:pt idx="7">
                  <c:v>0.86</c:v>
                </c:pt>
                <c:pt idx="8">
                  <c:v>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BC-4B0D-9BCD-117F168EA33F}"/>
            </c:ext>
          </c:extLst>
        </c:ser>
        <c:ser>
          <c:idx val="1"/>
          <c:order val="1"/>
          <c:tx>
            <c:strRef>
              <c:f>Blad2!$A$4</c:f>
              <c:strCache>
                <c:ptCount val="1"/>
                <c:pt idx="0">
                  <c:v>TSO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Blad2!$B$4:$J$4</c:f>
              <c:numCache>
                <c:formatCode>0%</c:formatCode>
                <c:ptCount val="9"/>
                <c:pt idx="0">
                  <c:v>0.81</c:v>
                </c:pt>
                <c:pt idx="1">
                  <c:v>0.85</c:v>
                </c:pt>
                <c:pt idx="2">
                  <c:v>0.73</c:v>
                </c:pt>
                <c:pt idx="3">
                  <c:v>0.74</c:v>
                </c:pt>
                <c:pt idx="4">
                  <c:v>0.76</c:v>
                </c:pt>
                <c:pt idx="5">
                  <c:v>0.73</c:v>
                </c:pt>
                <c:pt idx="6">
                  <c:v>0.75</c:v>
                </c:pt>
                <c:pt idx="7">
                  <c:v>0.71</c:v>
                </c:pt>
                <c:pt idx="8">
                  <c:v>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BC-4B0D-9BCD-117F168EA33F}"/>
            </c:ext>
          </c:extLst>
        </c:ser>
        <c:ser>
          <c:idx val="2"/>
          <c:order val="2"/>
          <c:tx>
            <c:strRef>
              <c:f>Blad2!$A$5</c:f>
              <c:strCache>
                <c:ptCount val="1"/>
                <c:pt idx="0">
                  <c:v>   BSO**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Blad2!$B$5:$J$5</c:f>
              <c:numCache>
                <c:formatCode>0%</c:formatCode>
                <c:ptCount val="9"/>
                <c:pt idx="0">
                  <c:v>0.62</c:v>
                </c:pt>
                <c:pt idx="1">
                  <c:v>0.55000000000000004</c:v>
                </c:pt>
                <c:pt idx="2">
                  <c:v>0.53</c:v>
                </c:pt>
                <c:pt idx="3">
                  <c:v>0.39</c:v>
                </c:pt>
                <c:pt idx="4">
                  <c:v>0.48</c:v>
                </c:pt>
                <c:pt idx="5">
                  <c:v>0.51</c:v>
                </c:pt>
                <c:pt idx="6">
                  <c:v>0.56000000000000005</c:v>
                </c:pt>
                <c:pt idx="7">
                  <c:v>0.53</c:v>
                </c:pt>
                <c:pt idx="8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BC-4B0D-9BCD-117F168EA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190912"/>
        <c:axId val="443189272"/>
      </c:lineChart>
      <c:catAx>
        <c:axId val="44319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89272"/>
        <c:crosses val="autoZero"/>
        <c:auto val="1"/>
        <c:lblAlgn val="ctr"/>
        <c:lblOffset val="100"/>
        <c:noMultiLvlLbl val="0"/>
      </c:catAx>
      <c:valAx>
        <c:axId val="443189272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CFCA9-EE0F-409A-A8C3-56F056561412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0B2C6-99A6-46E5-A4FE-A0208B41026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93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7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0517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049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84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48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610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98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95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90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493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23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54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8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28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13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18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17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7" y="1095233"/>
            <a:ext cx="4470665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53732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nl-BE" sz="3600" dirty="0">
                <a:solidFill>
                  <a:srgbClr val="FF0000"/>
                </a:solidFill>
              </a:rPr>
              <a:t>Klik voor Titel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pagina Eh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692696"/>
            <a:ext cx="6840538" cy="86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Titel</a:t>
            </a:r>
            <a:endParaRPr lang="nl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966680" y="1628800"/>
            <a:ext cx="6845680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Ondertitel</a:t>
            </a:r>
            <a:endParaRPr lang="nl-BE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971442" y="2564904"/>
            <a:ext cx="6840918" cy="3240088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>
                <a:latin typeface="+mn-lt"/>
              </a:defRPr>
            </a:lvl2pPr>
            <a:lvl3pPr>
              <a:buClr>
                <a:srgbClr val="FF0000"/>
              </a:buClr>
              <a:defRPr>
                <a:latin typeface="+mn-lt"/>
              </a:defRPr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321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zwar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77" y="5640871"/>
            <a:ext cx="1011196" cy="775587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43853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wit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/>
          </a:p>
        </p:txBody>
      </p:sp>
      <p:sp>
        <p:nvSpPr>
          <p:cNvPr id="8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15497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928996-A761-48F5-904A-3D23874764CB}" type="datetimeFigureOut">
              <a:rPr lang="nl-BE" smtClean="0">
                <a:solidFill>
                  <a:prstClr val="black"/>
                </a:solidFill>
              </a:rPr>
              <a:pPr/>
              <a:t>22/01/2020</a:t>
            </a:fld>
            <a:endParaRPr lang="nl-BE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908FE6-92FF-41E5-B581-34241A2F11BF}" type="slidenum">
              <a:rPr lang="nl-BE" smtClean="0">
                <a:solidFill>
                  <a:prstClr val="black"/>
                </a:solidFill>
              </a:rPr>
              <a:pPr/>
              <a:t>‹#›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16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6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98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1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5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0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7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48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8996-A761-48F5-904A-3D23874764CB}" type="datetimeFigureOut">
              <a:rPr lang="nl-BE" smtClean="0"/>
              <a:t>22/01/2020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8FE6-92FF-41E5-B581-34241A2F11B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50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11" y="5472656"/>
            <a:ext cx="1152128" cy="115212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9128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1259632" y="1196752"/>
            <a:ext cx="6840538" cy="865188"/>
          </a:xfrm>
        </p:spPr>
        <p:txBody>
          <a:bodyPr/>
          <a:lstStyle/>
          <a:p>
            <a:pPr algn="ctr"/>
            <a:r>
              <a:rPr lang="nl-BE" b="1" dirty="0"/>
              <a:t> Opleiding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971600" y="2924944"/>
            <a:ext cx="7709776" cy="720725"/>
          </a:xfrm>
        </p:spPr>
        <p:txBody>
          <a:bodyPr/>
          <a:lstStyle/>
          <a:p>
            <a:pPr algn="ctr"/>
            <a:r>
              <a:rPr lang="nl-BE" b="1" dirty="0"/>
              <a:t>Indicatoren</a:t>
            </a:r>
          </a:p>
          <a:p>
            <a:pPr algn="ctr"/>
            <a:r>
              <a:rPr lang="nl-BE" b="1" dirty="0"/>
              <a:t>Instroom-doorstroom-uitstroom</a:t>
            </a:r>
          </a:p>
          <a:p>
            <a:pPr algn="ctr"/>
            <a:r>
              <a:rPr lang="nl-BE" b="1" dirty="0"/>
              <a:t>en rendement</a:t>
            </a:r>
          </a:p>
          <a:p>
            <a:pPr algn="ctr"/>
            <a:r>
              <a:rPr lang="nl-BE" sz="2800" dirty="0"/>
              <a:t>2019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076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95536" y="330030"/>
            <a:ext cx="842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1.5. Instroom – type SO, </a:t>
            </a:r>
          </a:p>
          <a:p>
            <a:pPr algn="ctr"/>
            <a:r>
              <a:rPr lang="nl-BE" sz="4000" b="1" dirty="0"/>
              <a:t>alleen generatiestudenten </a:t>
            </a:r>
          </a:p>
          <a:p>
            <a:pPr algn="ctr"/>
            <a:r>
              <a:rPr lang="nl-BE" sz="2400" b="1" dirty="0"/>
              <a:t>in aandeel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32046"/>
              </p:ext>
            </p:extLst>
          </p:nvPr>
        </p:nvGraphicFramePr>
        <p:xfrm>
          <a:off x="251520" y="2065611"/>
          <a:ext cx="8064894" cy="289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355948944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2643465452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1459165320"/>
                    </a:ext>
                  </a:extLst>
                </a:gridCol>
                <a:gridCol w="1161344">
                  <a:extLst>
                    <a:ext uri="{9D8B030D-6E8A-4147-A177-3AD203B41FA5}">
                      <a16:colId xmlns:a16="http://schemas.microsoft.com/office/drawing/2014/main" val="1407466810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nl-BE" dirty="0"/>
                        <a:t>ASO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instroom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nl-BE" sz="2000" b="1" dirty="0"/>
          </a:p>
          <a:p>
            <a:pPr marL="0" indent="0">
              <a:buNone/>
            </a:pPr>
            <a:endParaRPr lang="nl-BE" sz="11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683569" y="484288"/>
            <a:ext cx="801593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2. Doorstroom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33224" y="1544023"/>
            <a:ext cx="84921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	</a:t>
            </a:r>
          </a:p>
          <a:p>
            <a:pPr lvl="1" algn="ctr"/>
            <a:r>
              <a:rPr lang="nl-BE" sz="2800" b="1" dirty="0"/>
              <a:t>Het percentage studenten dat min. 45 studiepunten verwerft in het eerste deeltraject  </a:t>
            </a:r>
          </a:p>
          <a:p>
            <a:pPr lvl="1" algn="ctr"/>
            <a:r>
              <a:rPr lang="nl-BE" sz="2800" b="1" dirty="0"/>
              <a:t>(= 3/4 van modeltraject) </a:t>
            </a:r>
          </a:p>
          <a:p>
            <a:pPr lvl="1" algn="ctr"/>
            <a:endParaRPr lang="nl-BE" sz="2800" b="1" dirty="0"/>
          </a:p>
          <a:p>
            <a:pPr lvl="1"/>
            <a:endParaRPr lang="nl-BE" sz="1200" b="1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Het doorstroompercentage wordt berekend voor voltijdse studenten</a:t>
            </a:r>
          </a:p>
          <a:p>
            <a:pPr marL="457200" lvl="2"/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NIEUW vanaf 2013-2014: rendement van de instroom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457200" lvl="2"/>
            <a:endParaRPr lang="nl-BE" sz="2000" b="1" dirty="0"/>
          </a:p>
          <a:p>
            <a:pPr marL="457200" lvl="2"/>
            <a:endParaRPr lang="nl-BE" sz="2000" dirty="0"/>
          </a:p>
          <a:p>
            <a:pPr lvl="2" indent="-457200">
              <a:buFont typeface="Arial" pitchFamily="34" charset="0"/>
              <a:buChar char="•"/>
            </a:pPr>
            <a:endParaRPr lang="nl-BE" sz="2400" dirty="0"/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1693"/>
              </p:ext>
            </p:extLst>
          </p:nvPr>
        </p:nvGraphicFramePr>
        <p:xfrm>
          <a:off x="157479" y="4126045"/>
          <a:ext cx="552544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704123152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3370480986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1622719347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2871820729"/>
                    </a:ext>
                  </a:extLst>
                </a:gridCol>
                <a:gridCol w="883566">
                  <a:extLst>
                    <a:ext uri="{9D8B030D-6E8A-4147-A177-3AD203B41FA5}">
                      <a16:colId xmlns:a16="http://schemas.microsoft.com/office/drawing/2014/main" val="3188822285"/>
                    </a:ext>
                  </a:extLst>
                </a:gridCol>
              </a:tblGrid>
              <a:tr h="623493">
                <a:tc>
                  <a:txBody>
                    <a:bodyPr/>
                    <a:lstStyle/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18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2045016" y="4888998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3" name="Rechteraccolade 12"/>
          <p:cNvSpPr/>
          <p:nvPr/>
        </p:nvSpPr>
        <p:spPr>
          <a:xfrm>
            <a:off x="1935263" y="4820057"/>
            <a:ext cx="192544" cy="823327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44470" y="256048"/>
            <a:ext cx="85612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2.1. Doorstroompercentage </a:t>
            </a:r>
            <a:r>
              <a:rPr lang="nl-BE" sz="3200" b="1" dirty="0"/>
              <a:t>1° deeltraject</a:t>
            </a:r>
          </a:p>
          <a:p>
            <a:pPr algn="ctr"/>
            <a:r>
              <a:rPr lang="nl-BE" sz="2400" b="1" dirty="0"/>
              <a:t>in aantal studenten en in % van de voltijdse instroom</a:t>
            </a:r>
          </a:p>
          <a:p>
            <a:pPr algn="ctr"/>
            <a:endParaRPr lang="nl-BE" sz="3200" b="1" dirty="0"/>
          </a:p>
        </p:txBody>
      </p:sp>
      <p:sp>
        <p:nvSpPr>
          <p:cNvPr id="21" name="Tekstvak 20"/>
          <p:cNvSpPr txBox="1"/>
          <p:nvPr/>
        </p:nvSpPr>
        <p:spPr>
          <a:xfrm>
            <a:off x="0" y="6113360"/>
            <a:ext cx="847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nl-BE" dirty="0"/>
              <a:t>Berekend t.o.v. de voltijdse nieuwe studenten, gemeten einde academiejaar</a:t>
            </a:r>
          </a:p>
          <a:p>
            <a:r>
              <a:rPr lang="nl-BE" dirty="0"/>
              <a:t>  (30 studenten). Dit aantal ligt lager dan de meting begin</a:t>
            </a:r>
            <a:r>
              <a:rPr lang="nl-BE" b="1" dirty="0"/>
              <a:t> </a:t>
            </a:r>
            <a:r>
              <a:rPr lang="nl-BE" dirty="0"/>
              <a:t>academiejaar (51 studenten). </a:t>
            </a:r>
          </a:p>
        </p:txBody>
      </p:sp>
      <p:sp>
        <p:nvSpPr>
          <p:cNvPr id="22" name="Rechteraccolade 21"/>
          <p:cNvSpPr/>
          <p:nvPr/>
        </p:nvSpPr>
        <p:spPr>
          <a:xfrm>
            <a:off x="3812513" y="4831453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3924146" y="4888998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pic>
        <p:nvPicPr>
          <p:cNvPr id="18" name="Afbeelding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24" name="Tekstvak 23"/>
          <p:cNvSpPr txBox="1"/>
          <p:nvPr/>
        </p:nvSpPr>
        <p:spPr>
          <a:xfrm>
            <a:off x="3063507" y="4888998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5" name="Rechteraccolade 24"/>
          <p:cNvSpPr/>
          <p:nvPr/>
        </p:nvSpPr>
        <p:spPr>
          <a:xfrm>
            <a:off x="2951281" y="4827914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73996636-D45A-4810-9D48-EE1893459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51406"/>
              </p:ext>
            </p:extLst>
          </p:nvPr>
        </p:nvGraphicFramePr>
        <p:xfrm>
          <a:off x="2968340" y="1315646"/>
          <a:ext cx="577385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416">
                  <a:extLst>
                    <a:ext uri="{9D8B030D-6E8A-4147-A177-3AD203B41FA5}">
                      <a16:colId xmlns:a16="http://schemas.microsoft.com/office/drawing/2014/main" val="3576470488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3284963869"/>
                    </a:ext>
                  </a:extLst>
                </a:gridCol>
                <a:gridCol w="871624">
                  <a:extLst>
                    <a:ext uri="{9D8B030D-6E8A-4147-A177-3AD203B41FA5}">
                      <a16:colId xmlns:a16="http://schemas.microsoft.com/office/drawing/2014/main" val="2644034967"/>
                    </a:ext>
                  </a:extLst>
                </a:gridCol>
                <a:gridCol w="974952">
                  <a:extLst>
                    <a:ext uri="{9D8B030D-6E8A-4147-A177-3AD203B41FA5}">
                      <a16:colId xmlns:a16="http://schemas.microsoft.com/office/drawing/2014/main" val="2517428030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4109070192"/>
                    </a:ext>
                  </a:extLst>
                </a:gridCol>
                <a:gridCol w="923288">
                  <a:extLst>
                    <a:ext uri="{9D8B030D-6E8A-4147-A177-3AD203B41FA5}">
                      <a16:colId xmlns:a16="http://schemas.microsoft.com/office/drawing/2014/main" val="924539431"/>
                    </a:ext>
                  </a:extLst>
                </a:gridCol>
              </a:tblGrid>
              <a:tr h="242555">
                <a:tc>
                  <a:txBody>
                    <a:bodyPr/>
                    <a:lstStyle/>
                    <a:p>
                      <a:endParaRPr lang="nl-BE" b="1" dirty="0"/>
                    </a:p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92393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33248"/>
                  </a:ext>
                </a:extLst>
              </a:tr>
              <a:tr h="527380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9161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14202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Drop-out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042"/>
                  </a:ext>
                </a:extLst>
              </a:tr>
            </a:tbl>
          </a:graphicData>
        </a:graphic>
      </p:graphicFrame>
      <p:sp>
        <p:nvSpPr>
          <p:cNvPr id="16" name="Rechteraccolade 15"/>
          <p:cNvSpPr/>
          <p:nvPr/>
        </p:nvSpPr>
        <p:spPr>
          <a:xfrm>
            <a:off x="6704267" y="2308862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6767783" y="2415644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2" name="Rechteraccolade 11"/>
          <p:cNvSpPr/>
          <p:nvPr/>
        </p:nvSpPr>
        <p:spPr>
          <a:xfrm>
            <a:off x="5659267" y="2295392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/>
          <p:cNvSpPr txBox="1"/>
          <p:nvPr/>
        </p:nvSpPr>
        <p:spPr>
          <a:xfrm>
            <a:off x="5702329" y="2397977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0" name="Rechteraccolade 19"/>
          <p:cNvSpPr/>
          <p:nvPr/>
        </p:nvSpPr>
        <p:spPr>
          <a:xfrm>
            <a:off x="4845491" y="2304764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/>
          <p:cNvSpPr txBox="1"/>
          <p:nvPr/>
        </p:nvSpPr>
        <p:spPr>
          <a:xfrm>
            <a:off x="4875768" y="2423623"/>
            <a:ext cx="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6" name="Rechteraccolade 15">
            <a:extLst>
              <a:ext uri="{FF2B5EF4-FFF2-40B4-BE49-F238E27FC236}">
                <a16:creationId xmlns:a16="http://schemas.microsoft.com/office/drawing/2014/main" id="{302B9B4A-5CF1-43CC-86CF-E37BA8A0BB10}"/>
              </a:ext>
            </a:extLst>
          </p:cNvPr>
          <p:cNvSpPr/>
          <p:nvPr/>
        </p:nvSpPr>
        <p:spPr>
          <a:xfrm>
            <a:off x="8570418" y="2336113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Tekstvak 9">
            <a:extLst>
              <a:ext uri="{FF2B5EF4-FFF2-40B4-BE49-F238E27FC236}">
                <a16:creationId xmlns:a16="http://schemas.microsoft.com/office/drawing/2014/main" id="{BBBC78A1-5C78-470C-9AAA-5200CB7FD874}"/>
              </a:ext>
            </a:extLst>
          </p:cNvPr>
          <p:cNvSpPr txBox="1"/>
          <p:nvPr/>
        </p:nvSpPr>
        <p:spPr>
          <a:xfrm>
            <a:off x="8633934" y="244289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28" name="Rechteraccolade 11">
            <a:extLst>
              <a:ext uri="{FF2B5EF4-FFF2-40B4-BE49-F238E27FC236}">
                <a16:creationId xmlns:a16="http://schemas.microsoft.com/office/drawing/2014/main" id="{D0AB7400-D719-47FC-9C9F-3F0A240FB5AF}"/>
              </a:ext>
            </a:extLst>
          </p:cNvPr>
          <p:cNvSpPr/>
          <p:nvPr/>
        </p:nvSpPr>
        <p:spPr>
          <a:xfrm>
            <a:off x="7525418" y="2322643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kstvak 16">
            <a:extLst>
              <a:ext uri="{FF2B5EF4-FFF2-40B4-BE49-F238E27FC236}">
                <a16:creationId xmlns:a16="http://schemas.microsoft.com/office/drawing/2014/main" id="{4925158B-B401-41F3-855D-6076B34CCFE3}"/>
              </a:ext>
            </a:extLst>
          </p:cNvPr>
          <p:cNvSpPr txBox="1"/>
          <p:nvPr/>
        </p:nvSpPr>
        <p:spPr>
          <a:xfrm>
            <a:off x="7568480" y="2425228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30" name="Rechteraccolade 21">
            <a:extLst>
              <a:ext uri="{FF2B5EF4-FFF2-40B4-BE49-F238E27FC236}">
                <a16:creationId xmlns:a16="http://schemas.microsoft.com/office/drawing/2014/main" id="{A973B28C-6BE0-4C6E-ACEE-1BDCAA59E020}"/>
              </a:ext>
            </a:extLst>
          </p:cNvPr>
          <p:cNvSpPr/>
          <p:nvPr/>
        </p:nvSpPr>
        <p:spPr>
          <a:xfrm>
            <a:off x="4697217" y="4831453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Tekstvak 22">
            <a:extLst>
              <a:ext uri="{FF2B5EF4-FFF2-40B4-BE49-F238E27FC236}">
                <a16:creationId xmlns:a16="http://schemas.microsoft.com/office/drawing/2014/main" id="{0081357F-011D-4AAF-BC99-15A0C1864F3F}"/>
              </a:ext>
            </a:extLst>
          </p:cNvPr>
          <p:cNvSpPr txBox="1"/>
          <p:nvPr/>
        </p:nvSpPr>
        <p:spPr>
          <a:xfrm>
            <a:off x="4808850" y="4888998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32" name="Rechteraccolade 21">
            <a:extLst>
              <a:ext uri="{FF2B5EF4-FFF2-40B4-BE49-F238E27FC236}">
                <a16:creationId xmlns:a16="http://schemas.microsoft.com/office/drawing/2014/main" id="{A9FEF0B1-3334-4B97-A520-FAB5B3DB83C9}"/>
              </a:ext>
            </a:extLst>
          </p:cNvPr>
          <p:cNvSpPr/>
          <p:nvPr/>
        </p:nvSpPr>
        <p:spPr>
          <a:xfrm>
            <a:off x="5528652" y="4822082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Tekstvak 22">
            <a:extLst>
              <a:ext uri="{FF2B5EF4-FFF2-40B4-BE49-F238E27FC236}">
                <a16:creationId xmlns:a16="http://schemas.microsoft.com/office/drawing/2014/main" id="{BB3C2326-CD9A-48C2-92B8-0DCDF2A247E7}"/>
              </a:ext>
            </a:extLst>
          </p:cNvPr>
          <p:cNvSpPr txBox="1"/>
          <p:nvPr/>
        </p:nvSpPr>
        <p:spPr>
          <a:xfrm>
            <a:off x="5640285" y="4879627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82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 animBg="1"/>
      <p:bldP spid="23" grpId="0"/>
      <p:bldP spid="24" grpId="0"/>
      <p:bldP spid="25" grpId="0" animBg="1"/>
      <p:bldP spid="16" grpId="0" animBg="1"/>
      <p:bldP spid="10" grpId="0"/>
      <p:bldP spid="12" grpId="0" animBg="1"/>
      <p:bldP spid="17" grpId="0"/>
      <p:bldP spid="20" grpId="0" animBg="1"/>
      <p:bldP spid="19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3376304" y="4962015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395536" y="62068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2.2. Doorstroom 1</a:t>
            </a:r>
            <a:r>
              <a:rPr lang="nl-BE" sz="3600" b="1" baseline="30000" dirty="0"/>
              <a:t>ste</a:t>
            </a:r>
            <a:r>
              <a:rPr lang="nl-BE" sz="3600" b="1" dirty="0"/>
              <a:t> deeltraject- type SO</a:t>
            </a:r>
            <a:endParaRPr lang="nl-BE" sz="3200" b="1" dirty="0"/>
          </a:p>
          <a:p>
            <a:pPr algn="ctr"/>
            <a:r>
              <a:rPr lang="nl-BE" sz="2400" b="1" dirty="0"/>
              <a:t>in % van de voltijdse nieuwe studenten met een bepaalde vooropleiding, einde academiejaar ‘18-’19*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04246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28630"/>
              </p:ext>
            </p:extLst>
          </p:nvPr>
        </p:nvGraphicFramePr>
        <p:xfrm>
          <a:off x="827583" y="2271896"/>
          <a:ext cx="7344817" cy="367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Behaalde </a:t>
                      </a:r>
                      <a:r>
                        <a:rPr lang="nl-BE" sz="1600" b="1" dirty="0" err="1"/>
                        <a:t>credits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400" b="0" dirty="0"/>
                        <a:t>Buitenland/</a:t>
                      </a:r>
                    </a:p>
                    <a:p>
                      <a:r>
                        <a:rPr lang="nl-BE" sz="1400" b="0" dirty="0"/>
                        <a:t>geen</a:t>
                      </a:r>
                      <a:r>
                        <a:rPr lang="nl-BE" sz="1400" b="0" baseline="0" dirty="0"/>
                        <a:t> info</a:t>
                      </a:r>
                      <a:endParaRPr lang="nl-B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r>
                        <a:rPr lang="nl-BE" sz="1600" b="1" dirty="0"/>
                        <a:t>   60 </a:t>
                      </a:r>
                      <a:r>
                        <a:rPr lang="nl-BE" sz="1600" b="1" dirty="0" err="1"/>
                        <a:t>stp</a:t>
                      </a:r>
                      <a:endParaRPr lang="nl-BE" sz="1600" b="1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31">
                <a:tc>
                  <a:txBody>
                    <a:bodyPr/>
                    <a:lstStyle/>
                    <a:p>
                      <a:r>
                        <a:rPr lang="nl-BE" sz="1600" b="1" baseline="0" dirty="0"/>
                        <a:t> 45 ≤ </a:t>
                      </a:r>
                      <a:r>
                        <a:rPr lang="nl-BE" sz="1600" b="1" baseline="0" dirty="0" err="1"/>
                        <a:t>stp</a:t>
                      </a:r>
                      <a:r>
                        <a:rPr lang="nl-BE" sz="1600" b="1" baseline="0" dirty="0"/>
                        <a:t> &lt; 60</a:t>
                      </a:r>
                    </a:p>
                    <a:p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&lt;</a:t>
                      </a:r>
                      <a:r>
                        <a:rPr lang="nl-BE" sz="1600" b="1" baseline="0" dirty="0"/>
                        <a:t> 45 </a:t>
                      </a:r>
                      <a:r>
                        <a:rPr lang="nl-BE" sz="1600" b="1" baseline="0" dirty="0" err="1"/>
                        <a:t>stp</a:t>
                      </a:r>
                      <a:endParaRPr lang="nl-BE" sz="1600" b="1" baseline="0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96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 aantal studenten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raccolade 10"/>
          <p:cNvSpPr/>
          <p:nvPr/>
        </p:nvSpPr>
        <p:spPr>
          <a:xfrm>
            <a:off x="2692534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eraccolade 11"/>
          <p:cNvSpPr/>
          <p:nvPr/>
        </p:nvSpPr>
        <p:spPr>
          <a:xfrm>
            <a:off x="4084997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/>
          <p:cNvSpPr txBox="1"/>
          <p:nvPr/>
        </p:nvSpPr>
        <p:spPr>
          <a:xfrm>
            <a:off x="2863659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4310745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%</a:t>
            </a:r>
          </a:p>
        </p:txBody>
      </p:sp>
      <p:pic>
        <p:nvPicPr>
          <p:cNvPr id="10" name="Afbeelding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doorstroom (1)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66018"/>
            <a:ext cx="842493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endParaRPr lang="nl-BE" sz="800" dirty="0"/>
          </a:p>
          <a:p>
            <a:pPr marL="0" indent="0">
              <a:buNone/>
            </a:pPr>
            <a:endParaRPr lang="nl-BE" sz="600" dirty="0"/>
          </a:p>
          <a:p>
            <a:pPr>
              <a:buFont typeface="Wingdings" pitchFamily="2" charset="2"/>
              <a:buChar char="Ø"/>
            </a:pPr>
            <a:endParaRPr lang="nl-BE" sz="9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579003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3. Uitstroom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381144" y="2060848"/>
            <a:ext cx="7079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 studenten dat een diploma behaalde in het betrokken academiejaar (per type SO)</a:t>
            </a:r>
          </a:p>
        </p:txBody>
      </p:sp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475656" y="18864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Uitstroom/type SO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95856" y="896526"/>
            <a:ext cx="932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3.1. Aantal studenten dat een diploma behaalde in het betrokken academiejaar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37819"/>
              </p:ext>
            </p:extLst>
          </p:nvPr>
        </p:nvGraphicFramePr>
        <p:xfrm>
          <a:off x="295081" y="1268760"/>
          <a:ext cx="852539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644532389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144982542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3476009448"/>
                    </a:ext>
                  </a:extLst>
                </a:gridCol>
                <a:gridCol w="1278079">
                  <a:extLst>
                    <a:ext uri="{9D8B030D-6E8A-4147-A177-3AD203B41FA5}">
                      <a16:colId xmlns:a16="http://schemas.microsoft.com/office/drawing/2014/main" val="1439479208"/>
                    </a:ext>
                  </a:extLst>
                </a:gridCol>
              </a:tblGrid>
              <a:tr h="302910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5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20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80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36856" y="4005064"/>
            <a:ext cx="910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3.2. Aandeel van het type SO in de uitstroom van het betrokken academiejaar (%) 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995260"/>
              </p:ext>
            </p:extLst>
          </p:nvPr>
        </p:nvGraphicFramePr>
        <p:xfrm>
          <a:off x="295080" y="4370870"/>
          <a:ext cx="8525393" cy="233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1697408013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1440080861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789050710"/>
                    </a:ext>
                  </a:extLst>
                </a:gridCol>
                <a:gridCol w="1280419">
                  <a:extLst>
                    <a:ext uri="{9D8B030D-6E8A-4147-A177-3AD203B41FA5}">
                      <a16:colId xmlns:a16="http://schemas.microsoft.com/office/drawing/2014/main" val="698218525"/>
                    </a:ext>
                  </a:extLst>
                </a:gridCol>
              </a:tblGrid>
              <a:tr h="608017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Afbeelding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81" y="6144465"/>
            <a:ext cx="589280" cy="589280"/>
          </a:xfrm>
          <a:prstGeom prst="rect">
            <a:avLst/>
          </a:prstGeom>
        </p:spPr>
      </p:pic>
      <p:sp>
        <p:nvSpPr>
          <p:cNvPr id="10" name="PIJL-LINKS 9"/>
          <p:cNvSpPr/>
          <p:nvPr/>
        </p:nvSpPr>
        <p:spPr>
          <a:xfrm>
            <a:off x="8643639" y="3531214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9448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uitstroom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422664" y="612027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4. Studieduur</a:t>
            </a:r>
          </a:p>
          <a:p>
            <a:pPr algn="ctr"/>
            <a:r>
              <a:rPr lang="nl-BE" sz="3600" b="1" dirty="0"/>
              <a:t> </a:t>
            </a:r>
          </a:p>
          <a:p>
            <a:pPr algn="ctr"/>
            <a:endParaRPr lang="nl-BE" sz="3600" b="1" dirty="0"/>
          </a:p>
          <a:p>
            <a:pPr algn="ctr"/>
            <a:endParaRPr lang="nl-BE" sz="3600" b="1" dirty="0"/>
          </a:p>
          <a:p>
            <a:pPr algn="ctr"/>
            <a:endParaRPr lang="nl-BE" sz="3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683567" y="3703607"/>
            <a:ext cx="8208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Berekend voor uitstromende gediplomeerden, 5 laatste academiejaren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Verband </a:t>
            </a:r>
            <a:r>
              <a:rPr lang="nl-BE" sz="2800" dirty="0" err="1"/>
              <a:t>tss</a:t>
            </a:r>
            <a:r>
              <a:rPr lang="nl-BE" sz="2800" dirty="0"/>
              <a:t> gediplomeerde uitstroom en type SO sinds ‘11-’12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747968" y="1772816"/>
            <a:ext cx="6421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Gerealiseerde studieduur </a:t>
            </a:r>
          </a:p>
          <a:p>
            <a:pPr algn="ctr"/>
            <a:r>
              <a:rPr lang="nl-BE" sz="3200" b="1" dirty="0"/>
              <a:t>(of opgelopen studieduurvertraging)</a:t>
            </a:r>
          </a:p>
        </p:txBody>
      </p:sp>
      <p:pic>
        <p:nvPicPr>
          <p:cNvPr id="12" name="Afbeelding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3088" y="548680"/>
            <a:ext cx="8103368" cy="5544616"/>
          </a:xfrm>
        </p:spPr>
        <p:txBody>
          <a:bodyPr>
            <a:noAutofit/>
          </a:bodyPr>
          <a:lstStyle/>
          <a:p>
            <a:pPr algn="l" eaLnBrk="1" hangingPunct="1"/>
            <a:r>
              <a:rPr lang="fr-BE" sz="1800" b="1" dirty="0" err="1">
                <a:solidFill>
                  <a:schemeClr val="tx1"/>
                </a:solidFill>
              </a:rPr>
              <a:t>Inleiding</a:t>
            </a:r>
            <a:r>
              <a:rPr lang="fr-BE" sz="1800" b="1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endParaRPr lang="fr-BE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fr-BE" sz="1800" dirty="0">
                <a:solidFill>
                  <a:schemeClr val="tx1"/>
                </a:solidFill>
              </a:rPr>
              <a:t>De </a:t>
            </a:r>
            <a:r>
              <a:rPr lang="fr-BE" sz="1800" dirty="0" err="1">
                <a:solidFill>
                  <a:schemeClr val="tx1"/>
                </a:solidFill>
              </a:rPr>
              <a:t>cijferanalyse</a:t>
            </a:r>
            <a:r>
              <a:rPr lang="fr-BE" sz="1800" dirty="0">
                <a:solidFill>
                  <a:schemeClr val="tx1"/>
                </a:solidFill>
              </a:rPr>
              <a:t> van de </a:t>
            </a:r>
            <a:r>
              <a:rPr lang="fr-BE" sz="1800" dirty="0" err="1">
                <a:solidFill>
                  <a:schemeClr val="tx1"/>
                </a:solidFill>
              </a:rPr>
              <a:t>opleidingen</a:t>
            </a:r>
            <a:r>
              <a:rPr lang="fr-BE" sz="1800" dirty="0">
                <a:solidFill>
                  <a:schemeClr val="tx1"/>
                </a:solidFill>
              </a:rPr>
              <a:t> van het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 G-L </a:t>
            </a:r>
            <a:r>
              <a:rPr lang="fr-BE" sz="1800" dirty="0" err="1">
                <a:solidFill>
                  <a:schemeClr val="tx1"/>
                </a:solidFill>
              </a:rPr>
              <a:t>omvat</a:t>
            </a:r>
            <a:r>
              <a:rPr lang="fr-BE" sz="1800" dirty="0">
                <a:solidFill>
                  <a:schemeClr val="tx1"/>
                </a:solidFill>
              </a:rPr>
              <a:t> indicatoren </a:t>
            </a:r>
          </a:p>
          <a:p>
            <a:pPr algn="l" eaLnBrk="1" hangingPunct="1"/>
            <a:endParaRPr lang="fr-BE" sz="105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opleidingsonderdelen</a:t>
            </a:r>
            <a:r>
              <a:rPr lang="fr-BE" sz="1800" dirty="0">
                <a:solidFill>
                  <a:schemeClr val="tx1"/>
                </a:solidFill>
              </a:rPr>
              <a:t> (cfr. </a:t>
            </a:r>
            <a:r>
              <a:rPr lang="fr-BE" sz="1800" dirty="0" err="1">
                <a:solidFill>
                  <a:schemeClr val="tx1"/>
                </a:solidFill>
              </a:rPr>
              <a:t>pdf</a:t>
            </a:r>
            <a:r>
              <a:rPr lang="fr-BE" sz="1800" dirty="0">
                <a:solidFill>
                  <a:schemeClr val="tx1"/>
                </a:solidFill>
              </a:rPr>
              <a:t>):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scorespreiding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statistieken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lvl="1" algn="l"/>
            <a:endParaRPr lang="fr-BE" sz="1000" dirty="0">
              <a:solidFill>
                <a:schemeClr val="tx1"/>
              </a:solidFill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deeltrajecten</a:t>
            </a:r>
            <a:r>
              <a:rPr lang="fr-BE" sz="1800" dirty="0">
                <a:solidFill>
                  <a:schemeClr val="tx1"/>
                </a:solidFill>
              </a:rPr>
              <a:t>: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instroom</a:t>
            </a:r>
            <a:r>
              <a:rPr lang="fr-BE" sz="1600" dirty="0">
                <a:solidFill>
                  <a:schemeClr val="tx1"/>
                </a:solidFill>
              </a:rPr>
              <a:t> in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doorstroom</a:t>
            </a:r>
            <a:r>
              <a:rPr lang="fr-BE" sz="1600" dirty="0">
                <a:solidFill>
                  <a:schemeClr val="tx1"/>
                </a:solidFill>
              </a:rPr>
              <a:t> van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naar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tweede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uitstroom</a:t>
            </a:r>
            <a:r>
              <a:rPr lang="fr-BE" sz="1600" dirty="0">
                <a:solidFill>
                  <a:schemeClr val="tx1"/>
                </a:solidFill>
              </a:rPr>
              <a:t> incl. </a:t>
            </a:r>
            <a:r>
              <a:rPr lang="fr-BE" sz="1600" dirty="0" err="1">
                <a:solidFill>
                  <a:schemeClr val="tx1"/>
                </a:solidFill>
              </a:rPr>
              <a:t>studieduur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voor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laatste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opleiding en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opgenomen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verworven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Rendement</a:t>
            </a:r>
          </a:p>
          <a:p>
            <a:pPr lvl="1" algn="l"/>
            <a:endParaRPr lang="fr-BE" sz="1400" dirty="0">
              <a:solidFill>
                <a:schemeClr val="tx1"/>
              </a:solidFill>
            </a:endParaRPr>
          </a:p>
          <a:p>
            <a:pPr algn="l"/>
            <a:r>
              <a:rPr lang="nl-BE" sz="1400" u="sng" dirty="0">
                <a:solidFill>
                  <a:schemeClr val="tx1"/>
                </a:solidFill>
              </a:rPr>
              <a:t>Bron</a:t>
            </a:r>
            <a:r>
              <a:rPr lang="nl-BE" sz="1400" dirty="0">
                <a:solidFill>
                  <a:schemeClr val="tx1"/>
                </a:solidFill>
              </a:rPr>
              <a:t>: </a:t>
            </a:r>
            <a:r>
              <a:rPr lang="nl-BE" sz="1600" dirty="0">
                <a:solidFill>
                  <a:schemeClr val="tx1"/>
                </a:solidFill>
              </a:rPr>
              <a:t>D</a:t>
            </a:r>
            <a:r>
              <a:rPr lang="nl-BE" sz="1400" dirty="0">
                <a:solidFill>
                  <a:schemeClr val="tx1"/>
                </a:solidFill>
              </a:rPr>
              <a:t>epartementale </a:t>
            </a:r>
            <a:r>
              <a:rPr lang="nl-BE" sz="1400" dirty="0" err="1">
                <a:solidFill>
                  <a:schemeClr val="tx1"/>
                </a:solidFill>
              </a:rPr>
              <a:t>bamaflex</a:t>
            </a:r>
            <a:r>
              <a:rPr lang="nl-BE" sz="1400" dirty="0">
                <a:solidFill>
                  <a:schemeClr val="tx1"/>
                </a:solidFill>
              </a:rPr>
              <a:t>-gegevens  (verwerking november 2011, </a:t>
            </a:r>
          </a:p>
          <a:p>
            <a:pPr algn="l"/>
            <a:r>
              <a:rPr lang="nl-BE" sz="1400" dirty="0">
                <a:solidFill>
                  <a:schemeClr val="tx1"/>
                </a:solidFill>
              </a:rPr>
              <a:t>november 2012, oktober 2013, november 2014, april 2015, november 2016, november 2017, november 2018, oktober 2019)</a:t>
            </a:r>
          </a:p>
          <a:p>
            <a:pPr marL="800100" lvl="1" indent="-342900" algn="l">
              <a:buFontTx/>
              <a:buChar char="-"/>
            </a:pPr>
            <a:endParaRPr lang="fr-BE" sz="18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r>
              <a:rPr lang="fr-BE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9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30569"/>
              </p:ext>
            </p:extLst>
          </p:nvPr>
        </p:nvGraphicFramePr>
        <p:xfrm>
          <a:off x="827583" y="1300356"/>
          <a:ext cx="7272808" cy="338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309">
                <a:tc>
                  <a:txBody>
                    <a:bodyPr/>
                    <a:lstStyle/>
                    <a:p>
                      <a:pPr algn="r"/>
                      <a:r>
                        <a:rPr lang="nl-BE" b="1" dirty="0"/>
                        <a:t>Studieduur</a:t>
                      </a:r>
                    </a:p>
                    <a:p>
                      <a:endParaRPr lang="nl-BE" sz="1050" b="1" dirty="0"/>
                    </a:p>
                    <a:p>
                      <a:r>
                        <a:rPr lang="nl-BE" b="1" dirty="0"/>
                        <a:t>academiejaar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&lt;3 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&gt;</a:t>
                      </a:r>
                      <a:r>
                        <a:rPr lang="nl-BE" baseline="0" dirty="0"/>
                        <a:t> 4 jaar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852507" y="2015192"/>
            <a:ext cx="936104" cy="2672879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611373" y="16758"/>
            <a:ext cx="7705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4.1. Studieduur</a:t>
            </a:r>
          </a:p>
          <a:p>
            <a:pPr algn="ctr"/>
            <a:r>
              <a:rPr lang="nl-BE" sz="2000" b="1" dirty="0"/>
              <a:t>in % van uitstromende gediplomeerde studenten in het betrokken academiejaar</a:t>
            </a:r>
          </a:p>
          <a:p>
            <a:pPr algn="ctr"/>
            <a:endParaRPr lang="nl-BE" sz="3200" dirty="0"/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652807" y="501886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180503" y="692696"/>
            <a:ext cx="900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4.2. Studieduur per type SO, uitstroom ‘18-’19* </a:t>
            </a:r>
          </a:p>
          <a:p>
            <a:pPr algn="ctr"/>
            <a:r>
              <a:rPr lang="nl-BE" sz="2800" b="1" dirty="0"/>
              <a:t>in aantal studenten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83775"/>
              </p:ext>
            </p:extLst>
          </p:nvPr>
        </p:nvGraphicFramePr>
        <p:xfrm>
          <a:off x="1907705" y="2420888"/>
          <a:ext cx="5139509" cy="286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25">
                <a:tc>
                  <a:txBody>
                    <a:bodyPr/>
                    <a:lstStyle/>
                    <a:p>
                      <a:pPr algn="r"/>
                      <a:r>
                        <a:rPr lang="nl-BE" sz="1600" b="1" dirty="0"/>
                        <a:t>Studieduur</a:t>
                      </a:r>
                    </a:p>
                    <a:p>
                      <a:endParaRPr lang="nl-BE" sz="500" b="1" dirty="0"/>
                    </a:p>
                    <a:p>
                      <a:r>
                        <a:rPr lang="nl-BE" sz="1600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&lt;</a:t>
                      </a:r>
                      <a:r>
                        <a:rPr lang="nl-BE" sz="1600" baseline="0" dirty="0"/>
                        <a:t> 3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3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4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&gt;</a:t>
                      </a:r>
                      <a:r>
                        <a:rPr lang="nl-BE" sz="1600" baseline="0" dirty="0"/>
                        <a:t> 4 jaar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28">
                <a:tc>
                  <a:txBody>
                    <a:bodyPr/>
                    <a:lstStyle/>
                    <a:p>
                      <a:r>
                        <a:rPr lang="nl-BE" sz="1600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25420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0" b="1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</a:t>
                      </a:r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396824" y="3019226"/>
            <a:ext cx="648072" cy="2182997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8" name="Afbeelding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9" name="PIJL-LINKS 8"/>
          <p:cNvSpPr/>
          <p:nvPr/>
        </p:nvSpPr>
        <p:spPr>
          <a:xfrm rot="5400000">
            <a:off x="4397034" y="5458953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84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302501"/>
              </p:ext>
            </p:extLst>
          </p:nvPr>
        </p:nvGraphicFramePr>
        <p:xfrm>
          <a:off x="141409" y="1705785"/>
          <a:ext cx="8175006" cy="312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111045901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1013197456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2866090407"/>
                    </a:ext>
                  </a:extLst>
                </a:gridCol>
                <a:gridCol w="1181985">
                  <a:extLst>
                    <a:ext uri="{9D8B030D-6E8A-4147-A177-3AD203B41FA5}">
                      <a16:colId xmlns:a16="http://schemas.microsoft.com/office/drawing/2014/main" val="46967063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nl-BE" b="1" dirty="0"/>
                        <a:t>Studenten met studieduur &gt; 3</a:t>
                      </a:r>
                      <a:r>
                        <a:rPr lang="nl-BE" b="1" baseline="0" dirty="0"/>
                        <a:t> jaar</a:t>
                      </a:r>
                      <a:endParaRPr lang="nl-B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94">
                <a:tc>
                  <a:txBody>
                    <a:bodyPr/>
                    <a:lstStyle/>
                    <a:p>
                      <a:r>
                        <a:rPr lang="nl-BE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62468"/>
                  </a:ext>
                </a:extLst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41408" y="379136"/>
            <a:ext cx="900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4.3. Studieduurvertraging (&gt; 3jaar) per type SO </a:t>
            </a:r>
          </a:p>
          <a:p>
            <a:pPr algn="ctr"/>
            <a:r>
              <a:rPr lang="nl-BE" sz="2400" b="1" dirty="0"/>
              <a:t>in aantal uitstromende studenten 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6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studieduur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sz="1600" dirty="0"/>
          </a:p>
          <a:p>
            <a:pPr marL="457200" lvl="1" indent="0">
              <a:buNone/>
            </a:pPr>
            <a:endParaRPr lang="nl-BE" sz="2000" dirty="0"/>
          </a:p>
          <a:p>
            <a:pPr>
              <a:buFont typeface="Wingdings" pitchFamily="2" charset="2"/>
              <a:buChar char="Ø"/>
            </a:pPr>
            <a:endParaRPr lang="nl-BE" sz="20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>
                <a:solidFill>
                  <a:schemeClr val="bg1"/>
                </a:solidFill>
              </a:rPr>
              <a:t>5. Studierendement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99592" y="1700808"/>
            <a:ext cx="779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verworven studiepunten t.o.v. aantal opgenomen studiepunten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539553" y="3645024"/>
            <a:ext cx="7993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Totaal aantal </a:t>
            </a:r>
            <a:r>
              <a:rPr lang="nl-BE" sz="2400" dirty="0" err="1"/>
              <a:t>stp</a:t>
            </a:r>
            <a:r>
              <a:rPr lang="nl-BE" sz="2400" dirty="0"/>
              <a:t> voor de volledige opleiding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Vergelijking departement G-L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99665"/>
              </p:ext>
            </p:extLst>
          </p:nvPr>
        </p:nvGraphicFramePr>
        <p:xfrm>
          <a:off x="1055130" y="4869160"/>
          <a:ext cx="7488832" cy="684076"/>
        </p:xfrm>
        <a:graphic>
          <a:graphicData uri="http://schemas.openxmlformats.org/drawingml/2006/table">
            <a:tbl>
              <a:tblPr/>
              <a:tblGrid>
                <a:gridCol w="53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20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cijferanalyse Gilles </a:t>
                      </a:r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Rasson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juni 2014 (2008-2009 tot 2012-2013);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Bamaflex-gevens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(2013-2014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 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2017-2018*)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39045" y="210189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5.1. Aantal opgenomen/verworven studiepunten en rendement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graphicFrame>
        <p:nvGraphicFramePr>
          <p:cNvPr id="8" name="Grafiek 7">
            <a:extLst>
              <a:ext uri="{FF2B5EF4-FFF2-40B4-BE49-F238E27FC236}">
                <a16:creationId xmlns:a16="http://schemas.microsoft.com/office/drawing/2014/main" id="{EB07E2A1-61FA-43A0-9FD0-D9D75AC6B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16959"/>
              </p:ext>
            </p:extLst>
          </p:nvPr>
        </p:nvGraphicFramePr>
        <p:xfrm>
          <a:off x="287812" y="4114800"/>
          <a:ext cx="86534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3197F56A-7608-4C2D-AC48-FE309545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54641"/>
              </p:ext>
            </p:extLst>
          </p:nvPr>
        </p:nvGraphicFramePr>
        <p:xfrm>
          <a:off x="204326" y="1594879"/>
          <a:ext cx="8472132" cy="2113521"/>
        </p:xfrm>
        <a:graphic>
          <a:graphicData uri="http://schemas.openxmlformats.org/drawingml/2006/table">
            <a:tbl>
              <a:tblPr/>
              <a:tblGrid>
                <a:gridCol w="1412022">
                  <a:extLst>
                    <a:ext uri="{9D8B030D-6E8A-4147-A177-3AD203B41FA5}">
                      <a16:colId xmlns:a16="http://schemas.microsoft.com/office/drawing/2014/main" val="1049919197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4208118107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2916317062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882080786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78963805"/>
                    </a:ext>
                  </a:extLst>
                </a:gridCol>
                <a:gridCol w="1412022">
                  <a:extLst>
                    <a:ext uri="{9D8B030D-6E8A-4147-A177-3AD203B41FA5}">
                      <a16:colId xmlns:a16="http://schemas.microsoft.com/office/drawing/2014/main" val="3640245922"/>
                    </a:ext>
                  </a:extLst>
                </a:gridCol>
              </a:tblGrid>
              <a:tr h="340107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Totaal VR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1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64457"/>
                  </a:ext>
                </a:extLst>
              </a:tr>
              <a:tr h="680214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opgenomen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00749"/>
                  </a:ext>
                </a:extLst>
              </a:tr>
              <a:tr h="51016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verworven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35352"/>
                  </a:ext>
                </a:extLst>
              </a:tr>
              <a:tr h="58304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2000" b="1" i="0" u="none" strike="noStrike" dirty="0">
                        <a:solidFill>
                          <a:srgbClr val="4F81B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41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07504" y="548680"/>
            <a:ext cx="8820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5.2. Studierendement per type SO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55008" y="348665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50000"/>
                  </a:schemeClr>
                </a:solidFill>
              </a:rPr>
              <a:t>**Kleine aantallen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8533D85-FA93-4871-B31D-1CDE3D4E6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56028"/>
              </p:ext>
            </p:extLst>
          </p:nvPr>
        </p:nvGraphicFramePr>
        <p:xfrm>
          <a:off x="427116" y="1461821"/>
          <a:ext cx="8105322" cy="1947566"/>
        </p:xfrm>
        <a:graphic>
          <a:graphicData uri="http://schemas.openxmlformats.org/drawingml/2006/table">
            <a:tbl>
              <a:tblPr/>
              <a:tblGrid>
                <a:gridCol w="1350887">
                  <a:extLst>
                    <a:ext uri="{9D8B030D-6E8A-4147-A177-3AD203B41FA5}">
                      <a16:colId xmlns:a16="http://schemas.microsoft.com/office/drawing/2014/main" val="1179333989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2908427013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727325805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998951294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976117605"/>
                    </a:ext>
                  </a:extLst>
                </a:gridCol>
                <a:gridCol w="1350887">
                  <a:extLst>
                    <a:ext uri="{9D8B030D-6E8A-4147-A177-3AD203B41FA5}">
                      <a16:colId xmlns:a16="http://schemas.microsoft.com/office/drawing/2014/main" val="1035834084"/>
                    </a:ext>
                  </a:extLst>
                </a:gridCol>
              </a:tblGrid>
              <a:tr h="286481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016363"/>
                  </a:ext>
                </a:extLst>
              </a:tr>
              <a:tr h="16853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46419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20213"/>
                  </a:ext>
                </a:extLst>
              </a:tr>
              <a:tr h="427923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92105"/>
                  </a:ext>
                </a:extLst>
              </a:tr>
              <a:tr h="43483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BSO**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4F81BD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87076"/>
                  </a:ext>
                </a:extLst>
              </a:tr>
              <a:tr h="29159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    KSO**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nl-BE" sz="1600" b="0" i="0" u="none" strike="noStrike" dirty="0">
                        <a:solidFill>
                          <a:srgbClr val="7F7F7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14790"/>
                  </a:ext>
                </a:extLst>
              </a:tr>
            </a:tbl>
          </a:graphicData>
        </a:graphic>
      </p:graphicFrame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id="{735494E2-9AE3-4AD2-8F04-28547E133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01172"/>
              </p:ext>
            </p:extLst>
          </p:nvPr>
        </p:nvGraphicFramePr>
        <p:xfrm>
          <a:off x="427116" y="3794432"/>
          <a:ext cx="8261880" cy="297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045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332655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5.3. Studierendement departement G-L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%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studierendement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9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Wat valt dit jaar op?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332424"/>
            <a:ext cx="8208912" cy="4824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nl-BE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573088" y="260648"/>
            <a:ext cx="812641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Inhoud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50838" y="900229"/>
            <a:ext cx="8793162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pPr lvl="2"/>
            <a:endParaRPr lang="nl-BE" sz="1600" dirty="0">
              <a:solidFill>
                <a:prstClr val="black"/>
              </a:solidFill>
            </a:endParaRPr>
          </a:p>
          <a:p>
            <a:r>
              <a:rPr lang="nl-BE" sz="2000" dirty="0"/>
              <a:t>1.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1.1. Instroom voltijds + deeltijds</a:t>
            </a:r>
            <a:endParaRPr lang="nl-BE" sz="1600" dirty="0"/>
          </a:p>
          <a:p>
            <a:pPr lvl="1"/>
            <a:r>
              <a:rPr lang="nl-BE" sz="1600" dirty="0"/>
              <a:t>Tabel 1.2. Voltijdse instroom – type SO: in aantal studenten</a:t>
            </a:r>
          </a:p>
          <a:p>
            <a:pPr lvl="1"/>
            <a:r>
              <a:rPr lang="nl-BE" sz="1600" dirty="0"/>
              <a:t>Tabel 1.3. Voltijdse instroom – type SO: in aandeel</a:t>
            </a:r>
          </a:p>
          <a:p>
            <a:pPr lvl="1"/>
            <a:r>
              <a:rPr lang="nl-BE" sz="1600" dirty="0"/>
              <a:t>Tabel 1.4. Deeltijdse instroom – type SO: in aandeel</a:t>
            </a:r>
          </a:p>
          <a:p>
            <a:pPr lvl="1"/>
            <a:r>
              <a:rPr lang="nl-BE" sz="1600" dirty="0"/>
              <a:t>Tabel 1.5. Voltijdse instroom - type SO: alleen generatiestudenten: in aantal</a:t>
            </a:r>
          </a:p>
          <a:p>
            <a:pPr lvl="1"/>
            <a:r>
              <a:rPr lang="nl-BE" sz="1600" dirty="0"/>
              <a:t>Tabel 1.6. Voltijdse instroom - type SO: alleen generatiestudenten: in aandeel </a:t>
            </a:r>
          </a:p>
          <a:p>
            <a:pPr lvl="1"/>
            <a:r>
              <a:rPr lang="nl-BE" sz="1600" dirty="0"/>
              <a:t>Besluiten 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2. Doorstroom</a:t>
            </a:r>
            <a:endParaRPr lang="nl-BE" sz="2800" dirty="0"/>
          </a:p>
          <a:p>
            <a:pPr lvl="1"/>
            <a:r>
              <a:rPr lang="nl-BE" sz="1600" dirty="0"/>
              <a:t>Tabel 2.1. Doorstroompercentage in aantal en % van de voltijdse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2.2. Doorstroompercentage / type SO, </a:t>
            </a:r>
          </a:p>
          <a:p>
            <a:pPr lvl="1"/>
            <a:r>
              <a:rPr lang="nl-BE" sz="1600" dirty="0"/>
              <a:t>Besluiten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395536" y="904275"/>
            <a:ext cx="8570912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r>
              <a:rPr lang="nl-BE" sz="2000" dirty="0"/>
              <a:t>3. Uitstroom</a:t>
            </a:r>
          </a:p>
          <a:p>
            <a:pPr lvl="1"/>
            <a:r>
              <a:rPr lang="nl-BE" sz="1600" dirty="0"/>
              <a:t>Tabel 3.1. Uitstroom – type SO: aantal studenten dat het diploma behaalde </a:t>
            </a:r>
          </a:p>
          <a:p>
            <a:pPr lvl="1"/>
            <a:r>
              <a:rPr lang="nl-BE" sz="1600" dirty="0"/>
              <a:t>	         in het betrokken academiejaar</a:t>
            </a:r>
          </a:p>
          <a:p>
            <a:pPr lvl="1"/>
            <a:r>
              <a:rPr lang="nl-BE" sz="1600" dirty="0"/>
              <a:t>Tabel 3.2. Aandeel van het type SO in de gediplomeerde uitstroom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4. Studieduur</a:t>
            </a:r>
          </a:p>
          <a:p>
            <a:pPr lvl="1"/>
            <a:r>
              <a:rPr lang="nl-BE" sz="1600" dirty="0"/>
              <a:t>Tabel 4.1. Studieduur in % van de gediplomeerde uitstroom in het betrokken</a:t>
            </a:r>
          </a:p>
          <a:p>
            <a:pPr lvl="1"/>
            <a:r>
              <a:rPr lang="nl-BE" sz="1600" dirty="0"/>
              <a:t>                academiejaar</a:t>
            </a:r>
          </a:p>
          <a:p>
            <a:pPr lvl="1"/>
            <a:r>
              <a:rPr lang="nl-BE" sz="1600" dirty="0"/>
              <a:t>Tabel 4.2. Studieduur per type SO voor gediplomeerde uitstroom </a:t>
            </a:r>
          </a:p>
          <a:p>
            <a:pPr lvl="1"/>
            <a:r>
              <a:rPr lang="nl-BE" sz="1600" dirty="0"/>
              <a:t>Tabel 4.3. Studieduurvertraging per type SO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r>
              <a:rPr lang="nl-BE" sz="2000" dirty="0"/>
              <a:t>5. Rendement</a:t>
            </a:r>
          </a:p>
          <a:p>
            <a:pPr lvl="1"/>
            <a:r>
              <a:rPr lang="nl-BE" sz="1600" dirty="0"/>
              <a:t>Tabel 5.1. Totaal opgenomen/verworven studiepunten en rendement</a:t>
            </a:r>
          </a:p>
          <a:p>
            <a:pPr lvl="1"/>
            <a:r>
              <a:rPr lang="nl-BE" sz="1600" dirty="0"/>
              <a:t>Tabel 5.2. Studierendement per type SO</a:t>
            </a:r>
          </a:p>
          <a:p>
            <a:pPr lvl="1"/>
            <a:r>
              <a:rPr lang="nl-BE" sz="1600" dirty="0"/>
              <a:t>Tabel 5.3. Studierendement: vergelijking departement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6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48428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1. Instroom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27583" y="3281501"/>
            <a:ext cx="7705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Voltijds: ≥ 54 </a:t>
            </a:r>
            <a:r>
              <a:rPr lang="nl-BE" sz="2400" dirty="0" err="1"/>
              <a:t>stp</a:t>
            </a:r>
            <a:endParaRPr lang="nl-BE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5 laatste academiejaren*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Type secundair onderwijs: ASO, TSO, BSO, buitenland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Al of niet generatiestudent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r>
              <a:rPr lang="nl-BE" sz="1600" dirty="0"/>
              <a:t>*methode aangepast na 2011-2012 (onderscheid voltijds/deeltijds)</a:t>
            </a:r>
          </a:p>
          <a:p>
            <a:r>
              <a:rPr lang="nl-BE" sz="1600" dirty="0"/>
              <a:t> om vgl. met DHO-cijfers te optimaliseren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99592" y="1700808"/>
            <a:ext cx="7799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nieuwe inschrijvingen in het 1</a:t>
            </a:r>
            <a:r>
              <a:rPr lang="nl-BE" sz="3200" b="1" baseline="30000" dirty="0"/>
              <a:t>ste</a:t>
            </a:r>
            <a:r>
              <a:rPr lang="nl-BE" sz="3200" b="1" dirty="0"/>
              <a:t> deeltraject</a:t>
            </a:r>
          </a:p>
        </p:txBody>
      </p:sp>
    </p:spTree>
    <p:extLst>
      <p:ext uri="{BB962C8B-B14F-4D97-AF65-F5344CB8AC3E}">
        <p14:creationId xmlns:p14="http://schemas.microsoft.com/office/powerpoint/2010/main" val="13656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251520" y="332655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1.1. Instroom (= nieuwe studenten)</a:t>
            </a:r>
          </a:p>
          <a:p>
            <a:pPr algn="ctr"/>
            <a:r>
              <a:rPr lang="nl-BE" sz="2000" dirty="0"/>
              <a:t>in aantal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91105"/>
              </p:ext>
            </p:extLst>
          </p:nvPr>
        </p:nvGraphicFramePr>
        <p:xfrm>
          <a:off x="395536" y="1406525"/>
          <a:ext cx="7416825" cy="5056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400622477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879168423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141596901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43361517"/>
                    </a:ext>
                  </a:extLst>
                </a:gridCol>
              </a:tblGrid>
              <a:tr h="406866">
                <a:tc>
                  <a:txBody>
                    <a:bodyPr/>
                    <a:lstStyle/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93">
                <a:tc>
                  <a:txBody>
                    <a:bodyPr/>
                    <a:lstStyle/>
                    <a:p>
                      <a:r>
                        <a:rPr lang="nl-BE" sz="1600" dirty="0"/>
                        <a:t>Voltijds</a:t>
                      </a:r>
                      <a:endParaRPr lang="nl-BE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Deeltijds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r>
                        <a:rPr lang="nl-BE" sz="1800" b="1" dirty="0"/>
                        <a:t>Totaal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8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1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Niet-generatiestudent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2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1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totale instroom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voltijdse instroom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585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2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079261"/>
              </p:ext>
            </p:extLst>
          </p:nvPr>
        </p:nvGraphicFramePr>
        <p:xfrm>
          <a:off x="611560" y="1856849"/>
          <a:ext cx="7488832" cy="416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1120111767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3301988953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3215054678"/>
                    </a:ext>
                  </a:extLst>
                </a:gridCol>
                <a:gridCol w="1142196">
                  <a:extLst>
                    <a:ext uri="{9D8B030D-6E8A-4147-A177-3AD203B41FA5}">
                      <a16:colId xmlns:a16="http://schemas.microsoft.com/office/drawing/2014/main" val="1483026167"/>
                    </a:ext>
                  </a:extLst>
                </a:gridCol>
              </a:tblGrid>
              <a:tr h="446663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r>
                        <a:rPr lang="nl-BE"/>
                        <a:t>ASO           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215">
                <a:tc>
                  <a:txBody>
                    <a:bodyPr/>
                    <a:lstStyle/>
                    <a:p>
                      <a:r>
                        <a:rPr lang="nl-BE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7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kern="1200"/>
                        <a:t>Buitenland of geen</a:t>
                      </a:r>
                      <a:r>
                        <a:rPr lang="nl-BE" sz="1600" kern="1200" baseline="0"/>
                        <a:t> info</a:t>
                      </a:r>
                      <a:endParaRPr lang="nl-BE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80">
                <a:tc>
                  <a:txBody>
                    <a:bodyPr/>
                    <a:lstStyle/>
                    <a:p>
                      <a:endParaRPr lang="nl-BE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447">
                <a:tc>
                  <a:txBody>
                    <a:bodyPr/>
                    <a:lstStyle/>
                    <a:p>
                      <a:r>
                        <a:rPr lang="nl-BE"/>
                        <a:t>TOT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115616" y="332655"/>
            <a:ext cx="66247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1.2. Instroom - type SO </a:t>
            </a:r>
          </a:p>
          <a:p>
            <a:pPr algn="ctr"/>
            <a:r>
              <a:rPr lang="nl-BE" sz="2800" b="1" dirty="0"/>
              <a:t>in aantal nieuwe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66999"/>
              </p:ext>
            </p:extLst>
          </p:nvPr>
        </p:nvGraphicFramePr>
        <p:xfrm>
          <a:off x="395536" y="2026816"/>
          <a:ext cx="7920879" cy="291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261671403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2342043502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797768801"/>
                    </a:ext>
                  </a:extLst>
                </a:gridCol>
                <a:gridCol w="1206334">
                  <a:extLst>
                    <a:ext uri="{9D8B030D-6E8A-4147-A177-3AD203B41FA5}">
                      <a16:colId xmlns:a16="http://schemas.microsoft.com/office/drawing/2014/main" val="495432180"/>
                    </a:ext>
                  </a:extLst>
                </a:gridCol>
              </a:tblGrid>
              <a:tr h="386433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58">
                <a:tc>
                  <a:txBody>
                    <a:bodyPr/>
                    <a:lstStyle/>
                    <a:p>
                      <a:r>
                        <a:rPr lang="nl-BE" dirty="0"/>
                        <a:t>ASO           </a:t>
                      </a:r>
                    </a:p>
                    <a:p>
                      <a:pPr algn="r"/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01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58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 </a:t>
                      </a: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575954" y="404664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1.3. Instroom - type SO </a:t>
            </a:r>
          </a:p>
          <a:p>
            <a:pPr algn="ctr"/>
            <a:r>
              <a:rPr lang="nl-BE" sz="2800" b="1" dirty="0"/>
              <a:t>in aandeel in voltijdse instroom (%)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6" name="PIJL-LINKS 5"/>
          <p:cNvSpPr/>
          <p:nvPr/>
        </p:nvSpPr>
        <p:spPr>
          <a:xfrm>
            <a:off x="8596217" y="2031819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72216"/>
              </p:ext>
            </p:extLst>
          </p:nvPr>
        </p:nvGraphicFramePr>
        <p:xfrm>
          <a:off x="539247" y="2145548"/>
          <a:ext cx="7993567" cy="289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1030308163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3275801056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2880949716"/>
                    </a:ext>
                  </a:extLst>
                </a:gridCol>
                <a:gridCol w="1187137">
                  <a:extLst>
                    <a:ext uri="{9D8B030D-6E8A-4147-A177-3AD203B41FA5}">
                      <a16:colId xmlns:a16="http://schemas.microsoft.com/office/drawing/2014/main" val="4682095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</a:t>
                      </a:r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aseline="0" dirty="0" err="1"/>
                        <a:t>Blnd</a:t>
                      </a:r>
                      <a:r>
                        <a:rPr lang="nl-BE" baseline="0" dirty="0"/>
                        <a:t> of geen info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endParaRPr lang="nl-B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Aantal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758529" y="476672"/>
            <a:ext cx="7777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1.4. Instroom – Type SO</a:t>
            </a:r>
          </a:p>
          <a:p>
            <a:pPr algn="ctr"/>
            <a:r>
              <a:rPr lang="nl-BE" sz="3600" b="1" dirty="0"/>
              <a:t>Alleen generatiestudenten </a:t>
            </a:r>
          </a:p>
          <a:p>
            <a:pPr algn="ctr"/>
            <a:r>
              <a:rPr lang="nl-BE" sz="2000" b="1" dirty="0"/>
              <a:t>in aantal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42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e 2013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uisstijl eh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6394</TotalTime>
  <Words>959</Words>
  <Application>Microsoft Office PowerPoint</Application>
  <PresentationFormat>On-screen Show (4:3)</PresentationFormat>
  <Paragraphs>296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Tahoma</vt:lpstr>
      <vt:lpstr>Verdana</vt:lpstr>
      <vt:lpstr>Wingdings</vt:lpstr>
      <vt:lpstr>Kantoorthema</vt:lpstr>
      <vt:lpstr>Presentatie 2013 nieuw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Besluiten instroom</vt:lpstr>
      <vt:lpstr>PowerPoint Presentation</vt:lpstr>
      <vt:lpstr>PowerPoint Presentation</vt:lpstr>
      <vt:lpstr>PowerPoint Presentation</vt:lpstr>
      <vt:lpstr>Besluiten doorstroom (1)</vt:lpstr>
      <vt:lpstr>PowerPoint Presentation</vt:lpstr>
      <vt:lpstr>PowerPoint Presentation</vt:lpstr>
      <vt:lpstr>Besluiten uitstroom</vt:lpstr>
      <vt:lpstr>PowerPoint Presentation</vt:lpstr>
      <vt:lpstr>PowerPoint Presentation</vt:lpstr>
      <vt:lpstr>PowerPoint Presentation</vt:lpstr>
      <vt:lpstr>PowerPoint Presentation</vt:lpstr>
      <vt:lpstr>Besluiten studieduur</vt:lpstr>
      <vt:lpstr>PowerPoint Presentation</vt:lpstr>
      <vt:lpstr>PowerPoint Presentation</vt:lpstr>
      <vt:lpstr>PowerPoint Presentation</vt:lpstr>
      <vt:lpstr>PowerPoint Presentation</vt:lpstr>
      <vt:lpstr>Besluiten studierendement</vt:lpstr>
      <vt:lpstr>Wat valt dit jaar op?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thuis</dc:creator>
  <cp:lastModifiedBy>Joren Schelkens</cp:lastModifiedBy>
  <cp:revision>421</cp:revision>
  <dcterms:created xsi:type="dcterms:W3CDTF">2011-08-18T14:19:39Z</dcterms:created>
  <dcterms:modified xsi:type="dcterms:W3CDTF">2020-01-22T15:12:36Z</dcterms:modified>
</cp:coreProperties>
</file>