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2"/>
  </p:notesMasterIdLst>
  <p:sldIdLst>
    <p:sldId id="335" r:id="rId3"/>
    <p:sldId id="364" r:id="rId4"/>
    <p:sldId id="348" r:id="rId5"/>
    <p:sldId id="349" r:id="rId6"/>
    <p:sldId id="350" r:id="rId7"/>
    <p:sldId id="352" r:id="rId8"/>
    <p:sldId id="264" r:id="rId9"/>
    <p:sldId id="263" r:id="rId10"/>
    <p:sldId id="261" r:id="rId11"/>
    <p:sldId id="353" r:id="rId12"/>
    <p:sldId id="328" r:id="rId13"/>
    <p:sldId id="355" r:id="rId14"/>
    <p:sldId id="273" r:id="rId15"/>
    <p:sldId id="342" r:id="rId16"/>
    <p:sldId id="329" r:id="rId17"/>
    <p:sldId id="357" r:id="rId18"/>
    <p:sldId id="343" r:id="rId19"/>
    <p:sldId id="330" r:id="rId20"/>
    <p:sldId id="345" r:id="rId21"/>
    <p:sldId id="285" r:id="rId22"/>
    <p:sldId id="358" r:id="rId23"/>
    <p:sldId id="359" r:id="rId24"/>
    <p:sldId id="331" r:id="rId25"/>
    <p:sldId id="360" r:id="rId26"/>
    <p:sldId id="361" r:id="rId27"/>
    <p:sldId id="365" r:id="rId28"/>
    <p:sldId id="389" r:id="rId29"/>
    <p:sldId id="363" r:id="rId30"/>
    <p:sldId id="369" r:id="rId31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7AC3CCA-C797-4891-BE02-D94E43425B78}" styleName="Stijl, gemiddeld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Stijl, lich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56" autoAdjust="0"/>
    <p:restoredTop sz="81818" autoAdjust="0"/>
  </p:normalViewPr>
  <p:slideViewPr>
    <p:cSldViewPr>
      <p:cViewPr varScale="1">
        <p:scale>
          <a:sx n="93" d="100"/>
          <a:sy n="93" d="100"/>
        </p:scale>
        <p:origin x="172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jetsrv04\docentdata$\matthias.waegemans\Desktop\Cijfers%20instroom%20doorstroom\VRK\2018\Grafiek%20voor%20pp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jetsrv04\docentdata$\matthias.waegemans\Desktop\Cijfers%20instroom%20doorstroom\VRK\2018\Grafiek%20voor%20pp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Blad1!$A$2</c:f>
              <c:strCache>
                <c:ptCount val="1"/>
                <c:pt idx="0">
                  <c:v>opgenomen studiepunten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Blad1!$B$1:$J$1</c:f>
              <c:strCache>
                <c:ptCount val="9"/>
                <c:pt idx="0">
                  <c:v>‘09 – ‘10</c:v>
                </c:pt>
                <c:pt idx="1">
                  <c:v>‘10 – ‘11</c:v>
                </c:pt>
                <c:pt idx="2">
                  <c:v>‘11 – ‘12</c:v>
                </c:pt>
                <c:pt idx="3">
                  <c:v>‘12 – ‘13</c:v>
                </c:pt>
                <c:pt idx="4">
                  <c:v>‘13-’14*</c:v>
                </c:pt>
                <c:pt idx="5">
                  <c:v>‘14 – ‘15*</c:v>
                </c:pt>
                <c:pt idx="6">
                  <c:v>‘15 – ’16*</c:v>
                </c:pt>
                <c:pt idx="7">
                  <c:v>’16-’17*</c:v>
                </c:pt>
                <c:pt idx="8">
                  <c:v>’17-’18*</c:v>
                </c:pt>
              </c:strCache>
            </c:strRef>
          </c:cat>
          <c:val>
            <c:numRef>
              <c:f>Blad1!$B$2:$J$2</c:f>
              <c:numCache>
                <c:formatCode>General</c:formatCode>
                <c:ptCount val="9"/>
                <c:pt idx="0">
                  <c:v>8385</c:v>
                </c:pt>
                <c:pt idx="1">
                  <c:v>9218</c:v>
                </c:pt>
                <c:pt idx="2">
                  <c:v>10017</c:v>
                </c:pt>
                <c:pt idx="3">
                  <c:v>9961</c:v>
                </c:pt>
                <c:pt idx="4">
                  <c:v>9712</c:v>
                </c:pt>
                <c:pt idx="5">
                  <c:v>10458</c:v>
                </c:pt>
                <c:pt idx="6">
                  <c:v>9843</c:v>
                </c:pt>
                <c:pt idx="7">
                  <c:v>9064</c:v>
                </c:pt>
                <c:pt idx="8">
                  <c:v>8931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80-4C2A-8908-DD0FEB139C0F}"/>
            </c:ext>
          </c:extLst>
        </c:ser>
        <c:ser>
          <c:idx val="1"/>
          <c:order val="1"/>
          <c:tx>
            <c:strRef>
              <c:f>Blad1!$A$3</c:f>
              <c:strCache>
                <c:ptCount val="1"/>
                <c:pt idx="0">
                  <c:v>verworven studiepunten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Blad1!$B$1:$J$1</c:f>
              <c:strCache>
                <c:ptCount val="9"/>
                <c:pt idx="0">
                  <c:v>‘09 – ‘10</c:v>
                </c:pt>
                <c:pt idx="1">
                  <c:v>‘10 – ‘11</c:v>
                </c:pt>
                <c:pt idx="2">
                  <c:v>‘11 – ‘12</c:v>
                </c:pt>
                <c:pt idx="3">
                  <c:v>‘12 – ‘13</c:v>
                </c:pt>
                <c:pt idx="4">
                  <c:v>‘13-’14*</c:v>
                </c:pt>
                <c:pt idx="5">
                  <c:v>‘14 – ‘15*</c:v>
                </c:pt>
                <c:pt idx="6">
                  <c:v>‘15 – ’16*</c:v>
                </c:pt>
                <c:pt idx="7">
                  <c:v>’16-’17*</c:v>
                </c:pt>
                <c:pt idx="8">
                  <c:v>’17-’18*</c:v>
                </c:pt>
              </c:strCache>
            </c:strRef>
          </c:cat>
          <c:val>
            <c:numRef>
              <c:f>Blad1!$B$3:$J$3</c:f>
              <c:numCache>
                <c:formatCode>General</c:formatCode>
                <c:ptCount val="9"/>
                <c:pt idx="0">
                  <c:v>6763</c:v>
                </c:pt>
                <c:pt idx="1">
                  <c:v>7698</c:v>
                </c:pt>
                <c:pt idx="2">
                  <c:v>7699</c:v>
                </c:pt>
                <c:pt idx="3">
                  <c:v>7583</c:v>
                </c:pt>
                <c:pt idx="4">
                  <c:v>7385</c:v>
                </c:pt>
                <c:pt idx="5">
                  <c:v>8173</c:v>
                </c:pt>
                <c:pt idx="6">
                  <c:v>7694</c:v>
                </c:pt>
                <c:pt idx="7">
                  <c:v>6581</c:v>
                </c:pt>
                <c:pt idx="8">
                  <c:v>6145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80-4C2A-8908-DD0FEB139C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0508040"/>
        <c:axId val="440510336"/>
      </c:lineChart>
      <c:catAx>
        <c:axId val="440508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440510336"/>
        <c:crosses val="autoZero"/>
        <c:auto val="1"/>
        <c:lblAlgn val="ctr"/>
        <c:lblOffset val="100"/>
        <c:noMultiLvlLbl val="0"/>
      </c:catAx>
      <c:valAx>
        <c:axId val="440510336"/>
        <c:scaling>
          <c:orientation val="minMax"/>
          <c:min val="6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440508040"/>
        <c:crosses val="autoZero"/>
        <c:crossBetween val="between"/>
        <c:majorUnit val="1000"/>
        <c:minorUnit val="5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B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Blad2!$A$3</c:f>
              <c:strCache>
                <c:ptCount val="1"/>
                <c:pt idx="0">
                  <c:v>ASO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multiLvlStrRef>
              <c:f>Blad2!$B$1:$J$2</c:f>
              <c:multiLvlStrCache>
                <c:ptCount val="9"/>
                <c:lvl>
                  <c:pt idx="0">
                    <c:v>2010</c:v>
                  </c:pt>
                  <c:pt idx="1">
                    <c:v>2011</c:v>
                  </c:pt>
                  <c:pt idx="2">
                    <c:v>2012</c:v>
                  </c:pt>
                  <c:pt idx="3">
                    <c:v>2013</c:v>
                  </c:pt>
                  <c:pt idx="4">
                    <c:v>2014</c:v>
                  </c:pt>
                  <c:pt idx="5">
                    <c:v>2015</c:v>
                  </c:pt>
                  <c:pt idx="6">
                    <c:v>2016</c:v>
                  </c:pt>
                </c:lvl>
                <c:lvl>
                  <c:pt idx="0">
                    <c:v>2009 – </c:v>
                  </c:pt>
                  <c:pt idx="1">
                    <c:v>2010 – </c:v>
                  </c:pt>
                  <c:pt idx="2">
                    <c:v>2011 – </c:v>
                  </c:pt>
                  <c:pt idx="3">
                    <c:v>2012 – </c:v>
                  </c:pt>
                  <c:pt idx="4">
                    <c:v>2013-</c:v>
                  </c:pt>
                  <c:pt idx="5">
                    <c:v>2014-</c:v>
                  </c:pt>
                  <c:pt idx="6">
                    <c:v>2015-</c:v>
                  </c:pt>
                  <c:pt idx="7">
                    <c:v>2016-2017</c:v>
                  </c:pt>
                  <c:pt idx="8">
                    <c:v>2017-2018</c:v>
                  </c:pt>
                </c:lvl>
              </c:multiLvlStrCache>
            </c:multiLvlStrRef>
          </c:cat>
          <c:val>
            <c:numRef>
              <c:f>Blad2!$B$3:$J$3</c:f>
              <c:numCache>
                <c:formatCode>0%</c:formatCode>
                <c:ptCount val="9"/>
                <c:pt idx="0">
                  <c:v>0.87</c:v>
                </c:pt>
                <c:pt idx="1">
                  <c:v>0.89</c:v>
                </c:pt>
                <c:pt idx="2">
                  <c:v>0.87</c:v>
                </c:pt>
                <c:pt idx="3">
                  <c:v>0.86</c:v>
                </c:pt>
                <c:pt idx="4">
                  <c:v>0.87</c:v>
                </c:pt>
                <c:pt idx="5">
                  <c:v>0.88</c:v>
                </c:pt>
                <c:pt idx="6">
                  <c:v>0.87</c:v>
                </c:pt>
                <c:pt idx="7">
                  <c:v>0.86</c:v>
                </c:pt>
                <c:pt idx="8">
                  <c:v>0.79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EBC-4B0D-9BCD-117F168EA33F}"/>
            </c:ext>
          </c:extLst>
        </c:ser>
        <c:ser>
          <c:idx val="1"/>
          <c:order val="1"/>
          <c:tx>
            <c:strRef>
              <c:f>Blad2!$A$4</c:f>
              <c:strCache>
                <c:ptCount val="1"/>
                <c:pt idx="0">
                  <c:v>TSO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multiLvlStrRef>
              <c:f>Blad2!$B$1:$J$2</c:f>
              <c:multiLvlStrCache>
                <c:ptCount val="9"/>
                <c:lvl>
                  <c:pt idx="0">
                    <c:v>2010</c:v>
                  </c:pt>
                  <c:pt idx="1">
                    <c:v>2011</c:v>
                  </c:pt>
                  <c:pt idx="2">
                    <c:v>2012</c:v>
                  </c:pt>
                  <c:pt idx="3">
                    <c:v>2013</c:v>
                  </c:pt>
                  <c:pt idx="4">
                    <c:v>2014</c:v>
                  </c:pt>
                  <c:pt idx="5">
                    <c:v>2015</c:v>
                  </c:pt>
                  <c:pt idx="6">
                    <c:v>2016</c:v>
                  </c:pt>
                </c:lvl>
                <c:lvl>
                  <c:pt idx="0">
                    <c:v>2009 – </c:v>
                  </c:pt>
                  <c:pt idx="1">
                    <c:v>2010 – </c:v>
                  </c:pt>
                  <c:pt idx="2">
                    <c:v>2011 – </c:v>
                  </c:pt>
                  <c:pt idx="3">
                    <c:v>2012 – </c:v>
                  </c:pt>
                  <c:pt idx="4">
                    <c:v>2013-</c:v>
                  </c:pt>
                  <c:pt idx="5">
                    <c:v>2014-</c:v>
                  </c:pt>
                  <c:pt idx="6">
                    <c:v>2015-</c:v>
                  </c:pt>
                  <c:pt idx="7">
                    <c:v>2016-2017</c:v>
                  </c:pt>
                  <c:pt idx="8">
                    <c:v>2017-2018</c:v>
                  </c:pt>
                </c:lvl>
              </c:multiLvlStrCache>
            </c:multiLvlStrRef>
          </c:cat>
          <c:val>
            <c:numRef>
              <c:f>Blad2!$B$4:$J$4</c:f>
              <c:numCache>
                <c:formatCode>0%</c:formatCode>
                <c:ptCount val="9"/>
                <c:pt idx="0">
                  <c:v>0.81</c:v>
                </c:pt>
                <c:pt idx="1">
                  <c:v>0.85</c:v>
                </c:pt>
                <c:pt idx="2">
                  <c:v>0.73</c:v>
                </c:pt>
                <c:pt idx="3">
                  <c:v>0.74</c:v>
                </c:pt>
                <c:pt idx="4">
                  <c:v>0.76</c:v>
                </c:pt>
                <c:pt idx="5">
                  <c:v>0.73</c:v>
                </c:pt>
                <c:pt idx="6">
                  <c:v>0.75</c:v>
                </c:pt>
                <c:pt idx="7">
                  <c:v>0.71</c:v>
                </c:pt>
                <c:pt idx="8">
                  <c:v>0.67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EBC-4B0D-9BCD-117F168EA33F}"/>
            </c:ext>
          </c:extLst>
        </c:ser>
        <c:ser>
          <c:idx val="2"/>
          <c:order val="2"/>
          <c:tx>
            <c:strRef>
              <c:f>Blad2!$A$5</c:f>
              <c:strCache>
                <c:ptCount val="1"/>
                <c:pt idx="0">
                  <c:v>   BSO**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multiLvlStrRef>
              <c:f>Blad2!$B$1:$J$2</c:f>
              <c:multiLvlStrCache>
                <c:ptCount val="9"/>
                <c:lvl>
                  <c:pt idx="0">
                    <c:v>2010</c:v>
                  </c:pt>
                  <c:pt idx="1">
                    <c:v>2011</c:v>
                  </c:pt>
                  <c:pt idx="2">
                    <c:v>2012</c:v>
                  </c:pt>
                  <c:pt idx="3">
                    <c:v>2013</c:v>
                  </c:pt>
                  <c:pt idx="4">
                    <c:v>2014</c:v>
                  </c:pt>
                  <c:pt idx="5">
                    <c:v>2015</c:v>
                  </c:pt>
                  <c:pt idx="6">
                    <c:v>2016</c:v>
                  </c:pt>
                </c:lvl>
                <c:lvl>
                  <c:pt idx="0">
                    <c:v>2009 – </c:v>
                  </c:pt>
                  <c:pt idx="1">
                    <c:v>2010 – </c:v>
                  </c:pt>
                  <c:pt idx="2">
                    <c:v>2011 – </c:v>
                  </c:pt>
                  <c:pt idx="3">
                    <c:v>2012 – </c:v>
                  </c:pt>
                  <c:pt idx="4">
                    <c:v>2013-</c:v>
                  </c:pt>
                  <c:pt idx="5">
                    <c:v>2014-</c:v>
                  </c:pt>
                  <c:pt idx="6">
                    <c:v>2015-</c:v>
                  </c:pt>
                  <c:pt idx="7">
                    <c:v>2016-2017</c:v>
                  </c:pt>
                  <c:pt idx="8">
                    <c:v>2017-2018</c:v>
                  </c:pt>
                </c:lvl>
              </c:multiLvlStrCache>
            </c:multiLvlStrRef>
          </c:cat>
          <c:val>
            <c:numRef>
              <c:f>Blad2!$B$5:$J$5</c:f>
              <c:numCache>
                <c:formatCode>0%</c:formatCode>
                <c:ptCount val="9"/>
                <c:pt idx="0">
                  <c:v>0.62</c:v>
                </c:pt>
                <c:pt idx="1">
                  <c:v>0.55000000000000004</c:v>
                </c:pt>
                <c:pt idx="2">
                  <c:v>0.53</c:v>
                </c:pt>
                <c:pt idx="3">
                  <c:v>0.39</c:v>
                </c:pt>
                <c:pt idx="4">
                  <c:v>0.48</c:v>
                </c:pt>
                <c:pt idx="5">
                  <c:v>0.51</c:v>
                </c:pt>
                <c:pt idx="6">
                  <c:v>0.56000000000000005</c:v>
                </c:pt>
                <c:pt idx="7">
                  <c:v>0.53</c:v>
                </c:pt>
                <c:pt idx="8">
                  <c:v>0.4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EBC-4B0D-9BCD-117F168EA3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3190912"/>
        <c:axId val="443189272"/>
      </c:lineChart>
      <c:catAx>
        <c:axId val="443190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443189272"/>
        <c:crosses val="autoZero"/>
        <c:auto val="1"/>
        <c:lblAlgn val="ctr"/>
        <c:lblOffset val="100"/>
        <c:noMultiLvlLbl val="0"/>
      </c:catAx>
      <c:valAx>
        <c:axId val="443189272"/>
        <c:scaling>
          <c:orientation val="minMax"/>
          <c:min val="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443190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B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CFCA9-EE0F-409A-A8C3-56F056561412}" type="datetimeFigureOut">
              <a:rPr lang="nl-BE" smtClean="0"/>
              <a:t>27/05/2020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40B2C6-99A6-46E5-A4FE-A0208B41026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939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50725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20517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9049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68491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46481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6101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8984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956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790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4932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98239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540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784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b="1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1285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996-A761-48F5-904A-3D23874764CB}" type="datetimeFigureOut">
              <a:rPr lang="nl-BE" smtClean="0"/>
              <a:t>27/05/2020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8FE6-92FF-41E5-B581-34241A2F11B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213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996-A761-48F5-904A-3D23874764CB}" type="datetimeFigureOut">
              <a:rPr lang="nl-BE" smtClean="0"/>
              <a:t>27/05/2020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8FE6-92FF-41E5-B581-34241A2F11B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1187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996-A761-48F5-904A-3D23874764CB}" type="datetimeFigureOut">
              <a:rPr lang="nl-BE" smtClean="0"/>
              <a:t>27/05/2020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8FE6-92FF-41E5-B581-34241A2F11B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6174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white"/>
              </a:solidFill>
            </a:endParaRPr>
          </a:p>
        </p:txBody>
      </p:sp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667" y="1095233"/>
            <a:ext cx="4470665" cy="3429000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5373216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rgbClr val="FF0000"/>
                </a:solidFill>
              </a:defRPr>
            </a:lvl1pPr>
          </a:lstStyle>
          <a:p>
            <a:r>
              <a:rPr lang="nl-BE" sz="3600" dirty="0">
                <a:solidFill>
                  <a:srgbClr val="FF0000"/>
                </a:solidFill>
              </a:rPr>
              <a:t>Klik voor Titel</a:t>
            </a:r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543" y="0"/>
            <a:ext cx="15424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099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pagina Eh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ekst 4"/>
          <p:cNvSpPr>
            <a:spLocks noGrp="1"/>
          </p:cNvSpPr>
          <p:nvPr>
            <p:ph type="body" sz="quarter" idx="11" hasCustomPrompt="1"/>
          </p:nvPr>
        </p:nvSpPr>
        <p:spPr>
          <a:xfrm>
            <a:off x="971600" y="692696"/>
            <a:ext cx="6840538" cy="865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cap="all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nl-NL" dirty="0"/>
              <a:t>Titel</a:t>
            </a:r>
            <a:endParaRPr lang="nl-BE" dirty="0"/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2" hasCustomPrompt="1"/>
          </p:nvPr>
        </p:nvSpPr>
        <p:spPr>
          <a:xfrm>
            <a:off x="966680" y="1628800"/>
            <a:ext cx="6845680" cy="720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nl-NL" dirty="0"/>
              <a:t>Ondertitel</a:t>
            </a:r>
            <a:endParaRPr lang="nl-BE" dirty="0"/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3"/>
          </p:nvPr>
        </p:nvSpPr>
        <p:spPr>
          <a:xfrm>
            <a:off x="971442" y="2564904"/>
            <a:ext cx="6840918" cy="3240088"/>
          </a:xfrm>
          <a:prstGeom prst="rect">
            <a:avLst/>
          </a:prstGeom>
        </p:spPr>
        <p:txBody>
          <a:bodyPr/>
          <a:lstStyle>
            <a:lvl1pPr>
              <a:buClr>
                <a:srgbClr val="FF0000"/>
              </a:buClr>
              <a:defRPr/>
            </a:lvl1pPr>
            <a:lvl2pPr>
              <a:buClr>
                <a:srgbClr val="FF0000"/>
              </a:buClr>
              <a:defRPr>
                <a:latin typeface="+mn-lt"/>
              </a:defRPr>
            </a:lvl2pPr>
            <a:lvl3pPr>
              <a:buClr>
                <a:srgbClr val="FF0000"/>
              </a:buClr>
              <a:defRPr>
                <a:latin typeface="+mn-lt"/>
              </a:defRPr>
            </a:lvl3pPr>
            <a:lvl4pPr>
              <a:buClr>
                <a:srgbClr val="FF0000"/>
              </a:buClr>
              <a:defRPr/>
            </a:lvl4pPr>
            <a:lvl5pPr>
              <a:buClr>
                <a:srgbClr val="FF0000"/>
              </a:buClr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43211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zwarte ro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543" y="0"/>
            <a:ext cx="1542457" cy="6858000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077" y="5640871"/>
            <a:ext cx="1011196" cy="775587"/>
          </a:xfrm>
          <a:prstGeom prst="rect">
            <a:avLst/>
          </a:prstGeom>
        </p:spPr>
      </p:pic>
      <p:sp>
        <p:nvSpPr>
          <p:cNvPr id="8" name="Tijdelijke aanduiding voor afbeelding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7924800 w 9144000"/>
              <a:gd name="connsiteY3" fmla="*/ 6851650 h 6858000"/>
              <a:gd name="connsiteX4" fmla="*/ 0 w 9144000"/>
              <a:gd name="connsiteY4" fmla="*/ 6858000 h 6858000"/>
              <a:gd name="connsiteX5" fmla="*/ 0 w 9144000"/>
              <a:gd name="connsiteY5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cubicBezTo>
                  <a:pt x="8540750" y="924983"/>
                  <a:pt x="6953250" y="3259667"/>
                  <a:pt x="7924800" y="685165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 lang="nl-BE" dirty="0"/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4365104"/>
            <a:ext cx="6264696" cy="10874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Klik om tekst toe te voegen</a:t>
            </a:r>
          </a:p>
        </p:txBody>
      </p:sp>
    </p:spTree>
    <p:extLst>
      <p:ext uri="{BB962C8B-B14F-4D97-AF65-F5344CB8AC3E}">
        <p14:creationId xmlns:p14="http://schemas.microsoft.com/office/powerpoint/2010/main" val="2438538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witte ro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7924800 w 9144000"/>
              <a:gd name="connsiteY3" fmla="*/ 6851650 h 6858000"/>
              <a:gd name="connsiteX4" fmla="*/ 0 w 9144000"/>
              <a:gd name="connsiteY4" fmla="*/ 6858000 h 6858000"/>
              <a:gd name="connsiteX5" fmla="*/ 0 w 9144000"/>
              <a:gd name="connsiteY5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cubicBezTo>
                  <a:pt x="8540750" y="924983"/>
                  <a:pt x="6953250" y="3259667"/>
                  <a:pt x="7924800" y="685165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 lang="nl-BE"/>
          </a:p>
        </p:txBody>
      </p:sp>
      <p:sp>
        <p:nvSpPr>
          <p:cNvPr id="8" name="Tijdelijke aanduiding voor tekst 9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4365104"/>
            <a:ext cx="6264696" cy="10874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Klik om tekst toe te voegen</a:t>
            </a:r>
          </a:p>
        </p:txBody>
      </p:sp>
    </p:spTree>
    <p:extLst>
      <p:ext uri="{BB962C8B-B14F-4D97-AF65-F5344CB8AC3E}">
        <p14:creationId xmlns:p14="http://schemas.microsoft.com/office/powerpoint/2010/main" val="1154975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928996-A761-48F5-904A-3D23874764CB}" type="datetimeFigureOut">
              <a:rPr lang="nl-BE" smtClean="0">
                <a:solidFill>
                  <a:prstClr val="black"/>
                </a:solidFill>
              </a:rPr>
              <a:pPr/>
              <a:t>27/05/2020</a:t>
            </a:fld>
            <a:endParaRPr lang="nl-BE">
              <a:solidFill>
                <a:prstClr val="black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nl-BE">
              <a:solidFill>
                <a:prstClr val="black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908FE6-92FF-41E5-B581-34241A2F11BF}" type="slidenum">
              <a:rPr lang="nl-BE" smtClean="0">
                <a:solidFill>
                  <a:prstClr val="black"/>
                </a:solidFill>
              </a:rPr>
              <a:pPr/>
              <a:t>‹nr.›</a:t>
            </a:fld>
            <a:endParaRPr lang="nl-B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86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996-A761-48F5-904A-3D23874764CB}" type="datetimeFigureOut">
              <a:rPr lang="nl-BE" smtClean="0"/>
              <a:t>27/05/2020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8FE6-92FF-41E5-B581-34241A2F11B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1666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996-A761-48F5-904A-3D23874764CB}" type="datetimeFigureOut">
              <a:rPr lang="nl-BE" smtClean="0"/>
              <a:t>27/05/2020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8FE6-92FF-41E5-B581-34241A2F11B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368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996-A761-48F5-904A-3D23874764CB}" type="datetimeFigureOut">
              <a:rPr lang="nl-BE" smtClean="0"/>
              <a:t>27/05/2020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8FE6-92FF-41E5-B581-34241A2F11B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9852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996-A761-48F5-904A-3D23874764CB}" type="datetimeFigureOut">
              <a:rPr lang="nl-BE" smtClean="0"/>
              <a:t>27/05/2020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8FE6-92FF-41E5-B581-34241A2F11B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914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996-A761-48F5-904A-3D23874764CB}" type="datetimeFigureOut">
              <a:rPr lang="nl-BE" smtClean="0"/>
              <a:t>27/05/2020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8FE6-92FF-41E5-B581-34241A2F11B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053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996-A761-48F5-904A-3D23874764CB}" type="datetimeFigureOut">
              <a:rPr lang="nl-BE" smtClean="0"/>
              <a:t>27/05/2020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8FE6-92FF-41E5-B581-34241A2F11B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0084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996-A761-48F5-904A-3D23874764CB}" type="datetimeFigureOut">
              <a:rPr lang="nl-BE" smtClean="0"/>
              <a:t>27/05/2020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8FE6-92FF-41E5-B581-34241A2F11B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279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996-A761-48F5-904A-3D23874764CB}" type="datetimeFigureOut">
              <a:rPr lang="nl-BE" smtClean="0"/>
              <a:t>27/05/2020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8FE6-92FF-41E5-B581-34241A2F11B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9488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28996-A761-48F5-904A-3D23874764CB}" type="datetimeFigureOut">
              <a:rPr lang="nl-BE" smtClean="0"/>
              <a:t>27/05/2020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08FE6-92FF-41E5-B581-34241A2F11B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84500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211" y="5472656"/>
            <a:ext cx="1152128" cy="1152128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543" y="9128"/>
            <a:ext cx="15424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9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/>
          <p:cNvSpPr>
            <a:spLocks noGrp="1"/>
          </p:cNvSpPr>
          <p:nvPr>
            <p:ph type="body" sz="quarter" idx="11"/>
          </p:nvPr>
        </p:nvSpPr>
        <p:spPr>
          <a:xfrm>
            <a:off x="1259632" y="1196752"/>
            <a:ext cx="6840538" cy="865188"/>
          </a:xfrm>
        </p:spPr>
        <p:txBody>
          <a:bodyPr/>
          <a:lstStyle/>
          <a:p>
            <a:pPr algn="ctr"/>
            <a:r>
              <a:rPr lang="nl-BE" b="1" dirty="0"/>
              <a:t> Opleiding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2"/>
          </p:nvPr>
        </p:nvSpPr>
        <p:spPr>
          <a:xfrm>
            <a:off x="971600" y="2924944"/>
            <a:ext cx="7709776" cy="720725"/>
          </a:xfrm>
        </p:spPr>
        <p:txBody>
          <a:bodyPr/>
          <a:lstStyle/>
          <a:p>
            <a:pPr algn="ctr"/>
            <a:r>
              <a:rPr lang="nl-BE" b="1" dirty="0"/>
              <a:t>Indicatoren</a:t>
            </a:r>
          </a:p>
          <a:p>
            <a:pPr algn="ctr"/>
            <a:r>
              <a:rPr lang="nl-BE" b="1" dirty="0"/>
              <a:t>Instroom-doorstroom-uitstroom</a:t>
            </a:r>
          </a:p>
          <a:p>
            <a:pPr algn="ctr"/>
            <a:r>
              <a:rPr lang="nl-BE" b="1"/>
              <a:t>en rendement</a:t>
            </a: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2600761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2"/>
          <p:cNvSpPr txBox="1"/>
          <p:nvPr/>
        </p:nvSpPr>
        <p:spPr>
          <a:xfrm>
            <a:off x="395536" y="330030"/>
            <a:ext cx="842493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4000" b="1" dirty="0"/>
              <a:t>1.5. Instroom – type SO, </a:t>
            </a:r>
          </a:p>
          <a:p>
            <a:pPr algn="ctr"/>
            <a:r>
              <a:rPr lang="nl-BE" sz="4000" b="1" dirty="0"/>
              <a:t>alleen generatiestudenten </a:t>
            </a:r>
          </a:p>
          <a:p>
            <a:pPr algn="ctr"/>
            <a:r>
              <a:rPr lang="nl-BE" sz="2400" b="1" dirty="0"/>
              <a:t>in aandeel</a:t>
            </a:r>
          </a:p>
        </p:txBody>
      </p:sp>
      <p:graphicFrame>
        <p:nvGraphicFramePr>
          <p:cNvPr id="10" name="Tabe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632046"/>
              </p:ext>
            </p:extLst>
          </p:nvPr>
        </p:nvGraphicFramePr>
        <p:xfrm>
          <a:off x="251520" y="2065611"/>
          <a:ext cx="8064894" cy="2893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8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3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344">
                  <a:extLst>
                    <a:ext uri="{9D8B030D-6E8A-4147-A177-3AD203B41FA5}">
                      <a16:colId xmlns:a16="http://schemas.microsoft.com/office/drawing/2014/main" val="355948944"/>
                    </a:ext>
                  </a:extLst>
                </a:gridCol>
                <a:gridCol w="1161344">
                  <a:extLst>
                    <a:ext uri="{9D8B030D-6E8A-4147-A177-3AD203B41FA5}">
                      <a16:colId xmlns:a16="http://schemas.microsoft.com/office/drawing/2014/main" val="2643465452"/>
                    </a:ext>
                  </a:extLst>
                </a:gridCol>
                <a:gridCol w="1161344">
                  <a:extLst>
                    <a:ext uri="{9D8B030D-6E8A-4147-A177-3AD203B41FA5}">
                      <a16:colId xmlns:a16="http://schemas.microsoft.com/office/drawing/2014/main" val="1459165320"/>
                    </a:ext>
                  </a:extLst>
                </a:gridCol>
                <a:gridCol w="1161344">
                  <a:extLst>
                    <a:ext uri="{9D8B030D-6E8A-4147-A177-3AD203B41FA5}">
                      <a16:colId xmlns:a16="http://schemas.microsoft.com/office/drawing/2014/main" val="1407466810"/>
                    </a:ext>
                  </a:extLst>
                </a:gridCol>
              </a:tblGrid>
              <a:tr h="514856">
                <a:tc>
                  <a:txBody>
                    <a:bodyPr/>
                    <a:lstStyle/>
                    <a:p>
                      <a:r>
                        <a:rPr lang="nl-BE" dirty="0"/>
                        <a:t>Type 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256">
                <a:tc>
                  <a:txBody>
                    <a:bodyPr/>
                    <a:lstStyle/>
                    <a:p>
                      <a:r>
                        <a:rPr lang="nl-BE" dirty="0"/>
                        <a:t>ASO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nl-BE" dirty="0"/>
                        <a:t>TSO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BSO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KSO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Buitenland</a:t>
                      </a:r>
                      <a:r>
                        <a:rPr lang="nl-BE" baseline="0" dirty="0"/>
                        <a:t> of g</a:t>
                      </a:r>
                      <a:r>
                        <a:rPr lang="nl-BE" dirty="0"/>
                        <a:t>een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Afbeelding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38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634082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nl-BE" sz="3600" dirty="0"/>
              <a:t>Besluiten instroom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9552" y="1268760"/>
            <a:ext cx="8208912" cy="5112568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endParaRPr lang="nl-BE" sz="2000" b="1" dirty="0"/>
          </a:p>
          <a:p>
            <a:pPr marL="0" indent="0">
              <a:buNone/>
            </a:pPr>
            <a:endParaRPr lang="nl-BE" sz="1100" dirty="0"/>
          </a:p>
        </p:txBody>
      </p:sp>
      <p:pic>
        <p:nvPicPr>
          <p:cNvPr id="4" name="Afbeelding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74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5148263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sp>
        <p:nvSpPr>
          <p:cNvPr id="3" name="Tekstvak 2"/>
          <p:cNvSpPr txBox="1"/>
          <p:nvPr/>
        </p:nvSpPr>
        <p:spPr>
          <a:xfrm>
            <a:off x="683569" y="484288"/>
            <a:ext cx="8015932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sz="4000" b="1" dirty="0">
                <a:solidFill>
                  <a:schemeClr val="bg1"/>
                </a:solidFill>
              </a:rPr>
              <a:t>2. Doorstroom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433224" y="1544023"/>
            <a:ext cx="8492112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b="1" dirty="0"/>
              <a:t>	</a:t>
            </a:r>
          </a:p>
          <a:p>
            <a:pPr lvl="1" algn="ctr"/>
            <a:r>
              <a:rPr lang="nl-BE" sz="2800" b="1" dirty="0"/>
              <a:t>Het percentage studenten dat min. 45 studiepunten verwerft in het eerste deeltraject  </a:t>
            </a:r>
          </a:p>
          <a:p>
            <a:pPr lvl="1" algn="ctr"/>
            <a:r>
              <a:rPr lang="nl-BE" sz="2800" b="1" dirty="0"/>
              <a:t>(= 3/4 van modeltraject) </a:t>
            </a:r>
          </a:p>
          <a:p>
            <a:pPr lvl="1" algn="ctr"/>
            <a:endParaRPr lang="nl-BE" sz="2800" b="1" dirty="0"/>
          </a:p>
          <a:p>
            <a:pPr lvl="1"/>
            <a:endParaRPr lang="nl-BE" sz="1200" b="1" dirty="0"/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nl-BE" sz="2000" dirty="0"/>
              <a:t>Het doorstroompercentage wordt berekend voor voltijdse studenten</a:t>
            </a:r>
          </a:p>
          <a:p>
            <a:pPr marL="457200" lvl="2"/>
            <a:endParaRPr lang="nl-BE" sz="2000" dirty="0"/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nl-BE" sz="2000" dirty="0"/>
              <a:t>NIEUW vanaf 2013-2014: rendement van de instroom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endParaRPr lang="nl-BE" sz="2000" dirty="0"/>
          </a:p>
          <a:p>
            <a:pPr marL="800100" lvl="2" indent="-342900">
              <a:buFont typeface="Arial" panose="020B0604020202020204" pitchFamily="34" charset="0"/>
              <a:buChar char="•"/>
            </a:pPr>
            <a:endParaRPr lang="nl-BE" sz="2000" dirty="0"/>
          </a:p>
          <a:p>
            <a:pPr marL="457200" lvl="2"/>
            <a:endParaRPr lang="nl-BE" sz="2000" b="1" dirty="0"/>
          </a:p>
          <a:p>
            <a:pPr marL="457200" lvl="2"/>
            <a:endParaRPr lang="nl-BE" sz="2000" dirty="0"/>
          </a:p>
          <a:p>
            <a:pPr lvl="2" indent="-457200">
              <a:buFont typeface="Arial" pitchFamily="34" charset="0"/>
              <a:buChar char="•"/>
            </a:pPr>
            <a:endParaRPr lang="nl-BE" sz="2400" dirty="0"/>
          </a:p>
        </p:txBody>
      </p:sp>
      <p:pic>
        <p:nvPicPr>
          <p:cNvPr id="5" name="Afbeelding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298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106393"/>
              </p:ext>
            </p:extLst>
          </p:nvPr>
        </p:nvGraphicFramePr>
        <p:xfrm>
          <a:off x="157479" y="4126045"/>
          <a:ext cx="6941505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4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834">
                  <a:extLst>
                    <a:ext uri="{9D8B030D-6E8A-4147-A177-3AD203B41FA5}">
                      <a16:colId xmlns:a16="http://schemas.microsoft.com/office/drawing/2014/main" val="70412315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370480986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622719347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871820729"/>
                    </a:ext>
                  </a:extLst>
                </a:gridCol>
                <a:gridCol w="1086824">
                  <a:extLst>
                    <a:ext uri="{9D8B030D-6E8A-4147-A177-3AD203B41FA5}">
                      <a16:colId xmlns:a16="http://schemas.microsoft.com/office/drawing/2014/main" val="3188822285"/>
                    </a:ext>
                  </a:extLst>
                </a:gridCol>
              </a:tblGrid>
              <a:tr h="623493">
                <a:tc>
                  <a:txBody>
                    <a:bodyPr/>
                    <a:lstStyle/>
                    <a:p>
                      <a:r>
                        <a:rPr lang="nl-BE" b="1" dirty="0"/>
                        <a:t>Behaalde</a:t>
                      </a:r>
                      <a:r>
                        <a:rPr lang="nl-BE" b="1" baseline="0" dirty="0"/>
                        <a:t> </a:t>
                      </a:r>
                      <a:r>
                        <a:rPr lang="nl-BE" b="1" baseline="0" dirty="0" err="1"/>
                        <a:t>credits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397">
                <a:tc>
                  <a:txBody>
                    <a:bodyPr/>
                    <a:lstStyle/>
                    <a:p>
                      <a:r>
                        <a:rPr lang="nl-BE" b="1" dirty="0"/>
                        <a:t>   60 </a:t>
                      </a:r>
                      <a:r>
                        <a:rPr lang="nl-BE" b="1" dirty="0" err="1"/>
                        <a:t>stp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818">
                <a:tc>
                  <a:txBody>
                    <a:bodyPr/>
                    <a:lstStyle/>
                    <a:p>
                      <a:r>
                        <a:rPr lang="nl-BE" b="1" baseline="0" dirty="0"/>
                        <a:t> 45 ≤ </a:t>
                      </a:r>
                      <a:r>
                        <a:rPr lang="nl-BE" b="1" baseline="0" dirty="0" err="1"/>
                        <a:t>stp</a:t>
                      </a:r>
                      <a:r>
                        <a:rPr lang="nl-BE" b="1" baseline="0" dirty="0"/>
                        <a:t> &lt; 60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397">
                <a:tc>
                  <a:txBody>
                    <a:bodyPr/>
                    <a:lstStyle/>
                    <a:p>
                      <a:r>
                        <a:rPr lang="nl-BE" b="1" dirty="0"/>
                        <a:t>&lt;</a:t>
                      </a:r>
                      <a:r>
                        <a:rPr lang="nl-BE" b="1" baseline="0" dirty="0"/>
                        <a:t> 45 </a:t>
                      </a:r>
                      <a:r>
                        <a:rPr lang="nl-BE" b="1" baseline="0" dirty="0" err="1"/>
                        <a:t>stp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kstvak 8"/>
          <p:cNvSpPr txBox="1"/>
          <p:nvPr/>
        </p:nvSpPr>
        <p:spPr>
          <a:xfrm>
            <a:off x="2442176" y="4915025"/>
            <a:ext cx="58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3">
                    <a:lumMod val="50000"/>
                  </a:schemeClr>
                </a:solidFill>
              </a:rPr>
              <a:t>%</a:t>
            </a:r>
          </a:p>
        </p:txBody>
      </p:sp>
      <p:sp>
        <p:nvSpPr>
          <p:cNvPr id="13" name="Rechteraccolade 12"/>
          <p:cNvSpPr/>
          <p:nvPr/>
        </p:nvSpPr>
        <p:spPr>
          <a:xfrm>
            <a:off x="2332423" y="4846084"/>
            <a:ext cx="192544" cy="823327"/>
          </a:xfrm>
          <a:prstGeom prst="rightBrac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Tekstvak 14"/>
          <p:cNvSpPr txBox="1"/>
          <p:nvPr/>
        </p:nvSpPr>
        <p:spPr>
          <a:xfrm>
            <a:off x="344470" y="256048"/>
            <a:ext cx="856122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600" b="1" dirty="0"/>
              <a:t>2.1. Doorstroompercentage </a:t>
            </a:r>
            <a:r>
              <a:rPr lang="nl-BE" sz="3200" b="1" dirty="0"/>
              <a:t>1° deeltraject</a:t>
            </a:r>
          </a:p>
          <a:p>
            <a:pPr algn="ctr"/>
            <a:r>
              <a:rPr lang="nl-BE" sz="2400" b="1" dirty="0"/>
              <a:t>in aantal studenten en in % van de voltijdse instroom</a:t>
            </a:r>
          </a:p>
          <a:p>
            <a:pPr algn="ctr"/>
            <a:endParaRPr lang="nl-BE" sz="3200" b="1" dirty="0"/>
          </a:p>
        </p:txBody>
      </p:sp>
      <p:sp>
        <p:nvSpPr>
          <p:cNvPr id="21" name="Tekstvak 20"/>
          <p:cNvSpPr txBox="1"/>
          <p:nvPr/>
        </p:nvSpPr>
        <p:spPr>
          <a:xfrm>
            <a:off x="0" y="6113360"/>
            <a:ext cx="847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3">
                    <a:lumMod val="50000"/>
                  </a:schemeClr>
                </a:solidFill>
              </a:rPr>
              <a:t>*</a:t>
            </a:r>
            <a:r>
              <a:rPr lang="nl-BE" dirty="0"/>
              <a:t>Berekend t.o.v. de voltijdse nieuwe studenten, gemeten einde academiejaar.</a:t>
            </a:r>
          </a:p>
        </p:txBody>
      </p:sp>
      <p:sp>
        <p:nvSpPr>
          <p:cNvPr id="22" name="Rechteraccolade 21"/>
          <p:cNvSpPr/>
          <p:nvPr/>
        </p:nvSpPr>
        <p:spPr>
          <a:xfrm>
            <a:off x="4693797" y="4857480"/>
            <a:ext cx="96272" cy="807612"/>
          </a:xfrm>
          <a:prstGeom prst="rightBrac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" name="Tekstvak 22"/>
          <p:cNvSpPr txBox="1"/>
          <p:nvPr/>
        </p:nvSpPr>
        <p:spPr>
          <a:xfrm>
            <a:off x="4805430" y="4915025"/>
            <a:ext cx="58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3">
                    <a:lumMod val="50000"/>
                  </a:schemeClr>
                </a:solidFill>
              </a:rPr>
              <a:t>%</a:t>
            </a:r>
          </a:p>
        </p:txBody>
      </p:sp>
      <p:pic>
        <p:nvPicPr>
          <p:cNvPr id="18" name="Afbeelding 1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  <p:sp>
        <p:nvSpPr>
          <p:cNvPr id="24" name="Tekstvak 23"/>
          <p:cNvSpPr txBox="1"/>
          <p:nvPr/>
        </p:nvSpPr>
        <p:spPr>
          <a:xfrm>
            <a:off x="3546018" y="4918564"/>
            <a:ext cx="58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3">
                    <a:lumMod val="50000"/>
                  </a:schemeClr>
                </a:solidFill>
              </a:rPr>
              <a:t>%</a:t>
            </a:r>
          </a:p>
        </p:txBody>
      </p:sp>
      <p:sp>
        <p:nvSpPr>
          <p:cNvPr id="25" name="Rechteraccolade 24"/>
          <p:cNvSpPr/>
          <p:nvPr/>
        </p:nvSpPr>
        <p:spPr>
          <a:xfrm>
            <a:off x="3433792" y="4857480"/>
            <a:ext cx="96272" cy="807612"/>
          </a:xfrm>
          <a:prstGeom prst="rightBrac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aphicFrame>
        <p:nvGraphicFramePr>
          <p:cNvPr id="3" name="Tabel 2">
            <a:extLst>
              <a:ext uri="{FF2B5EF4-FFF2-40B4-BE49-F238E27FC236}">
                <a16:creationId xmlns:a16="http://schemas.microsoft.com/office/drawing/2014/main" id="{73996636-D45A-4810-9D48-EE1893459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051406"/>
              </p:ext>
            </p:extLst>
          </p:nvPr>
        </p:nvGraphicFramePr>
        <p:xfrm>
          <a:off x="2968340" y="1315646"/>
          <a:ext cx="5773856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416">
                  <a:extLst>
                    <a:ext uri="{9D8B030D-6E8A-4147-A177-3AD203B41FA5}">
                      <a16:colId xmlns:a16="http://schemas.microsoft.com/office/drawing/2014/main" val="3576470488"/>
                    </a:ext>
                  </a:extLst>
                </a:gridCol>
                <a:gridCol w="923288">
                  <a:extLst>
                    <a:ext uri="{9D8B030D-6E8A-4147-A177-3AD203B41FA5}">
                      <a16:colId xmlns:a16="http://schemas.microsoft.com/office/drawing/2014/main" val="3284963869"/>
                    </a:ext>
                  </a:extLst>
                </a:gridCol>
                <a:gridCol w="871624">
                  <a:extLst>
                    <a:ext uri="{9D8B030D-6E8A-4147-A177-3AD203B41FA5}">
                      <a16:colId xmlns:a16="http://schemas.microsoft.com/office/drawing/2014/main" val="2644034967"/>
                    </a:ext>
                  </a:extLst>
                </a:gridCol>
                <a:gridCol w="974952">
                  <a:extLst>
                    <a:ext uri="{9D8B030D-6E8A-4147-A177-3AD203B41FA5}">
                      <a16:colId xmlns:a16="http://schemas.microsoft.com/office/drawing/2014/main" val="2517428030"/>
                    </a:ext>
                  </a:extLst>
                </a:gridCol>
                <a:gridCol w="923288">
                  <a:extLst>
                    <a:ext uri="{9D8B030D-6E8A-4147-A177-3AD203B41FA5}">
                      <a16:colId xmlns:a16="http://schemas.microsoft.com/office/drawing/2014/main" val="4109070192"/>
                    </a:ext>
                  </a:extLst>
                </a:gridCol>
                <a:gridCol w="923288">
                  <a:extLst>
                    <a:ext uri="{9D8B030D-6E8A-4147-A177-3AD203B41FA5}">
                      <a16:colId xmlns:a16="http://schemas.microsoft.com/office/drawing/2014/main" val="924539431"/>
                    </a:ext>
                  </a:extLst>
                </a:gridCol>
              </a:tblGrid>
              <a:tr h="242555">
                <a:tc>
                  <a:txBody>
                    <a:bodyPr/>
                    <a:lstStyle/>
                    <a:p>
                      <a:endParaRPr lang="nl-BE" b="1" dirty="0"/>
                    </a:p>
                    <a:p>
                      <a:r>
                        <a:rPr lang="nl-BE" b="1" dirty="0"/>
                        <a:t>Behaalde</a:t>
                      </a:r>
                      <a:r>
                        <a:rPr lang="nl-BE" b="1" baseline="0" dirty="0"/>
                        <a:t> </a:t>
                      </a:r>
                      <a:r>
                        <a:rPr lang="nl-BE" b="1" baseline="0" dirty="0" err="1"/>
                        <a:t>credits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592393"/>
                  </a:ext>
                </a:extLst>
              </a:tr>
              <a:tr h="301360">
                <a:tc>
                  <a:txBody>
                    <a:bodyPr/>
                    <a:lstStyle/>
                    <a:p>
                      <a:r>
                        <a:rPr lang="nl-BE" b="1" dirty="0"/>
                        <a:t>   60 </a:t>
                      </a:r>
                      <a:r>
                        <a:rPr lang="nl-BE" b="1" dirty="0" err="1"/>
                        <a:t>stp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033248"/>
                  </a:ext>
                </a:extLst>
              </a:tr>
              <a:tr h="527380">
                <a:tc>
                  <a:txBody>
                    <a:bodyPr/>
                    <a:lstStyle/>
                    <a:p>
                      <a:r>
                        <a:rPr lang="nl-BE" b="1" baseline="0" dirty="0"/>
                        <a:t> 45 ≤ </a:t>
                      </a:r>
                      <a:r>
                        <a:rPr lang="nl-BE" b="1" baseline="0" dirty="0" err="1"/>
                        <a:t>stp</a:t>
                      </a:r>
                      <a:r>
                        <a:rPr lang="nl-BE" b="1" baseline="0" dirty="0"/>
                        <a:t> &lt; 60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891617"/>
                  </a:ext>
                </a:extLst>
              </a:tr>
              <a:tr h="301360">
                <a:tc>
                  <a:txBody>
                    <a:bodyPr/>
                    <a:lstStyle/>
                    <a:p>
                      <a:r>
                        <a:rPr lang="nl-BE" b="1" dirty="0"/>
                        <a:t>&lt;</a:t>
                      </a:r>
                      <a:r>
                        <a:rPr lang="nl-BE" b="1" baseline="0" dirty="0"/>
                        <a:t> 45 </a:t>
                      </a:r>
                      <a:r>
                        <a:rPr lang="nl-BE" b="1" baseline="0" dirty="0" err="1"/>
                        <a:t>stp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314202"/>
                  </a:ext>
                </a:extLst>
              </a:tr>
              <a:tr h="301360">
                <a:tc>
                  <a:txBody>
                    <a:bodyPr/>
                    <a:lstStyle/>
                    <a:p>
                      <a:r>
                        <a:rPr lang="nl-BE" b="1" dirty="0"/>
                        <a:t>Drop-out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79042"/>
                  </a:ext>
                </a:extLst>
              </a:tr>
            </a:tbl>
          </a:graphicData>
        </a:graphic>
      </p:graphicFrame>
      <p:sp>
        <p:nvSpPr>
          <p:cNvPr id="16" name="Rechteraccolade 15"/>
          <p:cNvSpPr/>
          <p:nvPr/>
        </p:nvSpPr>
        <p:spPr>
          <a:xfrm>
            <a:off x="6704267" y="2308862"/>
            <a:ext cx="96272" cy="807612"/>
          </a:xfrm>
          <a:prstGeom prst="rightBrac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Tekstvak 9"/>
          <p:cNvSpPr txBox="1"/>
          <p:nvPr/>
        </p:nvSpPr>
        <p:spPr>
          <a:xfrm>
            <a:off x="6767783" y="2415644"/>
            <a:ext cx="58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3">
                    <a:lumMod val="50000"/>
                  </a:schemeClr>
                </a:solidFill>
              </a:rPr>
              <a:t>%</a:t>
            </a:r>
          </a:p>
        </p:txBody>
      </p:sp>
      <p:sp>
        <p:nvSpPr>
          <p:cNvPr id="12" name="Rechteraccolade 11"/>
          <p:cNvSpPr/>
          <p:nvPr/>
        </p:nvSpPr>
        <p:spPr>
          <a:xfrm>
            <a:off x="5659267" y="2295392"/>
            <a:ext cx="96272" cy="807613"/>
          </a:xfrm>
          <a:prstGeom prst="rightBrac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Tekstvak 16"/>
          <p:cNvSpPr txBox="1"/>
          <p:nvPr/>
        </p:nvSpPr>
        <p:spPr>
          <a:xfrm>
            <a:off x="5702329" y="2397977"/>
            <a:ext cx="58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3">
                    <a:lumMod val="50000"/>
                  </a:schemeClr>
                </a:solidFill>
              </a:rPr>
              <a:t>%</a:t>
            </a:r>
          </a:p>
        </p:txBody>
      </p:sp>
      <p:sp>
        <p:nvSpPr>
          <p:cNvPr id="20" name="Rechteraccolade 19"/>
          <p:cNvSpPr/>
          <p:nvPr/>
        </p:nvSpPr>
        <p:spPr>
          <a:xfrm>
            <a:off x="4845491" y="2304764"/>
            <a:ext cx="96272" cy="807612"/>
          </a:xfrm>
          <a:prstGeom prst="rightBrac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Tekstvak 18"/>
          <p:cNvSpPr txBox="1"/>
          <p:nvPr/>
        </p:nvSpPr>
        <p:spPr>
          <a:xfrm>
            <a:off x="4875768" y="2423623"/>
            <a:ext cx="683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3">
                    <a:lumMod val="50000"/>
                  </a:schemeClr>
                </a:solidFill>
              </a:rPr>
              <a:t>%</a:t>
            </a:r>
          </a:p>
        </p:txBody>
      </p:sp>
      <p:sp>
        <p:nvSpPr>
          <p:cNvPr id="26" name="Rechteraccolade 15">
            <a:extLst>
              <a:ext uri="{FF2B5EF4-FFF2-40B4-BE49-F238E27FC236}">
                <a16:creationId xmlns:a16="http://schemas.microsoft.com/office/drawing/2014/main" id="{302B9B4A-5CF1-43CC-86CF-E37BA8A0BB10}"/>
              </a:ext>
            </a:extLst>
          </p:cNvPr>
          <p:cNvSpPr/>
          <p:nvPr/>
        </p:nvSpPr>
        <p:spPr>
          <a:xfrm>
            <a:off x="8570418" y="2336113"/>
            <a:ext cx="96272" cy="807612"/>
          </a:xfrm>
          <a:prstGeom prst="rightBrac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" name="Tekstvak 9">
            <a:extLst>
              <a:ext uri="{FF2B5EF4-FFF2-40B4-BE49-F238E27FC236}">
                <a16:creationId xmlns:a16="http://schemas.microsoft.com/office/drawing/2014/main" id="{BBBC78A1-5C78-470C-9AAA-5200CB7FD874}"/>
              </a:ext>
            </a:extLst>
          </p:cNvPr>
          <p:cNvSpPr txBox="1"/>
          <p:nvPr/>
        </p:nvSpPr>
        <p:spPr>
          <a:xfrm>
            <a:off x="8633934" y="2442895"/>
            <a:ext cx="58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3">
                    <a:lumMod val="50000"/>
                  </a:schemeClr>
                </a:solidFill>
              </a:rPr>
              <a:t>%</a:t>
            </a:r>
          </a:p>
        </p:txBody>
      </p:sp>
      <p:sp>
        <p:nvSpPr>
          <p:cNvPr id="28" name="Rechteraccolade 11">
            <a:extLst>
              <a:ext uri="{FF2B5EF4-FFF2-40B4-BE49-F238E27FC236}">
                <a16:creationId xmlns:a16="http://schemas.microsoft.com/office/drawing/2014/main" id="{D0AB7400-D719-47FC-9C9F-3F0A240FB5AF}"/>
              </a:ext>
            </a:extLst>
          </p:cNvPr>
          <p:cNvSpPr/>
          <p:nvPr/>
        </p:nvSpPr>
        <p:spPr>
          <a:xfrm>
            <a:off x="7525418" y="2322643"/>
            <a:ext cx="96272" cy="807613"/>
          </a:xfrm>
          <a:prstGeom prst="rightBrac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" name="Tekstvak 16">
            <a:extLst>
              <a:ext uri="{FF2B5EF4-FFF2-40B4-BE49-F238E27FC236}">
                <a16:creationId xmlns:a16="http://schemas.microsoft.com/office/drawing/2014/main" id="{4925158B-B401-41F3-855D-6076B34CCFE3}"/>
              </a:ext>
            </a:extLst>
          </p:cNvPr>
          <p:cNvSpPr txBox="1"/>
          <p:nvPr/>
        </p:nvSpPr>
        <p:spPr>
          <a:xfrm>
            <a:off x="7568480" y="2425228"/>
            <a:ext cx="58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3">
                    <a:lumMod val="50000"/>
                  </a:schemeClr>
                </a:solidFill>
              </a:rPr>
              <a:t>%</a:t>
            </a:r>
          </a:p>
        </p:txBody>
      </p:sp>
      <p:sp>
        <p:nvSpPr>
          <p:cNvPr id="30" name="Rechteraccolade 21">
            <a:extLst>
              <a:ext uri="{FF2B5EF4-FFF2-40B4-BE49-F238E27FC236}">
                <a16:creationId xmlns:a16="http://schemas.microsoft.com/office/drawing/2014/main" id="{A973B28C-6BE0-4C6E-ACEE-1BDCAA59E020}"/>
              </a:ext>
            </a:extLst>
          </p:cNvPr>
          <p:cNvSpPr/>
          <p:nvPr/>
        </p:nvSpPr>
        <p:spPr>
          <a:xfrm>
            <a:off x="5630134" y="4857480"/>
            <a:ext cx="96272" cy="807612"/>
          </a:xfrm>
          <a:prstGeom prst="rightBrac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1" name="Tekstvak 22">
            <a:extLst>
              <a:ext uri="{FF2B5EF4-FFF2-40B4-BE49-F238E27FC236}">
                <a16:creationId xmlns:a16="http://schemas.microsoft.com/office/drawing/2014/main" id="{0081357F-011D-4AAF-BC99-15A0C1864F3F}"/>
              </a:ext>
            </a:extLst>
          </p:cNvPr>
          <p:cNvSpPr txBox="1"/>
          <p:nvPr/>
        </p:nvSpPr>
        <p:spPr>
          <a:xfrm>
            <a:off x="5741767" y="4915025"/>
            <a:ext cx="58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3">
                    <a:lumMod val="50000"/>
                  </a:schemeClr>
                </a:solidFill>
              </a:rPr>
              <a:t>%</a:t>
            </a:r>
          </a:p>
        </p:txBody>
      </p:sp>
      <p:sp>
        <p:nvSpPr>
          <p:cNvPr id="32" name="Rechteraccolade 21">
            <a:extLst>
              <a:ext uri="{FF2B5EF4-FFF2-40B4-BE49-F238E27FC236}">
                <a16:creationId xmlns:a16="http://schemas.microsoft.com/office/drawing/2014/main" id="{A9FEF0B1-3334-4B97-A520-FAB5B3DB83C9}"/>
              </a:ext>
            </a:extLst>
          </p:cNvPr>
          <p:cNvSpPr/>
          <p:nvPr/>
        </p:nvSpPr>
        <p:spPr>
          <a:xfrm>
            <a:off x="6890139" y="4857480"/>
            <a:ext cx="96272" cy="807612"/>
          </a:xfrm>
          <a:prstGeom prst="rightBrac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3" name="Tekstvak 22">
            <a:extLst>
              <a:ext uri="{FF2B5EF4-FFF2-40B4-BE49-F238E27FC236}">
                <a16:creationId xmlns:a16="http://schemas.microsoft.com/office/drawing/2014/main" id="{BB3C2326-CD9A-48C2-92B8-0DCDF2A247E7}"/>
              </a:ext>
            </a:extLst>
          </p:cNvPr>
          <p:cNvSpPr txBox="1"/>
          <p:nvPr/>
        </p:nvSpPr>
        <p:spPr>
          <a:xfrm>
            <a:off x="7001772" y="4915025"/>
            <a:ext cx="58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3">
                    <a:lumMod val="50000"/>
                  </a:schemeClr>
                </a:solidFill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408224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  <p:bldP spid="22" grpId="0" animBg="1"/>
      <p:bldP spid="23" grpId="0"/>
      <p:bldP spid="24" grpId="0"/>
      <p:bldP spid="25" grpId="0" animBg="1"/>
      <p:bldP spid="16" grpId="0" animBg="1"/>
      <p:bldP spid="10" grpId="0"/>
      <p:bldP spid="12" grpId="0" animBg="1"/>
      <p:bldP spid="17" grpId="0"/>
      <p:bldP spid="20" grpId="0" animBg="1"/>
      <p:bldP spid="19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32" grpId="0" animBg="1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3376304" y="4962015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sp>
        <p:nvSpPr>
          <p:cNvPr id="14" name="Tekstvak 13"/>
          <p:cNvSpPr txBox="1"/>
          <p:nvPr/>
        </p:nvSpPr>
        <p:spPr>
          <a:xfrm>
            <a:off x="395536" y="620688"/>
            <a:ext cx="84249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600" b="1" dirty="0"/>
              <a:t>2.2. Doorstroom 1</a:t>
            </a:r>
            <a:r>
              <a:rPr lang="nl-BE" sz="3600" b="1" baseline="30000" dirty="0"/>
              <a:t>ste</a:t>
            </a:r>
            <a:r>
              <a:rPr lang="nl-BE" sz="3600" b="1" dirty="0"/>
              <a:t> deeltraject- type SO</a:t>
            </a:r>
            <a:endParaRPr lang="nl-BE" sz="3200" b="1" dirty="0"/>
          </a:p>
          <a:p>
            <a:pPr algn="ctr"/>
            <a:r>
              <a:rPr lang="nl-BE" sz="2400" b="1" dirty="0"/>
              <a:t>in % van de voltijdse nieuwe studenten met een bepaalde vooropleiding, </a:t>
            </a:r>
            <a:r>
              <a:rPr lang="nl-BE" sz="2400" b="1"/>
              <a:t>einde academiejaar</a:t>
            </a:r>
            <a:endParaRPr lang="nl-BE" sz="2400" b="1" dirty="0"/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5004246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graphicFrame>
        <p:nvGraphicFramePr>
          <p:cNvPr id="20" name="Tabel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228630"/>
              </p:ext>
            </p:extLst>
          </p:nvPr>
        </p:nvGraphicFramePr>
        <p:xfrm>
          <a:off x="827583" y="2271896"/>
          <a:ext cx="7344817" cy="3677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0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61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61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05840">
                <a:tc>
                  <a:txBody>
                    <a:bodyPr/>
                    <a:lstStyle/>
                    <a:p>
                      <a:endParaRPr lang="nl-BE" sz="1600" b="1" dirty="0"/>
                    </a:p>
                    <a:p>
                      <a:endParaRPr lang="nl-BE" sz="1600" b="1" dirty="0"/>
                    </a:p>
                    <a:p>
                      <a:r>
                        <a:rPr lang="nl-BE" sz="1600" b="1" dirty="0"/>
                        <a:t>Behaalde </a:t>
                      </a:r>
                      <a:r>
                        <a:rPr lang="nl-BE" sz="1600" b="1" dirty="0" err="1"/>
                        <a:t>credits</a:t>
                      </a:r>
                      <a:endParaRPr lang="nl-B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/>
                    </a:p>
                    <a:p>
                      <a:endParaRPr lang="nl-BE" sz="1600" b="1" dirty="0"/>
                    </a:p>
                    <a:p>
                      <a:r>
                        <a:rPr lang="nl-BE" sz="1600" b="1" dirty="0"/>
                        <a:t>ASO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/>
                    </a:p>
                    <a:p>
                      <a:endParaRPr lang="nl-BE" sz="1600" b="1" dirty="0"/>
                    </a:p>
                    <a:p>
                      <a:r>
                        <a:rPr lang="nl-BE" sz="1600" b="1" dirty="0"/>
                        <a:t>TSO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/>
                    </a:p>
                    <a:p>
                      <a:endParaRPr lang="nl-BE" sz="1600" b="1" dirty="0"/>
                    </a:p>
                    <a:p>
                      <a:r>
                        <a:rPr lang="nl-BE" sz="1600" b="1" dirty="0"/>
                        <a:t>KSO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/>
                    </a:p>
                    <a:p>
                      <a:endParaRPr lang="nl-BE" sz="1600" b="1" dirty="0"/>
                    </a:p>
                    <a:p>
                      <a:r>
                        <a:rPr lang="nl-BE" sz="1600" b="1" dirty="0"/>
                        <a:t>BSO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/>
                    </a:p>
                    <a:p>
                      <a:endParaRPr lang="nl-BE" sz="1600" b="1" dirty="0"/>
                    </a:p>
                    <a:p>
                      <a:r>
                        <a:rPr lang="nl-BE" sz="1400" b="0" dirty="0"/>
                        <a:t>Buitenland/</a:t>
                      </a:r>
                    </a:p>
                    <a:p>
                      <a:r>
                        <a:rPr lang="nl-BE" sz="1400" b="0" dirty="0"/>
                        <a:t>geen</a:t>
                      </a:r>
                      <a:r>
                        <a:rPr lang="nl-BE" sz="1400" b="0" baseline="0" dirty="0"/>
                        <a:t> info</a:t>
                      </a:r>
                      <a:endParaRPr lang="nl-BE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328">
                <a:tc>
                  <a:txBody>
                    <a:bodyPr/>
                    <a:lstStyle/>
                    <a:p>
                      <a:r>
                        <a:rPr lang="nl-BE" sz="1600" b="1" dirty="0"/>
                        <a:t>   60 </a:t>
                      </a:r>
                      <a:r>
                        <a:rPr lang="nl-BE" sz="1600" b="1" dirty="0" err="1"/>
                        <a:t>stp</a:t>
                      </a:r>
                      <a:endParaRPr lang="nl-BE" sz="1600" b="1" dirty="0"/>
                    </a:p>
                    <a:p>
                      <a:endParaRPr lang="nl-B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831">
                <a:tc>
                  <a:txBody>
                    <a:bodyPr/>
                    <a:lstStyle/>
                    <a:p>
                      <a:r>
                        <a:rPr lang="nl-BE" sz="1600" b="1" baseline="0" dirty="0"/>
                        <a:t> 45 ≤ </a:t>
                      </a:r>
                      <a:r>
                        <a:rPr lang="nl-BE" sz="1600" b="1" baseline="0" dirty="0" err="1"/>
                        <a:t>stp</a:t>
                      </a:r>
                      <a:r>
                        <a:rPr lang="nl-BE" sz="1600" b="1" baseline="0" dirty="0"/>
                        <a:t> &lt; 60</a:t>
                      </a:r>
                    </a:p>
                    <a:p>
                      <a:r>
                        <a:rPr lang="nl-BE" sz="1600" b="1" baseline="0" dirty="0"/>
                        <a:t> </a:t>
                      </a:r>
                      <a:endParaRPr lang="nl-B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nl-BE" sz="1600" b="1" dirty="0"/>
                        <a:t>&lt;</a:t>
                      </a:r>
                      <a:r>
                        <a:rPr lang="nl-BE" sz="1600" b="1" baseline="0" dirty="0"/>
                        <a:t> 45 </a:t>
                      </a:r>
                      <a:r>
                        <a:rPr lang="nl-BE" sz="1600" b="1" baseline="0" dirty="0" err="1"/>
                        <a:t>stp</a:t>
                      </a:r>
                      <a:endParaRPr lang="nl-BE" sz="1600" b="1" baseline="0" dirty="0"/>
                    </a:p>
                    <a:p>
                      <a:endParaRPr lang="nl-B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096">
                <a:tc>
                  <a:txBody>
                    <a:bodyPr/>
                    <a:lstStyle/>
                    <a:p>
                      <a:endParaRPr lang="nl-BE" sz="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nl-BE" sz="1600" b="1" dirty="0"/>
                        <a:t>Totaal aantal studenten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Rechteraccolade 10"/>
          <p:cNvSpPr/>
          <p:nvPr/>
        </p:nvSpPr>
        <p:spPr>
          <a:xfrm>
            <a:off x="2692534" y="3561136"/>
            <a:ext cx="177602" cy="916518"/>
          </a:xfrm>
          <a:prstGeom prst="rightBrac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hteraccolade 11"/>
          <p:cNvSpPr/>
          <p:nvPr/>
        </p:nvSpPr>
        <p:spPr>
          <a:xfrm>
            <a:off x="4084997" y="3561136"/>
            <a:ext cx="177602" cy="916518"/>
          </a:xfrm>
          <a:prstGeom prst="rightBrac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Tekstvak 15"/>
          <p:cNvSpPr txBox="1"/>
          <p:nvPr/>
        </p:nvSpPr>
        <p:spPr>
          <a:xfrm>
            <a:off x="2863659" y="3834729"/>
            <a:ext cx="58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3">
                    <a:lumMod val="50000"/>
                  </a:schemeClr>
                </a:solidFill>
              </a:rPr>
              <a:t>%</a:t>
            </a:r>
          </a:p>
        </p:txBody>
      </p:sp>
      <p:sp>
        <p:nvSpPr>
          <p:cNvPr id="17" name="Tekstvak 16"/>
          <p:cNvSpPr txBox="1"/>
          <p:nvPr/>
        </p:nvSpPr>
        <p:spPr>
          <a:xfrm>
            <a:off x="4310745" y="3834729"/>
            <a:ext cx="58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3">
                    <a:lumMod val="50000"/>
                  </a:schemeClr>
                </a:solidFill>
              </a:rPr>
              <a:t>%</a:t>
            </a:r>
          </a:p>
        </p:txBody>
      </p:sp>
      <p:pic>
        <p:nvPicPr>
          <p:cNvPr id="10" name="Afbeelding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49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634082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nl-BE" sz="3600" dirty="0"/>
              <a:t>Besluiten doorstroom (1)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67544" y="1166018"/>
            <a:ext cx="8424936" cy="45259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endParaRPr lang="nl-BE" sz="800" dirty="0"/>
          </a:p>
          <a:p>
            <a:pPr marL="0" indent="0">
              <a:buNone/>
            </a:pPr>
            <a:endParaRPr lang="nl-BE" sz="600" dirty="0"/>
          </a:p>
          <a:p>
            <a:pPr>
              <a:buFont typeface="Wingdings" pitchFamily="2" charset="2"/>
              <a:buChar char="Ø"/>
            </a:pPr>
            <a:endParaRPr lang="nl-BE" sz="900" dirty="0"/>
          </a:p>
          <a:p>
            <a:pPr>
              <a:buFont typeface="Wingdings" pitchFamily="2" charset="2"/>
              <a:buChar char="Ø"/>
            </a:pPr>
            <a:endParaRPr lang="nl-BE" sz="1800" dirty="0"/>
          </a:p>
          <a:p>
            <a:pPr>
              <a:buFont typeface="Wingdings" pitchFamily="2" charset="2"/>
              <a:buChar char="Ø"/>
            </a:pPr>
            <a:endParaRPr lang="nl-BE" sz="1800" dirty="0"/>
          </a:p>
        </p:txBody>
      </p:sp>
      <p:pic>
        <p:nvPicPr>
          <p:cNvPr id="4" name="Afbeelding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636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943090" y="582395"/>
            <a:ext cx="7799908" cy="784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bg1"/>
              </a:solidFill>
            </a:endParaRPr>
          </a:p>
        </p:txBody>
      </p:sp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5148263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sp>
        <p:nvSpPr>
          <p:cNvPr id="3" name="Tekstvak 2"/>
          <p:cNvSpPr txBox="1"/>
          <p:nvPr/>
        </p:nvSpPr>
        <p:spPr>
          <a:xfrm>
            <a:off x="1971998" y="579003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4000" b="1" dirty="0">
                <a:solidFill>
                  <a:schemeClr val="bg1"/>
                </a:solidFill>
              </a:rPr>
              <a:t>3. Uitstroom</a:t>
            </a:r>
          </a:p>
        </p:txBody>
      </p:sp>
      <p:sp>
        <p:nvSpPr>
          <p:cNvPr id="9" name="Tekstvak 8"/>
          <p:cNvSpPr txBox="1"/>
          <p:nvPr/>
        </p:nvSpPr>
        <p:spPr>
          <a:xfrm>
            <a:off x="1381144" y="2060848"/>
            <a:ext cx="70792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/>
              <a:t>Aantal  studenten dat een diploma behaalde in het betrokken academiejaar (per type SO)</a:t>
            </a:r>
          </a:p>
        </p:txBody>
      </p:sp>
      <p:pic>
        <p:nvPicPr>
          <p:cNvPr id="6" name="Afbeelding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163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1475656" y="188640"/>
            <a:ext cx="6120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4000" b="1" dirty="0"/>
              <a:t>Uitstroom/type SO 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95856" y="896526"/>
            <a:ext cx="9324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000" b="1" dirty="0"/>
              <a:t>3.1. Aantal studenten dat een diploma behaalde in het betrokken academiejaar</a:t>
            </a:r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437819"/>
              </p:ext>
            </p:extLst>
          </p:nvPr>
        </p:nvGraphicFramePr>
        <p:xfrm>
          <a:off x="295081" y="1268760"/>
          <a:ext cx="8525393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4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80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78079">
                  <a:extLst>
                    <a:ext uri="{9D8B030D-6E8A-4147-A177-3AD203B41FA5}">
                      <a16:colId xmlns:a16="http://schemas.microsoft.com/office/drawing/2014/main" val="644532389"/>
                    </a:ext>
                  </a:extLst>
                </a:gridCol>
                <a:gridCol w="1278079">
                  <a:extLst>
                    <a:ext uri="{9D8B030D-6E8A-4147-A177-3AD203B41FA5}">
                      <a16:colId xmlns:a16="http://schemas.microsoft.com/office/drawing/2014/main" val="144982542"/>
                    </a:ext>
                  </a:extLst>
                </a:gridCol>
                <a:gridCol w="1278079">
                  <a:extLst>
                    <a:ext uri="{9D8B030D-6E8A-4147-A177-3AD203B41FA5}">
                      <a16:colId xmlns:a16="http://schemas.microsoft.com/office/drawing/2014/main" val="3476009448"/>
                    </a:ext>
                  </a:extLst>
                </a:gridCol>
                <a:gridCol w="1278079">
                  <a:extLst>
                    <a:ext uri="{9D8B030D-6E8A-4147-A177-3AD203B41FA5}">
                      <a16:colId xmlns:a16="http://schemas.microsoft.com/office/drawing/2014/main" val="1439479208"/>
                    </a:ext>
                  </a:extLst>
                </a:gridCol>
              </a:tblGrid>
              <a:tr h="302910">
                <a:tc>
                  <a:txBody>
                    <a:bodyPr/>
                    <a:lstStyle/>
                    <a:p>
                      <a:r>
                        <a:rPr lang="nl-BE" b="1" dirty="0"/>
                        <a:t>Type 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356">
                <a:tc>
                  <a:txBody>
                    <a:bodyPr/>
                    <a:lstStyle/>
                    <a:p>
                      <a:r>
                        <a:rPr lang="nl-BE" sz="1600" b="1" dirty="0"/>
                        <a:t>ASO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620">
                <a:tc>
                  <a:txBody>
                    <a:bodyPr/>
                    <a:lstStyle/>
                    <a:p>
                      <a:r>
                        <a:rPr lang="nl-BE" sz="1600" b="1" dirty="0"/>
                        <a:t>TSO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868">
                <a:tc>
                  <a:txBody>
                    <a:bodyPr/>
                    <a:lstStyle/>
                    <a:p>
                      <a:r>
                        <a:rPr lang="nl-BE" sz="1600" b="1" dirty="0"/>
                        <a:t>BSO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BE" sz="1600" b="1" dirty="0"/>
                        <a:t>KSO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380">
                <a:tc>
                  <a:txBody>
                    <a:bodyPr/>
                    <a:lstStyle/>
                    <a:p>
                      <a:r>
                        <a:rPr lang="nl-BE" sz="1600" b="1" dirty="0"/>
                        <a:t>Buitenland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nl-BE" sz="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BE" sz="1600" b="1" dirty="0"/>
                        <a:t>TOT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kstvak 6"/>
          <p:cNvSpPr txBox="1"/>
          <p:nvPr/>
        </p:nvSpPr>
        <p:spPr>
          <a:xfrm>
            <a:off x="436856" y="4005064"/>
            <a:ext cx="9108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/>
              <a:t>3.2. Aandeel van het type SO in de uitstroom van het betrokken academiejaar (%) </a:t>
            </a:r>
          </a:p>
        </p:txBody>
      </p:sp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995260"/>
              </p:ext>
            </p:extLst>
          </p:nvPr>
        </p:nvGraphicFramePr>
        <p:xfrm>
          <a:off x="295080" y="4370870"/>
          <a:ext cx="8525393" cy="2330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4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80419">
                  <a:extLst>
                    <a:ext uri="{9D8B030D-6E8A-4147-A177-3AD203B41FA5}">
                      <a16:colId xmlns:a16="http://schemas.microsoft.com/office/drawing/2014/main" val="1697408013"/>
                    </a:ext>
                  </a:extLst>
                </a:gridCol>
                <a:gridCol w="1280419">
                  <a:extLst>
                    <a:ext uri="{9D8B030D-6E8A-4147-A177-3AD203B41FA5}">
                      <a16:colId xmlns:a16="http://schemas.microsoft.com/office/drawing/2014/main" val="1440080861"/>
                    </a:ext>
                  </a:extLst>
                </a:gridCol>
                <a:gridCol w="1280419">
                  <a:extLst>
                    <a:ext uri="{9D8B030D-6E8A-4147-A177-3AD203B41FA5}">
                      <a16:colId xmlns:a16="http://schemas.microsoft.com/office/drawing/2014/main" val="789050710"/>
                    </a:ext>
                  </a:extLst>
                </a:gridCol>
                <a:gridCol w="1280419">
                  <a:extLst>
                    <a:ext uri="{9D8B030D-6E8A-4147-A177-3AD203B41FA5}">
                      <a16:colId xmlns:a16="http://schemas.microsoft.com/office/drawing/2014/main" val="698218525"/>
                    </a:ext>
                  </a:extLst>
                </a:gridCol>
              </a:tblGrid>
              <a:tr h="608017">
                <a:tc>
                  <a:txBody>
                    <a:bodyPr/>
                    <a:lstStyle/>
                    <a:p>
                      <a:r>
                        <a:rPr lang="nl-BE" b="1" dirty="0"/>
                        <a:t>Type 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59">
                <a:tc>
                  <a:txBody>
                    <a:bodyPr/>
                    <a:lstStyle/>
                    <a:p>
                      <a:r>
                        <a:rPr lang="nl-BE" sz="1600" b="1" dirty="0"/>
                        <a:t>ASO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559">
                <a:tc>
                  <a:txBody>
                    <a:bodyPr/>
                    <a:lstStyle/>
                    <a:p>
                      <a:r>
                        <a:rPr lang="nl-BE" sz="1600" b="1" dirty="0"/>
                        <a:t>TSO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559">
                <a:tc>
                  <a:txBody>
                    <a:bodyPr/>
                    <a:lstStyle/>
                    <a:p>
                      <a:r>
                        <a:rPr lang="nl-BE" sz="1600" b="1" dirty="0"/>
                        <a:t>BSO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559">
                <a:tc>
                  <a:txBody>
                    <a:bodyPr/>
                    <a:lstStyle/>
                    <a:p>
                      <a:r>
                        <a:rPr lang="nl-BE" sz="1600" b="1" dirty="0"/>
                        <a:t>KSO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559">
                <a:tc>
                  <a:txBody>
                    <a:bodyPr/>
                    <a:lstStyle/>
                    <a:p>
                      <a:r>
                        <a:rPr lang="nl-BE" sz="1600" b="1" dirty="0"/>
                        <a:t>Buitenland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9" name="Afbeelding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281" y="6144465"/>
            <a:ext cx="589280" cy="589280"/>
          </a:xfrm>
          <a:prstGeom prst="rect">
            <a:avLst/>
          </a:prstGeom>
        </p:spPr>
      </p:pic>
      <p:sp>
        <p:nvSpPr>
          <p:cNvPr id="10" name="PIJL-LINKS 9"/>
          <p:cNvSpPr/>
          <p:nvPr/>
        </p:nvSpPr>
        <p:spPr>
          <a:xfrm>
            <a:off x="8643639" y="3531214"/>
            <a:ext cx="432048" cy="2156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79448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634082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nl-BE" sz="3600" dirty="0"/>
              <a:t>Besluiten uitstroom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556792"/>
            <a:ext cx="8208912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nl-BE" sz="2400" dirty="0"/>
          </a:p>
          <a:p>
            <a:pPr marL="0" indent="0">
              <a:buNone/>
            </a:pPr>
            <a:endParaRPr lang="nl-BE" sz="2400" dirty="0"/>
          </a:p>
        </p:txBody>
      </p:sp>
      <p:pic>
        <p:nvPicPr>
          <p:cNvPr id="4" name="Afbeelding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954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10"/>
          <p:cNvSpPr/>
          <p:nvPr/>
        </p:nvSpPr>
        <p:spPr>
          <a:xfrm>
            <a:off x="943090" y="582395"/>
            <a:ext cx="7799908" cy="784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5148263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 dirty="0"/>
          </a:p>
        </p:txBody>
      </p:sp>
      <p:sp>
        <p:nvSpPr>
          <p:cNvPr id="3" name="Tekstvak 2"/>
          <p:cNvSpPr txBox="1"/>
          <p:nvPr/>
        </p:nvSpPr>
        <p:spPr>
          <a:xfrm>
            <a:off x="1422664" y="612027"/>
            <a:ext cx="68407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4000" b="1" dirty="0">
                <a:solidFill>
                  <a:schemeClr val="bg1"/>
                </a:solidFill>
              </a:rPr>
              <a:t>4. Studieduur</a:t>
            </a:r>
          </a:p>
          <a:p>
            <a:pPr algn="ctr"/>
            <a:r>
              <a:rPr lang="nl-BE" sz="3600" b="1" dirty="0"/>
              <a:t> </a:t>
            </a:r>
          </a:p>
          <a:p>
            <a:pPr algn="ctr"/>
            <a:endParaRPr lang="nl-BE" sz="3600" b="1" dirty="0"/>
          </a:p>
          <a:p>
            <a:pPr algn="ctr"/>
            <a:endParaRPr lang="nl-BE" sz="3600" b="1" dirty="0"/>
          </a:p>
          <a:p>
            <a:pPr algn="ctr"/>
            <a:endParaRPr lang="nl-BE" sz="3200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148263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 dirty="0"/>
          </a:p>
        </p:txBody>
      </p:sp>
      <p:sp>
        <p:nvSpPr>
          <p:cNvPr id="9" name="Tekstvak 8"/>
          <p:cNvSpPr txBox="1"/>
          <p:nvPr/>
        </p:nvSpPr>
        <p:spPr>
          <a:xfrm>
            <a:off x="683567" y="3703607"/>
            <a:ext cx="82089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itchFamily="34" charset="0"/>
              <a:buChar char="•"/>
            </a:pPr>
            <a:r>
              <a:rPr lang="nl-BE" sz="2800" dirty="0"/>
              <a:t>Berekend voor uitstromende gediplomeerden, 5 laatste academiejaren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nl-BE" sz="2800" dirty="0"/>
              <a:t>Verband </a:t>
            </a:r>
            <a:r>
              <a:rPr lang="nl-BE" sz="2800" dirty="0" err="1"/>
              <a:t>tss</a:t>
            </a:r>
            <a:r>
              <a:rPr lang="nl-BE" sz="2800" dirty="0"/>
              <a:t> gediplomeerde uitstroom en type SO sinds ‘11-’12</a:t>
            </a:r>
          </a:p>
        </p:txBody>
      </p:sp>
      <p:sp>
        <p:nvSpPr>
          <p:cNvPr id="10" name="Tekstvak 9"/>
          <p:cNvSpPr txBox="1"/>
          <p:nvPr/>
        </p:nvSpPr>
        <p:spPr>
          <a:xfrm>
            <a:off x="1747968" y="1772816"/>
            <a:ext cx="6421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/>
              <a:t>Gerealiseerde studieduur </a:t>
            </a:r>
          </a:p>
          <a:p>
            <a:pPr algn="ctr"/>
            <a:r>
              <a:rPr lang="nl-BE" sz="3200" b="1" dirty="0"/>
              <a:t>(of opgelopen studieduurvertraging)</a:t>
            </a:r>
          </a:p>
        </p:txBody>
      </p:sp>
      <p:pic>
        <p:nvPicPr>
          <p:cNvPr id="12" name="Afbeelding 1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631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73088" y="548680"/>
            <a:ext cx="8103368" cy="5544616"/>
          </a:xfrm>
        </p:spPr>
        <p:txBody>
          <a:bodyPr>
            <a:noAutofit/>
          </a:bodyPr>
          <a:lstStyle/>
          <a:p>
            <a:pPr algn="l" eaLnBrk="1" hangingPunct="1"/>
            <a:r>
              <a:rPr lang="fr-BE" sz="1800" b="1" dirty="0" err="1">
                <a:solidFill>
                  <a:schemeClr val="tx1"/>
                </a:solidFill>
              </a:rPr>
              <a:t>Inleiding</a:t>
            </a:r>
            <a:r>
              <a:rPr lang="fr-BE" sz="1800" b="1" dirty="0">
                <a:solidFill>
                  <a:schemeClr val="tx1"/>
                </a:solidFill>
              </a:rPr>
              <a:t>:</a:t>
            </a:r>
          </a:p>
          <a:p>
            <a:pPr algn="l" eaLnBrk="1" hangingPunct="1"/>
            <a:endParaRPr lang="fr-BE" sz="1800" dirty="0">
              <a:solidFill>
                <a:schemeClr val="tx1"/>
              </a:solidFill>
            </a:endParaRPr>
          </a:p>
          <a:p>
            <a:pPr algn="l" eaLnBrk="1" hangingPunct="1"/>
            <a:r>
              <a:rPr lang="fr-BE" sz="1800" dirty="0">
                <a:solidFill>
                  <a:schemeClr val="tx1"/>
                </a:solidFill>
              </a:rPr>
              <a:t>De </a:t>
            </a:r>
            <a:r>
              <a:rPr lang="fr-BE" sz="1800" dirty="0" err="1">
                <a:solidFill>
                  <a:schemeClr val="tx1"/>
                </a:solidFill>
              </a:rPr>
              <a:t>cijferanalyse</a:t>
            </a:r>
            <a:r>
              <a:rPr lang="fr-BE" sz="1800" dirty="0">
                <a:solidFill>
                  <a:schemeClr val="tx1"/>
                </a:solidFill>
              </a:rPr>
              <a:t> van de </a:t>
            </a:r>
            <a:r>
              <a:rPr lang="fr-BE" sz="1800" dirty="0" err="1">
                <a:solidFill>
                  <a:schemeClr val="tx1"/>
                </a:solidFill>
              </a:rPr>
              <a:t>opleidingen</a:t>
            </a:r>
            <a:r>
              <a:rPr lang="fr-BE" sz="1800" dirty="0">
                <a:solidFill>
                  <a:schemeClr val="tx1"/>
                </a:solidFill>
              </a:rPr>
              <a:t> van het </a:t>
            </a:r>
            <a:r>
              <a:rPr lang="fr-BE" sz="1800" dirty="0" err="1">
                <a:solidFill>
                  <a:schemeClr val="tx1"/>
                </a:solidFill>
              </a:rPr>
              <a:t>departement</a:t>
            </a:r>
            <a:r>
              <a:rPr lang="fr-BE" sz="1800" dirty="0">
                <a:solidFill>
                  <a:schemeClr val="tx1"/>
                </a:solidFill>
              </a:rPr>
              <a:t> G-L </a:t>
            </a:r>
            <a:r>
              <a:rPr lang="fr-BE" sz="1800" dirty="0" err="1">
                <a:solidFill>
                  <a:schemeClr val="tx1"/>
                </a:solidFill>
              </a:rPr>
              <a:t>omvat</a:t>
            </a:r>
            <a:r>
              <a:rPr lang="fr-BE" sz="1800" dirty="0">
                <a:solidFill>
                  <a:schemeClr val="tx1"/>
                </a:solidFill>
              </a:rPr>
              <a:t> indicatoren </a:t>
            </a:r>
          </a:p>
          <a:p>
            <a:pPr algn="l" eaLnBrk="1" hangingPunct="1"/>
            <a:endParaRPr lang="fr-BE" sz="105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BE" sz="1800" dirty="0">
                <a:solidFill>
                  <a:schemeClr val="tx1"/>
                </a:solidFill>
              </a:rPr>
              <a:t>op het niveau van de </a:t>
            </a:r>
            <a:r>
              <a:rPr lang="fr-BE" sz="1800" dirty="0" err="1">
                <a:solidFill>
                  <a:schemeClr val="tx1"/>
                </a:solidFill>
              </a:rPr>
              <a:t>opleidingsonderdelen</a:t>
            </a:r>
            <a:r>
              <a:rPr lang="fr-BE" sz="1800" dirty="0">
                <a:solidFill>
                  <a:schemeClr val="tx1"/>
                </a:solidFill>
              </a:rPr>
              <a:t> (cfr. </a:t>
            </a:r>
            <a:r>
              <a:rPr lang="fr-BE" sz="1800" dirty="0" err="1">
                <a:solidFill>
                  <a:schemeClr val="tx1"/>
                </a:solidFill>
              </a:rPr>
              <a:t>pdf</a:t>
            </a:r>
            <a:r>
              <a:rPr lang="fr-BE" sz="1800" dirty="0">
                <a:solidFill>
                  <a:schemeClr val="tx1"/>
                </a:solidFill>
              </a:rPr>
              <a:t>):</a:t>
            </a:r>
          </a:p>
          <a:p>
            <a:pPr marL="742950" lvl="1" indent="-285750" algn="l">
              <a:buFontTx/>
              <a:buChar char="-"/>
            </a:pPr>
            <a:r>
              <a:rPr lang="fr-BE" sz="1600" dirty="0" err="1">
                <a:solidFill>
                  <a:schemeClr val="tx1"/>
                </a:solidFill>
              </a:rPr>
              <a:t>scorespreiding</a:t>
            </a:r>
            <a:r>
              <a:rPr lang="fr-BE" sz="1600" dirty="0">
                <a:solidFill>
                  <a:schemeClr val="tx1"/>
                </a:solidFill>
              </a:rPr>
              <a:t> per </a:t>
            </a:r>
            <a:r>
              <a:rPr lang="fr-BE" sz="1600" dirty="0" err="1">
                <a:solidFill>
                  <a:schemeClr val="tx1"/>
                </a:solidFill>
              </a:rPr>
              <a:t>opleidingsonderdeel</a:t>
            </a:r>
            <a:endParaRPr lang="fr-BE" sz="1600" dirty="0">
              <a:solidFill>
                <a:schemeClr val="tx1"/>
              </a:solidFill>
            </a:endParaRPr>
          </a:p>
          <a:p>
            <a:pPr marL="742950" lvl="1" indent="-285750" algn="l">
              <a:buFontTx/>
              <a:buChar char="-"/>
            </a:pPr>
            <a:r>
              <a:rPr lang="fr-BE" sz="1600" dirty="0" err="1">
                <a:solidFill>
                  <a:schemeClr val="tx1"/>
                </a:solidFill>
              </a:rPr>
              <a:t>statistieken</a:t>
            </a:r>
            <a:r>
              <a:rPr lang="fr-BE" sz="1600" dirty="0">
                <a:solidFill>
                  <a:schemeClr val="tx1"/>
                </a:solidFill>
              </a:rPr>
              <a:t> per </a:t>
            </a:r>
            <a:r>
              <a:rPr lang="fr-BE" sz="1600" dirty="0" err="1">
                <a:solidFill>
                  <a:schemeClr val="tx1"/>
                </a:solidFill>
              </a:rPr>
              <a:t>opleidingsonderdeel</a:t>
            </a:r>
            <a:endParaRPr lang="fr-BE" sz="1600" dirty="0">
              <a:solidFill>
                <a:schemeClr val="tx1"/>
              </a:solidFill>
            </a:endParaRPr>
          </a:p>
          <a:p>
            <a:pPr lvl="1" algn="l"/>
            <a:endParaRPr lang="fr-BE" sz="1000" dirty="0">
              <a:solidFill>
                <a:schemeClr val="tx1"/>
              </a:solidFill>
            </a:endParaRP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fr-BE" sz="1800" dirty="0">
                <a:solidFill>
                  <a:schemeClr val="tx1"/>
                </a:solidFill>
              </a:rPr>
              <a:t>op het niveau van de </a:t>
            </a:r>
            <a:r>
              <a:rPr lang="fr-BE" sz="1800" dirty="0" err="1">
                <a:solidFill>
                  <a:schemeClr val="tx1"/>
                </a:solidFill>
              </a:rPr>
              <a:t>deeltrajecten</a:t>
            </a:r>
            <a:r>
              <a:rPr lang="fr-BE" sz="1800" dirty="0">
                <a:solidFill>
                  <a:schemeClr val="tx1"/>
                </a:solidFill>
              </a:rPr>
              <a:t>: </a:t>
            </a:r>
          </a:p>
          <a:p>
            <a:pPr marL="742950" lvl="1" indent="-285750" algn="l">
              <a:buFontTx/>
              <a:buChar char="-"/>
            </a:pPr>
            <a:r>
              <a:rPr lang="fr-BE" sz="1600" dirty="0" err="1">
                <a:solidFill>
                  <a:schemeClr val="tx1"/>
                </a:solidFill>
              </a:rPr>
              <a:t>instroom</a:t>
            </a:r>
            <a:r>
              <a:rPr lang="fr-BE" sz="1600" dirty="0">
                <a:solidFill>
                  <a:schemeClr val="tx1"/>
                </a:solidFill>
              </a:rPr>
              <a:t> in het </a:t>
            </a:r>
            <a:r>
              <a:rPr lang="fr-BE" sz="1600" dirty="0" err="1">
                <a:solidFill>
                  <a:schemeClr val="tx1"/>
                </a:solidFill>
              </a:rPr>
              <a:t>eerste</a:t>
            </a:r>
            <a:r>
              <a:rPr lang="fr-BE" sz="1600" dirty="0">
                <a:solidFill>
                  <a:schemeClr val="tx1"/>
                </a:solidFill>
              </a:rPr>
              <a:t> </a:t>
            </a:r>
            <a:r>
              <a:rPr lang="fr-BE" sz="1600" dirty="0" err="1">
                <a:solidFill>
                  <a:schemeClr val="tx1"/>
                </a:solidFill>
              </a:rPr>
              <a:t>deeltraject</a:t>
            </a:r>
            <a:r>
              <a:rPr lang="fr-BE" sz="1600" dirty="0">
                <a:solidFill>
                  <a:schemeClr val="tx1"/>
                </a:solidFill>
              </a:rPr>
              <a:t> </a:t>
            </a:r>
          </a:p>
          <a:p>
            <a:pPr marL="742950" lvl="1" indent="-285750" algn="l">
              <a:buFontTx/>
              <a:buChar char="-"/>
            </a:pPr>
            <a:r>
              <a:rPr lang="fr-BE" sz="1600" dirty="0" err="1">
                <a:solidFill>
                  <a:schemeClr val="tx1"/>
                </a:solidFill>
              </a:rPr>
              <a:t>doorstroom</a:t>
            </a:r>
            <a:r>
              <a:rPr lang="fr-BE" sz="1600" dirty="0">
                <a:solidFill>
                  <a:schemeClr val="tx1"/>
                </a:solidFill>
              </a:rPr>
              <a:t> van het </a:t>
            </a:r>
            <a:r>
              <a:rPr lang="fr-BE" sz="1600" dirty="0" err="1">
                <a:solidFill>
                  <a:schemeClr val="tx1"/>
                </a:solidFill>
              </a:rPr>
              <a:t>eerste</a:t>
            </a:r>
            <a:r>
              <a:rPr lang="fr-BE" sz="1600" dirty="0">
                <a:solidFill>
                  <a:schemeClr val="tx1"/>
                </a:solidFill>
              </a:rPr>
              <a:t> </a:t>
            </a:r>
            <a:r>
              <a:rPr lang="fr-BE" sz="1600" dirty="0" err="1">
                <a:solidFill>
                  <a:schemeClr val="tx1"/>
                </a:solidFill>
              </a:rPr>
              <a:t>naar</a:t>
            </a:r>
            <a:r>
              <a:rPr lang="fr-BE" sz="1600" dirty="0">
                <a:solidFill>
                  <a:schemeClr val="tx1"/>
                </a:solidFill>
              </a:rPr>
              <a:t> het </a:t>
            </a:r>
            <a:r>
              <a:rPr lang="fr-BE" sz="1600" dirty="0" err="1">
                <a:solidFill>
                  <a:schemeClr val="tx1"/>
                </a:solidFill>
              </a:rPr>
              <a:t>tweede</a:t>
            </a:r>
            <a:r>
              <a:rPr lang="fr-BE" sz="1600" dirty="0">
                <a:solidFill>
                  <a:schemeClr val="tx1"/>
                </a:solidFill>
              </a:rPr>
              <a:t> </a:t>
            </a:r>
            <a:r>
              <a:rPr lang="fr-BE" sz="1600" dirty="0" err="1">
                <a:solidFill>
                  <a:schemeClr val="tx1"/>
                </a:solidFill>
              </a:rPr>
              <a:t>deeltraject</a:t>
            </a:r>
            <a:r>
              <a:rPr lang="fr-BE" sz="1600" dirty="0">
                <a:solidFill>
                  <a:schemeClr val="tx1"/>
                </a:solidFill>
              </a:rPr>
              <a:t> </a:t>
            </a:r>
          </a:p>
          <a:p>
            <a:pPr marL="742950" lvl="1" indent="-285750" algn="l">
              <a:buFontTx/>
              <a:buChar char="-"/>
            </a:pPr>
            <a:r>
              <a:rPr lang="fr-BE" sz="1600" dirty="0" err="1">
                <a:solidFill>
                  <a:schemeClr val="tx1"/>
                </a:solidFill>
              </a:rPr>
              <a:t>uitstroom</a:t>
            </a:r>
            <a:r>
              <a:rPr lang="fr-BE" sz="1600" dirty="0">
                <a:solidFill>
                  <a:schemeClr val="tx1"/>
                </a:solidFill>
              </a:rPr>
              <a:t> incl. </a:t>
            </a:r>
            <a:r>
              <a:rPr lang="fr-BE" sz="1600" dirty="0" err="1">
                <a:solidFill>
                  <a:schemeClr val="tx1"/>
                </a:solidFill>
              </a:rPr>
              <a:t>studieduur</a:t>
            </a:r>
            <a:r>
              <a:rPr lang="fr-BE" sz="1600" dirty="0">
                <a:solidFill>
                  <a:schemeClr val="tx1"/>
                </a:solidFill>
              </a:rPr>
              <a:t> </a:t>
            </a:r>
            <a:r>
              <a:rPr lang="fr-BE" sz="1600" dirty="0" err="1">
                <a:solidFill>
                  <a:schemeClr val="tx1"/>
                </a:solidFill>
              </a:rPr>
              <a:t>voor</a:t>
            </a:r>
            <a:r>
              <a:rPr lang="fr-BE" sz="1600" dirty="0">
                <a:solidFill>
                  <a:schemeClr val="tx1"/>
                </a:solidFill>
              </a:rPr>
              <a:t> het </a:t>
            </a:r>
            <a:r>
              <a:rPr lang="fr-BE" sz="1600" dirty="0" err="1">
                <a:solidFill>
                  <a:schemeClr val="tx1"/>
                </a:solidFill>
              </a:rPr>
              <a:t>laatste</a:t>
            </a:r>
            <a:r>
              <a:rPr lang="fr-BE" sz="1600" dirty="0">
                <a:solidFill>
                  <a:schemeClr val="tx1"/>
                </a:solidFill>
              </a:rPr>
              <a:t> </a:t>
            </a:r>
            <a:r>
              <a:rPr lang="fr-BE" sz="1600" dirty="0" err="1">
                <a:solidFill>
                  <a:schemeClr val="tx1"/>
                </a:solidFill>
              </a:rPr>
              <a:t>deeltraject</a:t>
            </a:r>
            <a:endParaRPr lang="fr-BE" sz="1600" dirty="0">
              <a:solidFill>
                <a:schemeClr val="tx1"/>
              </a:solidFill>
            </a:endParaRPr>
          </a:p>
          <a:p>
            <a:pPr marL="742950" lvl="1" indent="-285750" algn="l">
              <a:buFontTx/>
              <a:buChar char="-"/>
            </a:pPr>
            <a:r>
              <a:rPr lang="fr-BE" sz="1600" dirty="0">
                <a:solidFill>
                  <a:schemeClr val="tx1"/>
                </a:solidFill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BE" sz="1800" dirty="0">
                <a:solidFill>
                  <a:schemeClr val="tx1"/>
                </a:solidFill>
              </a:rPr>
              <a:t>op het niveau van opleiding en </a:t>
            </a:r>
            <a:r>
              <a:rPr lang="fr-BE" sz="1800" dirty="0" err="1">
                <a:solidFill>
                  <a:schemeClr val="tx1"/>
                </a:solidFill>
              </a:rPr>
              <a:t>departement</a:t>
            </a:r>
            <a:r>
              <a:rPr lang="fr-BE" sz="1800" dirty="0">
                <a:solidFill>
                  <a:schemeClr val="tx1"/>
                </a:solidFill>
              </a:rPr>
              <a:t>:</a:t>
            </a:r>
          </a:p>
          <a:p>
            <a:pPr marL="742950" lvl="1" indent="-285750" algn="l">
              <a:buFontTx/>
              <a:buChar char="-"/>
            </a:pPr>
            <a:r>
              <a:rPr lang="fr-BE" sz="1600" dirty="0" err="1">
                <a:solidFill>
                  <a:schemeClr val="tx1"/>
                </a:solidFill>
              </a:rPr>
              <a:t>totaal</a:t>
            </a:r>
            <a:r>
              <a:rPr lang="fr-BE" sz="1600" dirty="0">
                <a:solidFill>
                  <a:schemeClr val="tx1"/>
                </a:solidFill>
              </a:rPr>
              <a:t> </a:t>
            </a:r>
            <a:r>
              <a:rPr lang="fr-BE" sz="1600" dirty="0" err="1">
                <a:solidFill>
                  <a:schemeClr val="tx1"/>
                </a:solidFill>
              </a:rPr>
              <a:t>opgenomen</a:t>
            </a:r>
            <a:r>
              <a:rPr lang="fr-BE" sz="1600" dirty="0">
                <a:solidFill>
                  <a:schemeClr val="tx1"/>
                </a:solidFill>
              </a:rPr>
              <a:t> </a:t>
            </a:r>
            <a:r>
              <a:rPr lang="fr-BE" sz="1600" dirty="0" err="1">
                <a:solidFill>
                  <a:schemeClr val="tx1"/>
                </a:solidFill>
              </a:rPr>
              <a:t>studiepunten</a:t>
            </a:r>
            <a:endParaRPr lang="fr-BE" sz="1600" dirty="0">
              <a:solidFill>
                <a:schemeClr val="tx1"/>
              </a:solidFill>
            </a:endParaRPr>
          </a:p>
          <a:p>
            <a:pPr marL="742950" lvl="1" indent="-285750" algn="l">
              <a:buFontTx/>
              <a:buChar char="-"/>
            </a:pPr>
            <a:r>
              <a:rPr lang="fr-BE" sz="1600" dirty="0" err="1">
                <a:solidFill>
                  <a:schemeClr val="tx1"/>
                </a:solidFill>
              </a:rPr>
              <a:t>totaal</a:t>
            </a:r>
            <a:r>
              <a:rPr lang="fr-BE" sz="1600" dirty="0">
                <a:solidFill>
                  <a:schemeClr val="tx1"/>
                </a:solidFill>
              </a:rPr>
              <a:t> </a:t>
            </a:r>
            <a:r>
              <a:rPr lang="fr-BE" sz="1600" dirty="0" err="1">
                <a:solidFill>
                  <a:schemeClr val="tx1"/>
                </a:solidFill>
              </a:rPr>
              <a:t>verworven</a:t>
            </a:r>
            <a:r>
              <a:rPr lang="fr-BE" sz="1600" dirty="0">
                <a:solidFill>
                  <a:schemeClr val="tx1"/>
                </a:solidFill>
              </a:rPr>
              <a:t> </a:t>
            </a:r>
            <a:r>
              <a:rPr lang="fr-BE" sz="1600" dirty="0" err="1">
                <a:solidFill>
                  <a:schemeClr val="tx1"/>
                </a:solidFill>
              </a:rPr>
              <a:t>studiepunten</a:t>
            </a:r>
            <a:endParaRPr lang="fr-BE" sz="1600" dirty="0">
              <a:solidFill>
                <a:schemeClr val="tx1"/>
              </a:solidFill>
            </a:endParaRPr>
          </a:p>
          <a:p>
            <a:pPr marL="742950" lvl="1" indent="-285750" algn="l">
              <a:buFontTx/>
              <a:buChar char="-"/>
            </a:pPr>
            <a:r>
              <a:rPr lang="fr-BE" sz="1600" dirty="0">
                <a:solidFill>
                  <a:schemeClr val="tx1"/>
                </a:solidFill>
              </a:rPr>
              <a:t>Rendement</a:t>
            </a:r>
          </a:p>
          <a:p>
            <a:pPr lvl="1" algn="l"/>
            <a:endParaRPr lang="fr-BE" sz="1400" dirty="0">
              <a:solidFill>
                <a:schemeClr val="tx1"/>
              </a:solidFill>
            </a:endParaRPr>
          </a:p>
          <a:p>
            <a:pPr algn="l"/>
            <a:r>
              <a:rPr lang="nl-BE" sz="1400" u="sng" dirty="0">
                <a:solidFill>
                  <a:schemeClr val="tx1"/>
                </a:solidFill>
              </a:rPr>
              <a:t>Bron</a:t>
            </a:r>
            <a:r>
              <a:rPr lang="nl-BE" sz="1400" dirty="0">
                <a:solidFill>
                  <a:schemeClr val="tx1"/>
                </a:solidFill>
              </a:rPr>
              <a:t>: </a:t>
            </a:r>
            <a:r>
              <a:rPr lang="nl-BE" sz="1600" dirty="0">
                <a:solidFill>
                  <a:schemeClr val="tx1"/>
                </a:solidFill>
              </a:rPr>
              <a:t>D</a:t>
            </a:r>
            <a:r>
              <a:rPr lang="nl-BE" sz="1400" dirty="0">
                <a:solidFill>
                  <a:schemeClr val="tx1"/>
                </a:solidFill>
              </a:rPr>
              <a:t>epartementale </a:t>
            </a:r>
            <a:r>
              <a:rPr lang="nl-BE" sz="1400" dirty="0" err="1">
                <a:solidFill>
                  <a:schemeClr val="tx1"/>
                </a:solidFill>
              </a:rPr>
              <a:t>bamaflex</a:t>
            </a:r>
            <a:r>
              <a:rPr lang="nl-BE" sz="1400" dirty="0">
                <a:solidFill>
                  <a:schemeClr val="tx1"/>
                </a:solidFill>
              </a:rPr>
              <a:t>-gegevens  (verwerking november 2011, </a:t>
            </a:r>
          </a:p>
          <a:p>
            <a:pPr algn="l"/>
            <a:r>
              <a:rPr lang="nl-BE" sz="1400" dirty="0">
                <a:solidFill>
                  <a:schemeClr val="tx1"/>
                </a:solidFill>
              </a:rPr>
              <a:t>november 2012, oktober 2013, november 2014, april 2015, november 2016, november 2017, november 2018, oktober 2019)</a:t>
            </a:r>
          </a:p>
          <a:p>
            <a:pPr marL="800100" lvl="1" indent="-342900" algn="l">
              <a:buFontTx/>
              <a:buChar char="-"/>
            </a:pPr>
            <a:endParaRPr lang="fr-BE" sz="1800" dirty="0">
              <a:solidFill>
                <a:schemeClr val="tx1"/>
              </a:solidFill>
            </a:endParaRPr>
          </a:p>
          <a:p>
            <a:pPr eaLnBrk="1" hangingPunct="1"/>
            <a:endParaRPr lang="fr-BE" sz="2000" dirty="0">
              <a:solidFill>
                <a:schemeClr val="tx1"/>
              </a:solidFill>
            </a:endParaRPr>
          </a:p>
          <a:p>
            <a:pPr eaLnBrk="1" hangingPunct="1"/>
            <a:endParaRPr lang="fr-BE" sz="2000" dirty="0">
              <a:solidFill>
                <a:schemeClr val="tx1"/>
              </a:solidFill>
            </a:endParaRPr>
          </a:p>
          <a:p>
            <a:pPr eaLnBrk="1" hangingPunct="1"/>
            <a:r>
              <a:rPr lang="fr-BE" sz="2000" dirty="0">
                <a:solidFill>
                  <a:schemeClr val="tx1"/>
                </a:solidFill>
              </a:rPr>
              <a:t> </a:t>
            </a:r>
          </a:p>
          <a:p>
            <a:pPr eaLnBrk="1" hangingPunct="1"/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597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5148263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430569"/>
              </p:ext>
            </p:extLst>
          </p:nvPr>
        </p:nvGraphicFramePr>
        <p:xfrm>
          <a:off x="827583" y="1300356"/>
          <a:ext cx="7272808" cy="3387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1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3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67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7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57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83309">
                <a:tc>
                  <a:txBody>
                    <a:bodyPr/>
                    <a:lstStyle/>
                    <a:p>
                      <a:pPr algn="r"/>
                      <a:r>
                        <a:rPr lang="nl-BE" b="1" dirty="0"/>
                        <a:t>Studieduur</a:t>
                      </a:r>
                    </a:p>
                    <a:p>
                      <a:endParaRPr lang="nl-BE" sz="1050" b="1" dirty="0"/>
                    </a:p>
                    <a:p>
                      <a:r>
                        <a:rPr lang="nl-BE" b="1" dirty="0"/>
                        <a:t>academiejaar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&lt;3 jaar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3</a:t>
                      </a:r>
                      <a:r>
                        <a:rPr lang="nl-BE" baseline="0" dirty="0"/>
                        <a:t> jaar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4</a:t>
                      </a:r>
                      <a:r>
                        <a:rPr lang="nl-BE" baseline="0" dirty="0"/>
                        <a:t> jaar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&gt;</a:t>
                      </a:r>
                      <a:r>
                        <a:rPr lang="nl-BE" baseline="0" dirty="0"/>
                        <a:t> 4 jaar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3">
                <a:tc>
                  <a:txBody>
                    <a:bodyPr/>
                    <a:lstStyle/>
                    <a:p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3">
                <a:tc>
                  <a:txBody>
                    <a:bodyPr/>
                    <a:lstStyle/>
                    <a:p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3">
                <a:tc>
                  <a:txBody>
                    <a:bodyPr/>
                    <a:lstStyle/>
                    <a:p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3">
                <a:tc>
                  <a:txBody>
                    <a:bodyPr/>
                    <a:lstStyle/>
                    <a:p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23">
                <a:tc>
                  <a:txBody>
                    <a:bodyPr/>
                    <a:lstStyle/>
                    <a:p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hthoek 3"/>
          <p:cNvSpPr/>
          <p:nvPr/>
        </p:nvSpPr>
        <p:spPr>
          <a:xfrm>
            <a:off x="4852507" y="2015192"/>
            <a:ext cx="936104" cy="2672879"/>
          </a:xfrm>
          <a:prstGeom prst="rect">
            <a:avLst/>
          </a:prstGeom>
          <a:solidFill>
            <a:srgbClr val="92D050">
              <a:alpha val="29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Tekstvak 6"/>
          <p:cNvSpPr txBox="1"/>
          <p:nvPr/>
        </p:nvSpPr>
        <p:spPr>
          <a:xfrm>
            <a:off x="611373" y="16758"/>
            <a:ext cx="77052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4000" b="1" dirty="0"/>
              <a:t>4.1. Studieduur</a:t>
            </a:r>
          </a:p>
          <a:p>
            <a:pPr algn="ctr"/>
            <a:r>
              <a:rPr lang="nl-BE" sz="2000" b="1" dirty="0"/>
              <a:t>in % van uitstromende gediplomeerde studenten in het betrokken academiejaar</a:t>
            </a:r>
          </a:p>
          <a:p>
            <a:pPr algn="ctr"/>
            <a:endParaRPr lang="nl-BE" sz="3200" dirty="0"/>
          </a:p>
        </p:txBody>
      </p:sp>
      <p:pic>
        <p:nvPicPr>
          <p:cNvPr id="6" name="Afbeelding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09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4652807" y="5018867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sp>
        <p:nvSpPr>
          <p:cNvPr id="7" name="Tekstvak 6"/>
          <p:cNvSpPr txBox="1"/>
          <p:nvPr/>
        </p:nvSpPr>
        <p:spPr>
          <a:xfrm>
            <a:off x="180503" y="692696"/>
            <a:ext cx="9002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800" b="1" dirty="0"/>
              <a:t>4.2. Studieduur per </a:t>
            </a:r>
            <a:r>
              <a:rPr lang="nl-BE" sz="2800" b="1"/>
              <a:t>type SO</a:t>
            </a:r>
            <a:endParaRPr lang="nl-BE" sz="2800" b="1" dirty="0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183775"/>
              </p:ext>
            </p:extLst>
          </p:nvPr>
        </p:nvGraphicFramePr>
        <p:xfrm>
          <a:off x="1907705" y="2420888"/>
          <a:ext cx="5139509" cy="2865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3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26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26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2825">
                <a:tc>
                  <a:txBody>
                    <a:bodyPr/>
                    <a:lstStyle/>
                    <a:p>
                      <a:pPr algn="r"/>
                      <a:r>
                        <a:rPr lang="nl-BE" sz="1600" b="1" dirty="0"/>
                        <a:t>Studieduur</a:t>
                      </a:r>
                    </a:p>
                    <a:p>
                      <a:endParaRPr lang="nl-BE" sz="500" b="1" dirty="0"/>
                    </a:p>
                    <a:p>
                      <a:r>
                        <a:rPr lang="nl-BE" sz="1600" b="1" dirty="0"/>
                        <a:t>Type 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/>
                        <a:t>&lt;</a:t>
                      </a:r>
                      <a:r>
                        <a:rPr lang="nl-BE" sz="1600" baseline="0" dirty="0"/>
                        <a:t> 3 jaar</a:t>
                      </a:r>
                      <a:endParaRPr lang="nl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/>
                        <a:t>3</a:t>
                      </a:r>
                      <a:r>
                        <a:rPr lang="nl-BE" sz="1600" baseline="0" dirty="0"/>
                        <a:t> jaar</a:t>
                      </a:r>
                      <a:endParaRPr lang="nl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/>
                        <a:t>4</a:t>
                      </a:r>
                      <a:r>
                        <a:rPr lang="nl-BE" sz="1600" baseline="0" dirty="0"/>
                        <a:t> jaar</a:t>
                      </a:r>
                      <a:endParaRPr lang="nl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/>
                        <a:t>&gt;</a:t>
                      </a:r>
                      <a:r>
                        <a:rPr lang="nl-BE" sz="1600" baseline="0" dirty="0"/>
                        <a:t> 4 jaar</a:t>
                      </a:r>
                      <a:endParaRPr lang="nl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076">
                <a:tc>
                  <a:txBody>
                    <a:bodyPr/>
                    <a:lstStyle/>
                    <a:p>
                      <a:r>
                        <a:rPr lang="nl-BE" sz="1600" b="1" dirty="0"/>
                        <a:t>ASO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828">
                <a:tc>
                  <a:txBody>
                    <a:bodyPr/>
                    <a:lstStyle/>
                    <a:p>
                      <a:r>
                        <a:rPr lang="nl-BE" sz="1600" b="1" dirty="0"/>
                        <a:t>TSO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596">
                <a:tc>
                  <a:txBody>
                    <a:bodyPr/>
                    <a:lstStyle/>
                    <a:p>
                      <a:r>
                        <a:rPr lang="nl-BE" sz="1600" b="1" dirty="0"/>
                        <a:t>BSO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596">
                <a:tc>
                  <a:txBody>
                    <a:bodyPr/>
                    <a:lstStyle/>
                    <a:p>
                      <a:r>
                        <a:rPr lang="nl-BE" sz="1600" b="1" dirty="0"/>
                        <a:t>KSO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225420"/>
                  </a:ext>
                </a:extLst>
              </a:tr>
              <a:tr h="362596">
                <a:tc>
                  <a:txBody>
                    <a:bodyPr/>
                    <a:lstStyle/>
                    <a:p>
                      <a:r>
                        <a:rPr lang="nl-BE" sz="1600" b="1" dirty="0"/>
                        <a:t>BLND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77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nl-BE" sz="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00" b="1" dirty="0">
                          <a:solidFill>
                            <a:schemeClr val="tx1"/>
                          </a:solidFill>
                        </a:rPr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r>
                        <a:rPr lang="nl-BE" sz="1600" b="1" dirty="0"/>
                        <a:t>Totaal</a:t>
                      </a:r>
                      <a:r>
                        <a:rPr lang="nl-BE" sz="1600" b="1" baseline="0" dirty="0"/>
                        <a:t> </a:t>
                      </a:r>
                      <a:endParaRPr lang="nl-B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hthoek 3"/>
          <p:cNvSpPr/>
          <p:nvPr/>
        </p:nvSpPr>
        <p:spPr>
          <a:xfrm>
            <a:off x="4396824" y="3019226"/>
            <a:ext cx="648072" cy="2182997"/>
          </a:xfrm>
          <a:prstGeom prst="rect">
            <a:avLst/>
          </a:prstGeom>
          <a:solidFill>
            <a:srgbClr val="92D050">
              <a:alpha val="29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pic>
        <p:nvPicPr>
          <p:cNvPr id="8" name="Afbeelding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  <p:sp>
        <p:nvSpPr>
          <p:cNvPr id="9" name="PIJL-LINKS 8"/>
          <p:cNvSpPr/>
          <p:nvPr/>
        </p:nvSpPr>
        <p:spPr>
          <a:xfrm rot="5400000">
            <a:off x="4397034" y="5458953"/>
            <a:ext cx="432048" cy="2156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845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302501"/>
              </p:ext>
            </p:extLst>
          </p:nvPr>
        </p:nvGraphicFramePr>
        <p:xfrm>
          <a:off x="141409" y="1705785"/>
          <a:ext cx="8175006" cy="3121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5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9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1985">
                  <a:extLst>
                    <a:ext uri="{9D8B030D-6E8A-4147-A177-3AD203B41FA5}">
                      <a16:colId xmlns:a16="http://schemas.microsoft.com/office/drawing/2014/main" val="2111045901"/>
                    </a:ext>
                  </a:extLst>
                </a:gridCol>
                <a:gridCol w="1181985">
                  <a:extLst>
                    <a:ext uri="{9D8B030D-6E8A-4147-A177-3AD203B41FA5}">
                      <a16:colId xmlns:a16="http://schemas.microsoft.com/office/drawing/2014/main" val="1013197456"/>
                    </a:ext>
                  </a:extLst>
                </a:gridCol>
                <a:gridCol w="1181985">
                  <a:extLst>
                    <a:ext uri="{9D8B030D-6E8A-4147-A177-3AD203B41FA5}">
                      <a16:colId xmlns:a16="http://schemas.microsoft.com/office/drawing/2014/main" val="2866090407"/>
                    </a:ext>
                  </a:extLst>
                </a:gridCol>
                <a:gridCol w="1181985">
                  <a:extLst>
                    <a:ext uri="{9D8B030D-6E8A-4147-A177-3AD203B41FA5}">
                      <a16:colId xmlns:a16="http://schemas.microsoft.com/office/drawing/2014/main" val="469670637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algn="l"/>
                      <a:r>
                        <a:rPr lang="nl-BE" b="1" dirty="0"/>
                        <a:t>Studenten met studieduur &gt; 3</a:t>
                      </a:r>
                      <a:r>
                        <a:rPr lang="nl-BE" b="1" baseline="0" dirty="0"/>
                        <a:t> jaar</a:t>
                      </a:r>
                      <a:endParaRPr lang="nl-B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94">
                <a:tc>
                  <a:txBody>
                    <a:bodyPr/>
                    <a:lstStyle/>
                    <a:p>
                      <a:r>
                        <a:rPr lang="nl-BE" b="1" dirty="0"/>
                        <a:t>ASO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579">
                <a:tc>
                  <a:txBody>
                    <a:bodyPr/>
                    <a:lstStyle/>
                    <a:p>
                      <a:r>
                        <a:rPr lang="nl-BE" b="1" dirty="0"/>
                        <a:t>TSO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579">
                <a:tc>
                  <a:txBody>
                    <a:bodyPr/>
                    <a:lstStyle/>
                    <a:p>
                      <a:r>
                        <a:rPr lang="nl-BE" b="1" dirty="0"/>
                        <a:t>BSO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579">
                <a:tc>
                  <a:txBody>
                    <a:bodyPr/>
                    <a:lstStyle/>
                    <a:p>
                      <a:r>
                        <a:rPr lang="nl-BE" b="1" dirty="0"/>
                        <a:t>KSO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579">
                <a:tc>
                  <a:txBody>
                    <a:bodyPr/>
                    <a:lstStyle/>
                    <a:p>
                      <a:r>
                        <a:rPr lang="nl-BE" b="1" dirty="0"/>
                        <a:t>BLND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362468"/>
                  </a:ext>
                </a:extLst>
              </a:tr>
            </a:tbl>
          </a:graphicData>
        </a:graphic>
      </p:graphicFrame>
      <p:sp>
        <p:nvSpPr>
          <p:cNvPr id="5" name="Tekstvak 4"/>
          <p:cNvSpPr txBox="1"/>
          <p:nvPr/>
        </p:nvSpPr>
        <p:spPr>
          <a:xfrm>
            <a:off x="141408" y="379136"/>
            <a:ext cx="9002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800" b="1" dirty="0"/>
              <a:t>4.3. Studieduurvertraging (&gt; 3jaar) per type SO </a:t>
            </a:r>
          </a:p>
          <a:p>
            <a:pPr algn="ctr"/>
            <a:r>
              <a:rPr lang="nl-BE" sz="2400" b="1" dirty="0"/>
              <a:t>in aantal uitstromende studenten </a:t>
            </a:r>
          </a:p>
          <a:p>
            <a:pPr algn="ctr"/>
            <a:endParaRPr lang="nl-BE" b="1" dirty="0">
              <a:solidFill>
                <a:srgbClr val="FF0000"/>
              </a:solidFill>
            </a:endParaRPr>
          </a:p>
        </p:txBody>
      </p:sp>
      <p:pic>
        <p:nvPicPr>
          <p:cNvPr id="4" name="Afbeelding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60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634082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nl-BE" sz="3600" dirty="0"/>
              <a:t>Besluiten studieduur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340768"/>
            <a:ext cx="8208912" cy="475252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nl-BE" sz="2000" dirty="0"/>
          </a:p>
          <a:p>
            <a:pPr marL="457200" lvl="1" indent="0">
              <a:buNone/>
            </a:pPr>
            <a:endParaRPr lang="nl-BE" sz="1600" dirty="0"/>
          </a:p>
          <a:p>
            <a:pPr marL="457200" lvl="1" indent="0">
              <a:buNone/>
            </a:pPr>
            <a:endParaRPr lang="nl-BE" sz="2000" dirty="0"/>
          </a:p>
          <a:p>
            <a:pPr>
              <a:buFont typeface="Wingdings" pitchFamily="2" charset="2"/>
              <a:buChar char="Ø"/>
            </a:pPr>
            <a:endParaRPr lang="nl-BE" sz="2000" dirty="0"/>
          </a:p>
        </p:txBody>
      </p:sp>
      <p:pic>
        <p:nvPicPr>
          <p:cNvPr id="4" name="Afbeelding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040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/>
          <p:cNvSpPr/>
          <p:nvPr/>
        </p:nvSpPr>
        <p:spPr>
          <a:xfrm>
            <a:off x="899592" y="484288"/>
            <a:ext cx="7799908" cy="784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>
                <a:solidFill>
                  <a:schemeClr val="bg1"/>
                </a:solidFill>
              </a:rPr>
              <a:t>5. Studierendement</a:t>
            </a:r>
          </a:p>
        </p:txBody>
      </p:sp>
      <p:sp>
        <p:nvSpPr>
          <p:cNvPr id="11" name="Tekstvak 10"/>
          <p:cNvSpPr txBox="1"/>
          <p:nvPr/>
        </p:nvSpPr>
        <p:spPr>
          <a:xfrm>
            <a:off x="899592" y="1700808"/>
            <a:ext cx="77999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/>
              <a:t>Aantal verworven studiepunten t.o.v. aantal opgenomen studiepunten</a:t>
            </a:r>
          </a:p>
        </p:txBody>
      </p:sp>
      <p:sp>
        <p:nvSpPr>
          <p:cNvPr id="12" name="Tekstvak 11"/>
          <p:cNvSpPr txBox="1"/>
          <p:nvPr/>
        </p:nvSpPr>
        <p:spPr>
          <a:xfrm>
            <a:off x="539553" y="3645024"/>
            <a:ext cx="79932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itchFamily="34" charset="0"/>
              <a:buChar char="•"/>
            </a:pPr>
            <a:r>
              <a:rPr lang="nl-BE" sz="2400" dirty="0"/>
              <a:t>Totaal aantal </a:t>
            </a:r>
            <a:r>
              <a:rPr lang="nl-BE" sz="2400" dirty="0" err="1"/>
              <a:t>stp</a:t>
            </a:r>
            <a:r>
              <a:rPr lang="nl-BE" sz="2400" dirty="0"/>
              <a:t> voor de volledige opleiding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nl-BE" sz="2400" dirty="0"/>
              <a:t>Vergelijking departement G-L</a:t>
            </a:r>
          </a:p>
          <a:p>
            <a:pPr lvl="1"/>
            <a:endParaRPr lang="nl-BE" sz="2400" dirty="0"/>
          </a:p>
          <a:p>
            <a:pPr lvl="1"/>
            <a:endParaRPr lang="nl-BE" sz="2400" dirty="0"/>
          </a:p>
          <a:p>
            <a:pPr lvl="1"/>
            <a:endParaRPr lang="nl-BE" sz="2400" dirty="0"/>
          </a:p>
        </p:txBody>
      </p:sp>
      <p:graphicFrame>
        <p:nvGraphicFramePr>
          <p:cNvPr id="13" name="Tabel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799665"/>
              </p:ext>
            </p:extLst>
          </p:nvPr>
        </p:nvGraphicFramePr>
        <p:xfrm>
          <a:off x="1055130" y="4869160"/>
          <a:ext cx="7488832" cy="684076"/>
        </p:xfrm>
        <a:graphic>
          <a:graphicData uri="http://schemas.openxmlformats.org/drawingml/2006/table">
            <a:tbl>
              <a:tblPr/>
              <a:tblGrid>
                <a:gridCol w="532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7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 gridSpan="2">
                  <a:txBody>
                    <a:bodyPr/>
                    <a:lstStyle/>
                    <a:p>
                      <a:pPr algn="l" fontAlgn="b"/>
                      <a:r>
                        <a:rPr lang="nl-BE" sz="2000" b="0" i="0" u="sng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Bron</a:t>
                      </a:r>
                      <a:r>
                        <a:rPr lang="nl-B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: cijferanalyse Gilles </a:t>
                      </a:r>
                      <a:r>
                        <a:rPr lang="nl-BE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Rasson</a:t>
                      </a:r>
                      <a:r>
                        <a:rPr lang="nl-B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juni 2014 (2008-2009 tot 2012-2013);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l" fontAlgn="b"/>
                      <a:r>
                        <a:rPr lang="nl-BE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Bamaflex-gevens</a:t>
                      </a:r>
                      <a:r>
                        <a:rPr lang="nl-B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nl-BE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(2013-2014</a:t>
                      </a:r>
                      <a:r>
                        <a:rPr lang="nl-B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  <a:r>
                        <a:rPr lang="nl-BE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tot </a:t>
                      </a:r>
                      <a:r>
                        <a:rPr lang="nl-B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2017-2018*)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B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Afbeelding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34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339045" y="210189"/>
            <a:ext cx="88204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/>
              <a:t>5.1. Aantal opgenomen/verworven studiepunten en rendement</a:t>
            </a:r>
          </a:p>
        </p:txBody>
      </p:sp>
      <p:pic>
        <p:nvPicPr>
          <p:cNvPr id="6" name="Afbeelding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  <p:graphicFrame>
        <p:nvGraphicFramePr>
          <p:cNvPr id="8" name="Grafiek 7">
            <a:extLst>
              <a:ext uri="{FF2B5EF4-FFF2-40B4-BE49-F238E27FC236}">
                <a16:creationId xmlns:a16="http://schemas.microsoft.com/office/drawing/2014/main" id="{EB07E2A1-61FA-43A0-9FD0-D9D75AC6B7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1416959"/>
              </p:ext>
            </p:extLst>
          </p:nvPr>
        </p:nvGraphicFramePr>
        <p:xfrm>
          <a:off x="287812" y="4114800"/>
          <a:ext cx="865349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" name="Tabel 2">
            <a:extLst>
              <a:ext uri="{FF2B5EF4-FFF2-40B4-BE49-F238E27FC236}">
                <a16:creationId xmlns:a16="http://schemas.microsoft.com/office/drawing/2014/main" id="{3197F56A-7608-4C2D-AC48-FE3095457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054641"/>
              </p:ext>
            </p:extLst>
          </p:nvPr>
        </p:nvGraphicFramePr>
        <p:xfrm>
          <a:off x="204326" y="1594879"/>
          <a:ext cx="8472132" cy="2113521"/>
        </p:xfrm>
        <a:graphic>
          <a:graphicData uri="http://schemas.openxmlformats.org/drawingml/2006/table">
            <a:tbl>
              <a:tblPr/>
              <a:tblGrid>
                <a:gridCol w="1412022">
                  <a:extLst>
                    <a:ext uri="{9D8B030D-6E8A-4147-A177-3AD203B41FA5}">
                      <a16:colId xmlns:a16="http://schemas.microsoft.com/office/drawing/2014/main" val="1049919197"/>
                    </a:ext>
                  </a:extLst>
                </a:gridCol>
                <a:gridCol w="1412022">
                  <a:extLst>
                    <a:ext uri="{9D8B030D-6E8A-4147-A177-3AD203B41FA5}">
                      <a16:colId xmlns:a16="http://schemas.microsoft.com/office/drawing/2014/main" val="4208118107"/>
                    </a:ext>
                  </a:extLst>
                </a:gridCol>
                <a:gridCol w="1412022">
                  <a:extLst>
                    <a:ext uri="{9D8B030D-6E8A-4147-A177-3AD203B41FA5}">
                      <a16:colId xmlns:a16="http://schemas.microsoft.com/office/drawing/2014/main" val="2916317062"/>
                    </a:ext>
                  </a:extLst>
                </a:gridCol>
                <a:gridCol w="1412022">
                  <a:extLst>
                    <a:ext uri="{9D8B030D-6E8A-4147-A177-3AD203B41FA5}">
                      <a16:colId xmlns:a16="http://schemas.microsoft.com/office/drawing/2014/main" val="3882080786"/>
                    </a:ext>
                  </a:extLst>
                </a:gridCol>
                <a:gridCol w="1412022">
                  <a:extLst>
                    <a:ext uri="{9D8B030D-6E8A-4147-A177-3AD203B41FA5}">
                      <a16:colId xmlns:a16="http://schemas.microsoft.com/office/drawing/2014/main" val="378963805"/>
                    </a:ext>
                  </a:extLst>
                </a:gridCol>
                <a:gridCol w="1412022">
                  <a:extLst>
                    <a:ext uri="{9D8B030D-6E8A-4147-A177-3AD203B41FA5}">
                      <a16:colId xmlns:a16="http://schemas.microsoft.com/office/drawing/2014/main" val="3640245922"/>
                    </a:ext>
                  </a:extLst>
                </a:gridCol>
              </a:tblGrid>
              <a:tr h="340107">
                <a:tc>
                  <a:txBody>
                    <a:bodyPr/>
                    <a:lstStyle/>
                    <a:p>
                      <a:pPr algn="l" rtl="0" fontAlgn="b"/>
                      <a:r>
                        <a:rPr lang="nl-BE" sz="14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Totaal VR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4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4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4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4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400" b="1" i="0" u="none" strike="noStrike" dirty="0">
                        <a:solidFill>
                          <a:srgbClr val="4F81BD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9164457"/>
                  </a:ext>
                </a:extLst>
              </a:tr>
              <a:tr h="680214">
                <a:tc>
                  <a:txBody>
                    <a:bodyPr/>
                    <a:lstStyle/>
                    <a:p>
                      <a:pPr algn="l" rtl="0" fontAlgn="b"/>
                      <a:r>
                        <a:rPr lang="nl-B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opgenomen studiepunten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4F81B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2400749"/>
                  </a:ext>
                </a:extLst>
              </a:tr>
              <a:tr h="510160">
                <a:tc>
                  <a:txBody>
                    <a:bodyPr/>
                    <a:lstStyle/>
                    <a:p>
                      <a:pPr algn="l" rtl="0" fontAlgn="b"/>
                      <a:r>
                        <a:rPr lang="nl-B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verworven studiepunten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4F81B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835352"/>
                  </a:ext>
                </a:extLst>
              </a:tr>
              <a:tr h="583040">
                <a:tc>
                  <a:txBody>
                    <a:bodyPr/>
                    <a:lstStyle/>
                    <a:p>
                      <a:pPr algn="l" rtl="0" fontAlgn="b"/>
                      <a:r>
                        <a:rPr lang="nl-B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Studie-rendement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2000" b="1" i="0" u="none" strike="noStrike" dirty="0">
                        <a:solidFill>
                          <a:srgbClr val="4F81B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4702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1417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107504" y="548680"/>
            <a:ext cx="8820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/>
              <a:t>5.2. Studierendement per type SO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455008" y="3486655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>
                <a:solidFill>
                  <a:schemeClr val="bg1">
                    <a:lumMod val="50000"/>
                  </a:schemeClr>
                </a:solidFill>
              </a:rPr>
              <a:t>**Kleine aantallen</a:t>
            </a:r>
          </a:p>
        </p:txBody>
      </p:sp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28533D85-FA93-4871-B31D-1CDE3D4E6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555432"/>
              </p:ext>
            </p:extLst>
          </p:nvPr>
        </p:nvGraphicFramePr>
        <p:xfrm>
          <a:off x="427116" y="1461821"/>
          <a:ext cx="8105322" cy="1640070"/>
        </p:xfrm>
        <a:graphic>
          <a:graphicData uri="http://schemas.openxmlformats.org/drawingml/2006/table">
            <a:tbl>
              <a:tblPr/>
              <a:tblGrid>
                <a:gridCol w="1350887">
                  <a:extLst>
                    <a:ext uri="{9D8B030D-6E8A-4147-A177-3AD203B41FA5}">
                      <a16:colId xmlns:a16="http://schemas.microsoft.com/office/drawing/2014/main" val="1179333989"/>
                    </a:ext>
                  </a:extLst>
                </a:gridCol>
                <a:gridCol w="1350887">
                  <a:extLst>
                    <a:ext uri="{9D8B030D-6E8A-4147-A177-3AD203B41FA5}">
                      <a16:colId xmlns:a16="http://schemas.microsoft.com/office/drawing/2014/main" val="2908427013"/>
                    </a:ext>
                  </a:extLst>
                </a:gridCol>
                <a:gridCol w="1350887">
                  <a:extLst>
                    <a:ext uri="{9D8B030D-6E8A-4147-A177-3AD203B41FA5}">
                      <a16:colId xmlns:a16="http://schemas.microsoft.com/office/drawing/2014/main" val="1727325805"/>
                    </a:ext>
                  </a:extLst>
                </a:gridCol>
                <a:gridCol w="1350887">
                  <a:extLst>
                    <a:ext uri="{9D8B030D-6E8A-4147-A177-3AD203B41FA5}">
                      <a16:colId xmlns:a16="http://schemas.microsoft.com/office/drawing/2014/main" val="1998951294"/>
                    </a:ext>
                  </a:extLst>
                </a:gridCol>
                <a:gridCol w="1350887">
                  <a:extLst>
                    <a:ext uri="{9D8B030D-6E8A-4147-A177-3AD203B41FA5}">
                      <a16:colId xmlns:a16="http://schemas.microsoft.com/office/drawing/2014/main" val="1976117605"/>
                    </a:ext>
                  </a:extLst>
                </a:gridCol>
                <a:gridCol w="1350887">
                  <a:extLst>
                    <a:ext uri="{9D8B030D-6E8A-4147-A177-3AD203B41FA5}">
                      <a16:colId xmlns:a16="http://schemas.microsoft.com/office/drawing/2014/main" val="1035834084"/>
                    </a:ext>
                  </a:extLst>
                </a:gridCol>
              </a:tblGrid>
              <a:tr h="455011"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Studie-rendement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5016363"/>
                  </a:ext>
                </a:extLst>
              </a:tr>
              <a:tr h="193452"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4F81BD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0620213"/>
                  </a:ext>
                </a:extLst>
              </a:tr>
              <a:tr h="309872"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4F81BD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5921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BSO**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4F81BD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1187076"/>
                  </a:ext>
                </a:extLst>
              </a:tr>
              <a:tr h="291596"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1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    KSO**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7F7F7F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7F7F7F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7F7F7F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7F7F7F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7F7F7F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8214790"/>
                  </a:ext>
                </a:extLst>
              </a:tr>
            </a:tbl>
          </a:graphicData>
        </a:graphic>
      </p:graphicFrame>
      <p:graphicFrame>
        <p:nvGraphicFramePr>
          <p:cNvPr id="9" name="Grafiek 8">
            <a:extLst>
              <a:ext uri="{FF2B5EF4-FFF2-40B4-BE49-F238E27FC236}">
                <a16:creationId xmlns:a16="http://schemas.microsoft.com/office/drawing/2014/main" id="{735494E2-9AE3-4AD2-8F04-28547E133F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1301172"/>
              </p:ext>
            </p:extLst>
          </p:nvPr>
        </p:nvGraphicFramePr>
        <p:xfrm>
          <a:off x="427116" y="3794432"/>
          <a:ext cx="8261880" cy="29733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40454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683568" y="332655"/>
            <a:ext cx="820891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5.3. Studierendement departement G-L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%</a:t>
            </a:r>
          </a:p>
        </p:txBody>
      </p:sp>
      <p:pic>
        <p:nvPicPr>
          <p:cNvPr id="4" name="Afbeelding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3459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634082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nl-BE" sz="3600" dirty="0"/>
              <a:t>Besluiten studierendement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340768"/>
            <a:ext cx="8208912" cy="482453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nl-BE" sz="2400" dirty="0"/>
          </a:p>
        </p:txBody>
      </p:sp>
      <p:pic>
        <p:nvPicPr>
          <p:cNvPr id="4" name="Afbeelding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99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634082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nl-BE" sz="3600" dirty="0"/>
              <a:t>Wat valt dit jaar op?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51520" y="1332424"/>
            <a:ext cx="8208912" cy="482453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nl-BE" dirty="0"/>
          </a:p>
          <a:p>
            <a:pPr marL="0" indent="0">
              <a:buNone/>
            </a:pPr>
            <a:endParaRPr lang="nl-BE" sz="2400" dirty="0"/>
          </a:p>
          <a:p>
            <a:pPr marL="0" indent="0">
              <a:buNone/>
            </a:pPr>
            <a:endParaRPr lang="nl-BE" sz="2400" dirty="0"/>
          </a:p>
        </p:txBody>
      </p:sp>
      <p:pic>
        <p:nvPicPr>
          <p:cNvPr id="4" name="Afbeelding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547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5148263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sp>
        <p:nvSpPr>
          <p:cNvPr id="3" name="Tekstvak 2"/>
          <p:cNvSpPr txBox="1"/>
          <p:nvPr/>
        </p:nvSpPr>
        <p:spPr>
          <a:xfrm>
            <a:off x="573088" y="260648"/>
            <a:ext cx="8126412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sz="4000" b="1" dirty="0">
                <a:solidFill>
                  <a:schemeClr val="bg1"/>
                </a:solidFill>
              </a:rPr>
              <a:t>Inhoud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350838" y="900229"/>
            <a:ext cx="8793162" cy="4455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nl-BE" dirty="0"/>
          </a:p>
          <a:p>
            <a:pPr lvl="1"/>
            <a:endParaRPr lang="nl-BE" sz="1050" dirty="0"/>
          </a:p>
          <a:p>
            <a:pPr lvl="2"/>
            <a:endParaRPr lang="nl-BE" sz="1600" dirty="0">
              <a:solidFill>
                <a:prstClr val="black"/>
              </a:solidFill>
            </a:endParaRPr>
          </a:p>
          <a:p>
            <a:r>
              <a:rPr lang="nl-BE" sz="2000" dirty="0"/>
              <a:t>1. Instroom</a:t>
            </a:r>
          </a:p>
          <a:p>
            <a:pPr lvl="1"/>
            <a:r>
              <a:rPr lang="nl-BE" sz="1600" dirty="0">
                <a:solidFill>
                  <a:prstClr val="black"/>
                </a:solidFill>
              </a:rPr>
              <a:t>Tabel 1.1. Instroom voltijds + deeltijds</a:t>
            </a:r>
            <a:endParaRPr lang="nl-BE" sz="1600" dirty="0"/>
          </a:p>
          <a:p>
            <a:pPr lvl="1"/>
            <a:r>
              <a:rPr lang="nl-BE" sz="1600" dirty="0"/>
              <a:t>Tabel 1.2. Voltijdse instroom – type SO: in aantal studenten</a:t>
            </a:r>
          </a:p>
          <a:p>
            <a:pPr lvl="1"/>
            <a:r>
              <a:rPr lang="nl-BE" sz="1600" dirty="0"/>
              <a:t>Tabel 1.3. Voltijdse instroom – type SO: in aandeel</a:t>
            </a:r>
          </a:p>
          <a:p>
            <a:pPr lvl="1"/>
            <a:r>
              <a:rPr lang="nl-BE" sz="1600" dirty="0"/>
              <a:t>Tabel 1.4. Deeltijdse instroom – type SO: in aandeel</a:t>
            </a:r>
          </a:p>
          <a:p>
            <a:pPr lvl="1"/>
            <a:r>
              <a:rPr lang="nl-BE" sz="1600" dirty="0"/>
              <a:t>Tabel 1.5. Voltijdse instroom - type SO: alleen generatiestudenten: in aantal</a:t>
            </a:r>
          </a:p>
          <a:p>
            <a:pPr lvl="1"/>
            <a:r>
              <a:rPr lang="nl-BE" sz="1600" dirty="0"/>
              <a:t>Tabel 1.6. Voltijdse instroom - type SO: alleen generatiestudenten: in aandeel </a:t>
            </a:r>
          </a:p>
          <a:p>
            <a:pPr lvl="1"/>
            <a:r>
              <a:rPr lang="nl-BE" sz="1600" dirty="0"/>
              <a:t>Besluiten </a:t>
            </a:r>
          </a:p>
          <a:p>
            <a:pPr lvl="2"/>
            <a:endParaRPr lang="nl-BE" sz="1600" dirty="0"/>
          </a:p>
          <a:p>
            <a:pPr lvl="2"/>
            <a:endParaRPr lang="nl-BE" sz="500" dirty="0"/>
          </a:p>
          <a:p>
            <a:r>
              <a:rPr lang="nl-BE" sz="2000" dirty="0"/>
              <a:t>2. Doorstroom</a:t>
            </a:r>
            <a:endParaRPr lang="nl-BE" sz="2800" dirty="0"/>
          </a:p>
          <a:p>
            <a:pPr lvl="1"/>
            <a:r>
              <a:rPr lang="nl-BE" sz="1600" dirty="0"/>
              <a:t>Tabel 2.1. Doorstroompercentage in aantal en % van de voltijdse instroom</a:t>
            </a:r>
          </a:p>
          <a:p>
            <a:pPr lvl="1"/>
            <a:r>
              <a:rPr lang="nl-BE" sz="1600" dirty="0">
                <a:solidFill>
                  <a:prstClr val="black"/>
                </a:solidFill>
              </a:rPr>
              <a:t>Tabel 2.2. Doorstroompercentage / type SO, </a:t>
            </a:r>
          </a:p>
          <a:p>
            <a:pPr lvl="1"/>
            <a:r>
              <a:rPr lang="nl-BE" sz="1600" dirty="0"/>
              <a:t>Besluiten</a:t>
            </a:r>
          </a:p>
          <a:p>
            <a:pPr lvl="1"/>
            <a:endParaRPr lang="nl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46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5148263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sp>
        <p:nvSpPr>
          <p:cNvPr id="4" name="Tekstvak 3"/>
          <p:cNvSpPr txBox="1"/>
          <p:nvPr/>
        </p:nvSpPr>
        <p:spPr>
          <a:xfrm>
            <a:off x="395536" y="904275"/>
            <a:ext cx="8570912" cy="5255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nl-BE" dirty="0"/>
          </a:p>
          <a:p>
            <a:pPr lvl="1"/>
            <a:endParaRPr lang="nl-BE" sz="1050" dirty="0"/>
          </a:p>
          <a:p>
            <a:r>
              <a:rPr lang="nl-BE" sz="2000" dirty="0"/>
              <a:t>3. Uitstroom</a:t>
            </a:r>
          </a:p>
          <a:p>
            <a:pPr lvl="1"/>
            <a:r>
              <a:rPr lang="nl-BE" sz="1600" dirty="0"/>
              <a:t>Tabel 3.1. Uitstroom – type SO: aantal studenten dat het diploma behaalde </a:t>
            </a:r>
          </a:p>
          <a:p>
            <a:pPr lvl="1"/>
            <a:r>
              <a:rPr lang="nl-BE" sz="1600" dirty="0"/>
              <a:t>	         in het betrokken academiejaar</a:t>
            </a:r>
          </a:p>
          <a:p>
            <a:pPr lvl="1"/>
            <a:r>
              <a:rPr lang="nl-BE" sz="1600" dirty="0"/>
              <a:t>Tabel 3.2. Aandeel van het type SO in de gediplomeerde uitstroom</a:t>
            </a:r>
          </a:p>
          <a:p>
            <a:pPr lvl="1"/>
            <a:r>
              <a:rPr lang="nl-BE" sz="1600" dirty="0"/>
              <a:t>Besluiten</a:t>
            </a:r>
          </a:p>
          <a:p>
            <a:pPr lvl="2"/>
            <a:endParaRPr lang="nl-BE" sz="1600" dirty="0"/>
          </a:p>
          <a:p>
            <a:pPr lvl="2"/>
            <a:endParaRPr lang="nl-BE" sz="500" dirty="0"/>
          </a:p>
          <a:p>
            <a:r>
              <a:rPr lang="nl-BE" sz="2000" dirty="0"/>
              <a:t>4. Studieduur</a:t>
            </a:r>
          </a:p>
          <a:p>
            <a:pPr lvl="1"/>
            <a:r>
              <a:rPr lang="nl-BE" sz="1600" dirty="0"/>
              <a:t>Tabel 4.1. Studieduur in % van de gediplomeerde uitstroom in het betrokken</a:t>
            </a:r>
          </a:p>
          <a:p>
            <a:pPr lvl="1"/>
            <a:r>
              <a:rPr lang="nl-BE" sz="1600" dirty="0"/>
              <a:t>                academiejaar</a:t>
            </a:r>
          </a:p>
          <a:p>
            <a:pPr lvl="1"/>
            <a:r>
              <a:rPr lang="nl-BE" sz="1600" dirty="0"/>
              <a:t>Tabel 4.2. Studieduur per type SO voor gediplomeerde uitstroom </a:t>
            </a:r>
          </a:p>
          <a:p>
            <a:pPr lvl="1"/>
            <a:r>
              <a:rPr lang="nl-BE" sz="1600" dirty="0"/>
              <a:t>Tabel 4.3. Studieduurvertraging per type SO</a:t>
            </a:r>
          </a:p>
          <a:p>
            <a:pPr lvl="1"/>
            <a:r>
              <a:rPr lang="nl-BE" sz="1600" dirty="0"/>
              <a:t>Besluiten</a:t>
            </a:r>
          </a:p>
          <a:p>
            <a:pPr lvl="2"/>
            <a:endParaRPr lang="nl-BE" sz="1600" dirty="0"/>
          </a:p>
          <a:p>
            <a:r>
              <a:rPr lang="nl-BE" sz="2000" dirty="0"/>
              <a:t>5. Rendement</a:t>
            </a:r>
          </a:p>
          <a:p>
            <a:pPr lvl="1"/>
            <a:r>
              <a:rPr lang="nl-BE" sz="1600" dirty="0"/>
              <a:t>Tabel 5.1. Totaal opgenomen/verworven studiepunten en rendement</a:t>
            </a:r>
          </a:p>
          <a:p>
            <a:pPr lvl="1"/>
            <a:r>
              <a:rPr lang="nl-BE" sz="1600" dirty="0"/>
              <a:t>Tabel 5.2. Studierendement per type SO</a:t>
            </a:r>
          </a:p>
          <a:p>
            <a:pPr lvl="1"/>
            <a:r>
              <a:rPr lang="nl-BE" sz="1600" dirty="0"/>
              <a:t>Tabel 5.3. Studierendement: vergelijking departement</a:t>
            </a:r>
          </a:p>
          <a:p>
            <a:pPr lvl="1"/>
            <a:endParaRPr lang="nl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264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899592" y="484288"/>
            <a:ext cx="7799908" cy="784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bg1"/>
              </a:solidFill>
            </a:endParaRPr>
          </a:p>
        </p:txBody>
      </p:sp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5148263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sp>
        <p:nvSpPr>
          <p:cNvPr id="3" name="Tekstvak 2"/>
          <p:cNvSpPr txBox="1"/>
          <p:nvPr/>
        </p:nvSpPr>
        <p:spPr>
          <a:xfrm>
            <a:off x="1971998" y="484288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4000" b="1" dirty="0">
                <a:solidFill>
                  <a:schemeClr val="bg1"/>
                </a:solidFill>
              </a:rPr>
              <a:t>1. Instroom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827583" y="3281501"/>
            <a:ext cx="770522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itchFamily="34" charset="0"/>
              <a:buChar char="•"/>
            </a:pPr>
            <a:r>
              <a:rPr lang="nl-BE" sz="2400" dirty="0"/>
              <a:t>Voltijds: ≥ 54 </a:t>
            </a:r>
            <a:r>
              <a:rPr lang="nl-BE" sz="2400" dirty="0" err="1"/>
              <a:t>stp</a:t>
            </a:r>
            <a:endParaRPr lang="nl-BE" sz="2400" dirty="0"/>
          </a:p>
          <a:p>
            <a:pPr marL="914400" lvl="1" indent="-457200">
              <a:buFont typeface="Arial" pitchFamily="34" charset="0"/>
              <a:buChar char="•"/>
            </a:pPr>
            <a:r>
              <a:rPr lang="nl-BE" sz="2400" dirty="0"/>
              <a:t>5 laatste academiejaren*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nl-BE" sz="2400" dirty="0"/>
              <a:t>Type secundair onderwijs: ASO, TSO, BSO, buitenland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nl-BE" sz="2400" dirty="0"/>
              <a:t>Al of niet generatiestudent</a:t>
            </a:r>
          </a:p>
          <a:p>
            <a:pPr lvl="1"/>
            <a:endParaRPr lang="nl-BE" sz="2400" dirty="0"/>
          </a:p>
          <a:p>
            <a:pPr lvl="1"/>
            <a:endParaRPr lang="nl-BE" sz="2400" dirty="0"/>
          </a:p>
          <a:p>
            <a:pPr lvl="1"/>
            <a:endParaRPr lang="nl-BE" sz="2400" dirty="0"/>
          </a:p>
          <a:p>
            <a:r>
              <a:rPr lang="nl-BE" sz="1600" dirty="0"/>
              <a:t>*methode aangepast na 2011-2012 (onderscheid voltijds/deeltijds)</a:t>
            </a:r>
          </a:p>
          <a:p>
            <a:r>
              <a:rPr lang="nl-BE" sz="1600" dirty="0"/>
              <a:t> om vgl. met DHO-cijfers te optimaliseren</a:t>
            </a:r>
          </a:p>
        </p:txBody>
      </p:sp>
      <p:sp>
        <p:nvSpPr>
          <p:cNvPr id="9" name="Tekstvak 8"/>
          <p:cNvSpPr txBox="1"/>
          <p:nvPr/>
        </p:nvSpPr>
        <p:spPr>
          <a:xfrm>
            <a:off x="899592" y="1700808"/>
            <a:ext cx="77999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/>
              <a:t>Aantal nieuwe inschrijvingen in het 1</a:t>
            </a:r>
            <a:r>
              <a:rPr lang="nl-BE" sz="3200" b="1" baseline="30000" dirty="0"/>
              <a:t>ste</a:t>
            </a:r>
            <a:r>
              <a:rPr lang="nl-BE" sz="3200" b="1" dirty="0"/>
              <a:t> deeltraject</a:t>
            </a:r>
          </a:p>
        </p:txBody>
      </p:sp>
    </p:spTree>
    <p:extLst>
      <p:ext uri="{BB962C8B-B14F-4D97-AF65-F5344CB8AC3E}">
        <p14:creationId xmlns:p14="http://schemas.microsoft.com/office/powerpoint/2010/main" val="136563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5148263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sp>
        <p:nvSpPr>
          <p:cNvPr id="3" name="Tekstvak 2"/>
          <p:cNvSpPr txBox="1"/>
          <p:nvPr/>
        </p:nvSpPr>
        <p:spPr>
          <a:xfrm>
            <a:off x="251520" y="332655"/>
            <a:ext cx="878497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/>
              <a:t>1.1. Instroom (= nieuwe studenten)</a:t>
            </a:r>
          </a:p>
          <a:p>
            <a:pPr algn="ctr"/>
            <a:r>
              <a:rPr lang="nl-BE" sz="2000" dirty="0"/>
              <a:t>in aantal</a:t>
            </a:r>
          </a:p>
        </p:txBody>
      </p:sp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991105"/>
              </p:ext>
            </p:extLst>
          </p:nvPr>
        </p:nvGraphicFramePr>
        <p:xfrm>
          <a:off x="395536" y="1406525"/>
          <a:ext cx="7416825" cy="5056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4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4193">
                  <a:extLst>
                    <a:ext uri="{9D8B030D-6E8A-4147-A177-3AD203B41FA5}">
                      <a16:colId xmlns:a16="http://schemas.microsoft.com/office/drawing/2014/main" val="1400622477"/>
                    </a:ext>
                  </a:extLst>
                </a:gridCol>
                <a:gridCol w="1084193">
                  <a:extLst>
                    <a:ext uri="{9D8B030D-6E8A-4147-A177-3AD203B41FA5}">
                      <a16:colId xmlns:a16="http://schemas.microsoft.com/office/drawing/2014/main" val="879168423"/>
                    </a:ext>
                  </a:extLst>
                </a:gridCol>
                <a:gridCol w="1084193">
                  <a:extLst>
                    <a:ext uri="{9D8B030D-6E8A-4147-A177-3AD203B41FA5}">
                      <a16:colId xmlns:a16="http://schemas.microsoft.com/office/drawing/2014/main" val="1141596901"/>
                    </a:ext>
                  </a:extLst>
                </a:gridCol>
                <a:gridCol w="1084193">
                  <a:extLst>
                    <a:ext uri="{9D8B030D-6E8A-4147-A177-3AD203B41FA5}">
                      <a16:colId xmlns:a16="http://schemas.microsoft.com/office/drawing/2014/main" val="243361517"/>
                    </a:ext>
                  </a:extLst>
                </a:gridCol>
              </a:tblGrid>
              <a:tr h="406866">
                <a:tc>
                  <a:txBody>
                    <a:bodyPr/>
                    <a:lstStyle/>
                    <a:p>
                      <a:endParaRPr lang="nl-B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993">
                <a:tc>
                  <a:txBody>
                    <a:bodyPr/>
                    <a:lstStyle/>
                    <a:p>
                      <a:r>
                        <a:rPr lang="nl-BE" sz="1600" dirty="0"/>
                        <a:t>Voltijds</a:t>
                      </a:r>
                      <a:endParaRPr lang="nl-BE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99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600" kern="1200" dirty="0"/>
                        <a:t>Deeltijds</a:t>
                      </a:r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866">
                <a:tc>
                  <a:txBody>
                    <a:bodyPr/>
                    <a:lstStyle/>
                    <a:p>
                      <a:r>
                        <a:rPr lang="nl-BE" sz="1800" b="1" dirty="0"/>
                        <a:t>Totaal</a:t>
                      </a:r>
                      <a:endParaRPr lang="nl-B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86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600" kern="1200" dirty="0"/>
                        <a:t>Generatiestudent</a:t>
                      </a:r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1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600" kern="1200" dirty="0"/>
                        <a:t>Niet-generatiestudent</a:t>
                      </a:r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622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nl-BE" sz="1100" b="1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14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Aandeel generatiestud.  in totale instroom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14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Aandeel generatiestud.  in voltijdse instroom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58511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2829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5148263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079261"/>
              </p:ext>
            </p:extLst>
          </p:nvPr>
        </p:nvGraphicFramePr>
        <p:xfrm>
          <a:off x="611560" y="1856849"/>
          <a:ext cx="7488832" cy="4164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7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21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2196">
                  <a:extLst>
                    <a:ext uri="{9D8B030D-6E8A-4147-A177-3AD203B41FA5}">
                      <a16:colId xmlns:a16="http://schemas.microsoft.com/office/drawing/2014/main" val="1120111767"/>
                    </a:ext>
                  </a:extLst>
                </a:gridCol>
                <a:gridCol w="1142196">
                  <a:extLst>
                    <a:ext uri="{9D8B030D-6E8A-4147-A177-3AD203B41FA5}">
                      <a16:colId xmlns:a16="http://schemas.microsoft.com/office/drawing/2014/main" val="3301988953"/>
                    </a:ext>
                  </a:extLst>
                </a:gridCol>
                <a:gridCol w="1142196">
                  <a:extLst>
                    <a:ext uri="{9D8B030D-6E8A-4147-A177-3AD203B41FA5}">
                      <a16:colId xmlns:a16="http://schemas.microsoft.com/office/drawing/2014/main" val="3215054678"/>
                    </a:ext>
                  </a:extLst>
                </a:gridCol>
                <a:gridCol w="1142196">
                  <a:extLst>
                    <a:ext uri="{9D8B030D-6E8A-4147-A177-3AD203B41FA5}">
                      <a16:colId xmlns:a16="http://schemas.microsoft.com/office/drawing/2014/main" val="1483026167"/>
                    </a:ext>
                  </a:extLst>
                </a:gridCol>
              </a:tblGrid>
              <a:tr h="446663">
                <a:tc>
                  <a:txBody>
                    <a:bodyPr/>
                    <a:lstStyle/>
                    <a:p>
                      <a:r>
                        <a:rPr lang="nl-BE" dirty="0"/>
                        <a:t>Type SO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94">
                <a:tc>
                  <a:txBody>
                    <a:bodyPr/>
                    <a:lstStyle/>
                    <a:p>
                      <a:r>
                        <a:rPr lang="nl-BE"/>
                        <a:t>ASO           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215">
                <a:tc>
                  <a:txBody>
                    <a:bodyPr/>
                    <a:lstStyle/>
                    <a:p>
                      <a:r>
                        <a:rPr lang="nl-BE"/>
                        <a:t>TSO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215">
                <a:tc>
                  <a:txBody>
                    <a:bodyPr/>
                    <a:lstStyle/>
                    <a:p>
                      <a:r>
                        <a:rPr lang="nl-BE"/>
                        <a:t>BSO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215">
                <a:tc>
                  <a:txBody>
                    <a:bodyPr/>
                    <a:lstStyle/>
                    <a:p>
                      <a:r>
                        <a:rPr lang="nl-BE"/>
                        <a:t>KSO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77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600" kern="1200"/>
                        <a:t>Buitenland of geen</a:t>
                      </a:r>
                      <a:r>
                        <a:rPr lang="nl-BE" sz="1600" kern="1200" baseline="0"/>
                        <a:t> info</a:t>
                      </a:r>
                      <a:endParaRPr lang="nl-BE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8380">
                <a:tc>
                  <a:txBody>
                    <a:bodyPr/>
                    <a:lstStyle/>
                    <a:p>
                      <a:endParaRPr lang="nl-BE" sz="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6447">
                <a:tc>
                  <a:txBody>
                    <a:bodyPr/>
                    <a:lstStyle/>
                    <a:p>
                      <a:r>
                        <a:rPr lang="nl-BE"/>
                        <a:t>TOT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kstvak 6"/>
          <p:cNvSpPr txBox="1"/>
          <p:nvPr/>
        </p:nvSpPr>
        <p:spPr>
          <a:xfrm>
            <a:off x="1115616" y="332655"/>
            <a:ext cx="662473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4000" b="1" dirty="0"/>
              <a:t>1.2. Instroom - type SO </a:t>
            </a:r>
          </a:p>
          <a:p>
            <a:pPr algn="ctr"/>
            <a:r>
              <a:rPr lang="nl-BE" sz="2800" b="1" dirty="0"/>
              <a:t>in aantal nieuwe voltijdse studenten</a:t>
            </a:r>
          </a:p>
        </p:txBody>
      </p:sp>
      <p:pic>
        <p:nvPicPr>
          <p:cNvPr id="5" name="Afbeelding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849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5148263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166999"/>
              </p:ext>
            </p:extLst>
          </p:nvPr>
        </p:nvGraphicFramePr>
        <p:xfrm>
          <a:off x="395536" y="2026816"/>
          <a:ext cx="7920879" cy="2914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3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6334">
                  <a:extLst>
                    <a:ext uri="{9D8B030D-6E8A-4147-A177-3AD203B41FA5}">
                      <a16:colId xmlns:a16="http://schemas.microsoft.com/office/drawing/2014/main" val="2261671403"/>
                    </a:ext>
                  </a:extLst>
                </a:gridCol>
                <a:gridCol w="1206334">
                  <a:extLst>
                    <a:ext uri="{9D8B030D-6E8A-4147-A177-3AD203B41FA5}">
                      <a16:colId xmlns:a16="http://schemas.microsoft.com/office/drawing/2014/main" val="2342043502"/>
                    </a:ext>
                  </a:extLst>
                </a:gridCol>
                <a:gridCol w="1206334">
                  <a:extLst>
                    <a:ext uri="{9D8B030D-6E8A-4147-A177-3AD203B41FA5}">
                      <a16:colId xmlns:a16="http://schemas.microsoft.com/office/drawing/2014/main" val="797768801"/>
                    </a:ext>
                  </a:extLst>
                </a:gridCol>
                <a:gridCol w="1206334">
                  <a:extLst>
                    <a:ext uri="{9D8B030D-6E8A-4147-A177-3AD203B41FA5}">
                      <a16:colId xmlns:a16="http://schemas.microsoft.com/office/drawing/2014/main" val="495432180"/>
                    </a:ext>
                  </a:extLst>
                </a:gridCol>
              </a:tblGrid>
              <a:tr h="386433">
                <a:tc>
                  <a:txBody>
                    <a:bodyPr/>
                    <a:lstStyle/>
                    <a:p>
                      <a:r>
                        <a:rPr lang="nl-BE" dirty="0"/>
                        <a:t>Type SO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258">
                <a:tc>
                  <a:txBody>
                    <a:bodyPr/>
                    <a:lstStyle/>
                    <a:p>
                      <a:r>
                        <a:rPr lang="nl-BE" dirty="0"/>
                        <a:t>ASO           </a:t>
                      </a:r>
                    </a:p>
                    <a:p>
                      <a:pPr algn="r"/>
                      <a:endParaRPr lang="nl-BE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801">
                <a:tc>
                  <a:txBody>
                    <a:bodyPr/>
                    <a:lstStyle/>
                    <a:p>
                      <a:r>
                        <a:rPr lang="nl-BE" dirty="0"/>
                        <a:t>TSO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801">
                <a:tc>
                  <a:txBody>
                    <a:bodyPr/>
                    <a:lstStyle/>
                    <a:p>
                      <a:r>
                        <a:rPr lang="nl-BE" dirty="0"/>
                        <a:t>BSO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801">
                <a:tc>
                  <a:txBody>
                    <a:bodyPr/>
                    <a:lstStyle/>
                    <a:p>
                      <a:r>
                        <a:rPr lang="nl-BE" dirty="0"/>
                        <a:t>KSO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6258">
                <a:tc>
                  <a:txBody>
                    <a:bodyPr/>
                    <a:lstStyle/>
                    <a:p>
                      <a:r>
                        <a:rPr lang="nl-BE" dirty="0"/>
                        <a:t>Buitenland</a:t>
                      </a:r>
                      <a:r>
                        <a:rPr lang="nl-BE" baseline="0" dirty="0"/>
                        <a:t> of g</a:t>
                      </a:r>
                      <a:r>
                        <a:rPr lang="nl-BE" dirty="0"/>
                        <a:t>een info </a:t>
                      </a:r>
                      <a:endParaRPr lang="nl-B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kstvak 6"/>
          <p:cNvSpPr txBox="1"/>
          <p:nvPr/>
        </p:nvSpPr>
        <p:spPr>
          <a:xfrm>
            <a:off x="1575954" y="404664"/>
            <a:ext cx="612068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4000" b="1" dirty="0"/>
              <a:t>1.3. Instroom - type SO </a:t>
            </a:r>
          </a:p>
          <a:p>
            <a:pPr algn="ctr"/>
            <a:r>
              <a:rPr lang="nl-BE" sz="2800" b="1" dirty="0"/>
              <a:t>in aandeel in voltijdse instroom (%)</a:t>
            </a:r>
          </a:p>
        </p:txBody>
      </p:sp>
      <p:pic>
        <p:nvPicPr>
          <p:cNvPr id="5" name="Afbeelding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  <p:sp>
        <p:nvSpPr>
          <p:cNvPr id="6" name="PIJL-LINKS 5"/>
          <p:cNvSpPr/>
          <p:nvPr/>
        </p:nvSpPr>
        <p:spPr>
          <a:xfrm>
            <a:off x="8596217" y="2031819"/>
            <a:ext cx="432048" cy="2156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814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5148263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772216"/>
              </p:ext>
            </p:extLst>
          </p:nvPr>
        </p:nvGraphicFramePr>
        <p:xfrm>
          <a:off x="539247" y="2145548"/>
          <a:ext cx="7993567" cy="289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7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87137">
                  <a:extLst>
                    <a:ext uri="{9D8B030D-6E8A-4147-A177-3AD203B41FA5}">
                      <a16:colId xmlns:a16="http://schemas.microsoft.com/office/drawing/2014/main" val="1030308163"/>
                    </a:ext>
                  </a:extLst>
                </a:gridCol>
                <a:gridCol w="1187137">
                  <a:extLst>
                    <a:ext uri="{9D8B030D-6E8A-4147-A177-3AD203B41FA5}">
                      <a16:colId xmlns:a16="http://schemas.microsoft.com/office/drawing/2014/main" val="3275801056"/>
                    </a:ext>
                  </a:extLst>
                </a:gridCol>
                <a:gridCol w="1187137">
                  <a:extLst>
                    <a:ext uri="{9D8B030D-6E8A-4147-A177-3AD203B41FA5}">
                      <a16:colId xmlns:a16="http://schemas.microsoft.com/office/drawing/2014/main" val="2880949716"/>
                    </a:ext>
                  </a:extLst>
                </a:gridCol>
                <a:gridCol w="1187137">
                  <a:extLst>
                    <a:ext uri="{9D8B030D-6E8A-4147-A177-3AD203B41FA5}">
                      <a16:colId xmlns:a16="http://schemas.microsoft.com/office/drawing/2014/main" val="4682095"/>
                    </a:ext>
                  </a:extLst>
                </a:gridCol>
              </a:tblGrid>
              <a:tr h="514856">
                <a:tc>
                  <a:txBody>
                    <a:bodyPr/>
                    <a:lstStyle/>
                    <a:p>
                      <a:r>
                        <a:rPr lang="nl-BE" dirty="0"/>
                        <a:t>Type 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ASO      </a:t>
                      </a:r>
                      <a:endParaRPr lang="nl-BE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TSO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BSO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KSO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baseline="0" dirty="0" err="1"/>
                        <a:t>Blnd</a:t>
                      </a:r>
                      <a:r>
                        <a:rPr lang="nl-BE" baseline="0" dirty="0"/>
                        <a:t> of geen info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1224">
                <a:tc>
                  <a:txBody>
                    <a:bodyPr/>
                    <a:lstStyle/>
                    <a:p>
                      <a:endParaRPr lang="nl-BE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Aantal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kstvak 7"/>
          <p:cNvSpPr txBox="1"/>
          <p:nvPr/>
        </p:nvSpPr>
        <p:spPr>
          <a:xfrm>
            <a:off x="758529" y="476672"/>
            <a:ext cx="777723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600" b="1" dirty="0"/>
              <a:t>1.4. Instroom – Type SO</a:t>
            </a:r>
          </a:p>
          <a:p>
            <a:pPr algn="ctr"/>
            <a:r>
              <a:rPr lang="nl-BE" sz="3600" b="1" dirty="0"/>
              <a:t>Alleen generatiestudenten </a:t>
            </a:r>
          </a:p>
          <a:p>
            <a:pPr algn="ctr"/>
            <a:r>
              <a:rPr lang="nl-BE" sz="2000" b="1" dirty="0"/>
              <a:t>in aantal voltijdse studenten</a:t>
            </a:r>
          </a:p>
        </p:txBody>
      </p:sp>
      <p:pic>
        <p:nvPicPr>
          <p:cNvPr id="5" name="Afbeelding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4425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esentatie 2013 nieuw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huisstijl ehb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6398</TotalTime>
  <Words>922</Words>
  <Application>Microsoft Office PowerPoint</Application>
  <PresentationFormat>Diavoorstelling (4:3)</PresentationFormat>
  <Paragraphs>291</Paragraphs>
  <Slides>29</Slides>
  <Notes>14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2</vt:i4>
      </vt:variant>
      <vt:variant>
        <vt:lpstr>Diatitels</vt:lpstr>
      </vt:variant>
      <vt:variant>
        <vt:i4>29</vt:i4>
      </vt:variant>
    </vt:vector>
  </HeadingPairs>
  <TitlesOfParts>
    <vt:vector size="36" baseType="lpstr">
      <vt:lpstr>Arial</vt:lpstr>
      <vt:lpstr>Calibri</vt:lpstr>
      <vt:lpstr>Tahoma</vt:lpstr>
      <vt:lpstr>Verdana</vt:lpstr>
      <vt:lpstr>Wingdings</vt:lpstr>
      <vt:lpstr>Kantoorthema</vt:lpstr>
      <vt:lpstr>Presentatie 2013 nieuw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Besluiten instroom</vt:lpstr>
      <vt:lpstr>PowerPoint-presentatie</vt:lpstr>
      <vt:lpstr>PowerPoint-presentatie</vt:lpstr>
      <vt:lpstr>PowerPoint-presentatie</vt:lpstr>
      <vt:lpstr>Besluiten doorstroom (1)</vt:lpstr>
      <vt:lpstr>PowerPoint-presentatie</vt:lpstr>
      <vt:lpstr>PowerPoint-presentatie</vt:lpstr>
      <vt:lpstr>Besluiten uitstroom</vt:lpstr>
      <vt:lpstr>PowerPoint-presentatie</vt:lpstr>
      <vt:lpstr>PowerPoint-presentatie</vt:lpstr>
      <vt:lpstr>PowerPoint-presentatie</vt:lpstr>
      <vt:lpstr>PowerPoint-presentatie</vt:lpstr>
      <vt:lpstr>Besluiten studieduur</vt:lpstr>
      <vt:lpstr>PowerPoint-presentatie</vt:lpstr>
      <vt:lpstr>PowerPoint-presentatie</vt:lpstr>
      <vt:lpstr>PowerPoint-presentatie</vt:lpstr>
      <vt:lpstr>PowerPoint-presentatie</vt:lpstr>
      <vt:lpstr>Besluiten studierendement</vt:lpstr>
      <vt:lpstr>Wat valt dit jaar op?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thuis</dc:creator>
  <cp:lastModifiedBy>Joren Schelkens</cp:lastModifiedBy>
  <cp:revision>434</cp:revision>
  <dcterms:created xsi:type="dcterms:W3CDTF">2011-08-18T14:19:39Z</dcterms:created>
  <dcterms:modified xsi:type="dcterms:W3CDTF">2020-05-27T12:19:41Z</dcterms:modified>
</cp:coreProperties>
</file>