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5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4"/>
  </p:notesMasterIdLst>
  <p:sldIdLst>
    <p:sldId id="335" r:id="rId3"/>
    <p:sldId id="364" r:id="rId4"/>
    <p:sldId id="348" r:id="rId5"/>
    <p:sldId id="349" r:id="rId6"/>
    <p:sldId id="350" r:id="rId7"/>
    <p:sldId id="352" r:id="rId8"/>
    <p:sldId id="264" r:id="rId9"/>
    <p:sldId id="263" r:id="rId10"/>
    <p:sldId id="261" r:id="rId11"/>
    <p:sldId id="353" r:id="rId12"/>
    <p:sldId id="328" r:id="rId13"/>
    <p:sldId id="370" r:id="rId14"/>
    <p:sldId id="355" r:id="rId15"/>
    <p:sldId id="273" r:id="rId16"/>
    <p:sldId id="342" r:id="rId17"/>
    <p:sldId id="329" r:id="rId18"/>
    <p:sldId id="368" r:id="rId19"/>
    <p:sldId id="357" r:id="rId20"/>
    <p:sldId id="343" r:id="rId21"/>
    <p:sldId id="330" r:id="rId22"/>
    <p:sldId id="345" r:id="rId23"/>
    <p:sldId id="285" r:id="rId24"/>
    <p:sldId id="358" r:id="rId25"/>
    <p:sldId id="359" r:id="rId26"/>
    <p:sldId id="331" r:id="rId27"/>
    <p:sldId id="360" r:id="rId28"/>
    <p:sldId id="361" r:id="rId29"/>
    <p:sldId id="365" r:id="rId30"/>
    <p:sldId id="389" r:id="rId31"/>
    <p:sldId id="363" r:id="rId32"/>
    <p:sldId id="369" r:id="rId33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Stijl, licht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D7AC3CCA-C797-4891-BE02-D94E43425B78}" styleName="Stijl, gemiddeld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16DA210-FB5B-4158-B5E0-FEB733F419BA}" styleName="Stijl, lich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456" autoAdjust="0"/>
    <p:restoredTop sz="81818" autoAdjust="0"/>
  </p:normalViewPr>
  <p:slideViewPr>
    <p:cSldViewPr>
      <p:cViewPr varScale="1">
        <p:scale>
          <a:sx n="93" d="100"/>
          <a:sy n="93" d="100"/>
        </p:scale>
        <p:origin x="1722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\\jetsrv04\docentdata$\matthias.waegemans\Desktop\Cijfers%20instroom%20doorstroom\VRK\2018\Grafiek%20voor%20pp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\\jetsrv04\docentdata$\matthias.waegemans\Desktop\Cijfers%20instroom%20doorstroom\VRK\2018\Grafiek%20voor%20pp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nl-N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Blad1!$A$2</c:f>
              <c:strCache>
                <c:ptCount val="1"/>
                <c:pt idx="0">
                  <c:v>opgenomen studiepunten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Blad1!$B$1:$J$1</c:f>
              <c:strCache>
                <c:ptCount val="9"/>
                <c:pt idx="0">
                  <c:v>‘09 – ‘10</c:v>
                </c:pt>
                <c:pt idx="1">
                  <c:v>‘10 – ‘11</c:v>
                </c:pt>
                <c:pt idx="2">
                  <c:v>‘11 – ‘12</c:v>
                </c:pt>
                <c:pt idx="3">
                  <c:v>‘12 – ‘13</c:v>
                </c:pt>
                <c:pt idx="4">
                  <c:v>‘13-’14*</c:v>
                </c:pt>
                <c:pt idx="5">
                  <c:v>‘14 – ‘15*</c:v>
                </c:pt>
                <c:pt idx="6">
                  <c:v>‘15 – ’16*</c:v>
                </c:pt>
                <c:pt idx="7">
                  <c:v>’16-’17*</c:v>
                </c:pt>
                <c:pt idx="8">
                  <c:v>’17-’18*</c:v>
                </c:pt>
              </c:strCache>
            </c:strRef>
          </c:cat>
          <c:val>
            <c:numRef>
              <c:f>Blad1!$B$2:$J$2</c:f>
              <c:numCache>
                <c:formatCode>General</c:formatCode>
                <c:ptCount val="9"/>
                <c:pt idx="0">
                  <c:v>8385</c:v>
                </c:pt>
                <c:pt idx="1">
                  <c:v>9218</c:v>
                </c:pt>
                <c:pt idx="2">
                  <c:v>10017</c:v>
                </c:pt>
                <c:pt idx="3">
                  <c:v>9961</c:v>
                </c:pt>
                <c:pt idx="4">
                  <c:v>9712</c:v>
                </c:pt>
                <c:pt idx="5">
                  <c:v>10458</c:v>
                </c:pt>
                <c:pt idx="6">
                  <c:v>9843</c:v>
                </c:pt>
                <c:pt idx="7">
                  <c:v>9064</c:v>
                </c:pt>
                <c:pt idx="8">
                  <c:v>8931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E80-4C2A-8908-DD0FEB139C0F}"/>
            </c:ext>
          </c:extLst>
        </c:ser>
        <c:ser>
          <c:idx val="1"/>
          <c:order val="1"/>
          <c:tx>
            <c:strRef>
              <c:f>Blad1!$A$3</c:f>
              <c:strCache>
                <c:ptCount val="1"/>
                <c:pt idx="0">
                  <c:v>verworven studiepunten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Blad1!$B$1:$J$1</c:f>
              <c:strCache>
                <c:ptCount val="9"/>
                <c:pt idx="0">
                  <c:v>‘09 – ‘10</c:v>
                </c:pt>
                <c:pt idx="1">
                  <c:v>‘10 – ‘11</c:v>
                </c:pt>
                <c:pt idx="2">
                  <c:v>‘11 – ‘12</c:v>
                </c:pt>
                <c:pt idx="3">
                  <c:v>‘12 – ‘13</c:v>
                </c:pt>
                <c:pt idx="4">
                  <c:v>‘13-’14*</c:v>
                </c:pt>
                <c:pt idx="5">
                  <c:v>‘14 – ‘15*</c:v>
                </c:pt>
                <c:pt idx="6">
                  <c:v>‘15 – ’16*</c:v>
                </c:pt>
                <c:pt idx="7">
                  <c:v>’16-’17*</c:v>
                </c:pt>
                <c:pt idx="8">
                  <c:v>’17-’18*</c:v>
                </c:pt>
              </c:strCache>
            </c:strRef>
          </c:cat>
          <c:val>
            <c:numRef>
              <c:f>Blad1!$B$3:$J$3</c:f>
              <c:numCache>
                <c:formatCode>General</c:formatCode>
                <c:ptCount val="9"/>
                <c:pt idx="0">
                  <c:v>6763</c:v>
                </c:pt>
                <c:pt idx="1">
                  <c:v>7698</c:v>
                </c:pt>
                <c:pt idx="2">
                  <c:v>7699</c:v>
                </c:pt>
                <c:pt idx="3">
                  <c:v>7583</c:v>
                </c:pt>
                <c:pt idx="4">
                  <c:v>7385</c:v>
                </c:pt>
                <c:pt idx="5">
                  <c:v>8173</c:v>
                </c:pt>
                <c:pt idx="6">
                  <c:v>7694</c:v>
                </c:pt>
                <c:pt idx="7">
                  <c:v>6581</c:v>
                </c:pt>
                <c:pt idx="8">
                  <c:v>6145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E80-4C2A-8908-DD0FEB139C0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40508040"/>
        <c:axId val="440510336"/>
      </c:lineChart>
      <c:catAx>
        <c:axId val="4405080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BE"/>
          </a:p>
        </c:txPr>
        <c:crossAx val="440510336"/>
        <c:crosses val="autoZero"/>
        <c:auto val="1"/>
        <c:lblAlgn val="ctr"/>
        <c:lblOffset val="100"/>
        <c:noMultiLvlLbl val="0"/>
      </c:catAx>
      <c:valAx>
        <c:axId val="440510336"/>
        <c:scaling>
          <c:orientation val="minMax"/>
          <c:min val="6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BE"/>
          </a:p>
        </c:txPr>
        <c:crossAx val="440508040"/>
        <c:crosses val="autoZero"/>
        <c:crossBetween val="between"/>
        <c:majorUnit val="1000"/>
        <c:minorUnit val="500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B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B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nl-N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Blad2!$A$3</c:f>
              <c:strCache>
                <c:ptCount val="1"/>
                <c:pt idx="0">
                  <c:v>ASO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multiLvlStrRef>
              <c:f>Blad2!$B$1:$J$2</c:f>
              <c:multiLvlStrCache>
                <c:ptCount val="9"/>
                <c:lvl>
                  <c:pt idx="0">
                    <c:v>2010</c:v>
                  </c:pt>
                  <c:pt idx="1">
                    <c:v>2011</c:v>
                  </c:pt>
                  <c:pt idx="2">
                    <c:v>2012</c:v>
                  </c:pt>
                  <c:pt idx="3">
                    <c:v>2013</c:v>
                  </c:pt>
                  <c:pt idx="4">
                    <c:v>2014</c:v>
                  </c:pt>
                  <c:pt idx="5">
                    <c:v>2015</c:v>
                  </c:pt>
                  <c:pt idx="6">
                    <c:v>2016</c:v>
                  </c:pt>
                </c:lvl>
                <c:lvl>
                  <c:pt idx="0">
                    <c:v>2009 – </c:v>
                  </c:pt>
                  <c:pt idx="1">
                    <c:v>2010 – </c:v>
                  </c:pt>
                  <c:pt idx="2">
                    <c:v>2011 – </c:v>
                  </c:pt>
                  <c:pt idx="3">
                    <c:v>2012 – </c:v>
                  </c:pt>
                  <c:pt idx="4">
                    <c:v>2013-</c:v>
                  </c:pt>
                  <c:pt idx="5">
                    <c:v>2014-</c:v>
                  </c:pt>
                  <c:pt idx="6">
                    <c:v>2015-</c:v>
                  </c:pt>
                  <c:pt idx="7">
                    <c:v>2016-2017</c:v>
                  </c:pt>
                  <c:pt idx="8">
                    <c:v>2017-2018</c:v>
                  </c:pt>
                </c:lvl>
              </c:multiLvlStrCache>
            </c:multiLvlStrRef>
          </c:cat>
          <c:val>
            <c:numRef>
              <c:f>Blad2!$B$3:$J$3</c:f>
              <c:numCache>
                <c:formatCode>0%</c:formatCode>
                <c:ptCount val="9"/>
                <c:pt idx="0">
                  <c:v>0.87</c:v>
                </c:pt>
                <c:pt idx="1">
                  <c:v>0.89</c:v>
                </c:pt>
                <c:pt idx="2">
                  <c:v>0.87</c:v>
                </c:pt>
                <c:pt idx="3">
                  <c:v>0.86</c:v>
                </c:pt>
                <c:pt idx="4">
                  <c:v>0.87</c:v>
                </c:pt>
                <c:pt idx="5">
                  <c:v>0.88</c:v>
                </c:pt>
                <c:pt idx="6">
                  <c:v>0.87</c:v>
                </c:pt>
                <c:pt idx="7">
                  <c:v>0.86</c:v>
                </c:pt>
                <c:pt idx="8">
                  <c:v>0.79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EBC-4B0D-9BCD-117F168EA33F}"/>
            </c:ext>
          </c:extLst>
        </c:ser>
        <c:ser>
          <c:idx val="1"/>
          <c:order val="1"/>
          <c:tx>
            <c:strRef>
              <c:f>Blad2!$A$4</c:f>
              <c:strCache>
                <c:ptCount val="1"/>
                <c:pt idx="0">
                  <c:v>TSO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multiLvlStrRef>
              <c:f>Blad2!$B$1:$J$2</c:f>
              <c:multiLvlStrCache>
                <c:ptCount val="9"/>
                <c:lvl>
                  <c:pt idx="0">
                    <c:v>2010</c:v>
                  </c:pt>
                  <c:pt idx="1">
                    <c:v>2011</c:v>
                  </c:pt>
                  <c:pt idx="2">
                    <c:v>2012</c:v>
                  </c:pt>
                  <c:pt idx="3">
                    <c:v>2013</c:v>
                  </c:pt>
                  <c:pt idx="4">
                    <c:v>2014</c:v>
                  </c:pt>
                  <c:pt idx="5">
                    <c:v>2015</c:v>
                  </c:pt>
                  <c:pt idx="6">
                    <c:v>2016</c:v>
                  </c:pt>
                </c:lvl>
                <c:lvl>
                  <c:pt idx="0">
                    <c:v>2009 – </c:v>
                  </c:pt>
                  <c:pt idx="1">
                    <c:v>2010 – </c:v>
                  </c:pt>
                  <c:pt idx="2">
                    <c:v>2011 – </c:v>
                  </c:pt>
                  <c:pt idx="3">
                    <c:v>2012 – </c:v>
                  </c:pt>
                  <c:pt idx="4">
                    <c:v>2013-</c:v>
                  </c:pt>
                  <c:pt idx="5">
                    <c:v>2014-</c:v>
                  </c:pt>
                  <c:pt idx="6">
                    <c:v>2015-</c:v>
                  </c:pt>
                  <c:pt idx="7">
                    <c:v>2016-2017</c:v>
                  </c:pt>
                  <c:pt idx="8">
                    <c:v>2017-2018</c:v>
                  </c:pt>
                </c:lvl>
              </c:multiLvlStrCache>
            </c:multiLvlStrRef>
          </c:cat>
          <c:val>
            <c:numRef>
              <c:f>Blad2!$B$4:$J$4</c:f>
              <c:numCache>
                <c:formatCode>0%</c:formatCode>
                <c:ptCount val="9"/>
                <c:pt idx="0">
                  <c:v>0.81</c:v>
                </c:pt>
                <c:pt idx="1">
                  <c:v>0.85</c:v>
                </c:pt>
                <c:pt idx="2">
                  <c:v>0.73</c:v>
                </c:pt>
                <c:pt idx="3">
                  <c:v>0.74</c:v>
                </c:pt>
                <c:pt idx="4">
                  <c:v>0.76</c:v>
                </c:pt>
                <c:pt idx="5">
                  <c:v>0.73</c:v>
                </c:pt>
                <c:pt idx="6">
                  <c:v>0.75</c:v>
                </c:pt>
                <c:pt idx="7">
                  <c:v>0.71</c:v>
                </c:pt>
                <c:pt idx="8">
                  <c:v>0.67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EBC-4B0D-9BCD-117F168EA33F}"/>
            </c:ext>
          </c:extLst>
        </c:ser>
        <c:ser>
          <c:idx val="2"/>
          <c:order val="2"/>
          <c:tx>
            <c:strRef>
              <c:f>Blad2!$A$5</c:f>
              <c:strCache>
                <c:ptCount val="1"/>
                <c:pt idx="0">
                  <c:v>   BSO**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multiLvlStrRef>
              <c:f>Blad2!$B$1:$J$2</c:f>
              <c:multiLvlStrCache>
                <c:ptCount val="9"/>
                <c:lvl>
                  <c:pt idx="0">
                    <c:v>2010</c:v>
                  </c:pt>
                  <c:pt idx="1">
                    <c:v>2011</c:v>
                  </c:pt>
                  <c:pt idx="2">
                    <c:v>2012</c:v>
                  </c:pt>
                  <c:pt idx="3">
                    <c:v>2013</c:v>
                  </c:pt>
                  <c:pt idx="4">
                    <c:v>2014</c:v>
                  </c:pt>
                  <c:pt idx="5">
                    <c:v>2015</c:v>
                  </c:pt>
                  <c:pt idx="6">
                    <c:v>2016</c:v>
                  </c:pt>
                </c:lvl>
                <c:lvl>
                  <c:pt idx="0">
                    <c:v>2009 – </c:v>
                  </c:pt>
                  <c:pt idx="1">
                    <c:v>2010 – </c:v>
                  </c:pt>
                  <c:pt idx="2">
                    <c:v>2011 – </c:v>
                  </c:pt>
                  <c:pt idx="3">
                    <c:v>2012 – </c:v>
                  </c:pt>
                  <c:pt idx="4">
                    <c:v>2013-</c:v>
                  </c:pt>
                  <c:pt idx="5">
                    <c:v>2014-</c:v>
                  </c:pt>
                  <c:pt idx="6">
                    <c:v>2015-</c:v>
                  </c:pt>
                  <c:pt idx="7">
                    <c:v>2016-2017</c:v>
                  </c:pt>
                  <c:pt idx="8">
                    <c:v>2017-2018</c:v>
                  </c:pt>
                </c:lvl>
              </c:multiLvlStrCache>
            </c:multiLvlStrRef>
          </c:cat>
          <c:val>
            <c:numRef>
              <c:f>Blad2!$B$5:$J$5</c:f>
              <c:numCache>
                <c:formatCode>0%</c:formatCode>
                <c:ptCount val="9"/>
                <c:pt idx="0">
                  <c:v>0.62</c:v>
                </c:pt>
                <c:pt idx="1">
                  <c:v>0.55000000000000004</c:v>
                </c:pt>
                <c:pt idx="2">
                  <c:v>0.53</c:v>
                </c:pt>
                <c:pt idx="3">
                  <c:v>0.39</c:v>
                </c:pt>
                <c:pt idx="4">
                  <c:v>0.48</c:v>
                </c:pt>
                <c:pt idx="5">
                  <c:v>0.51</c:v>
                </c:pt>
                <c:pt idx="6">
                  <c:v>0.56000000000000005</c:v>
                </c:pt>
                <c:pt idx="7">
                  <c:v>0.53</c:v>
                </c:pt>
                <c:pt idx="8">
                  <c:v>0.4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EBC-4B0D-9BCD-117F168EA33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43190912"/>
        <c:axId val="443189272"/>
      </c:lineChart>
      <c:catAx>
        <c:axId val="4431909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BE"/>
          </a:p>
        </c:txPr>
        <c:crossAx val="443189272"/>
        <c:crosses val="autoZero"/>
        <c:auto val="1"/>
        <c:lblAlgn val="ctr"/>
        <c:lblOffset val="100"/>
        <c:noMultiLvlLbl val="0"/>
      </c:catAx>
      <c:valAx>
        <c:axId val="443189272"/>
        <c:scaling>
          <c:orientation val="minMax"/>
          <c:min val="0.30000000000000004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BE"/>
          </a:p>
        </c:txPr>
        <c:crossAx val="4431909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B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B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ACFCA9-EE0F-409A-A8C3-56F056561412}" type="datetimeFigureOut">
              <a:rPr lang="nl-BE" smtClean="0"/>
              <a:t>27/05/2020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40B2C6-99A6-46E5-A4FE-A0208B410262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349390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We zien dit jaar duidelijk een daling van de instroom. Zelfs als we de piek van vorig jaar buiten beschouwing laten, zitten we met toch met 7 minder dan in de jaren 15-16 tem 17-18.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40B2C6-99A6-46E5-A4FE-A0208B410262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350725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40B2C6-99A6-46E5-A4FE-A0208B410262}" type="slidenum">
              <a:rPr lang="nl-BE" smtClean="0"/>
              <a:t>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341842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Overeenkomstige instroom: 64</a:t>
            </a:r>
          </a:p>
          <a:p>
            <a:r>
              <a:rPr lang="nl-BE" dirty="0" err="1"/>
              <a:t>Tvg</a:t>
            </a:r>
            <a:r>
              <a:rPr lang="nl-BE" dirty="0"/>
              <a:t> overeenkomstige instroom 16-17: 77</a:t>
            </a:r>
          </a:p>
          <a:p>
            <a:endParaRPr lang="nl-BE" dirty="0"/>
          </a:p>
          <a:p>
            <a:r>
              <a:rPr lang="nl-BE" dirty="0"/>
              <a:t>Uitstroom altijd wel met enige vertraging, </a:t>
            </a:r>
            <a:r>
              <a:rPr lang="nl-BE" dirty="0" err="1"/>
              <a:t>cfr</a:t>
            </a:r>
            <a:r>
              <a:rPr lang="nl-BE" dirty="0"/>
              <a:t>. studieduur</a:t>
            </a:r>
          </a:p>
          <a:p>
            <a:endParaRPr lang="nl-BE" dirty="0"/>
          </a:p>
          <a:p>
            <a:r>
              <a:rPr lang="nl-BE" dirty="0"/>
              <a:t>Samenstelling instroom: 36%ASO, 43%TSO, 18%BSO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40B2C6-99A6-46E5-A4FE-A0208B410262}" type="slidenum">
              <a:rPr lang="nl-BE" smtClean="0"/>
              <a:t>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205173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Het aantal studenten dat afstudeert op drie jaren neemt het laatste decennium stelselmatig af. Het valt ook op dat steeds meer studenten minstens 5 jaar doen over hun </a:t>
            </a:r>
            <a:r>
              <a:rPr lang="nl-BE" dirty="0" err="1"/>
              <a:t>studiedtraject</a:t>
            </a:r>
            <a:r>
              <a:rPr lang="nl-BE" dirty="0"/>
              <a:t>.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40B2C6-99A6-46E5-A4FE-A0208B410262}" type="slidenum">
              <a:rPr lang="nl-BE" smtClean="0"/>
              <a:t>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590490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Opvallend: heel wat ASO-studenten deden meer dan 4 jaar over het behalen van hun diploma; 80% van de studenten die afstudeerden zonder vertraging zijn TSO- en BSO-studenten.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40B2C6-99A6-46E5-A4FE-A0208B410262}" type="slidenum">
              <a:rPr lang="nl-BE" smtClean="0"/>
              <a:t>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168491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We merken dat het studierendement de laatste jaren een dalende trend kent. Uiteraard moeten we hierbij ook rekening houden met de veranderde instroom de laatste jaren (steeds meer BSO-studenten).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40B2C6-99A6-46E5-A4FE-A0208B410262}" type="slidenum">
              <a:rPr lang="nl-BE" smtClean="0"/>
              <a:t>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546481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We zien dat </a:t>
            </a:r>
            <a:r>
              <a:rPr lang="nl-BE" dirty="0" err="1"/>
              <a:t>tov</a:t>
            </a:r>
            <a:r>
              <a:rPr lang="nl-BE" dirty="0"/>
              <a:t> vorig jaar het studierendement bij alle vooropleidingen daalde.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40B2C6-99A6-46E5-A4FE-A0208B410262}" type="slidenum">
              <a:rPr lang="nl-BE" smtClean="0"/>
              <a:t>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661011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40B2C6-99A6-46E5-A4FE-A0208B410262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489841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Naar samenstelling zien we dat de voltijdse instroom ongeveer stabiel blijft. Dit jaar hebben de ASO-studenten wel een iets groter aandeel en de BSO- studenten een iets kleiner aandeel.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40B2C6-99A6-46E5-A4FE-A0208B410262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799564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40B2C6-99A6-46E5-A4FE-A0208B410262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979077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Ook bij de generatiestudenten zien we dat de samenstelling relatief stabiel blijft.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40B2C6-99A6-46E5-A4FE-A0208B410262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349323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Bij VK zien we in heel Vlaanderen de laatste jaren een stijgende trend in aantal studenten:</a:t>
            </a:r>
          </a:p>
          <a:p>
            <a:r>
              <a:rPr lang="nl-BE" dirty="0"/>
              <a:t>2016: 2046</a:t>
            </a:r>
          </a:p>
          <a:p>
            <a:r>
              <a:rPr lang="nl-BE" dirty="0"/>
              <a:t>2017: 2128</a:t>
            </a:r>
          </a:p>
          <a:p>
            <a:r>
              <a:rPr lang="nl-BE" dirty="0"/>
              <a:t>2018: 2213</a:t>
            </a:r>
          </a:p>
          <a:p>
            <a:endParaRPr lang="nl-BE" dirty="0"/>
          </a:p>
          <a:p>
            <a:r>
              <a:rPr lang="nl-BE" dirty="0"/>
              <a:t>Opvallend: Bij VP zien we duidelijk een dalende trend in aantal studenten in </a:t>
            </a:r>
            <a:r>
              <a:rPr lang="nl-BE"/>
              <a:t>heel Vlaanderen.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40B2C6-99A6-46E5-A4FE-A0208B410262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692573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Drop-out: 21 studenten gingen in 17-18 van voltijds naar deeltijds traject of schreven zich helemaal uit (in 16-17 waren dit er 23)</a:t>
            </a:r>
          </a:p>
          <a:p>
            <a:endParaRPr lang="nl-BE" dirty="0"/>
          </a:p>
          <a:p>
            <a:r>
              <a:rPr lang="nl-BE" dirty="0"/>
              <a:t>Nuance Drop-Out: hier zitten ook studenten in die van een voltijdse naar een deeltijds traject zijn overgegaan.</a:t>
            </a:r>
          </a:p>
          <a:p>
            <a:endParaRPr lang="nl-BE" dirty="0"/>
          </a:p>
          <a:p>
            <a:r>
              <a:rPr lang="nl-BE" dirty="0"/>
              <a:t>In het achterhoofd houden: dit zijn jaren waarin het aandeel BSO in voltijdse nieuwe studenten rond 25% schommelde.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40B2C6-99A6-46E5-A4FE-A0208B410262}" type="slidenum">
              <a:rPr lang="nl-BE" smtClean="0"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775404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Drop-out naar vooropleiding:</a:t>
            </a:r>
          </a:p>
          <a:p>
            <a:r>
              <a:rPr lang="nl-BE" dirty="0"/>
              <a:t>ASO: 4/17 = 24%</a:t>
            </a:r>
          </a:p>
          <a:p>
            <a:r>
              <a:rPr lang="nl-BE" dirty="0"/>
              <a:t>TSO: 7/19 = 37%</a:t>
            </a:r>
          </a:p>
          <a:p>
            <a:r>
              <a:rPr lang="nl-BE" dirty="0"/>
              <a:t>BSO: 7/11 = 64%</a:t>
            </a:r>
          </a:p>
          <a:p>
            <a:endParaRPr lang="nl-B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dirty="0"/>
              <a:t>Nuance Drop-Out: hier zitten ook studenten in die van een voltijdse naar een deeltijds traject zijn overgegaan.</a:t>
            </a:r>
          </a:p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40B2C6-99A6-46E5-A4FE-A0208B410262}" type="slidenum">
              <a:rPr lang="nl-BE" smtClean="0"/>
              <a:t>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57841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dirty="0"/>
              <a:t>Nuance Drop-Out: hier zitten ook studenten in die van een voltijdse naar een deeltijds traject zijn overgegaan.</a:t>
            </a:r>
          </a:p>
          <a:p>
            <a:endParaRPr lang="nl-BE" b="1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40B2C6-99A6-46E5-A4FE-A0208B410262}" type="slidenum">
              <a:rPr lang="nl-BE" smtClean="0"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512857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 om de ondertitelstijl van het model te bewerken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28996-A761-48F5-904A-3D23874764CB}" type="datetimeFigureOut">
              <a:rPr lang="nl-BE" smtClean="0"/>
              <a:t>27/05/2020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08FE6-92FF-41E5-B581-34241A2F11BF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32135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28996-A761-48F5-904A-3D23874764CB}" type="datetimeFigureOut">
              <a:rPr lang="nl-BE" smtClean="0"/>
              <a:t>27/05/2020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08FE6-92FF-41E5-B581-34241A2F11BF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31187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28996-A761-48F5-904A-3D23874764CB}" type="datetimeFigureOut">
              <a:rPr lang="nl-BE" smtClean="0"/>
              <a:t>27/05/2020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08FE6-92FF-41E5-B581-34241A2F11BF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561741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pag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solidFill>
                <a:prstClr val="white"/>
              </a:solidFill>
            </a:endParaRPr>
          </a:p>
        </p:txBody>
      </p:sp>
      <p:pic>
        <p:nvPicPr>
          <p:cNvPr id="3" name="Afbeelding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6667" y="1095233"/>
            <a:ext cx="4470665" cy="3429000"/>
          </a:xfrm>
          <a:prstGeom prst="rect">
            <a:avLst/>
          </a:prstGeom>
        </p:spPr>
      </p:pic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457200" y="5373216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 sz="4400">
                <a:solidFill>
                  <a:srgbClr val="FF0000"/>
                </a:solidFill>
              </a:defRPr>
            </a:lvl1pPr>
          </a:lstStyle>
          <a:p>
            <a:r>
              <a:rPr lang="nl-BE" sz="3600" dirty="0">
                <a:solidFill>
                  <a:srgbClr val="FF0000"/>
                </a:solidFill>
              </a:rPr>
              <a:t>Klik voor Titel</a:t>
            </a:r>
          </a:p>
        </p:txBody>
      </p:sp>
      <p:pic>
        <p:nvPicPr>
          <p:cNvPr id="4" name="Afbeelding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1543" y="0"/>
            <a:ext cx="154245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0993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pagina Eh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tekst 4"/>
          <p:cNvSpPr>
            <a:spLocks noGrp="1"/>
          </p:cNvSpPr>
          <p:nvPr>
            <p:ph type="body" sz="quarter" idx="11" hasCustomPrompt="1"/>
          </p:nvPr>
        </p:nvSpPr>
        <p:spPr>
          <a:xfrm>
            <a:off x="971600" y="692696"/>
            <a:ext cx="6840538" cy="8651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cap="all" baseline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nl-NL" dirty="0"/>
              <a:t>Titel</a:t>
            </a:r>
            <a:endParaRPr lang="nl-BE" dirty="0"/>
          </a:p>
        </p:txBody>
      </p:sp>
      <p:sp>
        <p:nvSpPr>
          <p:cNvPr id="12" name="Tijdelijke aanduiding voor tekst 11"/>
          <p:cNvSpPr>
            <a:spLocks noGrp="1"/>
          </p:cNvSpPr>
          <p:nvPr>
            <p:ph type="body" sz="quarter" idx="12" hasCustomPrompt="1"/>
          </p:nvPr>
        </p:nvSpPr>
        <p:spPr>
          <a:xfrm>
            <a:off x="966680" y="1628800"/>
            <a:ext cx="6845680" cy="7207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nl-NL" dirty="0"/>
              <a:t>Ondertitel</a:t>
            </a:r>
            <a:endParaRPr lang="nl-BE" dirty="0"/>
          </a:p>
        </p:txBody>
      </p:sp>
      <p:sp>
        <p:nvSpPr>
          <p:cNvPr id="11" name="Tijdelijke aanduiding voor tekst 10"/>
          <p:cNvSpPr>
            <a:spLocks noGrp="1"/>
          </p:cNvSpPr>
          <p:nvPr>
            <p:ph type="body" sz="quarter" idx="13"/>
          </p:nvPr>
        </p:nvSpPr>
        <p:spPr>
          <a:xfrm>
            <a:off x="971442" y="2564904"/>
            <a:ext cx="6840918" cy="3240088"/>
          </a:xfrm>
          <a:prstGeom prst="rect">
            <a:avLst/>
          </a:prstGeom>
        </p:spPr>
        <p:txBody>
          <a:bodyPr/>
          <a:lstStyle>
            <a:lvl1pPr>
              <a:buClr>
                <a:srgbClr val="FF0000"/>
              </a:buClr>
              <a:defRPr/>
            </a:lvl1pPr>
            <a:lvl2pPr>
              <a:buClr>
                <a:srgbClr val="FF0000"/>
              </a:buClr>
              <a:defRPr>
                <a:latin typeface="+mn-lt"/>
              </a:defRPr>
            </a:lvl2pPr>
            <a:lvl3pPr>
              <a:buClr>
                <a:srgbClr val="FF0000"/>
              </a:buClr>
              <a:defRPr>
                <a:latin typeface="+mn-lt"/>
              </a:defRPr>
            </a:lvl3pPr>
            <a:lvl4pPr>
              <a:buClr>
                <a:srgbClr val="FF0000"/>
              </a:buClr>
              <a:defRPr/>
            </a:lvl4pPr>
            <a:lvl5pPr>
              <a:buClr>
                <a:srgbClr val="FF0000"/>
              </a:buClr>
              <a:defRPr/>
            </a:lvl5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8432118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met zwarte ro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1543" y="0"/>
            <a:ext cx="1542457" cy="6858000"/>
          </a:xfrm>
          <a:prstGeom prst="rect">
            <a:avLst/>
          </a:prstGeom>
        </p:spPr>
      </p:pic>
      <p:pic>
        <p:nvPicPr>
          <p:cNvPr id="5" name="Afbeelding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2077" y="5640871"/>
            <a:ext cx="1011196" cy="775587"/>
          </a:xfrm>
          <a:prstGeom prst="rect">
            <a:avLst/>
          </a:prstGeom>
        </p:spPr>
      </p:pic>
      <p:sp>
        <p:nvSpPr>
          <p:cNvPr id="8" name="Tijdelijke aanduiding voor afbeelding 7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0 h 6858000"/>
              <a:gd name="connsiteX1" fmla="*/ 9144000 w 9144000"/>
              <a:gd name="connsiteY1" fmla="*/ 0 h 6858000"/>
              <a:gd name="connsiteX2" fmla="*/ 9144000 w 9144000"/>
              <a:gd name="connsiteY2" fmla="*/ 6858000 h 6858000"/>
              <a:gd name="connsiteX3" fmla="*/ 0 w 9144000"/>
              <a:gd name="connsiteY3" fmla="*/ 6858000 h 6858000"/>
              <a:gd name="connsiteX4" fmla="*/ 0 w 9144000"/>
              <a:gd name="connsiteY4" fmla="*/ 0 h 6858000"/>
              <a:gd name="connsiteX0" fmla="*/ 0 w 9144000"/>
              <a:gd name="connsiteY0" fmla="*/ 0 h 6858000"/>
              <a:gd name="connsiteX1" fmla="*/ 9144000 w 9144000"/>
              <a:gd name="connsiteY1" fmla="*/ 0 h 6858000"/>
              <a:gd name="connsiteX2" fmla="*/ 9144000 w 9144000"/>
              <a:gd name="connsiteY2" fmla="*/ 6858000 h 6858000"/>
              <a:gd name="connsiteX3" fmla="*/ 7924800 w 9144000"/>
              <a:gd name="connsiteY3" fmla="*/ 6851650 h 6858000"/>
              <a:gd name="connsiteX4" fmla="*/ 0 w 9144000"/>
              <a:gd name="connsiteY4" fmla="*/ 6858000 h 6858000"/>
              <a:gd name="connsiteX5" fmla="*/ 0 w 9144000"/>
              <a:gd name="connsiteY5" fmla="*/ 0 h 6858000"/>
              <a:gd name="connsiteX0" fmla="*/ 0 w 9144000"/>
              <a:gd name="connsiteY0" fmla="*/ 0 h 6858000"/>
              <a:gd name="connsiteX1" fmla="*/ 9144000 w 9144000"/>
              <a:gd name="connsiteY1" fmla="*/ 0 h 6858000"/>
              <a:gd name="connsiteX2" fmla="*/ 7924800 w 9144000"/>
              <a:gd name="connsiteY2" fmla="*/ 6851650 h 6858000"/>
              <a:gd name="connsiteX3" fmla="*/ 0 w 9144000"/>
              <a:gd name="connsiteY3" fmla="*/ 6858000 h 6858000"/>
              <a:gd name="connsiteX4" fmla="*/ 0 w 9144000"/>
              <a:gd name="connsiteY4" fmla="*/ 0 h 6858000"/>
              <a:gd name="connsiteX0" fmla="*/ 0 w 9144000"/>
              <a:gd name="connsiteY0" fmla="*/ 0 h 6858000"/>
              <a:gd name="connsiteX1" fmla="*/ 9144000 w 9144000"/>
              <a:gd name="connsiteY1" fmla="*/ 0 h 6858000"/>
              <a:gd name="connsiteX2" fmla="*/ 7924800 w 9144000"/>
              <a:gd name="connsiteY2" fmla="*/ 6851650 h 6858000"/>
              <a:gd name="connsiteX3" fmla="*/ 0 w 9144000"/>
              <a:gd name="connsiteY3" fmla="*/ 6858000 h 6858000"/>
              <a:gd name="connsiteX4" fmla="*/ 0 w 9144000"/>
              <a:gd name="connsiteY4" fmla="*/ 0 h 6858000"/>
              <a:gd name="connsiteX0" fmla="*/ 0 w 9144000"/>
              <a:gd name="connsiteY0" fmla="*/ 0 h 6858000"/>
              <a:gd name="connsiteX1" fmla="*/ 9144000 w 9144000"/>
              <a:gd name="connsiteY1" fmla="*/ 0 h 6858000"/>
              <a:gd name="connsiteX2" fmla="*/ 7924800 w 9144000"/>
              <a:gd name="connsiteY2" fmla="*/ 6851650 h 6858000"/>
              <a:gd name="connsiteX3" fmla="*/ 0 w 9144000"/>
              <a:gd name="connsiteY3" fmla="*/ 6858000 h 6858000"/>
              <a:gd name="connsiteX4" fmla="*/ 0 w 9144000"/>
              <a:gd name="connsiteY4" fmla="*/ 0 h 6858000"/>
              <a:gd name="connsiteX0" fmla="*/ 0 w 9144000"/>
              <a:gd name="connsiteY0" fmla="*/ 0 h 6858000"/>
              <a:gd name="connsiteX1" fmla="*/ 9144000 w 9144000"/>
              <a:gd name="connsiteY1" fmla="*/ 0 h 6858000"/>
              <a:gd name="connsiteX2" fmla="*/ 7924800 w 9144000"/>
              <a:gd name="connsiteY2" fmla="*/ 6851650 h 6858000"/>
              <a:gd name="connsiteX3" fmla="*/ 0 w 9144000"/>
              <a:gd name="connsiteY3" fmla="*/ 6858000 h 6858000"/>
              <a:gd name="connsiteX4" fmla="*/ 0 w 9144000"/>
              <a:gd name="connsiteY4" fmla="*/ 0 h 6858000"/>
              <a:gd name="connsiteX0" fmla="*/ 0 w 9144000"/>
              <a:gd name="connsiteY0" fmla="*/ 0 h 6858000"/>
              <a:gd name="connsiteX1" fmla="*/ 9144000 w 9144000"/>
              <a:gd name="connsiteY1" fmla="*/ 0 h 6858000"/>
              <a:gd name="connsiteX2" fmla="*/ 7924800 w 9144000"/>
              <a:gd name="connsiteY2" fmla="*/ 6851650 h 6858000"/>
              <a:gd name="connsiteX3" fmla="*/ 0 w 9144000"/>
              <a:gd name="connsiteY3" fmla="*/ 6858000 h 6858000"/>
              <a:gd name="connsiteX4" fmla="*/ 0 w 9144000"/>
              <a:gd name="connsiteY4" fmla="*/ 0 h 6858000"/>
              <a:gd name="connsiteX0" fmla="*/ 0 w 9144000"/>
              <a:gd name="connsiteY0" fmla="*/ 0 h 6858000"/>
              <a:gd name="connsiteX1" fmla="*/ 9144000 w 9144000"/>
              <a:gd name="connsiteY1" fmla="*/ 0 h 6858000"/>
              <a:gd name="connsiteX2" fmla="*/ 7924800 w 9144000"/>
              <a:gd name="connsiteY2" fmla="*/ 6851650 h 6858000"/>
              <a:gd name="connsiteX3" fmla="*/ 0 w 9144000"/>
              <a:gd name="connsiteY3" fmla="*/ 6858000 h 6858000"/>
              <a:gd name="connsiteX4" fmla="*/ 0 w 91440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0"/>
                </a:moveTo>
                <a:lnTo>
                  <a:pt x="9144000" y="0"/>
                </a:lnTo>
                <a:cubicBezTo>
                  <a:pt x="8540750" y="924983"/>
                  <a:pt x="6953250" y="3259667"/>
                  <a:pt x="7924800" y="6851650"/>
                </a:cubicBez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</p:spPr>
        <p:txBody>
          <a:bodyPr/>
          <a:lstStyle/>
          <a:p>
            <a:endParaRPr lang="nl-BE" dirty="0"/>
          </a:p>
        </p:txBody>
      </p:sp>
      <p:sp>
        <p:nvSpPr>
          <p:cNvPr id="10" name="Tijdelijke aanduiding voor tekst 9"/>
          <p:cNvSpPr>
            <a:spLocks noGrp="1"/>
          </p:cNvSpPr>
          <p:nvPr>
            <p:ph type="body" sz="quarter" idx="11" hasCustomPrompt="1"/>
          </p:nvPr>
        </p:nvSpPr>
        <p:spPr>
          <a:xfrm>
            <a:off x="683568" y="4365104"/>
            <a:ext cx="6264696" cy="10874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Klik om tekst toe te voegen</a:t>
            </a:r>
          </a:p>
        </p:txBody>
      </p:sp>
    </p:spTree>
    <p:extLst>
      <p:ext uri="{BB962C8B-B14F-4D97-AF65-F5344CB8AC3E}">
        <p14:creationId xmlns:p14="http://schemas.microsoft.com/office/powerpoint/2010/main" val="24385382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met witte ro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afbeelding 7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0 h 6858000"/>
              <a:gd name="connsiteX1" fmla="*/ 9144000 w 9144000"/>
              <a:gd name="connsiteY1" fmla="*/ 0 h 6858000"/>
              <a:gd name="connsiteX2" fmla="*/ 9144000 w 9144000"/>
              <a:gd name="connsiteY2" fmla="*/ 6858000 h 6858000"/>
              <a:gd name="connsiteX3" fmla="*/ 0 w 9144000"/>
              <a:gd name="connsiteY3" fmla="*/ 6858000 h 6858000"/>
              <a:gd name="connsiteX4" fmla="*/ 0 w 9144000"/>
              <a:gd name="connsiteY4" fmla="*/ 0 h 6858000"/>
              <a:gd name="connsiteX0" fmla="*/ 0 w 9144000"/>
              <a:gd name="connsiteY0" fmla="*/ 0 h 6858000"/>
              <a:gd name="connsiteX1" fmla="*/ 9144000 w 9144000"/>
              <a:gd name="connsiteY1" fmla="*/ 0 h 6858000"/>
              <a:gd name="connsiteX2" fmla="*/ 9144000 w 9144000"/>
              <a:gd name="connsiteY2" fmla="*/ 6858000 h 6858000"/>
              <a:gd name="connsiteX3" fmla="*/ 7924800 w 9144000"/>
              <a:gd name="connsiteY3" fmla="*/ 6851650 h 6858000"/>
              <a:gd name="connsiteX4" fmla="*/ 0 w 9144000"/>
              <a:gd name="connsiteY4" fmla="*/ 6858000 h 6858000"/>
              <a:gd name="connsiteX5" fmla="*/ 0 w 9144000"/>
              <a:gd name="connsiteY5" fmla="*/ 0 h 6858000"/>
              <a:gd name="connsiteX0" fmla="*/ 0 w 9144000"/>
              <a:gd name="connsiteY0" fmla="*/ 0 h 6858000"/>
              <a:gd name="connsiteX1" fmla="*/ 9144000 w 9144000"/>
              <a:gd name="connsiteY1" fmla="*/ 0 h 6858000"/>
              <a:gd name="connsiteX2" fmla="*/ 7924800 w 9144000"/>
              <a:gd name="connsiteY2" fmla="*/ 6851650 h 6858000"/>
              <a:gd name="connsiteX3" fmla="*/ 0 w 9144000"/>
              <a:gd name="connsiteY3" fmla="*/ 6858000 h 6858000"/>
              <a:gd name="connsiteX4" fmla="*/ 0 w 9144000"/>
              <a:gd name="connsiteY4" fmla="*/ 0 h 6858000"/>
              <a:gd name="connsiteX0" fmla="*/ 0 w 9144000"/>
              <a:gd name="connsiteY0" fmla="*/ 0 h 6858000"/>
              <a:gd name="connsiteX1" fmla="*/ 9144000 w 9144000"/>
              <a:gd name="connsiteY1" fmla="*/ 0 h 6858000"/>
              <a:gd name="connsiteX2" fmla="*/ 7924800 w 9144000"/>
              <a:gd name="connsiteY2" fmla="*/ 6851650 h 6858000"/>
              <a:gd name="connsiteX3" fmla="*/ 0 w 9144000"/>
              <a:gd name="connsiteY3" fmla="*/ 6858000 h 6858000"/>
              <a:gd name="connsiteX4" fmla="*/ 0 w 9144000"/>
              <a:gd name="connsiteY4" fmla="*/ 0 h 6858000"/>
              <a:gd name="connsiteX0" fmla="*/ 0 w 9144000"/>
              <a:gd name="connsiteY0" fmla="*/ 0 h 6858000"/>
              <a:gd name="connsiteX1" fmla="*/ 9144000 w 9144000"/>
              <a:gd name="connsiteY1" fmla="*/ 0 h 6858000"/>
              <a:gd name="connsiteX2" fmla="*/ 7924800 w 9144000"/>
              <a:gd name="connsiteY2" fmla="*/ 6851650 h 6858000"/>
              <a:gd name="connsiteX3" fmla="*/ 0 w 9144000"/>
              <a:gd name="connsiteY3" fmla="*/ 6858000 h 6858000"/>
              <a:gd name="connsiteX4" fmla="*/ 0 w 9144000"/>
              <a:gd name="connsiteY4" fmla="*/ 0 h 6858000"/>
              <a:gd name="connsiteX0" fmla="*/ 0 w 9144000"/>
              <a:gd name="connsiteY0" fmla="*/ 0 h 6858000"/>
              <a:gd name="connsiteX1" fmla="*/ 9144000 w 9144000"/>
              <a:gd name="connsiteY1" fmla="*/ 0 h 6858000"/>
              <a:gd name="connsiteX2" fmla="*/ 7924800 w 9144000"/>
              <a:gd name="connsiteY2" fmla="*/ 6851650 h 6858000"/>
              <a:gd name="connsiteX3" fmla="*/ 0 w 9144000"/>
              <a:gd name="connsiteY3" fmla="*/ 6858000 h 6858000"/>
              <a:gd name="connsiteX4" fmla="*/ 0 w 9144000"/>
              <a:gd name="connsiteY4" fmla="*/ 0 h 6858000"/>
              <a:gd name="connsiteX0" fmla="*/ 0 w 9144000"/>
              <a:gd name="connsiteY0" fmla="*/ 0 h 6858000"/>
              <a:gd name="connsiteX1" fmla="*/ 9144000 w 9144000"/>
              <a:gd name="connsiteY1" fmla="*/ 0 h 6858000"/>
              <a:gd name="connsiteX2" fmla="*/ 7924800 w 9144000"/>
              <a:gd name="connsiteY2" fmla="*/ 6851650 h 6858000"/>
              <a:gd name="connsiteX3" fmla="*/ 0 w 9144000"/>
              <a:gd name="connsiteY3" fmla="*/ 6858000 h 6858000"/>
              <a:gd name="connsiteX4" fmla="*/ 0 w 9144000"/>
              <a:gd name="connsiteY4" fmla="*/ 0 h 6858000"/>
              <a:gd name="connsiteX0" fmla="*/ 0 w 9144000"/>
              <a:gd name="connsiteY0" fmla="*/ 0 h 6858000"/>
              <a:gd name="connsiteX1" fmla="*/ 9144000 w 9144000"/>
              <a:gd name="connsiteY1" fmla="*/ 0 h 6858000"/>
              <a:gd name="connsiteX2" fmla="*/ 7924800 w 9144000"/>
              <a:gd name="connsiteY2" fmla="*/ 6851650 h 6858000"/>
              <a:gd name="connsiteX3" fmla="*/ 0 w 9144000"/>
              <a:gd name="connsiteY3" fmla="*/ 6858000 h 6858000"/>
              <a:gd name="connsiteX4" fmla="*/ 0 w 91440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0"/>
                </a:moveTo>
                <a:lnTo>
                  <a:pt x="9144000" y="0"/>
                </a:lnTo>
                <a:cubicBezTo>
                  <a:pt x="8540750" y="924983"/>
                  <a:pt x="6953250" y="3259667"/>
                  <a:pt x="7924800" y="6851650"/>
                </a:cubicBez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</p:spPr>
        <p:txBody>
          <a:bodyPr/>
          <a:lstStyle/>
          <a:p>
            <a:endParaRPr lang="nl-BE"/>
          </a:p>
        </p:txBody>
      </p:sp>
      <p:sp>
        <p:nvSpPr>
          <p:cNvPr id="8" name="Tijdelijke aanduiding voor tekst 9"/>
          <p:cNvSpPr>
            <a:spLocks noGrp="1"/>
          </p:cNvSpPr>
          <p:nvPr>
            <p:ph type="body" sz="quarter" idx="11" hasCustomPrompt="1"/>
          </p:nvPr>
        </p:nvSpPr>
        <p:spPr>
          <a:xfrm>
            <a:off x="683568" y="4365104"/>
            <a:ext cx="6264696" cy="10874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Klik om tekst toe te voegen</a:t>
            </a:r>
          </a:p>
        </p:txBody>
      </p:sp>
    </p:spTree>
    <p:extLst>
      <p:ext uri="{BB962C8B-B14F-4D97-AF65-F5344CB8AC3E}">
        <p14:creationId xmlns:p14="http://schemas.microsoft.com/office/powerpoint/2010/main" val="11549752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 om de ondertitelstijl van het model te bewerken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E928996-A761-48F5-904A-3D23874764CB}" type="datetimeFigureOut">
              <a:rPr lang="nl-BE" smtClean="0">
                <a:solidFill>
                  <a:prstClr val="black"/>
                </a:solidFill>
              </a:rPr>
              <a:pPr/>
              <a:t>27/05/2020</a:t>
            </a:fld>
            <a:endParaRPr lang="nl-BE">
              <a:solidFill>
                <a:prstClr val="black"/>
              </a:solidFill>
            </a:endParaRP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nl-BE">
              <a:solidFill>
                <a:prstClr val="black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D908FE6-92FF-41E5-B581-34241A2F11BF}" type="slidenum">
              <a:rPr lang="nl-BE" smtClean="0">
                <a:solidFill>
                  <a:prstClr val="black"/>
                </a:solidFill>
              </a:rPr>
              <a:pPr/>
              <a:t>‹nr.›</a:t>
            </a:fld>
            <a:endParaRPr lang="nl-BE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8867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28996-A761-48F5-904A-3D23874764CB}" type="datetimeFigureOut">
              <a:rPr lang="nl-BE" smtClean="0"/>
              <a:t>27/05/2020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08FE6-92FF-41E5-B581-34241A2F11BF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31666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28996-A761-48F5-904A-3D23874764CB}" type="datetimeFigureOut">
              <a:rPr lang="nl-BE" smtClean="0"/>
              <a:t>27/05/2020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08FE6-92FF-41E5-B581-34241A2F11BF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73681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28996-A761-48F5-904A-3D23874764CB}" type="datetimeFigureOut">
              <a:rPr lang="nl-BE" smtClean="0"/>
              <a:t>27/05/2020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08FE6-92FF-41E5-B581-34241A2F11BF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19852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28996-A761-48F5-904A-3D23874764CB}" type="datetimeFigureOut">
              <a:rPr lang="nl-BE" smtClean="0"/>
              <a:t>27/05/2020</a:t>
            </a:fld>
            <a:endParaRPr lang="nl-BE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08FE6-92FF-41E5-B581-34241A2F11BF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19143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28996-A761-48F5-904A-3D23874764CB}" type="datetimeFigureOut">
              <a:rPr lang="nl-BE" smtClean="0"/>
              <a:t>27/05/2020</a:t>
            </a:fld>
            <a:endParaRPr lang="nl-B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08FE6-92FF-41E5-B581-34241A2F11BF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50533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28996-A761-48F5-904A-3D23874764CB}" type="datetimeFigureOut">
              <a:rPr lang="nl-BE" smtClean="0"/>
              <a:t>27/05/2020</a:t>
            </a:fld>
            <a:endParaRPr lang="nl-BE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08FE6-92FF-41E5-B581-34241A2F11BF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90084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28996-A761-48F5-904A-3D23874764CB}" type="datetimeFigureOut">
              <a:rPr lang="nl-BE" smtClean="0"/>
              <a:t>27/05/2020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08FE6-92FF-41E5-B581-34241A2F11BF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02795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28996-A761-48F5-904A-3D23874764CB}" type="datetimeFigureOut">
              <a:rPr lang="nl-BE" smtClean="0"/>
              <a:t>27/05/2020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08FE6-92FF-41E5-B581-34241A2F11BF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49488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928996-A761-48F5-904A-3D23874764CB}" type="datetimeFigureOut">
              <a:rPr lang="nl-BE" smtClean="0"/>
              <a:t>27/05/2020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908FE6-92FF-41E5-B581-34241A2F11BF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84500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0211" y="5472656"/>
            <a:ext cx="1152128" cy="1152128"/>
          </a:xfrm>
          <a:prstGeom prst="rect">
            <a:avLst/>
          </a:prstGeom>
        </p:spPr>
      </p:pic>
      <p:pic>
        <p:nvPicPr>
          <p:cNvPr id="3" name="Afbeelding 2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1543" y="9128"/>
            <a:ext cx="154245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796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ekst 1"/>
          <p:cNvSpPr>
            <a:spLocks noGrp="1"/>
          </p:cNvSpPr>
          <p:nvPr>
            <p:ph type="body" sz="quarter" idx="11"/>
          </p:nvPr>
        </p:nvSpPr>
        <p:spPr>
          <a:xfrm>
            <a:off x="1259632" y="1196752"/>
            <a:ext cx="6840538" cy="865188"/>
          </a:xfrm>
        </p:spPr>
        <p:txBody>
          <a:bodyPr/>
          <a:lstStyle/>
          <a:p>
            <a:pPr algn="ctr"/>
            <a:r>
              <a:rPr lang="nl-BE" b="1" dirty="0"/>
              <a:t> Vroedkunde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sz="quarter" idx="12"/>
          </p:nvPr>
        </p:nvSpPr>
        <p:spPr>
          <a:xfrm>
            <a:off x="971600" y="2924944"/>
            <a:ext cx="7709776" cy="720725"/>
          </a:xfrm>
        </p:spPr>
        <p:txBody>
          <a:bodyPr/>
          <a:lstStyle/>
          <a:p>
            <a:pPr algn="ctr"/>
            <a:r>
              <a:rPr lang="nl-BE" b="1" dirty="0"/>
              <a:t>Indicatoren</a:t>
            </a:r>
          </a:p>
          <a:p>
            <a:pPr algn="ctr"/>
            <a:r>
              <a:rPr lang="nl-BE" b="1" dirty="0"/>
              <a:t>Instroom-doorstroom-uitstroom</a:t>
            </a:r>
          </a:p>
          <a:p>
            <a:pPr algn="ctr"/>
            <a:r>
              <a:rPr lang="nl-BE" b="1" dirty="0"/>
              <a:t>en rendement</a:t>
            </a:r>
          </a:p>
          <a:p>
            <a:pPr algn="ctr"/>
            <a:r>
              <a:rPr lang="nl-BE" sz="2800" dirty="0"/>
              <a:t>2019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6007617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vak 2"/>
          <p:cNvSpPr txBox="1"/>
          <p:nvPr/>
        </p:nvSpPr>
        <p:spPr>
          <a:xfrm>
            <a:off x="395536" y="330030"/>
            <a:ext cx="8424936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4000" b="1" dirty="0"/>
              <a:t>1.5. Instroom – type SO, </a:t>
            </a:r>
          </a:p>
          <a:p>
            <a:pPr algn="ctr"/>
            <a:r>
              <a:rPr lang="nl-BE" sz="4000" b="1" dirty="0"/>
              <a:t>alleen generatiestudenten </a:t>
            </a:r>
          </a:p>
          <a:p>
            <a:pPr algn="ctr"/>
            <a:r>
              <a:rPr lang="nl-BE" sz="2400" b="1" dirty="0"/>
              <a:t>in aandeel</a:t>
            </a:r>
          </a:p>
        </p:txBody>
      </p:sp>
      <p:graphicFrame>
        <p:nvGraphicFramePr>
          <p:cNvPr id="10" name="Tabel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0761461"/>
              </p:ext>
            </p:extLst>
          </p:nvPr>
        </p:nvGraphicFramePr>
        <p:xfrm>
          <a:off x="251520" y="2065611"/>
          <a:ext cx="7566215" cy="30191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95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97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97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11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11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71188">
                  <a:extLst>
                    <a:ext uri="{9D8B030D-6E8A-4147-A177-3AD203B41FA5}">
                      <a16:colId xmlns:a16="http://schemas.microsoft.com/office/drawing/2014/main" val="355948944"/>
                    </a:ext>
                  </a:extLst>
                </a:gridCol>
                <a:gridCol w="771188">
                  <a:extLst>
                    <a:ext uri="{9D8B030D-6E8A-4147-A177-3AD203B41FA5}">
                      <a16:colId xmlns:a16="http://schemas.microsoft.com/office/drawing/2014/main" val="2643465452"/>
                    </a:ext>
                  </a:extLst>
                </a:gridCol>
                <a:gridCol w="771188">
                  <a:extLst>
                    <a:ext uri="{9D8B030D-6E8A-4147-A177-3AD203B41FA5}">
                      <a16:colId xmlns:a16="http://schemas.microsoft.com/office/drawing/2014/main" val="1459165320"/>
                    </a:ext>
                  </a:extLst>
                </a:gridCol>
                <a:gridCol w="771188">
                  <a:extLst>
                    <a:ext uri="{9D8B030D-6E8A-4147-A177-3AD203B41FA5}">
                      <a16:colId xmlns:a16="http://schemas.microsoft.com/office/drawing/2014/main" val="1407466810"/>
                    </a:ext>
                  </a:extLst>
                </a:gridCol>
              </a:tblGrid>
              <a:tr h="514856">
                <a:tc>
                  <a:txBody>
                    <a:bodyPr/>
                    <a:lstStyle/>
                    <a:p>
                      <a:r>
                        <a:rPr lang="nl-BE" dirty="0"/>
                        <a:t>Type 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’12-’13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’13-’14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’14-’15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’15-’16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’16-’17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‘17-’18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’18-’19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‘19-’20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3256">
                <a:tc>
                  <a:txBody>
                    <a:bodyPr/>
                    <a:lstStyle/>
                    <a:p>
                      <a:r>
                        <a:rPr lang="nl-BE" dirty="0"/>
                        <a:t>ASO             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dirty="0"/>
                        <a:t>46 %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dirty="0"/>
                        <a:t>36 %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dirty="0"/>
                        <a:t>40 %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dirty="0"/>
                        <a:t>29%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dirty="0"/>
                        <a:t>31%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dirty="0"/>
                        <a:t>30%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dirty="0">
                          <a:solidFill>
                            <a:schemeClr val="tx1"/>
                          </a:solidFill>
                        </a:rPr>
                        <a:t>33%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>
                          <a:solidFill>
                            <a:schemeClr val="tx1"/>
                          </a:solidFill>
                        </a:rPr>
                        <a:t>32%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r>
                        <a:rPr lang="nl-BE" dirty="0"/>
                        <a:t>TSO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800" kern="1200" dirty="0"/>
                        <a:t>34 %</a:t>
                      </a:r>
                      <a:endParaRPr lang="nl-BE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800" kern="1200" dirty="0"/>
                        <a:t>38 %</a:t>
                      </a:r>
                      <a:endParaRPr lang="nl-BE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800" kern="1200" dirty="0"/>
                        <a:t>44 %</a:t>
                      </a:r>
                      <a:endParaRPr lang="nl-BE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800" kern="1200" dirty="0"/>
                        <a:t>42%</a:t>
                      </a:r>
                      <a:endParaRPr lang="nl-BE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800" kern="1200" dirty="0"/>
                        <a:t>43%</a:t>
                      </a:r>
                      <a:endParaRPr lang="nl-BE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800" kern="1200" dirty="0"/>
                        <a:t>43%</a:t>
                      </a:r>
                      <a:endParaRPr lang="nl-BE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34%</a:t>
                      </a:r>
                      <a:endParaRPr lang="nl-BE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BSO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dirty="0"/>
                        <a:t>15 %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dirty="0"/>
                        <a:t>17 %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dirty="0"/>
                        <a:t>9 %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dirty="0"/>
                        <a:t>29%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dirty="0"/>
                        <a:t>26%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dirty="0"/>
                        <a:t>25%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dirty="0">
                          <a:solidFill>
                            <a:schemeClr val="tx1"/>
                          </a:solidFill>
                        </a:rPr>
                        <a:t>19%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>
                          <a:solidFill>
                            <a:schemeClr val="tx1"/>
                          </a:solidFill>
                        </a:rPr>
                        <a:t>32%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KSO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dirty="0"/>
                        <a:t>-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dirty="0"/>
                        <a:t>-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dirty="0"/>
                        <a:t>-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dirty="0"/>
                        <a:t>-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dirty="0"/>
                        <a:t>-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dirty="0"/>
                        <a:t>-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Buitenland</a:t>
                      </a:r>
                      <a:r>
                        <a:rPr lang="nl-BE" baseline="0" dirty="0"/>
                        <a:t> of g</a:t>
                      </a:r>
                      <a:r>
                        <a:rPr lang="nl-BE" dirty="0"/>
                        <a:t>een info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dirty="0"/>
                        <a:t>5%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dirty="0"/>
                        <a:t>9 %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dirty="0"/>
                        <a:t>7 %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dirty="0"/>
                        <a:t>-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dirty="0"/>
                        <a:t>-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dirty="0"/>
                        <a:t>2%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dirty="0">
                          <a:solidFill>
                            <a:schemeClr val="tx1"/>
                          </a:solidFill>
                        </a:rPr>
                        <a:t>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>
                          <a:solidFill>
                            <a:schemeClr val="tx1"/>
                          </a:solidFill>
                        </a:rPr>
                        <a:t>3%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6" name="Afbeelding 5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416" y="5862320"/>
            <a:ext cx="589280" cy="589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9381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8219256" cy="634082"/>
          </a:xfrm>
          <a:solidFill>
            <a:schemeClr val="accent3">
              <a:lumMod val="60000"/>
              <a:lumOff val="40000"/>
            </a:schemeClr>
          </a:solidFill>
        </p:spPr>
        <p:txBody>
          <a:bodyPr>
            <a:normAutofit fontScale="90000"/>
          </a:bodyPr>
          <a:lstStyle/>
          <a:p>
            <a:r>
              <a:rPr lang="nl-BE" sz="3600" dirty="0"/>
              <a:t>Besluiten instroom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39552" y="1268760"/>
            <a:ext cx="8208912" cy="5112568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Ø"/>
            </a:pPr>
            <a:r>
              <a:rPr lang="nl-BE" sz="2000" dirty="0"/>
              <a:t>De instroom in ‘19- ‘20 daalt. Zelfs als we die piek van vorig jaar buiten beschouwing laten, zien we dat we voorheen rond 65 nieuwe studenten schommelden en nu </a:t>
            </a:r>
            <a:r>
              <a:rPr lang="nl-BE" sz="2000" b="1" dirty="0"/>
              <a:t>dalen naar 58 nieuwe studenten</a:t>
            </a:r>
            <a:r>
              <a:rPr lang="nl-BE" sz="2000" dirty="0"/>
              <a:t>.</a:t>
            </a:r>
            <a:endParaRPr lang="nl-BE" sz="1100" dirty="0"/>
          </a:p>
          <a:p>
            <a:pPr>
              <a:buFont typeface="Wingdings" pitchFamily="2" charset="2"/>
              <a:buChar char="Ø"/>
            </a:pPr>
            <a:r>
              <a:rPr lang="nl-BE" sz="2000" dirty="0"/>
              <a:t>In de samenstelling van de instroom zien we dat het aandeel TSO wat afneemt en het aandeel BSO toeneemt:</a:t>
            </a:r>
          </a:p>
          <a:p>
            <a:pPr lvl="1">
              <a:buFont typeface="Wingdings" pitchFamily="2" charset="2"/>
              <a:buChar char="Ø"/>
            </a:pPr>
            <a:r>
              <a:rPr lang="nl-BE" sz="2000" dirty="0"/>
              <a:t>ASO: 36%</a:t>
            </a:r>
          </a:p>
          <a:p>
            <a:pPr lvl="1">
              <a:buFont typeface="Wingdings" pitchFamily="2" charset="2"/>
              <a:buChar char="Ø"/>
            </a:pPr>
            <a:r>
              <a:rPr lang="nl-BE" sz="2000" dirty="0"/>
              <a:t>TSO: 32%</a:t>
            </a:r>
          </a:p>
          <a:p>
            <a:pPr lvl="1">
              <a:buFont typeface="Wingdings" pitchFamily="2" charset="2"/>
              <a:buChar char="Ø"/>
            </a:pPr>
            <a:r>
              <a:rPr lang="nl-BE" sz="2000" dirty="0"/>
              <a:t>BSO: 28%</a:t>
            </a:r>
          </a:p>
          <a:p>
            <a:pPr>
              <a:buFont typeface="Wingdings" pitchFamily="2" charset="2"/>
              <a:buChar char="Ø"/>
            </a:pPr>
            <a:r>
              <a:rPr lang="nl-BE" sz="2000" dirty="0"/>
              <a:t>De cijfers voor generatiestudenten zijn vergelijkbaar.</a:t>
            </a:r>
          </a:p>
          <a:p>
            <a:pPr>
              <a:buFont typeface="Wingdings" pitchFamily="2" charset="2"/>
              <a:buChar char="Ø"/>
            </a:pPr>
            <a:endParaRPr lang="nl-BE" sz="2000" b="1" dirty="0"/>
          </a:p>
          <a:p>
            <a:pPr marL="0" indent="0">
              <a:buNone/>
            </a:pPr>
            <a:endParaRPr lang="nl-BE" sz="1100" dirty="0"/>
          </a:p>
        </p:txBody>
      </p:sp>
      <p:pic>
        <p:nvPicPr>
          <p:cNvPr id="4" name="Afbeelding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416" y="5862320"/>
            <a:ext cx="589280" cy="589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3748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8219256" cy="634082"/>
          </a:xfrm>
          <a:solidFill>
            <a:schemeClr val="accent3">
              <a:lumMod val="60000"/>
              <a:lumOff val="40000"/>
            </a:schemeClr>
          </a:solidFill>
        </p:spPr>
        <p:txBody>
          <a:bodyPr>
            <a:normAutofit fontScale="90000"/>
          </a:bodyPr>
          <a:lstStyle/>
          <a:p>
            <a:r>
              <a:rPr lang="nl-BE" sz="3600" dirty="0"/>
              <a:t>Besluiten instroom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39552" y="1268760"/>
            <a:ext cx="8208912" cy="5112568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Ø"/>
            </a:pPr>
            <a:r>
              <a:rPr lang="nl-BE" sz="2000" dirty="0"/>
              <a:t>Op basis van de VLOHRA oktobertelling heb ik de evolutie van het marktaandeel van de opleiding berekend voor de laatste 5 jaar:</a:t>
            </a:r>
            <a:endParaRPr lang="nl-BE" sz="1600" dirty="0"/>
          </a:p>
          <a:p>
            <a:pPr lvl="1">
              <a:buFont typeface="Wingdings" pitchFamily="2" charset="2"/>
              <a:buChar char="Ø"/>
            </a:pPr>
            <a:r>
              <a:rPr lang="nl-BE" sz="1600" dirty="0"/>
              <a:t>2013: 202 studenten, 11% marktaandeel in Vlaanderen</a:t>
            </a:r>
          </a:p>
          <a:p>
            <a:pPr lvl="1">
              <a:buFont typeface="Wingdings" pitchFamily="2" charset="2"/>
              <a:buChar char="Ø"/>
            </a:pPr>
            <a:r>
              <a:rPr lang="nl-BE" sz="1600" dirty="0"/>
              <a:t>2014: 216 studenten, 11% marktaandeel in Vlaanderen</a:t>
            </a:r>
          </a:p>
          <a:p>
            <a:pPr lvl="1">
              <a:buFont typeface="Wingdings" pitchFamily="2" charset="2"/>
              <a:buChar char="Ø"/>
            </a:pPr>
            <a:r>
              <a:rPr lang="nl-BE" sz="1600" dirty="0"/>
              <a:t>2015: 220 studenten, 11% marktaandeel in Vlaanderen</a:t>
            </a:r>
          </a:p>
          <a:p>
            <a:pPr lvl="1">
              <a:buFont typeface="Wingdings" pitchFamily="2" charset="2"/>
              <a:buChar char="Ø"/>
            </a:pPr>
            <a:r>
              <a:rPr lang="nl-BE" sz="1600" dirty="0"/>
              <a:t>2016: 204 studenten, 10% marktaandeel in Vlaanderen</a:t>
            </a:r>
          </a:p>
          <a:p>
            <a:pPr lvl="1">
              <a:buFont typeface="Wingdings" pitchFamily="2" charset="2"/>
              <a:buChar char="Ø"/>
            </a:pPr>
            <a:r>
              <a:rPr lang="nl-BE" sz="1600" dirty="0"/>
              <a:t>2017: 208 studenten, 10% marktaandeel in Vlaanderen</a:t>
            </a:r>
          </a:p>
          <a:p>
            <a:pPr lvl="1">
              <a:buFont typeface="Wingdings" pitchFamily="2" charset="2"/>
              <a:buChar char="Ø"/>
            </a:pPr>
            <a:r>
              <a:rPr lang="nl-BE" sz="1600" b="1" dirty="0"/>
              <a:t>2018: 213 studenten, 10% marktaandeel in Vlaanderen</a:t>
            </a:r>
          </a:p>
          <a:p>
            <a:pPr>
              <a:buFont typeface="Wingdings" pitchFamily="2" charset="2"/>
              <a:buChar char="Ø"/>
            </a:pPr>
            <a:r>
              <a:rPr lang="nl-BE" sz="2400" dirty="0"/>
              <a:t>Indien we enkel de generatiestudenten bekijken:</a:t>
            </a:r>
          </a:p>
          <a:p>
            <a:pPr lvl="1">
              <a:buFont typeface="Wingdings" pitchFamily="2" charset="2"/>
              <a:buChar char="Ø"/>
            </a:pPr>
            <a:r>
              <a:rPr lang="nl-BE" sz="1600" dirty="0"/>
              <a:t>2013: 49 studenten, 9% marktaandeel in Vlaanderen</a:t>
            </a:r>
          </a:p>
          <a:p>
            <a:pPr lvl="1">
              <a:buFont typeface="Wingdings" pitchFamily="2" charset="2"/>
              <a:buChar char="Ø"/>
            </a:pPr>
            <a:r>
              <a:rPr lang="nl-BE" sz="1600" dirty="0"/>
              <a:t>2014: 52 studenten, 8% marktaandeel in Vlaanderen</a:t>
            </a:r>
          </a:p>
          <a:p>
            <a:pPr lvl="1">
              <a:buFont typeface="Wingdings" pitchFamily="2" charset="2"/>
              <a:buChar char="Ø"/>
            </a:pPr>
            <a:r>
              <a:rPr lang="nl-BE" sz="1600" dirty="0"/>
              <a:t>2015: 45 studenten, 7% marktaandeel in Vlaanderen</a:t>
            </a:r>
          </a:p>
          <a:p>
            <a:pPr lvl="1">
              <a:buFont typeface="Wingdings" pitchFamily="2" charset="2"/>
              <a:buChar char="Ø"/>
            </a:pPr>
            <a:r>
              <a:rPr lang="nl-BE" sz="1600" dirty="0"/>
              <a:t>2016: 45 studenten, 7% marktaandeel in Vlaanderen</a:t>
            </a:r>
          </a:p>
          <a:p>
            <a:pPr lvl="1">
              <a:buFont typeface="Wingdings" pitchFamily="2" charset="2"/>
              <a:buChar char="Ø"/>
            </a:pPr>
            <a:r>
              <a:rPr lang="nl-BE" sz="1600" dirty="0"/>
              <a:t>2017: 46 studenten, 7% marktaandeel in Vlaanderen</a:t>
            </a:r>
          </a:p>
          <a:p>
            <a:pPr lvl="1">
              <a:buFont typeface="Wingdings" pitchFamily="2" charset="2"/>
              <a:buChar char="Ø"/>
            </a:pPr>
            <a:r>
              <a:rPr lang="nl-BE" sz="1600" b="1" dirty="0"/>
              <a:t>2018: 57 studenten, 8% marktaandeel in Vlaanderen</a:t>
            </a:r>
          </a:p>
        </p:txBody>
      </p:sp>
      <p:pic>
        <p:nvPicPr>
          <p:cNvPr id="4" name="Afbeelding 3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416" y="5862320"/>
            <a:ext cx="589280" cy="589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359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22" name="Text Box 8"/>
          <p:cNvSpPr txBox="1">
            <a:spLocks noChangeArrowheads="1"/>
          </p:cNvSpPr>
          <p:nvPr/>
        </p:nvSpPr>
        <p:spPr bwMode="auto">
          <a:xfrm>
            <a:off x="5148263" y="5084763"/>
            <a:ext cx="3384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nl-BE"/>
          </a:p>
        </p:txBody>
      </p:sp>
      <p:sp>
        <p:nvSpPr>
          <p:cNvPr id="3" name="Tekstvak 2"/>
          <p:cNvSpPr txBox="1"/>
          <p:nvPr/>
        </p:nvSpPr>
        <p:spPr>
          <a:xfrm>
            <a:off x="683569" y="484288"/>
            <a:ext cx="8015932" cy="707886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nl-BE" sz="4000" b="1" dirty="0">
                <a:solidFill>
                  <a:schemeClr val="bg1"/>
                </a:solidFill>
              </a:rPr>
              <a:t>2. Doorstroom</a:t>
            </a:r>
          </a:p>
        </p:txBody>
      </p:sp>
      <p:sp>
        <p:nvSpPr>
          <p:cNvPr id="7" name="Tekstvak 6"/>
          <p:cNvSpPr txBox="1"/>
          <p:nvPr/>
        </p:nvSpPr>
        <p:spPr>
          <a:xfrm>
            <a:off x="433224" y="1544023"/>
            <a:ext cx="8492112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800" b="1" dirty="0"/>
              <a:t>	</a:t>
            </a:r>
          </a:p>
          <a:p>
            <a:pPr lvl="1" algn="ctr"/>
            <a:r>
              <a:rPr lang="nl-BE" sz="2800" b="1" dirty="0"/>
              <a:t>Het percentage studenten dat min. 45 studiepunten verwerft in het eerste deeltraject  </a:t>
            </a:r>
          </a:p>
          <a:p>
            <a:pPr lvl="1" algn="ctr"/>
            <a:r>
              <a:rPr lang="nl-BE" sz="2800" b="1" dirty="0"/>
              <a:t>(= 3/4 van modeltraject) </a:t>
            </a:r>
          </a:p>
          <a:p>
            <a:pPr lvl="1" algn="ctr"/>
            <a:endParaRPr lang="nl-BE" sz="2800" b="1" dirty="0"/>
          </a:p>
          <a:p>
            <a:pPr lvl="1"/>
            <a:endParaRPr lang="nl-BE" sz="1200" b="1" dirty="0"/>
          </a:p>
          <a:p>
            <a:pPr marL="800100" lvl="2" indent="-342900">
              <a:buFont typeface="Arial" panose="020B0604020202020204" pitchFamily="34" charset="0"/>
              <a:buChar char="•"/>
            </a:pPr>
            <a:r>
              <a:rPr lang="nl-BE" sz="2000" dirty="0"/>
              <a:t>Het doorstroompercentage wordt berekend voor voltijdse studenten</a:t>
            </a:r>
          </a:p>
          <a:p>
            <a:pPr marL="457200" lvl="2"/>
            <a:endParaRPr lang="nl-BE" sz="2000" dirty="0"/>
          </a:p>
          <a:p>
            <a:pPr marL="800100" lvl="2" indent="-342900">
              <a:buFont typeface="Arial" panose="020B0604020202020204" pitchFamily="34" charset="0"/>
              <a:buChar char="•"/>
            </a:pPr>
            <a:r>
              <a:rPr lang="nl-BE" sz="2000" dirty="0"/>
              <a:t>NIEUW vanaf 2013-2014: rendement van de instroom</a:t>
            </a:r>
          </a:p>
          <a:p>
            <a:pPr marL="800100" lvl="2" indent="-342900">
              <a:buFont typeface="Arial" panose="020B0604020202020204" pitchFamily="34" charset="0"/>
              <a:buChar char="•"/>
            </a:pPr>
            <a:endParaRPr lang="nl-BE" sz="2000" dirty="0"/>
          </a:p>
          <a:p>
            <a:pPr marL="800100" lvl="2" indent="-342900">
              <a:buFont typeface="Arial" panose="020B0604020202020204" pitchFamily="34" charset="0"/>
              <a:buChar char="•"/>
            </a:pPr>
            <a:endParaRPr lang="nl-BE" sz="2000" dirty="0"/>
          </a:p>
          <a:p>
            <a:pPr marL="457200" lvl="2"/>
            <a:endParaRPr lang="nl-BE" sz="2000" b="1" dirty="0"/>
          </a:p>
          <a:p>
            <a:pPr marL="457200" lvl="2"/>
            <a:endParaRPr lang="nl-BE" sz="2000" dirty="0"/>
          </a:p>
          <a:p>
            <a:pPr lvl="2" indent="-457200">
              <a:buFont typeface="Arial" pitchFamily="34" charset="0"/>
              <a:buChar char="•"/>
            </a:pPr>
            <a:endParaRPr lang="nl-BE" sz="2400" dirty="0"/>
          </a:p>
        </p:txBody>
      </p:sp>
      <p:pic>
        <p:nvPicPr>
          <p:cNvPr id="5" name="Afbeelding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416" y="5862320"/>
            <a:ext cx="589280" cy="589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2982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22" name="Text Box 8"/>
          <p:cNvSpPr txBox="1">
            <a:spLocks noChangeArrowheads="1"/>
          </p:cNvSpPr>
          <p:nvPr/>
        </p:nvSpPr>
        <p:spPr bwMode="auto">
          <a:xfrm>
            <a:off x="4744505" y="5093847"/>
            <a:ext cx="3384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nl-BE"/>
          </a:p>
        </p:txBody>
      </p:sp>
      <p:graphicFrame>
        <p:nvGraphicFramePr>
          <p:cNvPr id="2" name="Tabel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959888"/>
              </p:ext>
            </p:extLst>
          </p:nvPr>
        </p:nvGraphicFramePr>
        <p:xfrm>
          <a:off x="133817" y="4230422"/>
          <a:ext cx="4297353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6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0291">
                  <a:extLst>
                    <a:ext uri="{9D8B030D-6E8A-4147-A177-3AD203B41FA5}">
                      <a16:colId xmlns:a16="http://schemas.microsoft.com/office/drawing/2014/main" val="704123152"/>
                    </a:ext>
                  </a:extLst>
                </a:gridCol>
                <a:gridCol w="1010291">
                  <a:extLst>
                    <a:ext uri="{9D8B030D-6E8A-4147-A177-3AD203B41FA5}">
                      <a16:colId xmlns:a16="http://schemas.microsoft.com/office/drawing/2014/main" val="3370480986"/>
                    </a:ext>
                  </a:extLst>
                </a:gridCol>
                <a:gridCol w="1010291">
                  <a:extLst>
                    <a:ext uri="{9D8B030D-6E8A-4147-A177-3AD203B41FA5}">
                      <a16:colId xmlns:a16="http://schemas.microsoft.com/office/drawing/2014/main" val="1622719347"/>
                    </a:ext>
                  </a:extLst>
                </a:gridCol>
              </a:tblGrid>
              <a:tr h="623493">
                <a:tc>
                  <a:txBody>
                    <a:bodyPr/>
                    <a:lstStyle/>
                    <a:p>
                      <a:r>
                        <a:rPr lang="nl-BE" b="1" dirty="0"/>
                        <a:t>Behaalde</a:t>
                      </a:r>
                      <a:r>
                        <a:rPr lang="nl-BE" b="1" baseline="0" dirty="0"/>
                        <a:t> </a:t>
                      </a:r>
                      <a:r>
                        <a:rPr lang="nl-BE" b="1" baseline="0" dirty="0" err="1"/>
                        <a:t>credits</a:t>
                      </a:r>
                      <a:endParaRPr lang="nl-B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‘16-’17*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‘17-’18*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’18-’19*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9397">
                <a:tc>
                  <a:txBody>
                    <a:bodyPr/>
                    <a:lstStyle/>
                    <a:p>
                      <a:r>
                        <a:rPr lang="nl-BE" b="1" dirty="0"/>
                        <a:t>   60 </a:t>
                      </a:r>
                      <a:r>
                        <a:rPr lang="nl-BE" b="1" dirty="0" err="1"/>
                        <a:t>stp</a:t>
                      </a:r>
                      <a:endParaRPr lang="nl-B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b="0" dirty="0">
                          <a:solidFill>
                            <a:schemeClr val="tx1"/>
                          </a:solidFill>
                        </a:rPr>
                        <a:t>10%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b="0" dirty="0">
                          <a:solidFill>
                            <a:schemeClr val="tx1"/>
                          </a:solidFill>
                        </a:rPr>
                        <a:t>37%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5818">
                <a:tc>
                  <a:txBody>
                    <a:bodyPr/>
                    <a:lstStyle/>
                    <a:p>
                      <a:r>
                        <a:rPr lang="nl-BE" b="1" baseline="0" dirty="0"/>
                        <a:t> 45 ≤ </a:t>
                      </a:r>
                      <a:r>
                        <a:rPr lang="nl-BE" b="1" baseline="0" dirty="0" err="1"/>
                        <a:t>stp</a:t>
                      </a:r>
                      <a:r>
                        <a:rPr lang="nl-BE" b="1" baseline="0" dirty="0"/>
                        <a:t> &lt; 60</a:t>
                      </a:r>
                      <a:endParaRPr lang="nl-B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b="0" dirty="0">
                          <a:solidFill>
                            <a:schemeClr val="tx1"/>
                          </a:solidFill>
                        </a:rPr>
                        <a:t>59%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b="0" dirty="0">
                          <a:solidFill>
                            <a:schemeClr val="tx1"/>
                          </a:solidFill>
                        </a:rPr>
                        <a:t>20%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9397">
                <a:tc>
                  <a:txBody>
                    <a:bodyPr/>
                    <a:lstStyle/>
                    <a:p>
                      <a:r>
                        <a:rPr lang="nl-BE" b="1" dirty="0"/>
                        <a:t>&lt;</a:t>
                      </a:r>
                      <a:r>
                        <a:rPr lang="nl-BE" b="1" baseline="0" dirty="0"/>
                        <a:t> 45 </a:t>
                      </a:r>
                      <a:r>
                        <a:rPr lang="nl-BE" b="1" baseline="0" dirty="0" err="1"/>
                        <a:t>stp</a:t>
                      </a:r>
                      <a:endParaRPr lang="nl-B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b="0" dirty="0">
                          <a:solidFill>
                            <a:schemeClr val="tx1"/>
                          </a:solidFill>
                        </a:rPr>
                        <a:t>28%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b="0" dirty="0">
                          <a:solidFill>
                            <a:schemeClr val="tx1"/>
                          </a:solidFill>
                        </a:rPr>
                        <a:t>43%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Tekstvak 8"/>
          <p:cNvSpPr txBox="1"/>
          <p:nvPr/>
        </p:nvSpPr>
        <p:spPr>
          <a:xfrm>
            <a:off x="2013939" y="4907871"/>
            <a:ext cx="583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>
                <a:solidFill>
                  <a:schemeClr val="accent3">
                    <a:lumMod val="50000"/>
                  </a:schemeClr>
                </a:solidFill>
              </a:rPr>
              <a:t>69%</a:t>
            </a:r>
          </a:p>
        </p:txBody>
      </p:sp>
      <p:sp>
        <p:nvSpPr>
          <p:cNvPr id="13" name="Rechteraccolade 12"/>
          <p:cNvSpPr/>
          <p:nvPr/>
        </p:nvSpPr>
        <p:spPr>
          <a:xfrm>
            <a:off x="1904186" y="4838930"/>
            <a:ext cx="192544" cy="823327"/>
          </a:xfrm>
          <a:prstGeom prst="rightBrac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5" name="Tekstvak 14"/>
          <p:cNvSpPr txBox="1"/>
          <p:nvPr/>
        </p:nvSpPr>
        <p:spPr>
          <a:xfrm>
            <a:off x="344470" y="256048"/>
            <a:ext cx="8561226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3600" b="1" dirty="0"/>
              <a:t>2.1. Doorstroompercentage </a:t>
            </a:r>
            <a:r>
              <a:rPr lang="nl-BE" sz="3200" b="1" dirty="0"/>
              <a:t>1° deeltraject</a:t>
            </a:r>
          </a:p>
          <a:p>
            <a:pPr algn="ctr"/>
            <a:r>
              <a:rPr lang="nl-BE" sz="2400" b="1" dirty="0"/>
              <a:t>in aantal studenten en in % van de voltijdse instroom</a:t>
            </a:r>
          </a:p>
          <a:p>
            <a:pPr algn="ctr"/>
            <a:endParaRPr lang="nl-BE" sz="3200" b="1" dirty="0"/>
          </a:p>
        </p:txBody>
      </p:sp>
      <p:sp>
        <p:nvSpPr>
          <p:cNvPr id="21" name="Tekstvak 20"/>
          <p:cNvSpPr txBox="1"/>
          <p:nvPr/>
        </p:nvSpPr>
        <p:spPr>
          <a:xfrm>
            <a:off x="0" y="6113360"/>
            <a:ext cx="84738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>
                <a:solidFill>
                  <a:schemeClr val="accent3">
                    <a:lumMod val="50000"/>
                  </a:schemeClr>
                </a:solidFill>
              </a:rPr>
              <a:t>*</a:t>
            </a:r>
            <a:r>
              <a:rPr lang="nl-BE" dirty="0"/>
              <a:t>Berekend t.o.v. de voltijdse nieuwe studenten, gemeten einde academiejaar</a:t>
            </a:r>
          </a:p>
          <a:p>
            <a:r>
              <a:rPr lang="nl-BE" dirty="0"/>
              <a:t>  (30 studenten). Dit aantal ligt lager dan de meting begin</a:t>
            </a:r>
            <a:r>
              <a:rPr lang="nl-BE" b="1" dirty="0"/>
              <a:t> </a:t>
            </a:r>
            <a:r>
              <a:rPr lang="nl-BE" dirty="0"/>
              <a:t>academiejaar (51 studenten). </a:t>
            </a:r>
          </a:p>
        </p:txBody>
      </p:sp>
      <p:sp>
        <p:nvSpPr>
          <p:cNvPr id="22" name="Rechteraccolade 21"/>
          <p:cNvSpPr/>
          <p:nvPr/>
        </p:nvSpPr>
        <p:spPr>
          <a:xfrm>
            <a:off x="4163750" y="4920167"/>
            <a:ext cx="96272" cy="807612"/>
          </a:xfrm>
          <a:prstGeom prst="rightBrac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3" name="Tekstvak 22"/>
          <p:cNvSpPr txBox="1"/>
          <p:nvPr/>
        </p:nvSpPr>
        <p:spPr>
          <a:xfrm>
            <a:off x="4278794" y="4947219"/>
            <a:ext cx="583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>
                <a:solidFill>
                  <a:schemeClr val="accent3">
                    <a:lumMod val="50000"/>
                  </a:schemeClr>
                </a:solidFill>
              </a:rPr>
              <a:t>57%</a:t>
            </a:r>
          </a:p>
        </p:txBody>
      </p:sp>
      <p:pic>
        <p:nvPicPr>
          <p:cNvPr id="18" name="Afbeelding 17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416" y="5862320"/>
            <a:ext cx="589280" cy="589280"/>
          </a:xfrm>
          <a:prstGeom prst="rect">
            <a:avLst/>
          </a:prstGeom>
        </p:spPr>
      </p:pic>
      <p:sp>
        <p:nvSpPr>
          <p:cNvPr id="24" name="Tekstvak 23"/>
          <p:cNvSpPr txBox="1"/>
          <p:nvPr/>
        </p:nvSpPr>
        <p:spPr>
          <a:xfrm>
            <a:off x="3022828" y="4972865"/>
            <a:ext cx="583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>
                <a:solidFill>
                  <a:schemeClr val="accent3">
                    <a:lumMod val="50000"/>
                  </a:schemeClr>
                </a:solidFill>
              </a:rPr>
              <a:t>57%</a:t>
            </a:r>
          </a:p>
        </p:txBody>
      </p:sp>
      <p:sp>
        <p:nvSpPr>
          <p:cNvPr id="25" name="Rechteraccolade 24"/>
          <p:cNvSpPr/>
          <p:nvPr/>
        </p:nvSpPr>
        <p:spPr>
          <a:xfrm>
            <a:off x="2920204" y="4846787"/>
            <a:ext cx="96272" cy="807612"/>
          </a:xfrm>
          <a:prstGeom prst="rightBrac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graphicFrame>
        <p:nvGraphicFramePr>
          <p:cNvPr id="3" name="Tabel 2">
            <a:extLst>
              <a:ext uri="{FF2B5EF4-FFF2-40B4-BE49-F238E27FC236}">
                <a16:creationId xmlns:a16="http://schemas.microsoft.com/office/drawing/2014/main" id="{73996636-D45A-4810-9D48-EE1893459B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6077365"/>
              </p:ext>
            </p:extLst>
          </p:nvPr>
        </p:nvGraphicFramePr>
        <p:xfrm>
          <a:off x="3606606" y="1297253"/>
          <a:ext cx="5299092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4440">
                  <a:extLst>
                    <a:ext uri="{9D8B030D-6E8A-4147-A177-3AD203B41FA5}">
                      <a16:colId xmlns:a16="http://schemas.microsoft.com/office/drawing/2014/main" val="3576470488"/>
                    </a:ext>
                  </a:extLst>
                </a:gridCol>
                <a:gridCol w="1008663">
                  <a:extLst>
                    <a:ext uri="{9D8B030D-6E8A-4147-A177-3AD203B41FA5}">
                      <a16:colId xmlns:a16="http://schemas.microsoft.com/office/drawing/2014/main" val="3284963869"/>
                    </a:ext>
                  </a:extLst>
                </a:gridCol>
                <a:gridCol w="1008663">
                  <a:extLst>
                    <a:ext uri="{9D8B030D-6E8A-4147-A177-3AD203B41FA5}">
                      <a16:colId xmlns:a16="http://schemas.microsoft.com/office/drawing/2014/main" val="2644034967"/>
                    </a:ext>
                  </a:extLst>
                </a:gridCol>
                <a:gridCol w="1008663">
                  <a:extLst>
                    <a:ext uri="{9D8B030D-6E8A-4147-A177-3AD203B41FA5}">
                      <a16:colId xmlns:a16="http://schemas.microsoft.com/office/drawing/2014/main" val="2517428030"/>
                    </a:ext>
                  </a:extLst>
                </a:gridCol>
                <a:gridCol w="1008663">
                  <a:extLst>
                    <a:ext uri="{9D8B030D-6E8A-4147-A177-3AD203B41FA5}">
                      <a16:colId xmlns:a16="http://schemas.microsoft.com/office/drawing/2014/main" val="4109070192"/>
                    </a:ext>
                  </a:extLst>
                </a:gridCol>
              </a:tblGrid>
              <a:tr h="242555">
                <a:tc>
                  <a:txBody>
                    <a:bodyPr/>
                    <a:lstStyle/>
                    <a:p>
                      <a:endParaRPr lang="nl-BE" b="1" dirty="0"/>
                    </a:p>
                    <a:p>
                      <a:r>
                        <a:rPr lang="nl-BE" b="1" dirty="0"/>
                        <a:t>Behaalde</a:t>
                      </a:r>
                      <a:r>
                        <a:rPr lang="nl-BE" b="1" baseline="0" dirty="0"/>
                        <a:t> </a:t>
                      </a:r>
                      <a:r>
                        <a:rPr lang="nl-BE" b="1" baseline="0" dirty="0" err="1"/>
                        <a:t>credits</a:t>
                      </a:r>
                      <a:endParaRPr lang="nl-B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’15’-16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‘16-’17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‘17-’18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’18-’19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5592393"/>
                  </a:ext>
                </a:extLst>
              </a:tr>
              <a:tr h="301360">
                <a:tc>
                  <a:txBody>
                    <a:bodyPr/>
                    <a:lstStyle/>
                    <a:p>
                      <a:r>
                        <a:rPr lang="nl-BE" b="1" dirty="0"/>
                        <a:t>   60 </a:t>
                      </a:r>
                      <a:r>
                        <a:rPr lang="nl-BE" b="1" dirty="0" err="1"/>
                        <a:t>stp</a:t>
                      </a:r>
                      <a:endParaRPr lang="nl-B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b="0" dirty="0">
                          <a:solidFill>
                            <a:schemeClr val="tx1"/>
                          </a:solidFill>
                        </a:rPr>
                        <a:t>17%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b="0" dirty="0">
                          <a:solidFill>
                            <a:schemeClr val="tx1"/>
                          </a:solidFill>
                        </a:rPr>
                        <a:t>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b="0" dirty="0">
                          <a:solidFill>
                            <a:schemeClr val="tx1"/>
                          </a:solidFill>
                        </a:rPr>
                        <a:t>22%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9033248"/>
                  </a:ext>
                </a:extLst>
              </a:tr>
              <a:tr h="527380">
                <a:tc>
                  <a:txBody>
                    <a:bodyPr/>
                    <a:lstStyle/>
                    <a:p>
                      <a:r>
                        <a:rPr lang="nl-BE" b="1" baseline="0" dirty="0"/>
                        <a:t> 45 ≤ </a:t>
                      </a:r>
                      <a:r>
                        <a:rPr lang="nl-BE" b="1" baseline="0" dirty="0" err="1"/>
                        <a:t>stp</a:t>
                      </a:r>
                      <a:r>
                        <a:rPr lang="nl-BE" b="1" baseline="0" dirty="0"/>
                        <a:t> &lt; 60</a:t>
                      </a:r>
                      <a:endParaRPr lang="nl-B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b="0" dirty="0">
                          <a:solidFill>
                            <a:schemeClr val="tx1"/>
                          </a:solidFill>
                        </a:rPr>
                        <a:t>23%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b="0" dirty="0">
                          <a:solidFill>
                            <a:schemeClr val="tx1"/>
                          </a:solidFill>
                        </a:rPr>
                        <a:t>33%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b="0" dirty="0">
                          <a:solidFill>
                            <a:schemeClr val="tx1"/>
                          </a:solidFill>
                        </a:rPr>
                        <a:t>12%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7891617"/>
                  </a:ext>
                </a:extLst>
              </a:tr>
              <a:tr h="301360">
                <a:tc>
                  <a:txBody>
                    <a:bodyPr/>
                    <a:lstStyle/>
                    <a:p>
                      <a:r>
                        <a:rPr lang="nl-BE" b="1" dirty="0"/>
                        <a:t>&lt;</a:t>
                      </a:r>
                      <a:r>
                        <a:rPr lang="nl-BE" b="1" baseline="0" dirty="0"/>
                        <a:t> 45 </a:t>
                      </a:r>
                      <a:r>
                        <a:rPr lang="nl-BE" b="1" baseline="0" dirty="0" err="1"/>
                        <a:t>stp</a:t>
                      </a:r>
                      <a:endParaRPr lang="nl-B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b="0" dirty="0">
                          <a:solidFill>
                            <a:schemeClr val="tx1"/>
                          </a:solidFill>
                        </a:rPr>
                        <a:t>25%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b="0" dirty="0">
                          <a:solidFill>
                            <a:schemeClr val="tx1"/>
                          </a:solidFill>
                        </a:rPr>
                        <a:t>17%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b="0" dirty="0">
                          <a:solidFill>
                            <a:schemeClr val="tx1"/>
                          </a:solidFill>
                        </a:rPr>
                        <a:t>25%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4314202"/>
                  </a:ext>
                </a:extLst>
              </a:tr>
              <a:tr h="301360">
                <a:tc>
                  <a:txBody>
                    <a:bodyPr/>
                    <a:lstStyle/>
                    <a:p>
                      <a:r>
                        <a:rPr lang="nl-BE" b="1" dirty="0"/>
                        <a:t>Drop-out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b="0" dirty="0">
                          <a:solidFill>
                            <a:schemeClr val="tx1"/>
                          </a:solidFill>
                        </a:rPr>
                        <a:t>25%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b="0" dirty="0">
                          <a:solidFill>
                            <a:schemeClr val="tx1"/>
                          </a:solidFill>
                        </a:rPr>
                        <a:t>44%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b="0" dirty="0">
                          <a:solidFill>
                            <a:schemeClr val="tx1"/>
                          </a:solidFill>
                        </a:rPr>
                        <a:t>41%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179042"/>
                  </a:ext>
                </a:extLst>
              </a:tr>
            </a:tbl>
          </a:graphicData>
        </a:graphic>
      </p:graphicFrame>
      <p:sp>
        <p:nvSpPr>
          <p:cNvPr id="16" name="Rechteraccolade 15"/>
          <p:cNvSpPr/>
          <p:nvPr/>
        </p:nvSpPr>
        <p:spPr>
          <a:xfrm>
            <a:off x="7309082" y="2257437"/>
            <a:ext cx="96272" cy="807612"/>
          </a:xfrm>
          <a:prstGeom prst="rightBrac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" name="Tekstvak 9"/>
          <p:cNvSpPr txBox="1"/>
          <p:nvPr/>
        </p:nvSpPr>
        <p:spPr>
          <a:xfrm>
            <a:off x="7372598" y="2364219"/>
            <a:ext cx="583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>
                <a:solidFill>
                  <a:schemeClr val="accent3">
                    <a:lumMod val="50000"/>
                  </a:schemeClr>
                </a:solidFill>
              </a:rPr>
              <a:t>34%</a:t>
            </a:r>
          </a:p>
        </p:txBody>
      </p:sp>
      <p:sp>
        <p:nvSpPr>
          <p:cNvPr id="12" name="Rechteraccolade 11"/>
          <p:cNvSpPr/>
          <p:nvPr/>
        </p:nvSpPr>
        <p:spPr>
          <a:xfrm>
            <a:off x="6264082" y="2243967"/>
            <a:ext cx="96272" cy="807613"/>
          </a:xfrm>
          <a:prstGeom prst="rightBrac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7" name="Tekstvak 16"/>
          <p:cNvSpPr txBox="1"/>
          <p:nvPr/>
        </p:nvSpPr>
        <p:spPr>
          <a:xfrm>
            <a:off x="6307144" y="2346552"/>
            <a:ext cx="583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>
                <a:solidFill>
                  <a:schemeClr val="accent3">
                    <a:lumMod val="50000"/>
                  </a:schemeClr>
                </a:solidFill>
              </a:rPr>
              <a:t>39%</a:t>
            </a:r>
          </a:p>
        </p:txBody>
      </p:sp>
      <p:sp>
        <p:nvSpPr>
          <p:cNvPr id="20" name="Rechteraccolade 19"/>
          <p:cNvSpPr/>
          <p:nvPr/>
        </p:nvSpPr>
        <p:spPr>
          <a:xfrm>
            <a:off x="5262144" y="2257437"/>
            <a:ext cx="96272" cy="807612"/>
          </a:xfrm>
          <a:prstGeom prst="rightBrac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9" name="Tekstvak 18"/>
          <p:cNvSpPr txBox="1"/>
          <p:nvPr/>
        </p:nvSpPr>
        <p:spPr>
          <a:xfrm>
            <a:off x="5287700" y="2373878"/>
            <a:ext cx="683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>
                <a:solidFill>
                  <a:schemeClr val="accent3">
                    <a:lumMod val="50000"/>
                  </a:schemeClr>
                </a:solidFill>
              </a:rPr>
              <a:t>40%</a:t>
            </a:r>
          </a:p>
        </p:txBody>
      </p:sp>
    </p:spTree>
    <p:extLst>
      <p:ext uri="{BB962C8B-B14F-4D97-AF65-F5344CB8AC3E}">
        <p14:creationId xmlns:p14="http://schemas.microsoft.com/office/powerpoint/2010/main" val="4082244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 animBg="1"/>
      <p:bldP spid="22" grpId="0" animBg="1"/>
      <p:bldP spid="23" grpId="0"/>
      <p:bldP spid="24" grpId="0"/>
      <p:bldP spid="25" grpId="0" animBg="1"/>
      <p:bldP spid="16" grpId="0" animBg="1"/>
      <p:bldP spid="10" grpId="0"/>
      <p:bldP spid="12" grpId="0" animBg="1"/>
      <p:bldP spid="17" grpId="0"/>
      <p:bldP spid="20" grpId="0" animBg="1"/>
      <p:bldP spid="1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22" name="Text Box 8"/>
          <p:cNvSpPr txBox="1">
            <a:spLocks noChangeArrowheads="1"/>
          </p:cNvSpPr>
          <p:nvPr/>
        </p:nvSpPr>
        <p:spPr bwMode="auto">
          <a:xfrm>
            <a:off x="3376304" y="4962015"/>
            <a:ext cx="3384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nl-BE"/>
          </a:p>
        </p:txBody>
      </p:sp>
      <p:sp>
        <p:nvSpPr>
          <p:cNvPr id="14" name="Tekstvak 13"/>
          <p:cNvSpPr txBox="1"/>
          <p:nvPr/>
        </p:nvSpPr>
        <p:spPr>
          <a:xfrm>
            <a:off x="395536" y="620688"/>
            <a:ext cx="842493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3600" b="1" dirty="0"/>
              <a:t>2.2. Doorstroom 1</a:t>
            </a:r>
            <a:r>
              <a:rPr lang="nl-BE" sz="3600" b="1" baseline="30000" dirty="0"/>
              <a:t>ste</a:t>
            </a:r>
            <a:r>
              <a:rPr lang="nl-BE" sz="3600" b="1" dirty="0"/>
              <a:t> deeltraject- type SO</a:t>
            </a:r>
            <a:endParaRPr lang="nl-BE" sz="3200" b="1" dirty="0"/>
          </a:p>
          <a:p>
            <a:pPr algn="ctr"/>
            <a:r>
              <a:rPr lang="nl-BE" sz="2400" b="1" dirty="0"/>
              <a:t>in % van de voltijdse nieuwe studenten met een bepaalde vooropleiding, einde academiejaar ‘18-’19</a:t>
            </a:r>
          </a:p>
        </p:txBody>
      </p:sp>
      <p:sp>
        <p:nvSpPr>
          <p:cNvPr id="18" name="Text Box 8"/>
          <p:cNvSpPr txBox="1">
            <a:spLocks noChangeArrowheads="1"/>
          </p:cNvSpPr>
          <p:nvPr/>
        </p:nvSpPr>
        <p:spPr bwMode="auto">
          <a:xfrm>
            <a:off x="5004246" y="5084763"/>
            <a:ext cx="3384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nl-BE"/>
          </a:p>
        </p:txBody>
      </p:sp>
      <p:graphicFrame>
        <p:nvGraphicFramePr>
          <p:cNvPr id="20" name="Tabel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6405868"/>
              </p:ext>
            </p:extLst>
          </p:nvPr>
        </p:nvGraphicFramePr>
        <p:xfrm>
          <a:off x="827583" y="2271896"/>
          <a:ext cx="7344817" cy="36777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1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01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61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61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201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005840">
                <a:tc>
                  <a:txBody>
                    <a:bodyPr/>
                    <a:lstStyle/>
                    <a:p>
                      <a:endParaRPr lang="nl-BE" sz="1600" b="1" dirty="0"/>
                    </a:p>
                    <a:p>
                      <a:endParaRPr lang="nl-BE" sz="1600" b="1" dirty="0"/>
                    </a:p>
                    <a:p>
                      <a:r>
                        <a:rPr lang="nl-BE" sz="1600" b="1" dirty="0"/>
                        <a:t>Behaalde </a:t>
                      </a:r>
                      <a:r>
                        <a:rPr lang="nl-BE" sz="1600" b="1" dirty="0" err="1"/>
                        <a:t>credits</a:t>
                      </a:r>
                      <a:endParaRPr lang="nl-BE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b="1" dirty="0"/>
                    </a:p>
                    <a:p>
                      <a:endParaRPr lang="nl-BE" sz="1600" b="1" dirty="0"/>
                    </a:p>
                    <a:p>
                      <a:r>
                        <a:rPr lang="nl-BE" sz="1600" b="1" dirty="0"/>
                        <a:t>ASO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b="1" dirty="0"/>
                    </a:p>
                    <a:p>
                      <a:endParaRPr lang="nl-BE" sz="1600" b="1" dirty="0"/>
                    </a:p>
                    <a:p>
                      <a:r>
                        <a:rPr lang="nl-BE" sz="1600" b="1" dirty="0"/>
                        <a:t>TSO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b="1" dirty="0"/>
                    </a:p>
                    <a:p>
                      <a:endParaRPr lang="nl-BE" sz="1600" b="1" dirty="0"/>
                    </a:p>
                    <a:p>
                      <a:r>
                        <a:rPr lang="nl-BE" sz="1600" b="1" dirty="0"/>
                        <a:t>KSO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b="1" dirty="0"/>
                    </a:p>
                    <a:p>
                      <a:endParaRPr lang="nl-BE" sz="1600" b="1" dirty="0"/>
                    </a:p>
                    <a:p>
                      <a:r>
                        <a:rPr lang="nl-BE" sz="1600" b="1" dirty="0"/>
                        <a:t>BSO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b="1" dirty="0"/>
                    </a:p>
                    <a:p>
                      <a:endParaRPr lang="nl-BE" sz="1600" b="1" dirty="0"/>
                    </a:p>
                    <a:p>
                      <a:r>
                        <a:rPr lang="nl-BE" sz="1400" b="0" dirty="0"/>
                        <a:t>Buitenland/</a:t>
                      </a:r>
                    </a:p>
                    <a:p>
                      <a:r>
                        <a:rPr lang="nl-BE" sz="1400" b="0" dirty="0"/>
                        <a:t>geen</a:t>
                      </a:r>
                      <a:r>
                        <a:rPr lang="nl-BE" sz="1400" b="0" baseline="0" dirty="0"/>
                        <a:t> info</a:t>
                      </a:r>
                      <a:endParaRPr lang="nl-BE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6328">
                <a:tc>
                  <a:txBody>
                    <a:bodyPr/>
                    <a:lstStyle/>
                    <a:p>
                      <a:r>
                        <a:rPr lang="nl-BE" sz="1600" b="1" dirty="0"/>
                        <a:t>   60 </a:t>
                      </a:r>
                      <a:r>
                        <a:rPr lang="nl-BE" sz="1600" b="1" dirty="0" err="1"/>
                        <a:t>stp</a:t>
                      </a:r>
                      <a:endParaRPr lang="nl-BE" sz="1600" b="1" dirty="0"/>
                    </a:p>
                    <a:p>
                      <a:endParaRPr lang="nl-BE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600" b="0" dirty="0">
                          <a:solidFill>
                            <a:schemeClr val="tx1"/>
                          </a:solidFill>
                        </a:rPr>
                        <a:t>54%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600" b="0" dirty="0">
                          <a:solidFill>
                            <a:schemeClr val="tx1"/>
                          </a:solidFill>
                        </a:rPr>
                        <a:t>33%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600" b="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600" b="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600" b="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9831">
                <a:tc>
                  <a:txBody>
                    <a:bodyPr/>
                    <a:lstStyle/>
                    <a:p>
                      <a:r>
                        <a:rPr lang="nl-BE" sz="1600" b="1" baseline="0" dirty="0"/>
                        <a:t> 45 ≤ </a:t>
                      </a:r>
                      <a:r>
                        <a:rPr lang="nl-BE" sz="1600" b="1" baseline="0" dirty="0" err="1"/>
                        <a:t>stp</a:t>
                      </a:r>
                      <a:r>
                        <a:rPr lang="nl-BE" sz="1600" b="1" baseline="0" dirty="0"/>
                        <a:t> &lt; 60</a:t>
                      </a:r>
                    </a:p>
                    <a:p>
                      <a:r>
                        <a:rPr lang="nl-BE" sz="1600" b="1" baseline="0" dirty="0"/>
                        <a:t> </a:t>
                      </a:r>
                      <a:endParaRPr lang="nl-BE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600" b="0" dirty="0">
                          <a:solidFill>
                            <a:schemeClr val="tx1"/>
                          </a:solidFill>
                        </a:rPr>
                        <a:t>23%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600" b="0" dirty="0">
                          <a:solidFill>
                            <a:schemeClr val="tx1"/>
                          </a:solidFill>
                        </a:rPr>
                        <a:t>25%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600" b="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600" b="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600" b="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r>
                        <a:rPr lang="nl-BE" sz="1600" b="1" dirty="0"/>
                        <a:t>&lt;</a:t>
                      </a:r>
                      <a:r>
                        <a:rPr lang="nl-BE" sz="1600" b="1" baseline="0" dirty="0"/>
                        <a:t> 45 </a:t>
                      </a:r>
                      <a:r>
                        <a:rPr lang="nl-BE" sz="1600" b="1" baseline="0" dirty="0" err="1"/>
                        <a:t>stp</a:t>
                      </a:r>
                      <a:endParaRPr lang="nl-BE" sz="1600" b="1" baseline="0" dirty="0"/>
                    </a:p>
                    <a:p>
                      <a:endParaRPr lang="nl-BE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600" b="0" dirty="0">
                          <a:solidFill>
                            <a:schemeClr val="tx1"/>
                          </a:solidFill>
                        </a:rPr>
                        <a:t>23%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600" b="0" dirty="0">
                          <a:solidFill>
                            <a:schemeClr val="tx1"/>
                          </a:solidFill>
                        </a:rPr>
                        <a:t>17%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600" b="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600" b="0" dirty="0">
                          <a:solidFill>
                            <a:schemeClr val="tx1"/>
                          </a:solidFill>
                        </a:rPr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600" b="0" dirty="0">
                          <a:solidFill>
                            <a:schemeClr val="tx1"/>
                          </a:solidFill>
                        </a:rPr>
                        <a:t>100%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2096">
                <a:tc>
                  <a:txBody>
                    <a:bodyPr/>
                    <a:lstStyle/>
                    <a:p>
                      <a:endParaRPr lang="nl-BE" sz="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r>
                        <a:rPr lang="nl-BE" sz="1600" b="1" dirty="0"/>
                        <a:t>Totaal aantal studenten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600" b="1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600" b="1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6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6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6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1" name="Rechteraccolade 10"/>
          <p:cNvSpPr/>
          <p:nvPr/>
        </p:nvSpPr>
        <p:spPr>
          <a:xfrm>
            <a:off x="2692534" y="3561136"/>
            <a:ext cx="177602" cy="916518"/>
          </a:xfrm>
          <a:prstGeom prst="rightBrac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" name="Rechteraccolade 11"/>
          <p:cNvSpPr/>
          <p:nvPr/>
        </p:nvSpPr>
        <p:spPr>
          <a:xfrm>
            <a:off x="4084997" y="3561136"/>
            <a:ext cx="177602" cy="916518"/>
          </a:xfrm>
          <a:prstGeom prst="rightBrac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6" name="Tekstvak 15"/>
          <p:cNvSpPr txBox="1"/>
          <p:nvPr/>
        </p:nvSpPr>
        <p:spPr>
          <a:xfrm>
            <a:off x="2863659" y="3834729"/>
            <a:ext cx="583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>
                <a:solidFill>
                  <a:schemeClr val="accent3">
                    <a:lumMod val="50000"/>
                  </a:schemeClr>
                </a:solidFill>
              </a:rPr>
              <a:t>77%</a:t>
            </a:r>
          </a:p>
        </p:txBody>
      </p:sp>
      <p:sp>
        <p:nvSpPr>
          <p:cNvPr id="17" name="Tekstvak 16"/>
          <p:cNvSpPr txBox="1"/>
          <p:nvPr/>
        </p:nvSpPr>
        <p:spPr>
          <a:xfrm>
            <a:off x="4310745" y="3834729"/>
            <a:ext cx="583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>
                <a:solidFill>
                  <a:schemeClr val="accent3">
                    <a:lumMod val="50000"/>
                  </a:schemeClr>
                </a:solidFill>
              </a:rPr>
              <a:t>63%</a:t>
            </a:r>
          </a:p>
        </p:txBody>
      </p:sp>
      <p:pic>
        <p:nvPicPr>
          <p:cNvPr id="10" name="Afbeelding 9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416" y="5862320"/>
            <a:ext cx="589280" cy="589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494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6" grpId="0"/>
      <p:bldP spid="1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8219256" cy="634082"/>
          </a:xfrm>
          <a:solidFill>
            <a:schemeClr val="accent3">
              <a:lumMod val="60000"/>
              <a:lumOff val="40000"/>
            </a:schemeClr>
          </a:solidFill>
        </p:spPr>
        <p:txBody>
          <a:bodyPr>
            <a:normAutofit fontScale="90000"/>
          </a:bodyPr>
          <a:lstStyle/>
          <a:p>
            <a:r>
              <a:rPr lang="nl-BE" sz="3600" dirty="0"/>
              <a:t>Besluiten doorstroom (1)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67544" y="1166018"/>
            <a:ext cx="8424936" cy="4525963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Ø"/>
            </a:pPr>
            <a:r>
              <a:rPr lang="nl-BE" sz="2000" dirty="0"/>
              <a:t>Het aandeel studenten dat in het eerste deeltraject minstens 45 </a:t>
            </a:r>
            <a:r>
              <a:rPr lang="nl-BE" sz="2000" dirty="0" err="1"/>
              <a:t>stp</a:t>
            </a:r>
            <a:r>
              <a:rPr lang="nl-BE" sz="2000" dirty="0"/>
              <a:t> behaalt, daalt weer wat.</a:t>
            </a:r>
          </a:p>
          <a:p>
            <a:pPr>
              <a:buFont typeface="Wingdings" pitchFamily="2" charset="2"/>
              <a:buChar char="Ø"/>
            </a:pPr>
            <a:r>
              <a:rPr lang="nl-BE" sz="2000" dirty="0"/>
              <a:t>Van het aantal </a:t>
            </a:r>
            <a:r>
              <a:rPr lang="nl-BE" sz="2000" b="1" dirty="0"/>
              <a:t>voltijdse studenten die in het begin van het jaar instroomden</a:t>
            </a:r>
            <a:r>
              <a:rPr lang="nl-BE" sz="2000" dirty="0"/>
              <a:t>, behaalden slechts </a:t>
            </a:r>
            <a:r>
              <a:rPr lang="nl-BE" sz="2000" b="1" dirty="0"/>
              <a:t>34%</a:t>
            </a:r>
            <a:r>
              <a:rPr lang="nl-BE" sz="2000" dirty="0"/>
              <a:t> minstens 45 studiepunten</a:t>
            </a:r>
          </a:p>
          <a:p>
            <a:pPr>
              <a:buFont typeface="Wingdings" pitchFamily="2" charset="2"/>
              <a:buChar char="Ø"/>
            </a:pPr>
            <a:r>
              <a:rPr lang="nl-BE" sz="2000" dirty="0"/>
              <a:t>Als we geen rekening houden met de drop-out, stijgt dit percentage naar </a:t>
            </a:r>
            <a:r>
              <a:rPr lang="nl-BE" sz="2000" b="1" dirty="0"/>
              <a:t>57%.</a:t>
            </a:r>
          </a:p>
          <a:p>
            <a:pPr>
              <a:buFont typeface="Wingdings" pitchFamily="2" charset="2"/>
              <a:buChar char="Ø"/>
            </a:pPr>
            <a:r>
              <a:rPr lang="nl-BE" sz="2000" dirty="0"/>
              <a:t>De drop-out lag de laatste twee jaren relatief hoog (+/- 40%)</a:t>
            </a:r>
          </a:p>
          <a:p>
            <a:pPr lvl="1">
              <a:buFont typeface="Wingdings" pitchFamily="2" charset="2"/>
              <a:buChar char="Ø"/>
            </a:pPr>
            <a:r>
              <a:rPr lang="nl-BE" sz="1600" dirty="0"/>
              <a:t>We zien dat de drop-out het grootst is bij BSO-studenten en tijdens deze jaren was er ook een relatief grote instroom van BSO-studenten.</a:t>
            </a:r>
            <a:endParaRPr lang="nl-BE" sz="2000" dirty="0"/>
          </a:p>
          <a:p>
            <a:pPr>
              <a:buFont typeface="Wingdings" pitchFamily="2" charset="2"/>
              <a:buChar char="Ø"/>
            </a:pPr>
            <a:r>
              <a:rPr lang="nl-BE" sz="2000" dirty="0"/>
              <a:t>Het aantal studenten dat het volledige modeltraject afwerkte stijgt dan weer:</a:t>
            </a:r>
          </a:p>
          <a:p>
            <a:pPr lvl="1">
              <a:buFont typeface="Wingdings" pitchFamily="2" charset="2"/>
              <a:buChar char="Ø"/>
            </a:pPr>
            <a:r>
              <a:rPr lang="nl-BE" sz="1600" b="1" dirty="0"/>
              <a:t>1/5 studenten </a:t>
            </a:r>
            <a:r>
              <a:rPr lang="nl-BE" sz="1600" dirty="0"/>
              <a:t>die in het begin van het jaar voltijds instroomde behaalde 60 ECTS</a:t>
            </a:r>
          </a:p>
          <a:p>
            <a:pPr lvl="1">
              <a:buFont typeface="Wingdings" pitchFamily="2" charset="2"/>
              <a:buChar char="Ø"/>
            </a:pPr>
            <a:r>
              <a:rPr lang="nl-BE" sz="1600" dirty="0"/>
              <a:t>Als we </a:t>
            </a:r>
            <a:r>
              <a:rPr lang="nl-BE" sz="1600" b="1" dirty="0"/>
              <a:t>geen rekening houden met de drop-out </a:t>
            </a:r>
            <a:r>
              <a:rPr lang="nl-BE" sz="1600" dirty="0"/>
              <a:t>stijgt dit naar iets meer dan </a:t>
            </a:r>
            <a:r>
              <a:rPr lang="nl-BE" sz="1600" b="1" dirty="0"/>
              <a:t>1/3</a:t>
            </a:r>
          </a:p>
          <a:p>
            <a:pPr>
              <a:buFont typeface="Wingdings" pitchFamily="2" charset="2"/>
              <a:buChar char="Ø"/>
            </a:pPr>
            <a:r>
              <a:rPr lang="nl-BE" sz="1600" dirty="0"/>
              <a:t>de voltijdse instroom aan de start van het jaar dan daalt dit percentage naar 34%</a:t>
            </a:r>
          </a:p>
          <a:p>
            <a:pPr>
              <a:buFont typeface="Wingdings" pitchFamily="2" charset="2"/>
              <a:buChar char="Ø"/>
            </a:pPr>
            <a:endParaRPr lang="nl-BE" sz="800" dirty="0"/>
          </a:p>
          <a:p>
            <a:pPr marL="0" indent="0">
              <a:buNone/>
            </a:pPr>
            <a:endParaRPr lang="nl-BE" sz="600" dirty="0"/>
          </a:p>
          <a:p>
            <a:pPr>
              <a:buFont typeface="Wingdings" pitchFamily="2" charset="2"/>
              <a:buChar char="Ø"/>
            </a:pPr>
            <a:endParaRPr lang="nl-BE" sz="900" dirty="0"/>
          </a:p>
          <a:p>
            <a:pPr>
              <a:buFont typeface="Wingdings" pitchFamily="2" charset="2"/>
              <a:buChar char="Ø"/>
            </a:pPr>
            <a:endParaRPr lang="nl-BE" sz="1800" dirty="0"/>
          </a:p>
          <a:p>
            <a:pPr>
              <a:buFont typeface="Wingdings" pitchFamily="2" charset="2"/>
              <a:buChar char="Ø"/>
            </a:pPr>
            <a:endParaRPr lang="nl-BE" sz="1800" dirty="0"/>
          </a:p>
        </p:txBody>
      </p:sp>
      <p:pic>
        <p:nvPicPr>
          <p:cNvPr id="4" name="Afbeelding 3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416" y="5862320"/>
            <a:ext cx="589280" cy="589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6363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8219256" cy="634082"/>
          </a:xfrm>
          <a:solidFill>
            <a:schemeClr val="accent3">
              <a:lumMod val="60000"/>
              <a:lumOff val="40000"/>
            </a:schemeClr>
          </a:solidFill>
        </p:spPr>
        <p:txBody>
          <a:bodyPr>
            <a:normAutofit fontScale="90000"/>
          </a:bodyPr>
          <a:lstStyle/>
          <a:p>
            <a:r>
              <a:rPr lang="nl-BE" sz="3600" dirty="0"/>
              <a:t>Besluiten doorstroom (2)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67544" y="1196752"/>
            <a:ext cx="8424936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nl-BE" sz="500" dirty="0"/>
          </a:p>
          <a:p>
            <a:pPr>
              <a:buFont typeface="Wingdings" pitchFamily="2" charset="2"/>
              <a:buChar char="Ø"/>
            </a:pPr>
            <a:r>
              <a:rPr lang="nl-BE" sz="2000" dirty="0"/>
              <a:t>Uitgesplitst per type vooropleiding, werd in ‘17-’18 een </a:t>
            </a:r>
            <a:r>
              <a:rPr lang="nl-BE" sz="2000" b="1" dirty="0"/>
              <a:t>doorstroompercentage</a:t>
            </a:r>
            <a:r>
              <a:rPr lang="nl-BE" sz="2000" dirty="0"/>
              <a:t> gerealiseerd van </a:t>
            </a:r>
            <a:r>
              <a:rPr lang="nl-BE" sz="2000" b="1" dirty="0"/>
              <a:t>77% bij de ASO</a:t>
            </a:r>
            <a:r>
              <a:rPr lang="nl-BE" sz="2000" dirty="0"/>
              <a:t>-instroom (was 78% in 16-17), van </a:t>
            </a:r>
            <a:r>
              <a:rPr lang="nl-BE" sz="2000" b="1" dirty="0"/>
              <a:t>63% bij de TSO</a:t>
            </a:r>
            <a:r>
              <a:rPr lang="nl-BE" sz="2000" dirty="0"/>
              <a:t>-instroom (was 88% in 16-17) en </a:t>
            </a:r>
            <a:r>
              <a:rPr lang="nl-BE" sz="2000" b="1" dirty="0"/>
              <a:t>0% bij de BSO</a:t>
            </a:r>
            <a:r>
              <a:rPr lang="nl-BE" sz="2000" dirty="0"/>
              <a:t>-instroom (was 22% in 16-17). </a:t>
            </a:r>
          </a:p>
          <a:p>
            <a:pPr>
              <a:buFont typeface="Wingdings" pitchFamily="2" charset="2"/>
              <a:buChar char="Ø"/>
            </a:pPr>
            <a:endParaRPr lang="nl-BE" sz="1800" dirty="0"/>
          </a:p>
          <a:p>
            <a:pPr>
              <a:buFont typeface="Wingdings" pitchFamily="2" charset="2"/>
              <a:buChar char="Ø"/>
            </a:pPr>
            <a:r>
              <a:rPr lang="nl-BE" sz="1800" dirty="0"/>
              <a:t>Bij de niet-nieuwe studenten (</a:t>
            </a:r>
            <a:r>
              <a:rPr lang="nl-BE" sz="1800" b="1" dirty="0"/>
              <a:t>bisstudenten</a:t>
            </a:r>
            <a:r>
              <a:rPr lang="nl-BE" sz="1800" dirty="0"/>
              <a:t>) die nog een deel van het 1</a:t>
            </a:r>
            <a:r>
              <a:rPr lang="nl-BE" sz="1800" baseline="30000" dirty="0"/>
              <a:t>ste</a:t>
            </a:r>
            <a:r>
              <a:rPr lang="nl-BE" sz="1800" dirty="0"/>
              <a:t> deeltraject opnamen (47 studenten), behaalde </a:t>
            </a:r>
            <a:r>
              <a:rPr lang="nl-BE" sz="1800" b="1" dirty="0"/>
              <a:t>47% (22 studenten) voldoende </a:t>
            </a:r>
            <a:r>
              <a:rPr lang="nl-BE" sz="1800" b="1" dirty="0" err="1"/>
              <a:t>credits</a:t>
            </a:r>
            <a:r>
              <a:rPr lang="nl-BE" sz="1800" b="1" dirty="0"/>
              <a:t> om het 1</a:t>
            </a:r>
            <a:r>
              <a:rPr lang="nl-BE" sz="1800" b="1" baseline="30000" dirty="0"/>
              <a:t>ste</a:t>
            </a:r>
            <a:r>
              <a:rPr lang="nl-BE" sz="1800" b="1" dirty="0"/>
              <a:t> deeltraject af te werken</a:t>
            </a:r>
            <a:r>
              <a:rPr lang="nl-BE" sz="1800" dirty="0"/>
              <a:t>. Ter vergelijking: vorig jaar behaalde 57% van de bisstudenten voldoende </a:t>
            </a:r>
            <a:r>
              <a:rPr lang="nl-BE" sz="1800" dirty="0" err="1"/>
              <a:t>credits</a:t>
            </a:r>
            <a:r>
              <a:rPr lang="nl-BE" sz="1800" dirty="0"/>
              <a:t> om DT1 af te werken (het jaar daarvoor 47%).</a:t>
            </a:r>
          </a:p>
          <a:p>
            <a:pPr marL="0" indent="0">
              <a:buNone/>
            </a:pPr>
            <a:r>
              <a:rPr lang="nl-BE" sz="1800" dirty="0"/>
              <a:t> </a:t>
            </a:r>
            <a:endParaRPr lang="nl-BE" sz="1400" dirty="0"/>
          </a:p>
          <a:p>
            <a:pPr>
              <a:buFont typeface="Wingdings" pitchFamily="2" charset="2"/>
              <a:buChar char="Ø"/>
            </a:pPr>
            <a:r>
              <a:rPr lang="nl-BE" sz="1800" dirty="0"/>
              <a:t>Voor ‘17-’18 bedraagt het </a:t>
            </a:r>
            <a:r>
              <a:rPr lang="nl-BE" sz="1800" b="1" dirty="0"/>
              <a:t>rendement van de instroom 63% </a:t>
            </a:r>
            <a:r>
              <a:rPr lang="nl-BE" sz="1800" dirty="0"/>
              <a:t>(in 16-17 was dit 61%, in 15-16 was dit 70%, in 14-15 was dit 65%). Dit rendement wordt berekend als de verhouding van verworven studiepunten t.o.v. opgenomen studiepunten door nieuwe studenten met </a:t>
            </a:r>
            <a:r>
              <a:rPr lang="nl-BE" sz="1800" dirty="0" err="1"/>
              <a:t>olods</a:t>
            </a:r>
            <a:r>
              <a:rPr lang="nl-BE" sz="1800" dirty="0"/>
              <a:t> in het eerste deeltraject (zie ook deel 5: rendement).</a:t>
            </a:r>
          </a:p>
          <a:p>
            <a:pPr>
              <a:buFont typeface="Wingdings" pitchFamily="2" charset="2"/>
              <a:buChar char="Ø"/>
            </a:pPr>
            <a:endParaRPr lang="nl-BE" sz="1800" dirty="0"/>
          </a:p>
          <a:p>
            <a:pPr>
              <a:buFont typeface="Wingdings" pitchFamily="2" charset="2"/>
              <a:buChar char="Ø"/>
            </a:pPr>
            <a:endParaRPr lang="nl-BE" sz="1800" dirty="0"/>
          </a:p>
        </p:txBody>
      </p:sp>
      <p:pic>
        <p:nvPicPr>
          <p:cNvPr id="4" name="Afbeelding 3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416" y="5862320"/>
            <a:ext cx="589280" cy="589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0630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943090" y="582395"/>
            <a:ext cx="7799908" cy="7844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solidFill>
                <a:schemeClr val="bg1"/>
              </a:solidFill>
            </a:endParaRPr>
          </a:p>
        </p:txBody>
      </p:sp>
      <p:sp>
        <p:nvSpPr>
          <p:cNvPr id="162822" name="Text Box 8"/>
          <p:cNvSpPr txBox="1">
            <a:spLocks noChangeArrowheads="1"/>
          </p:cNvSpPr>
          <p:nvPr/>
        </p:nvSpPr>
        <p:spPr bwMode="auto">
          <a:xfrm>
            <a:off x="5148263" y="5084763"/>
            <a:ext cx="3384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nl-BE"/>
          </a:p>
        </p:txBody>
      </p:sp>
      <p:sp>
        <p:nvSpPr>
          <p:cNvPr id="3" name="Tekstvak 2"/>
          <p:cNvSpPr txBox="1"/>
          <p:nvPr/>
        </p:nvSpPr>
        <p:spPr>
          <a:xfrm>
            <a:off x="1971998" y="579003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4000" b="1" dirty="0">
                <a:solidFill>
                  <a:schemeClr val="bg1"/>
                </a:solidFill>
              </a:rPr>
              <a:t>3. Uitstroom</a:t>
            </a:r>
          </a:p>
        </p:txBody>
      </p:sp>
      <p:sp>
        <p:nvSpPr>
          <p:cNvPr id="9" name="Tekstvak 8"/>
          <p:cNvSpPr txBox="1"/>
          <p:nvPr/>
        </p:nvSpPr>
        <p:spPr>
          <a:xfrm>
            <a:off x="1381144" y="2060848"/>
            <a:ext cx="707928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3200" b="1" dirty="0"/>
              <a:t>Aantal  studenten dat een diploma behaalde in het betrokken academiejaar (per type SO)</a:t>
            </a:r>
          </a:p>
        </p:txBody>
      </p:sp>
      <p:pic>
        <p:nvPicPr>
          <p:cNvPr id="6" name="Afbeelding 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416" y="5862320"/>
            <a:ext cx="589280" cy="589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1636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vak 3"/>
          <p:cNvSpPr txBox="1"/>
          <p:nvPr/>
        </p:nvSpPr>
        <p:spPr>
          <a:xfrm>
            <a:off x="1475656" y="188640"/>
            <a:ext cx="61206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4000" b="1" dirty="0"/>
              <a:t>Uitstroom/type SO </a:t>
            </a:r>
          </a:p>
        </p:txBody>
      </p:sp>
      <p:sp>
        <p:nvSpPr>
          <p:cNvPr id="5" name="Tekstvak 4"/>
          <p:cNvSpPr txBox="1"/>
          <p:nvPr/>
        </p:nvSpPr>
        <p:spPr>
          <a:xfrm>
            <a:off x="95856" y="896526"/>
            <a:ext cx="93245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2000" b="1" dirty="0"/>
              <a:t>3.1. Aantal studenten dat een diploma behaalde in het betrokken academiejaar</a:t>
            </a:r>
          </a:p>
        </p:txBody>
      </p:sp>
      <p:graphicFrame>
        <p:nvGraphicFramePr>
          <p:cNvPr id="6" name="Tabel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6011313"/>
              </p:ext>
            </p:extLst>
          </p:nvPr>
        </p:nvGraphicFramePr>
        <p:xfrm>
          <a:off x="295081" y="1268760"/>
          <a:ext cx="8278197" cy="276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9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58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58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58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580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7580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75804">
                  <a:extLst>
                    <a:ext uri="{9D8B030D-6E8A-4147-A177-3AD203B41FA5}">
                      <a16:colId xmlns:a16="http://schemas.microsoft.com/office/drawing/2014/main" val="644532389"/>
                    </a:ext>
                  </a:extLst>
                </a:gridCol>
                <a:gridCol w="775804">
                  <a:extLst>
                    <a:ext uri="{9D8B030D-6E8A-4147-A177-3AD203B41FA5}">
                      <a16:colId xmlns:a16="http://schemas.microsoft.com/office/drawing/2014/main" val="144982542"/>
                    </a:ext>
                  </a:extLst>
                </a:gridCol>
                <a:gridCol w="775804">
                  <a:extLst>
                    <a:ext uri="{9D8B030D-6E8A-4147-A177-3AD203B41FA5}">
                      <a16:colId xmlns:a16="http://schemas.microsoft.com/office/drawing/2014/main" val="3476009448"/>
                    </a:ext>
                  </a:extLst>
                </a:gridCol>
                <a:gridCol w="775804">
                  <a:extLst>
                    <a:ext uri="{9D8B030D-6E8A-4147-A177-3AD203B41FA5}">
                      <a16:colId xmlns:a16="http://schemas.microsoft.com/office/drawing/2014/main" val="1439479208"/>
                    </a:ext>
                  </a:extLst>
                </a:gridCol>
              </a:tblGrid>
              <a:tr h="302910">
                <a:tc>
                  <a:txBody>
                    <a:bodyPr/>
                    <a:lstStyle/>
                    <a:p>
                      <a:r>
                        <a:rPr lang="nl-BE" b="1" dirty="0"/>
                        <a:t>Type 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’10-’11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’11-’12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’12-’13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’13-’14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‘14-’15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‘15-’16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‘16-’17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‘17-’18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‘18-’19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9356">
                <a:tc>
                  <a:txBody>
                    <a:bodyPr/>
                    <a:lstStyle/>
                    <a:p>
                      <a:r>
                        <a:rPr lang="nl-BE" sz="1600" b="1" dirty="0"/>
                        <a:t>ASO      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600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600" b="0" dirty="0">
                          <a:solidFill>
                            <a:schemeClr val="tx1"/>
                          </a:solidFill>
                        </a:rP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600" b="0" dirty="0">
                          <a:solidFill>
                            <a:schemeClr val="tx1"/>
                          </a:solidFill>
                        </a:rPr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600" b="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600" b="0" dirty="0">
                          <a:solidFill>
                            <a:schemeClr val="tx1"/>
                          </a:solidFill>
                        </a:rPr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600" b="0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600" b="0" dirty="0">
                          <a:solidFill>
                            <a:schemeClr val="tx1"/>
                          </a:solidFill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600" b="0" dirty="0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620">
                <a:tc>
                  <a:txBody>
                    <a:bodyPr/>
                    <a:lstStyle/>
                    <a:p>
                      <a:r>
                        <a:rPr lang="nl-BE" sz="1600" b="1" dirty="0"/>
                        <a:t>TSO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6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600" b="0" dirty="0">
                          <a:solidFill>
                            <a:schemeClr val="tx1"/>
                          </a:solidFill>
                        </a:rP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600" b="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600" b="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600" b="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600" b="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600" b="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600" b="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6868">
                <a:tc>
                  <a:txBody>
                    <a:bodyPr/>
                    <a:lstStyle/>
                    <a:p>
                      <a:r>
                        <a:rPr lang="nl-BE" sz="1600" b="1" dirty="0"/>
                        <a:t>BSO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6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6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6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6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nl-BE" sz="1600" b="1" dirty="0"/>
                        <a:t>KSO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BE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BE" sz="160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BE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BE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BE" sz="1600" b="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BE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BE" sz="1600" b="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BE" sz="1600" b="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nl-BE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4380">
                <a:tc>
                  <a:txBody>
                    <a:bodyPr/>
                    <a:lstStyle/>
                    <a:p>
                      <a:r>
                        <a:rPr lang="nl-BE" sz="1600" b="1" dirty="0"/>
                        <a:t>Buitenland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6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6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6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6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6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6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6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nl-BE" sz="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nl-BE" sz="1600" b="1" dirty="0"/>
                        <a:t>TOT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600" b="1" dirty="0"/>
                        <a:t>28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600" b="1" dirty="0">
                          <a:solidFill>
                            <a:schemeClr val="tx1"/>
                          </a:solidFill>
                        </a:rPr>
                        <a:t>41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600" b="1" dirty="0">
                          <a:solidFill>
                            <a:schemeClr val="tx1"/>
                          </a:solidFill>
                        </a:rPr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600" b="1" dirty="0">
                          <a:solidFill>
                            <a:schemeClr val="tx1"/>
                          </a:solidFill>
                        </a:rPr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600" b="1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600" b="1" dirty="0">
                          <a:solidFill>
                            <a:schemeClr val="tx1"/>
                          </a:solidFill>
                        </a:rPr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600" b="1" dirty="0">
                          <a:solidFill>
                            <a:schemeClr val="tx1"/>
                          </a:solidFill>
                        </a:rPr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600" b="1" dirty="0">
                          <a:solidFill>
                            <a:schemeClr val="tx1"/>
                          </a:solidFill>
                        </a:rPr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" name="Tekstvak 6"/>
          <p:cNvSpPr txBox="1"/>
          <p:nvPr/>
        </p:nvSpPr>
        <p:spPr>
          <a:xfrm>
            <a:off x="436856" y="4005064"/>
            <a:ext cx="91087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000" b="1" dirty="0"/>
              <a:t>3.2. Aandeel van het type SO in de uitstroom van het betrokken academiejaar (%) </a:t>
            </a:r>
          </a:p>
        </p:txBody>
      </p:sp>
      <p:graphicFrame>
        <p:nvGraphicFramePr>
          <p:cNvPr id="8" name="Tabel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9188122"/>
              </p:ext>
            </p:extLst>
          </p:nvPr>
        </p:nvGraphicFramePr>
        <p:xfrm>
          <a:off x="295080" y="4370870"/>
          <a:ext cx="8278199" cy="23628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79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48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06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066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066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7066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70666">
                  <a:extLst>
                    <a:ext uri="{9D8B030D-6E8A-4147-A177-3AD203B41FA5}">
                      <a16:colId xmlns:a16="http://schemas.microsoft.com/office/drawing/2014/main" val="1697408013"/>
                    </a:ext>
                  </a:extLst>
                </a:gridCol>
                <a:gridCol w="770666">
                  <a:extLst>
                    <a:ext uri="{9D8B030D-6E8A-4147-A177-3AD203B41FA5}">
                      <a16:colId xmlns:a16="http://schemas.microsoft.com/office/drawing/2014/main" val="1440080861"/>
                    </a:ext>
                  </a:extLst>
                </a:gridCol>
                <a:gridCol w="770666">
                  <a:extLst>
                    <a:ext uri="{9D8B030D-6E8A-4147-A177-3AD203B41FA5}">
                      <a16:colId xmlns:a16="http://schemas.microsoft.com/office/drawing/2014/main" val="789050710"/>
                    </a:ext>
                  </a:extLst>
                </a:gridCol>
                <a:gridCol w="770666">
                  <a:extLst>
                    <a:ext uri="{9D8B030D-6E8A-4147-A177-3AD203B41FA5}">
                      <a16:colId xmlns:a16="http://schemas.microsoft.com/office/drawing/2014/main" val="698218525"/>
                    </a:ext>
                  </a:extLst>
                </a:gridCol>
              </a:tblGrid>
              <a:tr h="608017">
                <a:tc>
                  <a:txBody>
                    <a:bodyPr/>
                    <a:lstStyle/>
                    <a:p>
                      <a:r>
                        <a:rPr lang="nl-BE" b="1" dirty="0"/>
                        <a:t>Type 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’10-’11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’11-’12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’12-’13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’13-’14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‘14-’15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‘15-’16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‘16-’17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‘17-’18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’18-’19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59">
                <a:tc>
                  <a:txBody>
                    <a:bodyPr/>
                    <a:lstStyle/>
                    <a:p>
                      <a:r>
                        <a:rPr lang="nl-BE" sz="1600" b="1" dirty="0"/>
                        <a:t>ASO        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600" dirty="0">
                          <a:solidFill>
                            <a:schemeClr val="tx1"/>
                          </a:solidFill>
                        </a:rPr>
                        <a:t>46%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600" dirty="0">
                          <a:solidFill>
                            <a:schemeClr val="tx1"/>
                          </a:solidFill>
                        </a:rPr>
                        <a:t>54%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600" dirty="0">
                          <a:solidFill>
                            <a:schemeClr val="tx1"/>
                          </a:solidFill>
                        </a:rPr>
                        <a:t>58%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600" dirty="0">
                          <a:solidFill>
                            <a:schemeClr val="tx1"/>
                          </a:solidFill>
                        </a:rPr>
                        <a:t>48%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600" dirty="0">
                          <a:solidFill>
                            <a:schemeClr val="tx1"/>
                          </a:solidFill>
                        </a:rPr>
                        <a:t>59%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600" dirty="0">
                          <a:solidFill>
                            <a:schemeClr val="tx1"/>
                          </a:solidFill>
                        </a:rPr>
                        <a:t>45%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600" dirty="0">
                          <a:solidFill>
                            <a:schemeClr val="tx1"/>
                          </a:solidFill>
                        </a:rPr>
                        <a:t>57%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600" dirty="0">
                          <a:solidFill>
                            <a:schemeClr val="tx1"/>
                          </a:solidFill>
                        </a:rPr>
                        <a:t>47%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4559">
                <a:tc>
                  <a:txBody>
                    <a:bodyPr/>
                    <a:lstStyle/>
                    <a:p>
                      <a:r>
                        <a:rPr lang="nl-BE" sz="1600" b="1" dirty="0"/>
                        <a:t>TSO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600" dirty="0">
                          <a:solidFill>
                            <a:schemeClr val="tx1"/>
                          </a:solidFill>
                        </a:rPr>
                        <a:t>32%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600" dirty="0">
                          <a:solidFill>
                            <a:schemeClr val="tx1"/>
                          </a:solidFill>
                        </a:rPr>
                        <a:t>44%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600" dirty="0">
                          <a:solidFill>
                            <a:schemeClr val="tx1"/>
                          </a:solidFill>
                        </a:rPr>
                        <a:t>33%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600" dirty="0">
                          <a:solidFill>
                            <a:schemeClr val="tx1"/>
                          </a:solidFill>
                        </a:rPr>
                        <a:t>48%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600" dirty="0">
                          <a:solidFill>
                            <a:schemeClr val="tx1"/>
                          </a:solidFill>
                        </a:rPr>
                        <a:t>35%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600" dirty="0">
                          <a:solidFill>
                            <a:schemeClr val="tx1"/>
                          </a:solidFill>
                        </a:rPr>
                        <a:t>36%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600" dirty="0">
                          <a:solidFill>
                            <a:schemeClr val="tx1"/>
                          </a:solidFill>
                        </a:rPr>
                        <a:t>34%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600" dirty="0">
                          <a:solidFill>
                            <a:schemeClr val="tx1"/>
                          </a:solidFill>
                        </a:rPr>
                        <a:t>41%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4559">
                <a:tc>
                  <a:txBody>
                    <a:bodyPr/>
                    <a:lstStyle/>
                    <a:p>
                      <a:r>
                        <a:rPr lang="nl-BE" sz="1600" b="1" dirty="0"/>
                        <a:t>BSO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600" dirty="0">
                          <a:solidFill>
                            <a:schemeClr val="tx1"/>
                          </a:solidFill>
                        </a:rPr>
                        <a:t>18%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600" dirty="0">
                          <a:solidFill>
                            <a:schemeClr val="tx1"/>
                          </a:solidFill>
                        </a:rPr>
                        <a:t> 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600" dirty="0">
                          <a:solidFill>
                            <a:schemeClr val="tx1"/>
                          </a:solidFill>
                        </a:rPr>
                        <a:t> 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60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600" dirty="0">
                          <a:solidFill>
                            <a:schemeClr val="tx1"/>
                          </a:solidFill>
                        </a:rPr>
                        <a:t>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600" dirty="0">
                          <a:solidFill>
                            <a:schemeClr val="tx1"/>
                          </a:solidFill>
                        </a:rPr>
                        <a:t>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600" dirty="0">
                          <a:solidFill>
                            <a:schemeClr val="tx1"/>
                          </a:solidFill>
                        </a:rPr>
                        <a:t>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600" dirty="0">
                          <a:solidFill>
                            <a:schemeClr val="tx1"/>
                          </a:solidFill>
                        </a:rPr>
                        <a:t>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4559">
                <a:tc>
                  <a:txBody>
                    <a:bodyPr/>
                    <a:lstStyle/>
                    <a:p>
                      <a:r>
                        <a:rPr lang="nl-BE" sz="1600" b="1" dirty="0"/>
                        <a:t>KSO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BE" sz="1600" dirty="0">
                          <a:solidFill>
                            <a:schemeClr val="tx1"/>
                          </a:solidFill>
                        </a:rPr>
                        <a:t> 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BE" sz="160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BE" sz="1600" dirty="0">
                          <a:solidFill>
                            <a:schemeClr val="tx1"/>
                          </a:solidFill>
                        </a:rPr>
                        <a:t> 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BE" sz="1600" dirty="0">
                          <a:solidFill>
                            <a:schemeClr val="tx1"/>
                          </a:solidFill>
                        </a:rPr>
                        <a:t>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BE" sz="160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BE" sz="1600" dirty="0">
                          <a:solidFill>
                            <a:schemeClr val="tx1"/>
                          </a:solidFill>
                        </a:rPr>
                        <a:t>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BE" sz="160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BE" sz="160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nl-BE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4559">
                <a:tc>
                  <a:txBody>
                    <a:bodyPr/>
                    <a:lstStyle/>
                    <a:p>
                      <a:r>
                        <a:rPr lang="nl-BE" sz="1600" b="1" dirty="0"/>
                        <a:t>Buitenland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60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60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60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60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60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600" dirty="0">
                          <a:solidFill>
                            <a:schemeClr val="tx1"/>
                          </a:solidFill>
                        </a:rPr>
                        <a:t>12%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600" dirty="0">
                          <a:solidFill>
                            <a:schemeClr val="tx1"/>
                          </a:solidFill>
                        </a:rPr>
                        <a:t>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600" dirty="0">
                          <a:solidFill>
                            <a:schemeClr val="tx1"/>
                          </a:solidFill>
                        </a:rPr>
                        <a:t>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9" name="Afbeelding 8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3281" y="6144465"/>
            <a:ext cx="589280" cy="589280"/>
          </a:xfrm>
          <a:prstGeom prst="rect">
            <a:avLst/>
          </a:prstGeom>
        </p:spPr>
      </p:pic>
      <p:sp>
        <p:nvSpPr>
          <p:cNvPr id="10" name="PIJL-LINKS 9"/>
          <p:cNvSpPr/>
          <p:nvPr/>
        </p:nvSpPr>
        <p:spPr>
          <a:xfrm>
            <a:off x="8643639" y="3531214"/>
            <a:ext cx="432048" cy="21560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379448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20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573088" y="548680"/>
            <a:ext cx="8103368" cy="5544616"/>
          </a:xfrm>
        </p:spPr>
        <p:txBody>
          <a:bodyPr>
            <a:noAutofit/>
          </a:bodyPr>
          <a:lstStyle/>
          <a:p>
            <a:pPr algn="l" eaLnBrk="1" hangingPunct="1"/>
            <a:r>
              <a:rPr lang="fr-BE" sz="1800" b="1" dirty="0" err="1">
                <a:solidFill>
                  <a:schemeClr val="tx1"/>
                </a:solidFill>
              </a:rPr>
              <a:t>Inleiding</a:t>
            </a:r>
            <a:r>
              <a:rPr lang="fr-BE" sz="1800" b="1" dirty="0">
                <a:solidFill>
                  <a:schemeClr val="tx1"/>
                </a:solidFill>
              </a:rPr>
              <a:t>:</a:t>
            </a:r>
          </a:p>
          <a:p>
            <a:pPr algn="l" eaLnBrk="1" hangingPunct="1"/>
            <a:endParaRPr lang="fr-BE" sz="1800" dirty="0">
              <a:solidFill>
                <a:schemeClr val="tx1"/>
              </a:solidFill>
            </a:endParaRPr>
          </a:p>
          <a:p>
            <a:pPr algn="l" eaLnBrk="1" hangingPunct="1"/>
            <a:r>
              <a:rPr lang="fr-BE" sz="1800" dirty="0">
                <a:solidFill>
                  <a:schemeClr val="tx1"/>
                </a:solidFill>
              </a:rPr>
              <a:t>De </a:t>
            </a:r>
            <a:r>
              <a:rPr lang="fr-BE" sz="1800" dirty="0" err="1">
                <a:solidFill>
                  <a:schemeClr val="tx1"/>
                </a:solidFill>
              </a:rPr>
              <a:t>cijferanalyse</a:t>
            </a:r>
            <a:r>
              <a:rPr lang="fr-BE" sz="1800" dirty="0">
                <a:solidFill>
                  <a:schemeClr val="tx1"/>
                </a:solidFill>
              </a:rPr>
              <a:t> van de </a:t>
            </a:r>
            <a:r>
              <a:rPr lang="fr-BE" sz="1800" dirty="0" err="1">
                <a:solidFill>
                  <a:schemeClr val="tx1"/>
                </a:solidFill>
              </a:rPr>
              <a:t>opleidingen</a:t>
            </a:r>
            <a:r>
              <a:rPr lang="fr-BE" sz="1800" dirty="0">
                <a:solidFill>
                  <a:schemeClr val="tx1"/>
                </a:solidFill>
              </a:rPr>
              <a:t> van het </a:t>
            </a:r>
            <a:r>
              <a:rPr lang="fr-BE" sz="1800" dirty="0" err="1">
                <a:solidFill>
                  <a:schemeClr val="tx1"/>
                </a:solidFill>
              </a:rPr>
              <a:t>departement</a:t>
            </a:r>
            <a:r>
              <a:rPr lang="fr-BE" sz="1800" dirty="0">
                <a:solidFill>
                  <a:schemeClr val="tx1"/>
                </a:solidFill>
              </a:rPr>
              <a:t> G-L </a:t>
            </a:r>
            <a:r>
              <a:rPr lang="fr-BE" sz="1800" dirty="0" err="1">
                <a:solidFill>
                  <a:schemeClr val="tx1"/>
                </a:solidFill>
              </a:rPr>
              <a:t>omvat</a:t>
            </a:r>
            <a:r>
              <a:rPr lang="fr-BE" sz="1800" dirty="0">
                <a:solidFill>
                  <a:schemeClr val="tx1"/>
                </a:solidFill>
              </a:rPr>
              <a:t> indicatoren </a:t>
            </a:r>
          </a:p>
          <a:p>
            <a:pPr algn="l" eaLnBrk="1" hangingPunct="1"/>
            <a:endParaRPr lang="fr-BE" sz="1050" dirty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BE" sz="1800" dirty="0">
                <a:solidFill>
                  <a:schemeClr val="tx1"/>
                </a:solidFill>
              </a:rPr>
              <a:t>op het niveau van de </a:t>
            </a:r>
            <a:r>
              <a:rPr lang="fr-BE" sz="1800" dirty="0" err="1">
                <a:solidFill>
                  <a:schemeClr val="tx1"/>
                </a:solidFill>
              </a:rPr>
              <a:t>opleidingsonderdelen</a:t>
            </a:r>
            <a:r>
              <a:rPr lang="fr-BE" sz="1800" dirty="0">
                <a:solidFill>
                  <a:schemeClr val="tx1"/>
                </a:solidFill>
              </a:rPr>
              <a:t> (cfr. </a:t>
            </a:r>
            <a:r>
              <a:rPr lang="fr-BE" sz="1800" dirty="0" err="1">
                <a:solidFill>
                  <a:schemeClr val="tx1"/>
                </a:solidFill>
              </a:rPr>
              <a:t>pdf</a:t>
            </a:r>
            <a:r>
              <a:rPr lang="fr-BE" sz="1800" dirty="0">
                <a:solidFill>
                  <a:schemeClr val="tx1"/>
                </a:solidFill>
              </a:rPr>
              <a:t>):</a:t>
            </a:r>
          </a:p>
          <a:p>
            <a:pPr marL="742950" lvl="1" indent="-285750" algn="l">
              <a:buFontTx/>
              <a:buChar char="-"/>
            </a:pPr>
            <a:r>
              <a:rPr lang="fr-BE" sz="1600" dirty="0" err="1">
                <a:solidFill>
                  <a:schemeClr val="tx1"/>
                </a:solidFill>
              </a:rPr>
              <a:t>scorespreiding</a:t>
            </a:r>
            <a:r>
              <a:rPr lang="fr-BE" sz="1600" dirty="0">
                <a:solidFill>
                  <a:schemeClr val="tx1"/>
                </a:solidFill>
              </a:rPr>
              <a:t> per </a:t>
            </a:r>
            <a:r>
              <a:rPr lang="fr-BE" sz="1600" dirty="0" err="1">
                <a:solidFill>
                  <a:schemeClr val="tx1"/>
                </a:solidFill>
              </a:rPr>
              <a:t>opleidingsonderdeel</a:t>
            </a:r>
            <a:endParaRPr lang="fr-BE" sz="1600" dirty="0">
              <a:solidFill>
                <a:schemeClr val="tx1"/>
              </a:solidFill>
            </a:endParaRPr>
          </a:p>
          <a:p>
            <a:pPr marL="742950" lvl="1" indent="-285750" algn="l">
              <a:buFontTx/>
              <a:buChar char="-"/>
            </a:pPr>
            <a:r>
              <a:rPr lang="fr-BE" sz="1600" dirty="0" err="1">
                <a:solidFill>
                  <a:schemeClr val="tx1"/>
                </a:solidFill>
              </a:rPr>
              <a:t>statistieken</a:t>
            </a:r>
            <a:r>
              <a:rPr lang="fr-BE" sz="1600" dirty="0">
                <a:solidFill>
                  <a:schemeClr val="tx1"/>
                </a:solidFill>
              </a:rPr>
              <a:t> per </a:t>
            </a:r>
            <a:r>
              <a:rPr lang="fr-BE" sz="1600" dirty="0" err="1">
                <a:solidFill>
                  <a:schemeClr val="tx1"/>
                </a:solidFill>
              </a:rPr>
              <a:t>opleidingsonderdeel</a:t>
            </a:r>
            <a:endParaRPr lang="fr-BE" sz="1600" dirty="0">
              <a:solidFill>
                <a:schemeClr val="tx1"/>
              </a:solidFill>
            </a:endParaRPr>
          </a:p>
          <a:p>
            <a:pPr lvl="1" algn="l"/>
            <a:endParaRPr lang="fr-BE" sz="1000" dirty="0">
              <a:solidFill>
                <a:schemeClr val="tx1"/>
              </a:solidFill>
            </a:endParaRPr>
          </a:p>
          <a:p>
            <a:pPr marL="285750" indent="-285750" algn="l" eaLnBrk="1" hangingPunct="1">
              <a:buFont typeface="Arial" panose="020B0604020202020204" pitchFamily="34" charset="0"/>
              <a:buChar char="•"/>
            </a:pPr>
            <a:r>
              <a:rPr lang="fr-BE" sz="1800" dirty="0">
                <a:solidFill>
                  <a:schemeClr val="tx1"/>
                </a:solidFill>
              </a:rPr>
              <a:t>op het niveau van de </a:t>
            </a:r>
            <a:r>
              <a:rPr lang="fr-BE" sz="1800" dirty="0" err="1">
                <a:solidFill>
                  <a:schemeClr val="tx1"/>
                </a:solidFill>
              </a:rPr>
              <a:t>deeltrajecten</a:t>
            </a:r>
            <a:r>
              <a:rPr lang="fr-BE" sz="1800" dirty="0">
                <a:solidFill>
                  <a:schemeClr val="tx1"/>
                </a:solidFill>
              </a:rPr>
              <a:t>: </a:t>
            </a:r>
          </a:p>
          <a:p>
            <a:pPr marL="742950" lvl="1" indent="-285750" algn="l">
              <a:buFontTx/>
              <a:buChar char="-"/>
            </a:pPr>
            <a:r>
              <a:rPr lang="fr-BE" sz="1600" dirty="0" err="1">
                <a:solidFill>
                  <a:schemeClr val="tx1"/>
                </a:solidFill>
              </a:rPr>
              <a:t>instroom</a:t>
            </a:r>
            <a:r>
              <a:rPr lang="fr-BE" sz="1600" dirty="0">
                <a:solidFill>
                  <a:schemeClr val="tx1"/>
                </a:solidFill>
              </a:rPr>
              <a:t> in het </a:t>
            </a:r>
            <a:r>
              <a:rPr lang="fr-BE" sz="1600" dirty="0" err="1">
                <a:solidFill>
                  <a:schemeClr val="tx1"/>
                </a:solidFill>
              </a:rPr>
              <a:t>eerste</a:t>
            </a:r>
            <a:r>
              <a:rPr lang="fr-BE" sz="1600" dirty="0">
                <a:solidFill>
                  <a:schemeClr val="tx1"/>
                </a:solidFill>
              </a:rPr>
              <a:t> </a:t>
            </a:r>
            <a:r>
              <a:rPr lang="fr-BE" sz="1600" dirty="0" err="1">
                <a:solidFill>
                  <a:schemeClr val="tx1"/>
                </a:solidFill>
              </a:rPr>
              <a:t>deeltraject</a:t>
            </a:r>
            <a:r>
              <a:rPr lang="fr-BE" sz="1600" dirty="0">
                <a:solidFill>
                  <a:schemeClr val="tx1"/>
                </a:solidFill>
              </a:rPr>
              <a:t> </a:t>
            </a:r>
          </a:p>
          <a:p>
            <a:pPr marL="742950" lvl="1" indent="-285750" algn="l">
              <a:buFontTx/>
              <a:buChar char="-"/>
            </a:pPr>
            <a:r>
              <a:rPr lang="fr-BE" sz="1600" dirty="0" err="1">
                <a:solidFill>
                  <a:schemeClr val="tx1"/>
                </a:solidFill>
              </a:rPr>
              <a:t>doorstroom</a:t>
            </a:r>
            <a:r>
              <a:rPr lang="fr-BE" sz="1600" dirty="0">
                <a:solidFill>
                  <a:schemeClr val="tx1"/>
                </a:solidFill>
              </a:rPr>
              <a:t> van het </a:t>
            </a:r>
            <a:r>
              <a:rPr lang="fr-BE" sz="1600" dirty="0" err="1">
                <a:solidFill>
                  <a:schemeClr val="tx1"/>
                </a:solidFill>
              </a:rPr>
              <a:t>eerste</a:t>
            </a:r>
            <a:r>
              <a:rPr lang="fr-BE" sz="1600" dirty="0">
                <a:solidFill>
                  <a:schemeClr val="tx1"/>
                </a:solidFill>
              </a:rPr>
              <a:t> </a:t>
            </a:r>
            <a:r>
              <a:rPr lang="fr-BE" sz="1600" dirty="0" err="1">
                <a:solidFill>
                  <a:schemeClr val="tx1"/>
                </a:solidFill>
              </a:rPr>
              <a:t>naar</a:t>
            </a:r>
            <a:r>
              <a:rPr lang="fr-BE" sz="1600" dirty="0">
                <a:solidFill>
                  <a:schemeClr val="tx1"/>
                </a:solidFill>
              </a:rPr>
              <a:t> het </a:t>
            </a:r>
            <a:r>
              <a:rPr lang="fr-BE" sz="1600" dirty="0" err="1">
                <a:solidFill>
                  <a:schemeClr val="tx1"/>
                </a:solidFill>
              </a:rPr>
              <a:t>tweede</a:t>
            </a:r>
            <a:r>
              <a:rPr lang="fr-BE" sz="1600" dirty="0">
                <a:solidFill>
                  <a:schemeClr val="tx1"/>
                </a:solidFill>
              </a:rPr>
              <a:t> </a:t>
            </a:r>
            <a:r>
              <a:rPr lang="fr-BE" sz="1600" dirty="0" err="1">
                <a:solidFill>
                  <a:schemeClr val="tx1"/>
                </a:solidFill>
              </a:rPr>
              <a:t>deeltraject</a:t>
            </a:r>
            <a:r>
              <a:rPr lang="fr-BE" sz="1600" dirty="0">
                <a:solidFill>
                  <a:schemeClr val="tx1"/>
                </a:solidFill>
              </a:rPr>
              <a:t> </a:t>
            </a:r>
          </a:p>
          <a:p>
            <a:pPr marL="742950" lvl="1" indent="-285750" algn="l">
              <a:buFontTx/>
              <a:buChar char="-"/>
            </a:pPr>
            <a:r>
              <a:rPr lang="fr-BE" sz="1600" dirty="0" err="1">
                <a:solidFill>
                  <a:schemeClr val="tx1"/>
                </a:solidFill>
              </a:rPr>
              <a:t>uitstroom</a:t>
            </a:r>
            <a:r>
              <a:rPr lang="fr-BE" sz="1600" dirty="0">
                <a:solidFill>
                  <a:schemeClr val="tx1"/>
                </a:solidFill>
              </a:rPr>
              <a:t> incl. </a:t>
            </a:r>
            <a:r>
              <a:rPr lang="fr-BE" sz="1600" dirty="0" err="1">
                <a:solidFill>
                  <a:schemeClr val="tx1"/>
                </a:solidFill>
              </a:rPr>
              <a:t>studieduur</a:t>
            </a:r>
            <a:r>
              <a:rPr lang="fr-BE" sz="1600" dirty="0">
                <a:solidFill>
                  <a:schemeClr val="tx1"/>
                </a:solidFill>
              </a:rPr>
              <a:t> </a:t>
            </a:r>
            <a:r>
              <a:rPr lang="fr-BE" sz="1600" dirty="0" err="1">
                <a:solidFill>
                  <a:schemeClr val="tx1"/>
                </a:solidFill>
              </a:rPr>
              <a:t>voor</a:t>
            </a:r>
            <a:r>
              <a:rPr lang="fr-BE" sz="1600" dirty="0">
                <a:solidFill>
                  <a:schemeClr val="tx1"/>
                </a:solidFill>
              </a:rPr>
              <a:t> het </a:t>
            </a:r>
            <a:r>
              <a:rPr lang="fr-BE" sz="1600" dirty="0" err="1">
                <a:solidFill>
                  <a:schemeClr val="tx1"/>
                </a:solidFill>
              </a:rPr>
              <a:t>laatste</a:t>
            </a:r>
            <a:r>
              <a:rPr lang="fr-BE" sz="1600" dirty="0">
                <a:solidFill>
                  <a:schemeClr val="tx1"/>
                </a:solidFill>
              </a:rPr>
              <a:t> </a:t>
            </a:r>
            <a:r>
              <a:rPr lang="fr-BE" sz="1600" dirty="0" err="1">
                <a:solidFill>
                  <a:schemeClr val="tx1"/>
                </a:solidFill>
              </a:rPr>
              <a:t>deeltraject</a:t>
            </a:r>
            <a:endParaRPr lang="fr-BE" sz="1600" dirty="0">
              <a:solidFill>
                <a:schemeClr val="tx1"/>
              </a:solidFill>
            </a:endParaRPr>
          </a:p>
          <a:p>
            <a:pPr marL="742950" lvl="1" indent="-285750" algn="l">
              <a:buFontTx/>
              <a:buChar char="-"/>
            </a:pPr>
            <a:r>
              <a:rPr lang="fr-BE" sz="1600" dirty="0">
                <a:solidFill>
                  <a:schemeClr val="tx1"/>
                </a:solidFill>
              </a:rPr>
              <a:t>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BE" sz="1800" dirty="0">
                <a:solidFill>
                  <a:schemeClr val="tx1"/>
                </a:solidFill>
              </a:rPr>
              <a:t>op het niveau van opleiding en </a:t>
            </a:r>
            <a:r>
              <a:rPr lang="fr-BE" sz="1800" dirty="0" err="1">
                <a:solidFill>
                  <a:schemeClr val="tx1"/>
                </a:solidFill>
              </a:rPr>
              <a:t>departement</a:t>
            </a:r>
            <a:r>
              <a:rPr lang="fr-BE" sz="1800" dirty="0">
                <a:solidFill>
                  <a:schemeClr val="tx1"/>
                </a:solidFill>
              </a:rPr>
              <a:t>:</a:t>
            </a:r>
          </a:p>
          <a:p>
            <a:pPr marL="742950" lvl="1" indent="-285750" algn="l">
              <a:buFontTx/>
              <a:buChar char="-"/>
            </a:pPr>
            <a:r>
              <a:rPr lang="fr-BE" sz="1600" dirty="0" err="1">
                <a:solidFill>
                  <a:schemeClr val="tx1"/>
                </a:solidFill>
              </a:rPr>
              <a:t>totaal</a:t>
            </a:r>
            <a:r>
              <a:rPr lang="fr-BE" sz="1600" dirty="0">
                <a:solidFill>
                  <a:schemeClr val="tx1"/>
                </a:solidFill>
              </a:rPr>
              <a:t> </a:t>
            </a:r>
            <a:r>
              <a:rPr lang="fr-BE" sz="1600" dirty="0" err="1">
                <a:solidFill>
                  <a:schemeClr val="tx1"/>
                </a:solidFill>
              </a:rPr>
              <a:t>opgenomen</a:t>
            </a:r>
            <a:r>
              <a:rPr lang="fr-BE" sz="1600" dirty="0">
                <a:solidFill>
                  <a:schemeClr val="tx1"/>
                </a:solidFill>
              </a:rPr>
              <a:t> </a:t>
            </a:r>
            <a:r>
              <a:rPr lang="fr-BE" sz="1600" dirty="0" err="1">
                <a:solidFill>
                  <a:schemeClr val="tx1"/>
                </a:solidFill>
              </a:rPr>
              <a:t>studiepunten</a:t>
            </a:r>
            <a:endParaRPr lang="fr-BE" sz="1600" dirty="0">
              <a:solidFill>
                <a:schemeClr val="tx1"/>
              </a:solidFill>
            </a:endParaRPr>
          </a:p>
          <a:p>
            <a:pPr marL="742950" lvl="1" indent="-285750" algn="l">
              <a:buFontTx/>
              <a:buChar char="-"/>
            </a:pPr>
            <a:r>
              <a:rPr lang="fr-BE" sz="1600" dirty="0" err="1">
                <a:solidFill>
                  <a:schemeClr val="tx1"/>
                </a:solidFill>
              </a:rPr>
              <a:t>totaal</a:t>
            </a:r>
            <a:r>
              <a:rPr lang="fr-BE" sz="1600" dirty="0">
                <a:solidFill>
                  <a:schemeClr val="tx1"/>
                </a:solidFill>
              </a:rPr>
              <a:t> </a:t>
            </a:r>
            <a:r>
              <a:rPr lang="fr-BE" sz="1600" dirty="0" err="1">
                <a:solidFill>
                  <a:schemeClr val="tx1"/>
                </a:solidFill>
              </a:rPr>
              <a:t>verworven</a:t>
            </a:r>
            <a:r>
              <a:rPr lang="fr-BE" sz="1600" dirty="0">
                <a:solidFill>
                  <a:schemeClr val="tx1"/>
                </a:solidFill>
              </a:rPr>
              <a:t> </a:t>
            </a:r>
            <a:r>
              <a:rPr lang="fr-BE" sz="1600" dirty="0" err="1">
                <a:solidFill>
                  <a:schemeClr val="tx1"/>
                </a:solidFill>
              </a:rPr>
              <a:t>studiepunten</a:t>
            </a:r>
            <a:endParaRPr lang="fr-BE" sz="1600" dirty="0">
              <a:solidFill>
                <a:schemeClr val="tx1"/>
              </a:solidFill>
            </a:endParaRPr>
          </a:p>
          <a:p>
            <a:pPr marL="742950" lvl="1" indent="-285750" algn="l">
              <a:buFontTx/>
              <a:buChar char="-"/>
            </a:pPr>
            <a:r>
              <a:rPr lang="fr-BE" sz="1600" dirty="0">
                <a:solidFill>
                  <a:schemeClr val="tx1"/>
                </a:solidFill>
              </a:rPr>
              <a:t>Rendement</a:t>
            </a:r>
          </a:p>
          <a:p>
            <a:pPr lvl="1" algn="l"/>
            <a:endParaRPr lang="fr-BE" sz="1400" dirty="0">
              <a:solidFill>
                <a:schemeClr val="tx1"/>
              </a:solidFill>
            </a:endParaRPr>
          </a:p>
          <a:p>
            <a:pPr algn="l"/>
            <a:r>
              <a:rPr lang="nl-BE" sz="1400" u="sng" dirty="0">
                <a:solidFill>
                  <a:schemeClr val="tx1"/>
                </a:solidFill>
              </a:rPr>
              <a:t>Bron</a:t>
            </a:r>
            <a:r>
              <a:rPr lang="nl-BE" sz="1400" dirty="0">
                <a:solidFill>
                  <a:schemeClr val="tx1"/>
                </a:solidFill>
              </a:rPr>
              <a:t>: </a:t>
            </a:r>
            <a:r>
              <a:rPr lang="nl-BE" sz="1600" dirty="0">
                <a:solidFill>
                  <a:schemeClr val="tx1"/>
                </a:solidFill>
              </a:rPr>
              <a:t>D</a:t>
            </a:r>
            <a:r>
              <a:rPr lang="nl-BE" sz="1400" dirty="0">
                <a:solidFill>
                  <a:schemeClr val="tx1"/>
                </a:solidFill>
              </a:rPr>
              <a:t>epartementale </a:t>
            </a:r>
            <a:r>
              <a:rPr lang="nl-BE" sz="1400" dirty="0" err="1">
                <a:solidFill>
                  <a:schemeClr val="tx1"/>
                </a:solidFill>
              </a:rPr>
              <a:t>bamaflex</a:t>
            </a:r>
            <a:r>
              <a:rPr lang="nl-BE" sz="1400" dirty="0">
                <a:solidFill>
                  <a:schemeClr val="tx1"/>
                </a:solidFill>
              </a:rPr>
              <a:t>-gegevens  (verwerking november 2011, </a:t>
            </a:r>
          </a:p>
          <a:p>
            <a:pPr algn="l"/>
            <a:r>
              <a:rPr lang="nl-BE" sz="1400" dirty="0">
                <a:solidFill>
                  <a:schemeClr val="tx1"/>
                </a:solidFill>
              </a:rPr>
              <a:t>november 2012, oktober 2013, november 2014, april 2015, november 2016, november 2017, november 2018, oktober 2019)</a:t>
            </a:r>
          </a:p>
          <a:p>
            <a:pPr marL="800100" lvl="1" indent="-342900" algn="l">
              <a:buFontTx/>
              <a:buChar char="-"/>
            </a:pPr>
            <a:endParaRPr lang="fr-BE" sz="1800" dirty="0">
              <a:solidFill>
                <a:schemeClr val="tx1"/>
              </a:solidFill>
            </a:endParaRPr>
          </a:p>
          <a:p>
            <a:pPr eaLnBrk="1" hangingPunct="1"/>
            <a:endParaRPr lang="fr-BE" sz="2000" dirty="0">
              <a:solidFill>
                <a:schemeClr val="tx1"/>
              </a:solidFill>
            </a:endParaRPr>
          </a:p>
          <a:p>
            <a:pPr eaLnBrk="1" hangingPunct="1"/>
            <a:endParaRPr lang="fr-BE" sz="2000" dirty="0">
              <a:solidFill>
                <a:schemeClr val="tx1"/>
              </a:solidFill>
            </a:endParaRPr>
          </a:p>
          <a:p>
            <a:pPr eaLnBrk="1" hangingPunct="1"/>
            <a:r>
              <a:rPr lang="fr-BE" sz="2000" dirty="0">
                <a:solidFill>
                  <a:schemeClr val="tx1"/>
                </a:solidFill>
              </a:rPr>
              <a:t> </a:t>
            </a:r>
          </a:p>
          <a:p>
            <a:pPr eaLnBrk="1" hangingPunct="1"/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05974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8219256" cy="634082"/>
          </a:xfrm>
          <a:solidFill>
            <a:schemeClr val="accent3">
              <a:lumMod val="60000"/>
              <a:lumOff val="40000"/>
            </a:schemeClr>
          </a:solidFill>
        </p:spPr>
        <p:txBody>
          <a:bodyPr>
            <a:normAutofit fontScale="90000"/>
          </a:bodyPr>
          <a:lstStyle/>
          <a:p>
            <a:r>
              <a:rPr lang="nl-BE" sz="3600" dirty="0"/>
              <a:t>Besluiten uitstroom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83568" y="1556792"/>
            <a:ext cx="8208912" cy="452596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nl-BE" sz="2400" dirty="0"/>
              <a:t>Het aantal afgeleverde diploma’s in ‘17-’18 blijft ongeveer stabiel ten op zichtte van vorig jaar (eentje minder)</a:t>
            </a:r>
          </a:p>
          <a:p>
            <a:pPr lvl="1">
              <a:buFont typeface="Wingdings" pitchFamily="2" charset="2"/>
              <a:buChar char="Ø"/>
            </a:pPr>
            <a:r>
              <a:rPr lang="nl-BE" sz="2000" dirty="0"/>
              <a:t>De overeenkomstige instroom is echter wat kleiner dan de twee jaren voordien (toen 77 studenten, nu 64)</a:t>
            </a:r>
          </a:p>
          <a:p>
            <a:pPr marL="0" indent="0">
              <a:buNone/>
            </a:pPr>
            <a:endParaRPr lang="nl-BE" sz="1000" dirty="0"/>
          </a:p>
          <a:p>
            <a:pPr>
              <a:buFont typeface="Wingdings" pitchFamily="2" charset="2"/>
              <a:buChar char="Ø"/>
            </a:pPr>
            <a:r>
              <a:rPr lang="nl-BE" sz="2400" dirty="0"/>
              <a:t>Het aandeel  naar vooropleiding blijft vergelijkbaar ten opzichte van vorig jaar. De verhoudingen in de overeenkomstige instroomjaren waren ook vergelijkbaar.</a:t>
            </a:r>
          </a:p>
          <a:p>
            <a:pPr>
              <a:buFont typeface="Wingdings" pitchFamily="2" charset="2"/>
              <a:buChar char="Ø"/>
            </a:pPr>
            <a:endParaRPr lang="nl-BE" sz="2400" dirty="0"/>
          </a:p>
          <a:p>
            <a:pPr marL="0" indent="0">
              <a:buNone/>
            </a:pPr>
            <a:endParaRPr lang="nl-BE" sz="2400" dirty="0"/>
          </a:p>
        </p:txBody>
      </p:sp>
      <p:pic>
        <p:nvPicPr>
          <p:cNvPr id="4" name="Afbeelding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416" y="5862320"/>
            <a:ext cx="589280" cy="589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9545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hoek 10"/>
          <p:cNvSpPr/>
          <p:nvPr/>
        </p:nvSpPr>
        <p:spPr>
          <a:xfrm>
            <a:off x="943090" y="582395"/>
            <a:ext cx="7799908" cy="7844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>
              <a:solidFill>
                <a:schemeClr val="bg1"/>
              </a:solidFill>
            </a:endParaRPr>
          </a:p>
        </p:txBody>
      </p:sp>
      <p:sp>
        <p:nvSpPr>
          <p:cNvPr id="162822" name="Text Box 8"/>
          <p:cNvSpPr txBox="1">
            <a:spLocks noChangeArrowheads="1"/>
          </p:cNvSpPr>
          <p:nvPr/>
        </p:nvSpPr>
        <p:spPr bwMode="auto">
          <a:xfrm>
            <a:off x="5148263" y="5084763"/>
            <a:ext cx="3384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nl-BE" dirty="0"/>
          </a:p>
        </p:txBody>
      </p:sp>
      <p:sp>
        <p:nvSpPr>
          <p:cNvPr id="3" name="Tekstvak 2"/>
          <p:cNvSpPr txBox="1"/>
          <p:nvPr/>
        </p:nvSpPr>
        <p:spPr>
          <a:xfrm>
            <a:off x="1422664" y="612027"/>
            <a:ext cx="684076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4000" b="1" dirty="0">
                <a:solidFill>
                  <a:schemeClr val="bg1"/>
                </a:solidFill>
              </a:rPr>
              <a:t>4. Studieduur</a:t>
            </a:r>
          </a:p>
          <a:p>
            <a:pPr algn="ctr"/>
            <a:r>
              <a:rPr lang="nl-BE" sz="3600" b="1" dirty="0"/>
              <a:t> </a:t>
            </a:r>
          </a:p>
          <a:p>
            <a:pPr algn="ctr"/>
            <a:endParaRPr lang="nl-BE" sz="3600" b="1" dirty="0"/>
          </a:p>
          <a:p>
            <a:pPr algn="ctr"/>
            <a:endParaRPr lang="nl-BE" sz="3600" b="1" dirty="0"/>
          </a:p>
          <a:p>
            <a:pPr algn="ctr"/>
            <a:endParaRPr lang="nl-BE" sz="3200" dirty="0"/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5148263" y="5084763"/>
            <a:ext cx="3384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nl-BE" dirty="0"/>
          </a:p>
        </p:txBody>
      </p:sp>
      <p:sp>
        <p:nvSpPr>
          <p:cNvPr id="9" name="Tekstvak 8"/>
          <p:cNvSpPr txBox="1"/>
          <p:nvPr/>
        </p:nvSpPr>
        <p:spPr>
          <a:xfrm>
            <a:off x="683567" y="3703607"/>
            <a:ext cx="820891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buFont typeface="Arial" pitchFamily="34" charset="0"/>
              <a:buChar char="•"/>
            </a:pPr>
            <a:r>
              <a:rPr lang="nl-BE" sz="2800" dirty="0"/>
              <a:t>Berekend voor uitstromende gediplomeerden, 5 laatste academiejaren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nl-BE" sz="2800" dirty="0"/>
              <a:t>Verband </a:t>
            </a:r>
            <a:r>
              <a:rPr lang="nl-BE" sz="2800" dirty="0" err="1"/>
              <a:t>tss</a:t>
            </a:r>
            <a:r>
              <a:rPr lang="nl-BE" sz="2800" dirty="0"/>
              <a:t> gediplomeerde uitstroom en type SO sinds ‘11-’12</a:t>
            </a:r>
          </a:p>
        </p:txBody>
      </p:sp>
      <p:sp>
        <p:nvSpPr>
          <p:cNvPr id="10" name="Tekstvak 9"/>
          <p:cNvSpPr txBox="1"/>
          <p:nvPr/>
        </p:nvSpPr>
        <p:spPr>
          <a:xfrm>
            <a:off x="1747968" y="1772816"/>
            <a:ext cx="642127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3200" b="1" dirty="0"/>
              <a:t>Gerealiseerde studieduur </a:t>
            </a:r>
          </a:p>
          <a:p>
            <a:pPr algn="ctr"/>
            <a:r>
              <a:rPr lang="nl-BE" sz="3200" b="1" dirty="0"/>
              <a:t>(of opgelopen studieduurvertraging)</a:t>
            </a:r>
          </a:p>
        </p:txBody>
      </p:sp>
      <p:pic>
        <p:nvPicPr>
          <p:cNvPr id="12" name="Afbeelding 11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416" y="5862320"/>
            <a:ext cx="589280" cy="589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6314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22" name="Text Box 8"/>
          <p:cNvSpPr txBox="1">
            <a:spLocks noChangeArrowheads="1"/>
          </p:cNvSpPr>
          <p:nvPr/>
        </p:nvSpPr>
        <p:spPr bwMode="auto">
          <a:xfrm>
            <a:off x="5148263" y="5084763"/>
            <a:ext cx="3384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nl-BE"/>
          </a:p>
        </p:txBody>
      </p:sp>
      <p:graphicFrame>
        <p:nvGraphicFramePr>
          <p:cNvPr id="2" name="Tabel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19172"/>
              </p:ext>
            </p:extLst>
          </p:nvPr>
        </p:nvGraphicFramePr>
        <p:xfrm>
          <a:off x="827583" y="1300356"/>
          <a:ext cx="7272808" cy="54578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14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30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67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57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657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83309">
                <a:tc>
                  <a:txBody>
                    <a:bodyPr/>
                    <a:lstStyle/>
                    <a:p>
                      <a:pPr algn="r"/>
                      <a:r>
                        <a:rPr lang="nl-BE" b="1" dirty="0"/>
                        <a:t>Studieduur</a:t>
                      </a:r>
                    </a:p>
                    <a:p>
                      <a:endParaRPr lang="nl-BE" sz="1050" b="1" dirty="0"/>
                    </a:p>
                    <a:p>
                      <a:r>
                        <a:rPr lang="nl-BE" b="1" dirty="0"/>
                        <a:t>academiejaar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&lt;3 jaar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3</a:t>
                      </a:r>
                      <a:r>
                        <a:rPr lang="nl-BE" baseline="0" dirty="0"/>
                        <a:t> jaar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4</a:t>
                      </a:r>
                      <a:r>
                        <a:rPr lang="nl-BE" baseline="0" dirty="0"/>
                        <a:t> jaar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&gt;</a:t>
                      </a:r>
                      <a:r>
                        <a:rPr lang="nl-BE" baseline="0" dirty="0"/>
                        <a:t> 4 jaar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7523">
                <a:tc>
                  <a:txBody>
                    <a:bodyPr/>
                    <a:lstStyle/>
                    <a:p>
                      <a:r>
                        <a:rPr lang="nl-BE" b="1" dirty="0"/>
                        <a:t>’10-’11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>
                          <a:solidFill>
                            <a:schemeClr val="tx1"/>
                          </a:solidFill>
                        </a:rPr>
                        <a:t>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>
                          <a:solidFill>
                            <a:schemeClr val="tx1"/>
                          </a:solidFill>
                        </a:rPr>
                        <a:t>75%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>
                          <a:solidFill>
                            <a:schemeClr val="tx1"/>
                          </a:solidFill>
                        </a:rPr>
                        <a:t>11%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>
                          <a:solidFill>
                            <a:schemeClr val="tx1"/>
                          </a:solidFill>
                        </a:rPr>
                        <a:t>11%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7523">
                <a:tc>
                  <a:txBody>
                    <a:bodyPr/>
                    <a:lstStyle/>
                    <a:p>
                      <a:r>
                        <a:rPr lang="nl-BE" b="1" dirty="0"/>
                        <a:t>‘11-’12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>
                          <a:solidFill>
                            <a:schemeClr val="tx1"/>
                          </a:solidFill>
                        </a:rPr>
                        <a:t>65%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>
                          <a:solidFill>
                            <a:schemeClr val="tx1"/>
                          </a:solidFill>
                        </a:rPr>
                        <a:t>20%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>
                          <a:solidFill>
                            <a:schemeClr val="tx1"/>
                          </a:solidFill>
                        </a:rPr>
                        <a:t>15%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7523">
                <a:tc>
                  <a:txBody>
                    <a:bodyPr/>
                    <a:lstStyle/>
                    <a:p>
                      <a:r>
                        <a:rPr lang="nl-BE" b="1" dirty="0"/>
                        <a:t>‘12-’13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>
                          <a:solidFill>
                            <a:schemeClr val="tx1"/>
                          </a:solidFill>
                        </a:rPr>
                        <a:t>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>
                          <a:solidFill>
                            <a:schemeClr val="tx1"/>
                          </a:solidFill>
                        </a:rPr>
                        <a:t>64%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>
                          <a:solidFill>
                            <a:schemeClr val="tx1"/>
                          </a:solidFill>
                        </a:rPr>
                        <a:t>21%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>
                          <a:solidFill>
                            <a:schemeClr val="tx1"/>
                          </a:solidFill>
                        </a:rPr>
                        <a:t>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7523">
                <a:tc>
                  <a:txBody>
                    <a:bodyPr/>
                    <a:lstStyle/>
                    <a:p>
                      <a:r>
                        <a:rPr lang="nl-BE" b="1" dirty="0"/>
                        <a:t>’13-’14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>
                          <a:solidFill>
                            <a:schemeClr val="tx1"/>
                          </a:solidFill>
                        </a:rPr>
                        <a:t>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>
                          <a:solidFill>
                            <a:schemeClr val="tx1"/>
                          </a:solidFill>
                        </a:rPr>
                        <a:t>48%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>
                          <a:solidFill>
                            <a:schemeClr val="tx1"/>
                          </a:solidFill>
                        </a:rPr>
                        <a:t>36%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>
                          <a:solidFill>
                            <a:schemeClr val="tx1"/>
                          </a:solidFill>
                        </a:rPr>
                        <a:t>12%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7523">
                <a:tc>
                  <a:txBody>
                    <a:bodyPr/>
                    <a:lstStyle/>
                    <a:p>
                      <a:r>
                        <a:rPr lang="nl-BE" b="1" dirty="0"/>
                        <a:t>‘14-’15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>
                          <a:solidFill>
                            <a:schemeClr val="tx1"/>
                          </a:solidFill>
                        </a:rPr>
                        <a:t>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>
                          <a:solidFill>
                            <a:schemeClr val="tx1"/>
                          </a:solidFill>
                        </a:rPr>
                        <a:t>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>
                          <a:solidFill>
                            <a:schemeClr val="tx1"/>
                          </a:solidFill>
                        </a:rPr>
                        <a:t>25%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>
                          <a:solidFill>
                            <a:schemeClr val="tx1"/>
                          </a:solidFill>
                        </a:rPr>
                        <a:t>22%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7523">
                <a:tc>
                  <a:txBody>
                    <a:bodyPr/>
                    <a:lstStyle/>
                    <a:p>
                      <a:r>
                        <a:rPr lang="nl-BE" b="1" dirty="0"/>
                        <a:t>’15-’16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>
                          <a:solidFill>
                            <a:schemeClr val="tx1"/>
                          </a:solidFill>
                        </a:rPr>
                        <a:t>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>
                          <a:solidFill>
                            <a:schemeClr val="tx1"/>
                          </a:solidFill>
                        </a:rPr>
                        <a:t>36%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>
                          <a:solidFill>
                            <a:schemeClr val="tx1"/>
                          </a:solidFill>
                        </a:rPr>
                        <a:t>30%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>
                          <a:solidFill>
                            <a:schemeClr val="tx1"/>
                          </a:solidFill>
                        </a:rPr>
                        <a:t>27%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6528655"/>
                  </a:ext>
                </a:extLst>
              </a:tr>
              <a:tr h="517523">
                <a:tc>
                  <a:txBody>
                    <a:bodyPr/>
                    <a:lstStyle/>
                    <a:p>
                      <a:r>
                        <a:rPr lang="nl-BE" b="1" dirty="0"/>
                        <a:t>‘16-’17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>
                          <a:solidFill>
                            <a:schemeClr val="tx1"/>
                          </a:solidFill>
                        </a:rPr>
                        <a:t>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>
                          <a:solidFill>
                            <a:schemeClr val="tx1"/>
                          </a:solidFill>
                        </a:rPr>
                        <a:t>32%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>
                          <a:solidFill>
                            <a:schemeClr val="tx1"/>
                          </a:solidFill>
                        </a:rPr>
                        <a:t>43%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>
                          <a:solidFill>
                            <a:schemeClr val="tx1"/>
                          </a:solidFill>
                        </a:rPr>
                        <a:t>23%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3834467"/>
                  </a:ext>
                </a:extLst>
              </a:tr>
              <a:tr h="517523">
                <a:tc>
                  <a:txBody>
                    <a:bodyPr/>
                    <a:lstStyle/>
                    <a:p>
                      <a:r>
                        <a:rPr lang="nl-BE" b="1" dirty="0"/>
                        <a:t>‘17-’18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>
                          <a:solidFill>
                            <a:schemeClr val="tx1"/>
                          </a:solidFill>
                        </a:rPr>
                        <a:t>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>
                          <a:solidFill>
                            <a:schemeClr val="tx1"/>
                          </a:solidFill>
                        </a:rPr>
                        <a:t>29%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>
                          <a:solidFill>
                            <a:schemeClr val="tx1"/>
                          </a:solidFill>
                        </a:rPr>
                        <a:t>29%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>
                          <a:solidFill>
                            <a:schemeClr val="tx1"/>
                          </a:solidFill>
                        </a:rPr>
                        <a:t>35%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0974218"/>
                  </a:ext>
                </a:extLst>
              </a:tr>
              <a:tr h="517523">
                <a:tc>
                  <a:txBody>
                    <a:bodyPr/>
                    <a:lstStyle/>
                    <a:p>
                      <a:r>
                        <a:rPr lang="nl-NL" b="1" dirty="0"/>
                        <a:t>’18-’19</a:t>
                      </a:r>
                      <a:endParaRPr lang="nl-B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7148572"/>
                  </a:ext>
                </a:extLst>
              </a:tr>
            </a:tbl>
          </a:graphicData>
        </a:graphic>
      </p:graphicFrame>
      <p:sp>
        <p:nvSpPr>
          <p:cNvPr id="4" name="Rechthoek 3"/>
          <p:cNvSpPr/>
          <p:nvPr/>
        </p:nvSpPr>
        <p:spPr>
          <a:xfrm>
            <a:off x="4852507" y="2015192"/>
            <a:ext cx="936104" cy="4141768"/>
          </a:xfrm>
          <a:prstGeom prst="rect">
            <a:avLst/>
          </a:prstGeom>
          <a:solidFill>
            <a:srgbClr val="92D050">
              <a:alpha val="29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" name="Tekstvak 6"/>
          <p:cNvSpPr txBox="1"/>
          <p:nvPr/>
        </p:nvSpPr>
        <p:spPr>
          <a:xfrm>
            <a:off x="611373" y="16758"/>
            <a:ext cx="770522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4000" b="1" dirty="0"/>
              <a:t>4.1. Studieduur</a:t>
            </a:r>
          </a:p>
          <a:p>
            <a:pPr algn="ctr"/>
            <a:r>
              <a:rPr lang="nl-BE" sz="2000" b="1" dirty="0"/>
              <a:t>in % van uitstromende gediplomeerde studenten in het betrokken academiejaar</a:t>
            </a:r>
          </a:p>
          <a:p>
            <a:pPr algn="ctr"/>
            <a:endParaRPr lang="nl-BE" sz="3200" dirty="0"/>
          </a:p>
        </p:txBody>
      </p:sp>
      <p:pic>
        <p:nvPicPr>
          <p:cNvPr id="6" name="Afbeelding 5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416" y="5862320"/>
            <a:ext cx="589280" cy="589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098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22" name="Text Box 8"/>
          <p:cNvSpPr txBox="1">
            <a:spLocks noChangeArrowheads="1"/>
          </p:cNvSpPr>
          <p:nvPr/>
        </p:nvSpPr>
        <p:spPr bwMode="auto">
          <a:xfrm>
            <a:off x="4652807" y="5018867"/>
            <a:ext cx="3384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nl-BE"/>
          </a:p>
        </p:txBody>
      </p:sp>
      <p:sp>
        <p:nvSpPr>
          <p:cNvPr id="7" name="Tekstvak 6"/>
          <p:cNvSpPr txBox="1"/>
          <p:nvPr/>
        </p:nvSpPr>
        <p:spPr>
          <a:xfrm>
            <a:off x="180503" y="692696"/>
            <a:ext cx="90025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2800" b="1" dirty="0"/>
              <a:t>4.2. Studieduur per type SO, uitstroom ‘18-’19 </a:t>
            </a:r>
          </a:p>
          <a:p>
            <a:pPr algn="ctr"/>
            <a:r>
              <a:rPr lang="nl-BE" sz="2800" b="1" dirty="0"/>
              <a:t>in aantal studenten</a:t>
            </a:r>
          </a:p>
        </p:txBody>
      </p:sp>
      <p:graphicFrame>
        <p:nvGraphicFramePr>
          <p:cNvPr id="6" name="Tabel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5049951"/>
              </p:ext>
            </p:extLst>
          </p:nvPr>
        </p:nvGraphicFramePr>
        <p:xfrm>
          <a:off x="1907705" y="2420888"/>
          <a:ext cx="5139509" cy="28657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74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33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33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26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26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62825">
                <a:tc>
                  <a:txBody>
                    <a:bodyPr/>
                    <a:lstStyle/>
                    <a:p>
                      <a:pPr algn="r"/>
                      <a:r>
                        <a:rPr lang="nl-BE" sz="1600" b="1" dirty="0"/>
                        <a:t>Studieduur</a:t>
                      </a:r>
                    </a:p>
                    <a:p>
                      <a:endParaRPr lang="nl-BE" sz="500" b="1" dirty="0"/>
                    </a:p>
                    <a:p>
                      <a:r>
                        <a:rPr lang="nl-BE" sz="1600" b="1" dirty="0"/>
                        <a:t>Type 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600" dirty="0"/>
                        <a:t>&lt;</a:t>
                      </a:r>
                      <a:r>
                        <a:rPr lang="nl-BE" sz="1600" baseline="0" dirty="0"/>
                        <a:t> 3 jaar</a:t>
                      </a:r>
                      <a:endParaRPr lang="nl-B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600" dirty="0"/>
                        <a:t>3</a:t>
                      </a:r>
                      <a:r>
                        <a:rPr lang="nl-BE" sz="1600" baseline="0" dirty="0"/>
                        <a:t> jaar</a:t>
                      </a:r>
                      <a:endParaRPr lang="nl-B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600" dirty="0"/>
                        <a:t>4</a:t>
                      </a:r>
                      <a:r>
                        <a:rPr lang="nl-BE" sz="1600" baseline="0" dirty="0"/>
                        <a:t> jaar</a:t>
                      </a:r>
                      <a:endParaRPr lang="nl-B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600" dirty="0"/>
                        <a:t>&gt;</a:t>
                      </a:r>
                      <a:r>
                        <a:rPr lang="nl-BE" sz="1600" baseline="0" dirty="0"/>
                        <a:t> 4 jaar</a:t>
                      </a:r>
                      <a:endParaRPr lang="nl-B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3076">
                <a:tc>
                  <a:txBody>
                    <a:bodyPr/>
                    <a:lstStyle/>
                    <a:p>
                      <a:r>
                        <a:rPr lang="nl-BE" sz="1600" b="1" dirty="0"/>
                        <a:t>ASO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60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6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6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828">
                <a:tc>
                  <a:txBody>
                    <a:bodyPr/>
                    <a:lstStyle/>
                    <a:p>
                      <a:r>
                        <a:rPr lang="nl-BE" sz="1600" b="1" dirty="0"/>
                        <a:t>TSO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60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6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6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2596">
                <a:tc>
                  <a:txBody>
                    <a:bodyPr/>
                    <a:lstStyle/>
                    <a:p>
                      <a:r>
                        <a:rPr lang="nl-BE" sz="1600" b="1" dirty="0"/>
                        <a:t>BSO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60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60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60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2596">
                <a:tc>
                  <a:txBody>
                    <a:bodyPr/>
                    <a:lstStyle/>
                    <a:p>
                      <a:r>
                        <a:rPr lang="nl-BE" sz="1600" b="1" dirty="0"/>
                        <a:t>KSO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60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60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60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60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9225420"/>
                  </a:ext>
                </a:extLst>
              </a:tr>
              <a:tr h="362596">
                <a:tc>
                  <a:txBody>
                    <a:bodyPr/>
                    <a:lstStyle/>
                    <a:p>
                      <a:r>
                        <a:rPr lang="nl-BE" sz="1600" b="1" dirty="0"/>
                        <a:t>BLND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60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60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60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87710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nl-BE" sz="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00" b="1" dirty="0">
                          <a:solidFill>
                            <a:schemeClr val="tx1"/>
                          </a:solidFill>
                        </a:rPr>
                        <a:t>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r>
                        <a:rPr lang="nl-BE" sz="1600" b="1" dirty="0"/>
                        <a:t>Totaal</a:t>
                      </a:r>
                      <a:r>
                        <a:rPr lang="nl-BE" sz="1600" b="1" baseline="0" dirty="0"/>
                        <a:t> </a:t>
                      </a:r>
                      <a:endParaRPr lang="nl-BE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6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600" b="1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600" b="1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600" b="1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Rechthoek 3"/>
          <p:cNvSpPr/>
          <p:nvPr/>
        </p:nvSpPr>
        <p:spPr>
          <a:xfrm>
            <a:off x="4396824" y="3019226"/>
            <a:ext cx="648072" cy="2182997"/>
          </a:xfrm>
          <a:prstGeom prst="rect">
            <a:avLst/>
          </a:prstGeom>
          <a:solidFill>
            <a:srgbClr val="92D050">
              <a:alpha val="29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pic>
        <p:nvPicPr>
          <p:cNvPr id="8" name="Afbeelding 7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416" y="5862320"/>
            <a:ext cx="589280" cy="589280"/>
          </a:xfrm>
          <a:prstGeom prst="rect">
            <a:avLst/>
          </a:prstGeom>
        </p:spPr>
      </p:pic>
      <p:sp>
        <p:nvSpPr>
          <p:cNvPr id="9" name="PIJL-LINKS 8"/>
          <p:cNvSpPr/>
          <p:nvPr/>
        </p:nvSpPr>
        <p:spPr>
          <a:xfrm rot="5400000">
            <a:off x="4397034" y="5458953"/>
            <a:ext cx="432048" cy="21560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18451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6780396"/>
              </p:ext>
            </p:extLst>
          </p:nvPr>
        </p:nvGraphicFramePr>
        <p:xfrm>
          <a:off x="141409" y="1705785"/>
          <a:ext cx="8764288" cy="31721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60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51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06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37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37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3740">
                  <a:extLst>
                    <a:ext uri="{9D8B030D-6E8A-4147-A177-3AD203B41FA5}">
                      <a16:colId xmlns:a16="http://schemas.microsoft.com/office/drawing/2014/main" val="2111045901"/>
                    </a:ext>
                  </a:extLst>
                </a:gridCol>
                <a:gridCol w="853740">
                  <a:extLst>
                    <a:ext uri="{9D8B030D-6E8A-4147-A177-3AD203B41FA5}">
                      <a16:colId xmlns:a16="http://schemas.microsoft.com/office/drawing/2014/main" val="1013197456"/>
                    </a:ext>
                  </a:extLst>
                </a:gridCol>
                <a:gridCol w="853740">
                  <a:extLst>
                    <a:ext uri="{9D8B030D-6E8A-4147-A177-3AD203B41FA5}">
                      <a16:colId xmlns:a16="http://schemas.microsoft.com/office/drawing/2014/main" val="2866090407"/>
                    </a:ext>
                  </a:extLst>
                </a:gridCol>
                <a:gridCol w="853740">
                  <a:extLst>
                    <a:ext uri="{9D8B030D-6E8A-4147-A177-3AD203B41FA5}">
                      <a16:colId xmlns:a16="http://schemas.microsoft.com/office/drawing/2014/main" val="469670637"/>
                    </a:ext>
                  </a:extLst>
                </a:gridCol>
              </a:tblGrid>
              <a:tr h="864096">
                <a:tc>
                  <a:txBody>
                    <a:bodyPr/>
                    <a:lstStyle/>
                    <a:p>
                      <a:pPr algn="l"/>
                      <a:r>
                        <a:rPr lang="nl-BE" b="1" dirty="0"/>
                        <a:t>Studenten met studieduur &gt; 3</a:t>
                      </a:r>
                      <a:r>
                        <a:rPr lang="nl-BE" b="1" baseline="0" dirty="0"/>
                        <a:t> jaar</a:t>
                      </a:r>
                      <a:endParaRPr lang="nl-BE" sz="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‘11-’12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‘12-’13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‘13-’14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’14-’15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’15-’16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‘16-’17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’17-’18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’18-’19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394">
                <a:tc>
                  <a:txBody>
                    <a:bodyPr/>
                    <a:lstStyle/>
                    <a:p>
                      <a:r>
                        <a:rPr lang="nl-BE" b="1" dirty="0"/>
                        <a:t>ASO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8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8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8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8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8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80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80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2579">
                <a:tc>
                  <a:txBody>
                    <a:bodyPr/>
                    <a:lstStyle/>
                    <a:p>
                      <a:r>
                        <a:rPr lang="nl-BE" b="1" dirty="0"/>
                        <a:t>TSO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8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8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8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8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8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8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8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2579">
                <a:tc>
                  <a:txBody>
                    <a:bodyPr/>
                    <a:lstStyle/>
                    <a:p>
                      <a:r>
                        <a:rPr lang="nl-BE" b="1" dirty="0"/>
                        <a:t>BSO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80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80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8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80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2579">
                <a:tc>
                  <a:txBody>
                    <a:bodyPr/>
                    <a:lstStyle/>
                    <a:p>
                      <a:r>
                        <a:rPr lang="nl-BE" b="1" dirty="0"/>
                        <a:t>KSO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80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80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80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80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80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80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2579">
                <a:tc>
                  <a:txBody>
                    <a:bodyPr/>
                    <a:lstStyle/>
                    <a:p>
                      <a:r>
                        <a:rPr lang="nl-BE" b="1" dirty="0"/>
                        <a:t>BLND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80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80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80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80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8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8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80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0362468"/>
                  </a:ext>
                </a:extLst>
              </a:tr>
            </a:tbl>
          </a:graphicData>
        </a:graphic>
      </p:graphicFrame>
      <p:sp>
        <p:nvSpPr>
          <p:cNvPr id="5" name="Tekstvak 4"/>
          <p:cNvSpPr txBox="1"/>
          <p:nvPr/>
        </p:nvSpPr>
        <p:spPr>
          <a:xfrm>
            <a:off x="141408" y="379136"/>
            <a:ext cx="90025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2800" b="1" dirty="0"/>
              <a:t>4.3. Studieduurvertraging (&gt; 3jaar) per type SO </a:t>
            </a:r>
          </a:p>
          <a:p>
            <a:pPr algn="ctr"/>
            <a:r>
              <a:rPr lang="nl-BE" sz="2400" b="1" dirty="0"/>
              <a:t>in aantal uitstromende studenten </a:t>
            </a:r>
          </a:p>
          <a:p>
            <a:pPr algn="ctr"/>
            <a:endParaRPr lang="nl-BE" b="1" dirty="0">
              <a:solidFill>
                <a:srgbClr val="FF0000"/>
              </a:solidFill>
            </a:endParaRPr>
          </a:p>
        </p:txBody>
      </p:sp>
      <p:pic>
        <p:nvPicPr>
          <p:cNvPr id="4" name="Afbeelding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416" y="5862320"/>
            <a:ext cx="589280" cy="589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9602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8219256" cy="634082"/>
          </a:xfrm>
          <a:solidFill>
            <a:schemeClr val="accent3">
              <a:lumMod val="60000"/>
              <a:lumOff val="40000"/>
            </a:schemeClr>
          </a:solidFill>
        </p:spPr>
        <p:txBody>
          <a:bodyPr>
            <a:normAutofit fontScale="90000"/>
          </a:bodyPr>
          <a:lstStyle/>
          <a:p>
            <a:r>
              <a:rPr lang="nl-BE" sz="3600" dirty="0"/>
              <a:t>Besluiten studieduur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83568" y="1340768"/>
            <a:ext cx="8208912" cy="4752528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Ø"/>
            </a:pPr>
            <a:r>
              <a:rPr lang="nl-BE" sz="2000" dirty="0"/>
              <a:t>Het aandeel studenten dat afstudeert </a:t>
            </a:r>
            <a:r>
              <a:rPr lang="nl-BE" sz="2000" b="1" dirty="0"/>
              <a:t>zonder vertraging daalt verder naar 29%. </a:t>
            </a:r>
          </a:p>
          <a:p>
            <a:pPr lvl="1">
              <a:buFont typeface="Wingdings" pitchFamily="2" charset="2"/>
              <a:buChar char="Ø"/>
            </a:pPr>
            <a:r>
              <a:rPr lang="nl-BE" sz="1600" dirty="0"/>
              <a:t>2 studenten met buitenlandse vooropleiding in het SO (6%) behaalde het diploma via een verkort traject. </a:t>
            </a:r>
          </a:p>
          <a:p>
            <a:pPr lvl="1">
              <a:buFont typeface="Wingdings" pitchFamily="2" charset="2"/>
              <a:buChar char="Ø"/>
            </a:pPr>
            <a:r>
              <a:rPr lang="nl-BE" sz="1600" dirty="0"/>
              <a:t>De andere studenten </a:t>
            </a:r>
            <a:r>
              <a:rPr lang="nl-BE" sz="2000" b="1" dirty="0"/>
              <a:t>(64%) lopen 1 jaar of meer studieduurvertraging op</a:t>
            </a:r>
            <a:r>
              <a:rPr lang="nl-BE" sz="2000" dirty="0"/>
              <a:t>. </a:t>
            </a:r>
          </a:p>
          <a:p>
            <a:pPr marL="457200" lvl="1" indent="0">
              <a:buNone/>
            </a:pPr>
            <a:endParaRPr lang="nl-BE" sz="1600" dirty="0"/>
          </a:p>
          <a:p>
            <a:pPr>
              <a:buFont typeface="Wingdings" pitchFamily="2" charset="2"/>
              <a:buChar char="Ø"/>
            </a:pPr>
            <a:r>
              <a:rPr lang="nl-BE" sz="2000" dirty="0"/>
              <a:t>De gemiddelde studieduur bedraagt 4,2 jaar (vorig jaar 3,76 jaar). </a:t>
            </a:r>
          </a:p>
          <a:p>
            <a:pPr marL="457200" lvl="1" indent="0">
              <a:buNone/>
            </a:pPr>
            <a:endParaRPr lang="nl-BE" sz="1400" b="1" dirty="0"/>
          </a:p>
          <a:p>
            <a:pPr marL="457200" lvl="1" indent="0">
              <a:buNone/>
            </a:pPr>
            <a:r>
              <a:rPr lang="nl-BE" sz="1400" b="1" dirty="0">
                <a:solidFill>
                  <a:srgbClr val="FF0000"/>
                </a:solidFill>
              </a:rPr>
              <a:t>DEZE CIJFERS ZIJN INDICATIEF: </a:t>
            </a:r>
            <a:r>
              <a:rPr lang="nl-BE" sz="1400" b="1" dirty="0"/>
              <a:t>geen onderscheid tussen reg en </a:t>
            </a:r>
            <a:r>
              <a:rPr lang="nl-BE" sz="1400" b="1" dirty="0" err="1"/>
              <a:t>flex</a:t>
            </a:r>
            <a:r>
              <a:rPr lang="nl-BE" sz="1400" b="1" dirty="0"/>
              <a:t>, soms een verdraait beeld door de berekeningswijze (basis= jaar van eerste inschrijving in de instelling)</a:t>
            </a:r>
          </a:p>
          <a:p>
            <a:pPr>
              <a:buFont typeface="Wingdings" pitchFamily="2" charset="2"/>
              <a:buChar char="Ø"/>
            </a:pPr>
            <a:endParaRPr lang="nl-BE" sz="1200" dirty="0"/>
          </a:p>
          <a:p>
            <a:pPr>
              <a:buFont typeface="Wingdings" pitchFamily="2" charset="2"/>
              <a:buChar char="Ø"/>
            </a:pPr>
            <a:r>
              <a:rPr lang="nl-BE" sz="2000" dirty="0"/>
              <a:t>Van de </a:t>
            </a:r>
            <a:r>
              <a:rPr lang="nl-BE" sz="2000" dirty="0" err="1"/>
              <a:t>uitstromers</a:t>
            </a:r>
            <a:r>
              <a:rPr lang="nl-BE" sz="2000" dirty="0"/>
              <a:t> in </a:t>
            </a:r>
            <a:r>
              <a:rPr lang="nl-BE" sz="2000" b="1" dirty="0"/>
              <a:t>‘17-’18 </a:t>
            </a:r>
            <a:r>
              <a:rPr lang="nl-BE" sz="2000" dirty="0"/>
              <a:t>die het diploma behalen zonder vertraging, had 20% een ASO-vooropleiding en  60% een TSO-vooropleiding en 20% een BSO-vooropleiding. </a:t>
            </a:r>
          </a:p>
          <a:p>
            <a:pPr marL="0" indent="0">
              <a:buNone/>
            </a:pPr>
            <a:endParaRPr lang="nl-BE" sz="2000" dirty="0"/>
          </a:p>
          <a:p>
            <a:pPr marL="457200" lvl="1" indent="0">
              <a:buNone/>
            </a:pPr>
            <a:endParaRPr lang="nl-BE" sz="1600" dirty="0"/>
          </a:p>
          <a:p>
            <a:pPr marL="457200" lvl="1" indent="0">
              <a:buNone/>
            </a:pPr>
            <a:endParaRPr lang="nl-BE" sz="2000" dirty="0"/>
          </a:p>
          <a:p>
            <a:pPr>
              <a:buFont typeface="Wingdings" pitchFamily="2" charset="2"/>
              <a:buChar char="Ø"/>
            </a:pPr>
            <a:endParaRPr lang="nl-BE" sz="2000" dirty="0"/>
          </a:p>
        </p:txBody>
      </p:sp>
      <p:pic>
        <p:nvPicPr>
          <p:cNvPr id="4" name="Afbeelding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416" y="5862320"/>
            <a:ext cx="589280" cy="589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0402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hoek 9"/>
          <p:cNvSpPr/>
          <p:nvPr/>
        </p:nvSpPr>
        <p:spPr>
          <a:xfrm>
            <a:off x="899592" y="484288"/>
            <a:ext cx="7799908" cy="7844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3600" b="1" dirty="0">
                <a:solidFill>
                  <a:schemeClr val="bg1"/>
                </a:solidFill>
              </a:rPr>
              <a:t>5. Studierendement</a:t>
            </a:r>
          </a:p>
        </p:txBody>
      </p:sp>
      <p:sp>
        <p:nvSpPr>
          <p:cNvPr id="11" name="Tekstvak 10"/>
          <p:cNvSpPr txBox="1"/>
          <p:nvPr/>
        </p:nvSpPr>
        <p:spPr>
          <a:xfrm>
            <a:off x="899592" y="1700808"/>
            <a:ext cx="779990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3200" b="1" dirty="0"/>
              <a:t>Aantal verworven studiepunten t.o.v. aantal opgenomen studiepunten</a:t>
            </a:r>
          </a:p>
        </p:txBody>
      </p:sp>
      <p:sp>
        <p:nvSpPr>
          <p:cNvPr id="12" name="Tekstvak 11"/>
          <p:cNvSpPr txBox="1"/>
          <p:nvPr/>
        </p:nvSpPr>
        <p:spPr>
          <a:xfrm>
            <a:off x="539553" y="3645024"/>
            <a:ext cx="799326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buFont typeface="Arial" pitchFamily="34" charset="0"/>
              <a:buChar char="•"/>
            </a:pPr>
            <a:r>
              <a:rPr lang="nl-BE" sz="2400" dirty="0"/>
              <a:t>Totaal aantal </a:t>
            </a:r>
            <a:r>
              <a:rPr lang="nl-BE" sz="2400" dirty="0" err="1"/>
              <a:t>stp</a:t>
            </a:r>
            <a:r>
              <a:rPr lang="nl-BE" sz="2400" dirty="0"/>
              <a:t> voor de volledige opleiding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nl-BE" sz="2400" dirty="0"/>
              <a:t>Vergelijking departement G-L</a:t>
            </a:r>
          </a:p>
          <a:p>
            <a:pPr lvl="1"/>
            <a:endParaRPr lang="nl-BE" sz="2400" dirty="0"/>
          </a:p>
          <a:p>
            <a:pPr lvl="1"/>
            <a:endParaRPr lang="nl-BE" sz="2400" dirty="0"/>
          </a:p>
          <a:p>
            <a:pPr lvl="1"/>
            <a:endParaRPr lang="nl-BE" sz="2400" dirty="0"/>
          </a:p>
        </p:txBody>
      </p:sp>
      <p:graphicFrame>
        <p:nvGraphicFramePr>
          <p:cNvPr id="13" name="Tabel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8799665"/>
              </p:ext>
            </p:extLst>
          </p:nvPr>
        </p:nvGraphicFramePr>
        <p:xfrm>
          <a:off x="1055130" y="4869160"/>
          <a:ext cx="7488832" cy="684076"/>
        </p:xfrm>
        <a:graphic>
          <a:graphicData uri="http://schemas.openxmlformats.org/drawingml/2006/table">
            <a:tbl>
              <a:tblPr/>
              <a:tblGrid>
                <a:gridCol w="5321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73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40">
                <a:tc gridSpan="2">
                  <a:txBody>
                    <a:bodyPr/>
                    <a:lstStyle/>
                    <a:p>
                      <a:pPr algn="l" fontAlgn="b"/>
                      <a:r>
                        <a:rPr lang="nl-BE" sz="2000" b="0" i="0" u="sng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Bron</a:t>
                      </a:r>
                      <a:r>
                        <a:rPr lang="nl-B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: cijferanalyse Gilles </a:t>
                      </a:r>
                      <a:r>
                        <a:rPr lang="nl-BE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Rasson</a:t>
                      </a:r>
                      <a:r>
                        <a:rPr lang="nl-B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juni 2014 (2008-2009 tot 2012-2013); 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036">
                <a:tc>
                  <a:txBody>
                    <a:bodyPr/>
                    <a:lstStyle/>
                    <a:p>
                      <a:pPr algn="l" fontAlgn="b"/>
                      <a:r>
                        <a:rPr lang="nl-BE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Bamaflex-gevens</a:t>
                      </a:r>
                      <a:r>
                        <a:rPr lang="nl-B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nl-BE" sz="2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(2013-2014</a:t>
                      </a:r>
                      <a:r>
                        <a:rPr lang="nl-B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</a:t>
                      </a:r>
                      <a:r>
                        <a:rPr lang="nl-BE" sz="2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tot </a:t>
                      </a:r>
                      <a:r>
                        <a:rPr lang="nl-BE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2017-2018*)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l-BE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6" name="Afbeelding 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416" y="5862320"/>
            <a:ext cx="589280" cy="589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8349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kstvak 4"/>
          <p:cNvSpPr txBox="1"/>
          <p:nvPr/>
        </p:nvSpPr>
        <p:spPr>
          <a:xfrm>
            <a:off x="339045" y="210189"/>
            <a:ext cx="882047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3200" b="1" dirty="0"/>
              <a:t>5.1. Aantal opgenomen/verworven studiepunten en rendement</a:t>
            </a:r>
          </a:p>
          <a:p>
            <a:pPr algn="ctr"/>
            <a:r>
              <a:rPr lang="nl-BE" sz="2000" dirty="0"/>
              <a:t>voor de opleiding vroedkunde</a:t>
            </a:r>
          </a:p>
        </p:txBody>
      </p:sp>
      <p:pic>
        <p:nvPicPr>
          <p:cNvPr id="6" name="Afbeelding 5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416" y="5862320"/>
            <a:ext cx="589280" cy="589280"/>
          </a:xfrm>
          <a:prstGeom prst="rect">
            <a:avLst/>
          </a:prstGeom>
        </p:spPr>
      </p:pic>
      <p:graphicFrame>
        <p:nvGraphicFramePr>
          <p:cNvPr id="8" name="Grafiek 7">
            <a:extLst>
              <a:ext uri="{FF2B5EF4-FFF2-40B4-BE49-F238E27FC236}">
                <a16:creationId xmlns:a16="http://schemas.microsoft.com/office/drawing/2014/main" id="{EB07E2A1-61FA-43A0-9FD0-D9D75AC6B77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91416959"/>
              </p:ext>
            </p:extLst>
          </p:nvPr>
        </p:nvGraphicFramePr>
        <p:xfrm>
          <a:off x="287812" y="4114800"/>
          <a:ext cx="8653498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3" name="Tabel 2">
            <a:extLst>
              <a:ext uri="{FF2B5EF4-FFF2-40B4-BE49-F238E27FC236}">
                <a16:creationId xmlns:a16="http://schemas.microsoft.com/office/drawing/2014/main" id="{3197F56A-7608-4C2D-AC48-FE3095457B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6301502"/>
              </p:ext>
            </p:extLst>
          </p:nvPr>
        </p:nvGraphicFramePr>
        <p:xfrm>
          <a:off x="204326" y="1594879"/>
          <a:ext cx="8820470" cy="2391921"/>
        </p:xfrm>
        <a:graphic>
          <a:graphicData uri="http://schemas.openxmlformats.org/drawingml/2006/table">
            <a:tbl>
              <a:tblPr/>
              <a:tblGrid>
                <a:gridCol w="882047">
                  <a:extLst>
                    <a:ext uri="{9D8B030D-6E8A-4147-A177-3AD203B41FA5}">
                      <a16:colId xmlns:a16="http://schemas.microsoft.com/office/drawing/2014/main" val="1049919197"/>
                    </a:ext>
                  </a:extLst>
                </a:gridCol>
                <a:gridCol w="882047">
                  <a:extLst>
                    <a:ext uri="{9D8B030D-6E8A-4147-A177-3AD203B41FA5}">
                      <a16:colId xmlns:a16="http://schemas.microsoft.com/office/drawing/2014/main" val="4261642063"/>
                    </a:ext>
                  </a:extLst>
                </a:gridCol>
                <a:gridCol w="882047">
                  <a:extLst>
                    <a:ext uri="{9D8B030D-6E8A-4147-A177-3AD203B41FA5}">
                      <a16:colId xmlns:a16="http://schemas.microsoft.com/office/drawing/2014/main" val="3415789418"/>
                    </a:ext>
                  </a:extLst>
                </a:gridCol>
                <a:gridCol w="882047">
                  <a:extLst>
                    <a:ext uri="{9D8B030D-6E8A-4147-A177-3AD203B41FA5}">
                      <a16:colId xmlns:a16="http://schemas.microsoft.com/office/drawing/2014/main" val="1958443101"/>
                    </a:ext>
                  </a:extLst>
                </a:gridCol>
                <a:gridCol w="882047">
                  <a:extLst>
                    <a:ext uri="{9D8B030D-6E8A-4147-A177-3AD203B41FA5}">
                      <a16:colId xmlns:a16="http://schemas.microsoft.com/office/drawing/2014/main" val="2836321494"/>
                    </a:ext>
                  </a:extLst>
                </a:gridCol>
                <a:gridCol w="882047">
                  <a:extLst>
                    <a:ext uri="{9D8B030D-6E8A-4147-A177-3AD203B41FA5}">
                      <a16:colId xmlns:a16="http://schemas.microsoft.com/office/drawing/2014/main" val="4208118107"/>
                    </a:ext>
                  </a:extLst>
                </a:gridCol>
                <a:gridCol w="882047">
                  <a:extLst>
                    <a:ext uri="{9D8B030D-6E8A-4147-A177-3AD203B41FA5}">
                      <a16:colId xmlns:a16="http://schemas.microsoft.com/office/drawing/2014/main" val="2916317062"/>
                    </a:ext>
                  </a:extLst>
                </a:gridCol>
                <a:gridCol w="882047">
                  <a:extLst>
                    <a:ext uri="{9D8B030D-6E8A-4147-A177-3AD203B41FA5}">
                      <a16:colId xmlns:a16="http://schemas.microsoft.com/office/drawing/2014/main" val="3882080786"/>
                    </a:ext>
                  </a:extLst>
                </a:gridCol>
                <a:gridCol w="882047">
                  <a:extLst>
                    <a:ext uri="{9D8B030D-6E8A-4147-A177-3AD203B41FA5}">
                      <a16:colId xmlns:a16="http://schemas.microsoft.com/office/drawing/2014/main" val="378963805"/>
                    </a:ext>
                  </a:extLst>
                </a:gridCol>
                <a:gridCol w="882047">
                  <a:extLst>
                    <a:ext uri="{9D8B030D-6E8A-4147-A177-3AD203B41FA5}">
                      <a16:colId xmlns:a16="http://schemas.microsoft.com/office/drawing/2014/main" val="3640245922"/>
                    </a:ext>
                  </a:extLst>
                </a:gridCol>
              </a:tblGrid>
              <a:tr h="340107">
                <a:tc>
                  <a:txBody>
                    <a:bodyPr/>
                    <a:lstStyle/>
                    <a:p>
                      <a:pPr algn="l" rtl="0" fontAlgn="b"/>
                      <a:r>
                        <a:rPr lang="nl-BE" sz="1400" b="1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Totaal VR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nl-BE" sz="1400" b="1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‘09 – ‘10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nl-BE" sz="1400" b="1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‘10 – ‘11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nl-BE" sz="1400" b="1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‘11 – ‘12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nl-BE" sz="1400" b="1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‘12 – ‘13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nl-BE" sz="1400" b="1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‘13-’14*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nl-BE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‘14 – ‘15*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nl-BE" sz="1400" b="1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‘15 – ’16*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nl-BE" sz="1400" b="1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’16-’17*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nl-BE" sz="1400" b="1" i="0" u="none" strike="noStrike">
                          <a:solidFill>
                            <a:srgbClr val="4F81BD"/>
                          </a:solidFill>
                          <a:effectLst/>
                          <a:latin typeface="Tahoma" panose="020B0604030504040204" pitchFamily="34" charset="0"/>
                        </a:rPr>
                        <a:t>’17-’18*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9164457"/>
                  </a:ext>
                </a:extLst>
              </a:tr>
              <a:tr h="680214">
                <a:tc>
                  <a:txBody>
                    <a:bodyPr/>
                    <a:lstStyle/>
                    <a:p>
                      <a:pPr algn="l" rtl="0" fontAlgn="b"/>
                      <a:r>
                        <a:rPr lang="nl-B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opgenomen studiepunten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nl-B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8385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nl-BE" sz="14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9218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nl-BE" sz="14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10017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nl-B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9961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nl-BE" sz="14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9712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nl-B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10458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nl-B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9843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nl-B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9064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nl-BE" sz="1600" b="0" i="0" u="none" strike="noStrike">
                          <a:solidFill>
                            <a:srgbClr val="4F81BD"/>
                          </a:solidFill>
                          <a:effectLst/>
                          <a:latin typeface="Calibri" panose="020F0502020204030204" pitchFamily="34" charset="0"/>
                        </a:rPr>
                        <a:t>8931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2400749"/>
                  </a:ext>
                </a:extLst>
              </a:tr>
              <a:tr h="510160">
                <a:tc>
                  <a:txBody>
                    <a:bodyPr/>
                    <a:lstStyle/>
                    <a:p>
                      <a:pPr algn="l" rtl="0" fontAlgn="b"/>
                      <a:r>
                        <a:rPr lang="nl-BE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verworven studiepunten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nl-BE" sz="14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6763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nl-BE" sz="14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7698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nl-BE" sz="14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7699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nl-BE" sz="14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7583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nl-BE" sz="14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7385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nl-BE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8173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nl-B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7694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nl-B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6581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nl-BE" sz="1600" b="0" i="0" u="none" strike="noStrike" dirty="0">
                          <a:solidFill>
                            <a:srgbClr val="4F81BD"/>
                          </a:solidFill>
                          <a:effectLst/>
                          <a:latin typeface="Calibri" panose="020F0502020204030204" pitchFamily="34" charset="0"/>
                        </a:rPr>
                        <a:t>6145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6835352"/>
                  </a:ext>
                </a:extLst>
              </a:tr>
              <a:tr h="583040">
                <a:tc>
                  <a:txBody>
                    <a:bodyPr/>
                    <a:lstStyle/>
                    <a:p>
                      <a:pPr algn="l" rtl="0" fontAlgn="b"/>
                      <a:r>
                        <a:rPr lang="nl-BE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Studie-rendement 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nl-BE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nl-BE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nl-BE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nl-BE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nl-BE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nl-BE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78% 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nl-BE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nl-BE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nl-BE" sz="2000" b="1" i="0" u="none" strike="noStrike" dirty="0">
                          <a:solidFill>
                            <a:srgbClr val="4F81BD"/>
                          </a:solidFill>
                          <a:effectLst/>
                          <a:latin typeface="Calibri" panose="020F0502020204030204" pitchFamily="34" charset="0"/>
                        </a:rPr>
                        <a:t>69%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47029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14174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vak 3"/>
          <p:cNvSpPr txBox="1"/>
          <p:nvPr/>
        </p:nvSpPr>
        <p:spPr>
          <a:xfrm>
            <a:off x="107504" y="548680"/>
            <a:ext cx="882047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3200" b="1" dirty="0"/>
              <a:t>5.2. Studierendement per type SO</a:t>
            </a:r>
          </a:p>
          <a:p>
            <a:pPr algn="ctr"/>
            <a:r>
              <a:rPr lang="nl-BE" sz="2000" dirty="0"/>
              <a:t>voor de opleiding vroedkunde</a:t>
            </a:r>
          </a:p>
        </p:txBody>
      </p:sp>
      <p:sp>
        <p:nvSpPr>
          <p:cNvPr id="7" name="Tekstvak 6"/>
          <p:cNvSpPr txBox="1"/>
          <p:nvPr/>
        </p:nvSpPr>
        <p:spPr>
          <a:xfrm>
            <a:off x="455008" y="3486655"/>
            <a:ext cx="23042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400" dirty="0">
                <a:solidFill>
                  <a:schemeClr val="bg1">
                    <a:lumMod val="50000"/>
                  </a:schemeClr>
                </a:solidFill>
              </a:rPr>
              <a:t>**Kleine aantallen</a:t>
            </a:r>
          </a:p>
        </p:txBody>
      </p:sp>
      <p:graphicFrame>
        <p:nvGraphicFramePr>
          <p:cNvPr id="2" name="Tabel 1">
            <a:extLst>
              <a:ext uri="{FF2B5EF4-FFF2-40B4-BE49-F238E27FC236}">
                <a16:creationId xmlns:a16="http://schemas.microsoft.com/office/drawing/2014/main" id="{28533D85-FA93-4871-B31D-1CDE3D4E63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8114848"/>
              </p:ext>
            </p:extLst>
          </p:nvPr>
        </p:nvGraphicFramePr>
        <p:xfrm>
          <a:off x="427116" y="1461821"/>
          <a:ext cx="8261880" cy="1974207"/>
        </p:xfrm>
        <a:graphic>
          <a:graphicData uri="http://schemas.openxmlformats.org/drawingml/2006/table">
            <a:tbl>
              <a:tblPr/>
              <a:tblGrid>
                <a:gridCol w="826188">
                  <a:extLst>
                    <a:ext uri="{9D8B030D-6E8A-4147-A177-3AD203B41FA5}">
                      <a16:colId xmlns:a16="http://schemas.microsoft.com/office/drawing/2014/main" val="1179333989"/>
                    </a:ext>
                  </a:extLst>
                </a:gridCol>
                <a:gridCol w="826188">
                  <a:extLst>
                    <a:ext uri="{9D8B030D-6E8A-4147-A177-3AD203B41FA5}">
                      <a16:colId xmlns:a16="http://schemas.microsoft.com/office/drawing/2014/main" val="1135628357"/>
                    </a:ext>
                  </a:extLst>
                </a:gridCol>
                <a:gridCol w="826188">
                  <a:extLst>
                    <a:ext uri="{9D8B030D-6E8A-4147-A177-3AD203B41FA5}">
                      <a16:colId xmlns:a16="http://schemas.microsoft.com/office/drawing/2014/main" val="92639003"/>
                    </a:ext>
                  </a:extLst>
                </a:gridCol>
                <a:gridCol w="826188">
                  <a:extLst>
                    <a:ext uri="{9D8B030D-6E8A-4147-A177-3AD203B41FA5}">
                      <a16:colId xmlns:a16="http://schemas.microsoft.com/office/drawing/2014/main" val="3134556112"/>
                    </a:ext>
                  </a:extLst>
                </a:gridCol>
                <a:gridCol w="826188">
                  <a:extLst>
                    <a:ext uri="{9D8B030D-6E8A-4147-A177-3AD203B41FA5}">
                      <a16:colId xmlns:a16="http://schemas.microsoft.com/office/drawing/2014/main" val="2840137077"/>
                    </a:ext>
                  </a:extLst>
                </a:gridCol>
                <a:gridCol w="826188">
                  <a:extLst>
                    <a:ext uri="{9D8B030D-6E8A-4147-A177-3AD203B41FA5}">
                      <a16:colId xmlns:a16="http://schemas.microsoft.com/office/drawing/2014/main" val="2908427013"/>
                    </a:ext>
                  </a:extLst>
                </a:gridCol>
                <a:gridCol w="826188">
                  <a:extLst>
                    <a:ext uri="{9D8B030D-6E8A-4147-A177-3AD203B41FA5}">
                      <a16:colId xmlns:a16="http://schemas.microsoft.com/office/drawing/2014/main" val="1727325805"/>
                    </a:ext>
                  </a:extLst>
                </a:gridCol>
                <a:gridCol w="826188">
                  <a:extLst>
                    <a:ext uri="{9D8B030D-6E8A-4147-A177-3AD203B41FA5}">
                      <a16:colId xmlns:a16="http://schemas.microsoft.com/office/drawing/2014/main" val="1998951294"/>
                    </a:ext>
                  </a:extLst>
                </a:gridCol>
                <a:gridCol w="826188">
                  <a:extLst>
                    <a:ext uri="{9D8B030D-6E8A-4147-A177-3AD203B41FA5}">
                      <a16:colId xmlns:a16="http://schemas.microsoft.com/office/drawing/2014/main" val="1976117605"/>
                    </a:ext>
                  </a:extLst>
                </a:gridCol>
                <a:gridCol w="826188">
                  <a:extLst>
                    <a:ext uri="{9D8B030D-6E8A-4147-A177-3AD203B41FA5}">
                      <a16:colId xmlns:a16="http://schemas.microsoft.com/office/drawing/2014/main" val="1035834084"/>
                    </a:ext>
                  </a:extLst>
                </a:gridCol>
              </a:tblGrid>
              <a:tr h="286481">
                <a:tc rowSpan="2">
                  <a:txBody>
                    <a:bodyPr/>
                    <a:lstStyle/>
                    <a:p>
                      <a:pPr algn="ctr" rtl="0" fontAlgn="b"/>
                      <a:r>
                        <a:rPr lang="nl-BE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Studie-rendement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nl-BE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2009 –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nl-BE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2010 –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nl-BE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2011 –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nl-BE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2012 –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nl-BE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2013-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nl-BE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2014-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nl-BE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2015-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rtl="0" fontAlgn="b"/>
                      <a:r>
                        <a:rPr lang="nl-BE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2016-2017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rtl="0" fontAlgn="b"/>
                      <a:r>
                        <a:rPr lang="nl-BE" sz="1600" b="1" i="0" u="none" strike="noStrike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2017-2018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5016363"/>
                  </a:ext>
                </a:extLst>
              </a:tr>
              <a:tr h="279330">
                <a:tc vMerge="1"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nl-BE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nl-BE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nl-BE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nl-BE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nl-BE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nl-BE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nl-BE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5346419"/>
                  </a:ext>
                </a:extLst>
              </a:tr>
              <a:tr h="193452">
                <a:tc>
                  <a:txBody>
                    <a:bodyPr/>
                    <a:lstStyle/>
                    <a:p>
                      <a:pPr algn="ctr" rtl="0" fontAlgn="b"/>
                      <a:r>
                        <a:rPr lang="nl-BE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nl-BE" sz="16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87%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nl-BE" sz="16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89%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nl-BE" sz="16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87%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nl-BE" sz="16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86%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nl-BE" sz="16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87%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nl-BE" sz="16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88%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nl-BE" sz="16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87%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nl-BE" sz="16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86%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nl-BE" sz="1600" b="0" i="0" u="none" strike="noStrike">
                          <a:solidFill>
                            <a:srgbClr val="4F81BD"/>
                          </a:solidFill>
                          <a:effectLst/>
                          <a:latin typeface="Tahoma" panose="020B0604030504040204" pitchFamily="34" charset="0"/>
                        </a:rPr>
                        <a:t>79%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0620213"/>
                  </a:ext>
                </a:extLst>
              </a:tr>
              <a:tr h="193452">
                <a:tc>
                  <a:txBody>
                    <a:bodyPr/>
                    <a:lstStyle/>
                    <a:p>
                      <a:pPr algn="ctr" rtl="0" fontAlgn="b"/>
                      <a:r>
                        <a:rPr lang="nl-BE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TSO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nl-BE" sz="16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81%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nl-BE" sz="16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85%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nl-BE" sz="16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73%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nl-BE" sz="16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74%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nl-BE" sz="16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76%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nl-BE" sz="16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73%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nl-BE" sz="16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75%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nl-BE" sz="16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71%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nl-BE" sz="1600" b="0" i="0" u="none" strike="noStrike">
                          <a:solidFill>
                            <a:srgbClr val="4F81BD"/>
                          </a:solidFill>
                          <a:effectLst/>
                          <a:latin typeface="Tahoma" panose="020B0604030504040204" pitchFamily="34" charset="0"/>
                        </a:rPr>
                        <a:t>67%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4592105"/>
                  </a:ext>
                </a:extLst>
              </a:tr>
              <a:tr h="434836">
                <a:tc>
                  <a:txBody>
                    <a:bodyPr/>
                    <a:lstStyle/>
                    <a:p>
                      <a:pPr algn="ctr" rtl="0" fontAlgn="b"/>
                      <a:r>
                        <a:rPr lang="nl-BE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BSO**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nl-BE" sz="16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62%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nl-BE" sz="16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55%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nl-BE" sz="16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53%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nl-BE" sz="16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39%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nl-BE" sz="16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48%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nl-BE" sz="16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51%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nl-BE" sz="16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56%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nl-BE" sz="16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53%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nl-BE" sz="1600" b="0" i="0" u="none" strike="noStrike">
                          <a:solidFill>
                            <a:srgbClr val="4F81BD"/>
                          </a:solidFill>
                          <a:effectLst/>
                          <a:latin typeface="Tahoma" panose="020B0604030504040204" pitchFamily="34" charset="0"/>
                        </a:rPr>
                        <a:t>40%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1187076"/>
                  </a:ext>
                </a:extLst>
              </a:tr>
              <a:tr h="291596">
                <a:tc>
                  <a:txBody>
                    <a:bodyPr/>
                    <a:lstStyle/>
                    <a:p>
                      <a:pPr algn="ctr" rtl="0" fontAlgn="b"/>
                      <a:r>
                        <a:rPr lang="nl-BE" sz="1600" b="1" i="0" u="none" strike="noStrike">
                          <a:solidFill>
                            <a:srgbClr val="7F7F7F"/>
                          </a:solidFill>
                          <a:effectLst/>
                          <a:latin typeface="Calibri" panose="020F0502020204030204" pitchFamily="34" charset="0"/>
                        </a:rPr>
                        <a:t>    KSO**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nl-BE" sz="1600" b="0" i="0" u="none" strike="noStrike">
                          <a:solidFill>
                            <a:srgbClr val="7F7F7F"/>
                          </a:solidFill>
                          <a:effectLst/>
                          <a:latin typeface="Tahoma" panose="020B0604030504040204" pitchFamily="34" charset="0"/>
                        </a:rPr>
                        <a:t>43%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nl-BE" sz="1600" b="0" i="0" u="none" strike="noStrike">
                          <a:solidFill>
                            <a:srgbClr val="7F7F7F"/>
                          </a:solidFill>
                          <a:effectLst/>
                          <a:latin typeface="Tahoma" panose="020B0604030504040204" pitchFamily="34" charset="0"/>
                        </a:rPr>
                        <a:t>100%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nl-BE" sz="1600" b="0" i="0" u="none" strike="noStrike">
                          <a:solidFill>
                            <a:srgbClr val="7F7F7F"/>
                          </a:solidFill>
                          <a:effectLst/>
                          <a:latin typeface="Tahoma" panose="020B0604030504040204" pitchFamily="34" charset="0"/>
                        </a:rPr>
                        <a:t>76%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nl-BE" sz="1600" b="0" i="0" u="none" strike="noStrike">
                          <a:solidFill>
                            <a:srgbClr val="7F7F7F"/>
                          </a:solidFill>
                          <a:effectLst/>
                          <a:latin typeface="Tahoma" panose="020B0604030504040204" pitchFamily="34" charset="0"/>
                        </a:rPr>
                        <a:t>83%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nl-BE" sz="1600" b="0" i="0" u="none" strike="noStrike">
                          <a:solidFill>
                            <a:srgbClr val="7F7F7F"/>
                          </a:solidFill>
                          <a:effectLst/>
                          <a:latin typeface="Tahoma" panose="020B0604030504040204" pitchFamily="34" charset="0"/>
                        </a:rPr>
                        <a:t>67%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nl-BE" sz="1600" b="0" i="0" u="none" strike="noStrike">
                          <a:solidFill>
                            <a:srgbClr val="7F7F7F"/>
                          </a:solidFill>
                          <a:effectLst/>
                          <a:latin typeface="Tahoma" panose="020B0604030504040204" pitchFamily="34" charset="0"/>
                        </a:rPr>
                        <a:t>100%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nl-BE" sz="1600" b="0" i="0" u="none" strike="noStrike">
                          <a:solidFill>
                            <a:srgbClr val="7F7F7F"/>
                          </a:solidFill>
                          <a:effectLst/>
                          <a:latin typeface="Tahoma" panose="020B0604030504040204" pitchFamily="34" charset="0"/>
                        </a:rPr>
                        <a:t>93%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nl-BE" sz="1600" b="0" i="0" u="none" strike="noStrike">
                          <a:solidFill>
                            <a:srgbClr val="7F7F7F"/>
                          </a:solidFill>
                          <a:effectLst/>
                          <a:latin typeface="Tahoma" panose="020B0604030504040204" pitchFamily="34" charset="0"/>
                        </a:rPr>
                        <a:t>85%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nl-BE" sz="1600" b="0" i="0" u="none" strike="noStrike" dirty="0">
                          <a:solidFill>
                            <a:srgbClr val="7F7F7F"/>
                          </a:solidFill>
                          <a:effectLst/>
                          <a:latin typeface="Tahoma" panose="020B0604030504040204" pitchFamily="34" charset="0"/>
                        </a:rPr>
                        <a:t>92%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8214790"/>
                  </a:ext>
                </a:extLst>
              </a:tr>
            </a:tbl>
          </a:graphicData>
        </a:graphic>
      </p:graphicFrame>
      <p:graphicFrame>
        <p:nvGraphicFramePr>
          <p:cNvPr id="9" name="Grafiek 8">
            <a:extLst>
              <a:ext uri="{FF2B5EF4-FFF2-40B4-BE49-F238E27FC236}">
                <a16:creationId xmlns:a16="http://schemas.microsoft.com/office/drawing/2014/main" id="{735494E2-9AE3-4AD2-8F04-28547E133F4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61301172"/>
              </p:ext>
            </p:extLst>
          </p:nvPr>
        </p:nvGraphicFramePr>
        <p:xfrm>
          <a:off x="427116" y="3794432"/>
          <a:ext cx="8261880" cy="29733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2404547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kstvak 4"/>
          <p:cNvSpPr txBox="1"/>
          <p:nvPr/>
        </p:nvSpPr>
        <p:spPr>
          <a:xfrm>
            <a:off x="683568" y="332655"/>
            <a:ext cx="820891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5.3. Studierendement departement G-L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 %</a:t>
            </a:r>
          </a:p>
        </p:txBody>
      </p:sp>
      <p:pic>
        <p:nvPicPr>
          <p:cNvPr id="4" name="Afbeelding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416" y="5862320"/>
            <a:ext cx="589280" cy="589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345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22" name="Text Box 8"/>
          <p:cNvSpPr txBox="1">
            <a:spLocks noChangeArrowheads="1"/>
          </p:cNvSpPr>
          <p:nvPr/>
        </p:nvSpPr>
        <p:spPr bwMode="auto">
          <a:xfrm>
            <a:off x="5148263" y="5084763"/>
            <a:ext cx="3384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nl-BE"/>
          </a:p>
        </p:txBody>
      </p:sp>
      <p:sp>
        <p:nvSpPr>
          <p:cNvPr id="3" name="Tekstvak 2"/>
          <p:cNvSpPr txBox="1"/>
          <p:nvPr/>
        </p:nvSpPr>
        <p:spPr>
          <a:xfrm>
            <a:off x="573088" y="260648"/>
            <a:ext cx="8126412" cy="707886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nl-BE" sz="4000" b="1" dirty="0">
                <a:solidFill>
                  <a:schemeClr val="bg1"/>
                </a:solidFill>
              </a:rPr>
              <a:t>Inhoud</a:t>
            </a:r>
          </a:p>
        </p:txBody>
      </p:sp>
      <p:sp>
        <p:nvSpPr>
          <p:cNvPr id="4" name="Tekstvak 3"/>
          <p:cNvSpPr txBox="1"/>
          <p:nvPr/>
        </p:nvSpPr>
        <p:spPr>
          <a:xfrm>
            <a:off x="350838" y="900229"/>
            <a:ext cx="8793162" cy="4455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lang="nl-BE" dirty="0"/>
          </a:p>
          <a:p>
            <a:pPr lvl="1"/>
            <a:endParaRPr lang="nl-BE" sz="1050" dirty="0"/>
          </a:p>
          <a:p>
            <a:pPr lvl="2"/>
            <a:endParaRPr lang="nl-BE" sz="1600" dirty="0">
              <a:solidFill>
                <a:prstClr val="black"/>
              </a:solidFill>
            </a:endParaRPr>
          </a:p>
          <a:p>
            <a:r>
              <a:rPr lang="nl-BE" sz="2000" dirty="0"/>
              <a:t>1. Instroom</a:t>
            </a:r>
          </a:p>
          <a:p>
            <a:pPr lvl="1"/>
            <a:r>
              <a:rPr lang="nl-BE" sz="1600" dirty="0">
                <a:solidFill>
                  <a:prstClr val="black"/>
                </a:solidFill>
              </a:rPr>
              <a:t>Tabel 1.1. Instroom voltijds + deeltijds</a:t>
            </a:r>
            <a:endParaRPr lang="nl-BE" sz="1600" dirty="0"/>
          </a:p>
          <a:p>
            <a:pPr lvl="1"/>
            <a:r>
              <a:rPr lang="nl-BE" sz="1600" dirty="0"/>
              <a:t>Tabel 1.2. Voltijdse instroom – type SO: in aantal studenten</a:t>
            </a:r>
          </a:p>
          <a:p>
            <a:pPr lvl="1"/>
            <a:r>
              <a:rPr lang="nl-BE" sz="1600" dirty="0"/>
              <a:t>Tabel 1.3. Voltijdse instroom – type SO: in aandeel</a:t>
            </a:r>
          </a:p>
          <a:p>
            <a:pPr lvl="1"/>
            <a:r>
              <a:rPr lang="nl-BE" sz="1600" dirty="0"/>
              <a:t>Tabel 1.4. Deeltijdse instroom – type SO: in aandeel</a:t>
            </a:r>
          </a:p>
          <a:p>
            <a:pPr lvl="1"/>
            <a:r>
              <a:rPr lang="nl-BE" sz="1600" dirty="0"/>
              <a:t>Tabel 1.5. Voltijdse instroom - type SO: alleen generatiestudenten: in aantal</a:t>
            </a:r>
          </a:p>
          <a:p>
            <a:pPr lvl="1"/>
            <a:r>
              <a:rPr lang="nl-BE" sz="1600" dirty="0"/>
              <a:t>Tabel 1.6. Voltijdse instroom - type SO: alleen generatiestudenten: in aandeel </a:t>
            </a:r>
          </a:p>
          <a:p>
            <a:pPr lvl="1"/>
            <a:r>
              <a:rPr lang="nl-BE" sz="1600" dirty="0"/>
              <a:t>Besluiten </a:t>
            </a:r>
          </a:p>
          <a:p>
            <a:pPr lvl="2"/>
            <a:endParaRPr lang="nl-BE" sz="1600" dirty="0"/>
          </a:p>
          <a:p>
            <a:pPr lvl="2"/>
            <a:endParaRPr lang="nl-BE" sz="500" dirty="0"/>
          </a:p>
          <a:p>
            <a:r>
              <a:rPr lang="nl-BE" sz="2000" dirty="0"/>
              <a:t>2. Doorstroom</a:t>
            </a:r>
            <a:endParaRPr lang="nl-BE" sz="2800" dirty="0"/>
          </a:p>
          <a:p>
            <a:pPr lvl="1"/>
            <a:r>
              <a:rPr lang="nl-BE" sz="1600" dirty="0"/>
              <a:t>Tabel 2.1. Doorstroompercentage in aantal en % van de voltijdse instroom</a:t>
            </a:r>
          </a:p>
          <a:p>
            <a:pPr lvl="1"/>
            <a:r>
              <a:rPr lang="nl-BE" sz="1600" dirty="0">
                <a:solidFill>
                  <a:prstClr val="black"/>
                </a:solidFill>
              </a:rPr>
              <a:t>Tabel 2.2. Doorstroompercentage / type SO, </a:t>
            </a:r>
          </a:p>
          <a:p>
            <a:pPr lvl="1"/>
            <a:r>
              <a:rPr lang="nl-BE" sz="1600" dirty="0"/>
              <a:t>Besluiten</a:t>
            </a:r>
          </a:p>
          <a:p>
            <a:pPr lvl="1"/>
            <a:endParaRPr lang="nl-B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3466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8219256" cy="634082"/>
          </a:xfrm>
          <a:solidFill>
            <a:schemeClr val="accent3">
              <a:lumMod val="60000"/>
              <a:lumOff val="40000"/>
            </a:schemeClr>
          </a:solidFill>
        </p:spPr>
        <p:txBody>
          <a:bodyPr>
            <a:normAutofit fontScale="90000"/>
          </a:bodyPr>
          <a:lstStyle/>
          <a:p>
            <a:r>
              <a:rPr lang="nl-BE" sz="3600" dirty="0"/>
              <a:t>Besluiten studierendement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83568" y="1340768"/>
            <a:ext cx="8208912" cy="4824536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nl-BE" sz="2400" dirty="0"/>
              <a:t>Het aantal opgenomen studiepunten daalt zeer lichtjes (- 133 of 2,21FTE student)</a:t>
            </a:r>
          </a:p>
          <a:p>
            <a:pPr marL="0" indent="0">
              <a:buNone/>
            </a:pPr>
            <a:endParaRPr lang="nl-BE" sz="1800" dirty="0"/>
          </a:p>
          <a:p>
            <a:pPr>
              <a:buFont typeface="Wingdings" pitchFamily="2" charset="2"/>
              <a:buChar char="Ø"/>
            </a:pPr>
            <a:r>
              <a:rPr lang="nl-BE" sz="2400" dirty="0"/>
              <a:t>Het aantal verworven studiepunten volgde de evolutie van het aantal opgenomen studiepunten gedeeltelijk. Het studierendement daalt opnieuw licht naar  69% (-3% </a:t>
            </a:r>
            <a:r>
              <a:rPr lang="nl-BE" sz="2400" dirty="0" err="1"/>
              <a:t>tov</a:t>
            </a:r>
            <a:r>
              <a:rPr lang="nl-BE" sz="2400" dirty="0"/>
              <a:t> vorig jaar).</a:t>
            </a:r>
          </a:p>
          <a:p>
            <a:pPr>
              <a:buFont typeface="Wingdings" pitchFamily="2" charset="2"/>
              <a:buChar char="Ø"/>
            </a:pPr>
            <a:endParaRPr lang="nl-BE" sz="1800" i="1" dirty="0"/>
          </a:p>
          <a:p>
            <a:pPr>
              <a:buFont typeface="Wingdings" pitchFamily="2" charset="2"/>
              <a:buChar char="Ø"/>
            </a:pPr>
            <a:r>
              <a:rPr lang="nl-BE" sz="2400" dirty="0"/>
              <a:t>Het studierendement blijft behoorlijk voor studenten met een ASO-vooropleiding (79%), matig voor studenten met een TSO-vooropleiding (67%) en klein voor studenten met een BSO-vooropleiding (40%). Dit laatste studierendement schommelt wel sterk van jaar tot jaar, aangezien het kleinere absolute aantallen studenten betreft.</a:t>
            </a:r>
          </a:p>
        </p:txBody>
      </p:sp>
      <p:pic>
        <p:nvPicPr>
          <p:cNvPr id="4" name="Afbeelding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416" y="5862320"/>
            <a:ext cx="589280" cy="589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6991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8219256" cy="634082"/>
          </a:xfrm>
          <a:solidFill>
            <a:schemeClr val="accent3">
              <a:lumMod val="60000"/>
              <a:lumOff val="40000"/>
            </a:schemeClr>
          </a:solidFill>
        </p:spPr>
        <p:txBody>
          <a:bodyPr>
            <a:normAutofit fontScale="90000"/>
          </a:bodyPr>
          <a:lstStyle/>
          <a:p>
            <a:r>
              <a:rPr lang="nl-BE" sz="3600" dirty="0"/>
              <a:t>Wat valt dit jaar op?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251520" y="1332424"/>
            <a:ext cx="8208912" cy="4824536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nl-BE" dirty="0"/>
              <a:t>De instroom piekt met 81 studenten.</a:t>
            </a:r>
          </a:p>
          <a:p>
            <a:pPr>
              <a:buFont typeface="Wingdings" pitchFamily="2" charset="2"/>
              <a:buChar char="Ø"/>
            </a:pPr>
            <a:r>
              <a:rPr lang="nl-BE" dirty="0"/>
              <a:t>De doorstroom daalt (opnieuw) naar 57% (-12% </a:t>
            </a:r>
            <a:r>
              <a:rPr lang="nl-BE" dirty="0" err="1"/>
              <a:t>tov</a:t>
            </a:r>
            <a:r>
              <a:rPr lang="nl-BE" dirty="0"/>
              <a:t> vorig jaar), MAAR er zijn meer studenten die de volledige 60 </a:t>
            </a:r>
            <a:r>
              <a:rPr lang="nl-BE" dirty="0" err="1"/>
              <a:t>stp</a:t>
            </a:r>
            <a:r>
              <a:rPr lang="nl-BE" dirty="0"/>
              <a:t>. behaalde in DT1 (37% </a:t>
            </a:r>
            <a:r>
              <a:rPr lang="nl-BE" dirty="0" err="1"/>
              <a:t>tov</a:t>
            </a:r>
            <a:r>
              <a:rPr lang="nl-BE" dirty="0"/>
              <a:t> 10% vorig jaar)</a:t>
            </a:r>
          </a:p>
          <a:p>
            <a:pPr>
              <a:buFont typeface="Wingdings" pitchFamily="2" charset="2"/>
              <a:buChar char="Ø"/>
            </a:pPr>
            <a:r>
              <a:rPr lang="nl-BE" dirty="0"/>
              <a:t>De laatste 2 jaren ligt de drop-out vrij hoog (+/-40%). Een mogelijke verklaring is het gestegen aantal BSO-studenten </a:t>
            </a:r>
          </a:p>
          <a:p>
            <a:pPr>
              <a:buFont typeface="Wingdings" pitchFamily="2" charset="2"/>
              <a:buChar char="Ø"/>
            </a:pPr>
            <a:r>
              <a:rPr lang="nl-BE" dirty="0"/>
              <a:t>Het aantal studenten dat afstudeert na 3 jaar daalt verder naar 29%,</a:t>
            </a:r>
          </a:p>
          <a:p>
            <a:pPr>
              <a:buFont typeface="Wingdings" pitchFamily="2" charset="2"/>
              <a:buChar char="Ø"/>
            </a:pPr>
            <a:r>
              <a:rPr lang="nl-BE" dirty="0"/>
              <a:t>Het studierendement daalt naar 69%, het laagste pijl van het afgelopen decennium</a:t>
            </a:r>
          </a:p>
          <a:p>
            <a:pPr>
              <a:buFont typeface="Wingdings" pitchFamily="2" charset="2"/>
              <a:buChar char="Ø"/>
            </a:pPr>
            <a:endParaRPr lang="nl-BE" dirty="0"/>
          </a:p>
          <a:p>
            <a:pPr marL="0" indent="0">
              <a:buNone/>
            </a:pPr>
            <a:endParaRPr lang="nl-BE" sz="2400" dirty="0"/>
          </a:p>
          <a:p>
            <a:pPr marL="0" indent="0">
              <a:buNone/>
            </a:pPr>
            <a:endParaRPr lang="nl-BE" sz="2400" dirty="0"/>
          </a:p>
        </p:txBody>
      </p:sp>
      <p:pic>
        <p:nvPicPr>
          <p:cNvPr id="4" name="Afbeelding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416" y="5862320"/>
            <a:ext cx="589280" cy="589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547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22" name="Text Box 8"/>
          <p:cNvSpPr txBox="1">
            <a:spLocks noChangeArrowheads="1"/>
          </p:cNvSpPr>
          <p:nvPr/>
        </p:nvSpPr>
        <p:spPr bwMode="auto">
          <a:xfrm>
            <a:off x="5148263" y="5084763"/>
            <a:ext cx="3384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nl-BE"/>
          </a:p>
        </p:txBody>
      </p:sp>
      <p:sp>
        <p:nvSpPr>
          <p:cNvPr id="4" name="Tekstvak 3"/>
          <p:cNvSpPr txBox="1"/>
          <p:nvPr/>
        </p:nvSpPr>
        <p:spPr>
          <a:xfrm>
            <a:off x="395536" y="904275"/>
            <a:ext cx="8570912" cy="5255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lang="nl-BE" dirty="0"/>
          </a:p>
          <a:p>
            <a:pPr lvl="1"/>
            <a:endParaRPr lang="nl-BE" sz="1050" dirty="0"/>
          </a:p>
          <a:p>
            <a:r>
              <a:rPr lang="nl-BE" sz="2000" dirty="0"/>
              <a:t>3. Uitstroom</a:t>
            </a:r>
          </a:p>
          <a:p>
            <a:pPr lvl="1"/>
            <a:r>
              <a:rPr lang="nl-BE" sz="1600" dirty="0"/>
              <a:t>Tabel 3.1. Uitstroom – type SO: aantal studenten dat het diploma behaalde </a:t>
            </a:r>
          </a:p>
          <a:p>
            <a:pPr lvl="1"/>
            <a:r>
              <a:rPr lang="nl-BE" sz="1600" dirty="0"/>
              <a:t>	         in het betrokken academiejaar</a:t>
            </a:r>
          </a:p>
          <a:p>
            <a:pPr lvl="1"/>
            <a:r>
              <a:rPr lang="nl-BE" sz="1600" dirty="0"/>
              <a:t>Tabel 3.2. Aandeel van het type SO in de gediplomeerde uitstroom</a:t>
            </a:r>
          </a:p>
          <a:p>
            <a:pPr lvl="1"/>
            <a:r>
              <a:rPr lang="nl-BE" sz="1600" dirty="0"/>
              <a:t>Besluiten</a:t>
            </a:r>
          </a:p>
          <a:p>
            <a:pPr lvl="2"/>
            <a:endParaRPr lang="nl-BE" sz="1600" dirty="0"/>
          </a:p>
          <a:p>
            <a:pPr lvl="2"/>
            <a:endParaRPr lang="nl-BE" sz="500" dirty="0"/>
          </a:p>
          <a:p>
            <a:r>
              <a:rPr lang="nl-BE" sz="2000" dirty="0"/>
              <a:t>4. Studieduur</a:t>
            </a:r>
          </a:p>
          <a:p>
            <a:pPr lvl="1"/>
            <a:r>
              <a:rPr lang="nl-BE" sz="1600" dirty="0"/>
              <a:t>Tabel 4.1. Studieduur in % van de gediplomeerde uitstroom in het betrokken</a:t>
            </a:r>
          </a:p>
          <a:p>
            <a:pPr lvl="1"/>
            <a:r>
              <a:rPr lang="nl-BE" sz="1600" dirty="0"/>
              <a:t>                academiejaar</a:t>
            </a:r>
          </a:p>
          <a:p>
            <a:pPr lvl="1"/>
            <a:r>
              <a:rPr lang="nl-BE" sz="1600" dirty="0"/>
              <a:t>Tabel 4.2. Studieduur per type SO voor gediplomeerde uitstroom </a:t>
            </a:r>
          </a:p>
          <a:p>
            <a:pPr lvl="1"/>
            <a:r>
              <a:rPr lang="nl-BE" sz="1600" dirty="0"/>
              <a:t>Tabel 4.3. Studieduurvertraging per type SO</a:t>
            </a:r>
          </a:p>
          <a:p>
            <a:pPr lvl="1"/>
            <a:r>
              <a:rPr lang="nl-BE" sz="1600" dirty="0"/>
              <a:t>Besluiten</a:t>
            </a:r>
          </a:p>
          <a:p>
            <a:pPr lvl="2"/>
            <a:endParaRPr lang="nl-BE" sz="1600" dirty="0"/>
          </a:p>
          <a:p>
            <a:r>
              <a:rPr lang="nl-BE" sz="2000" dirty="0"/>
              <a:t>5. Rendement</a:t>
            </a:r>
          </a:p>
          <a:p>
            <a:pPr lvl="1"/>
            <a:r>
              <a:rPr lang="nl-BE" sz="1600" dirty="0"/>
              <a:t>Tabel 5.1. Totaal opgenomen/verworven studiepunten en rendement</a:t>
            </a:r>
          </a:p>
          <a:p>
            <a:pPr lvl="1"/>
            <a:r>
              <a:rPr lang="nl-BE" sz="1600" dirty="0"/>
              <a:t>Tabel 5.2. Studierendement per type SO</a:t>
            </a:r>
          </a:p>
          <a:p>
            <a:pPr lvl="1"/>
            <a:r>
              <a:rPr lang="nl-BE" sz="1600" dirty="0"/>
              <a:t>Tabel 5.3. Studierendement: vergelijking departement</a:t>
            </a:r>
          </a:p>
          <a:p>
            <a:pPr lvl="1"/>
            <a:endParaRPr lang="nl-B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5264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hoek 1"/>
          <p:cNvSpPr/>
          <p:nvPr/>
        </p:nvSpPr>
        <p:spPr>
          <a:xfrm>
            <a:off x="899592" y="484288"/>
            <a:ext cx="7799908" cy="7844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solidFill>
                <a:schemeClr val="bg1"/>
              </a:solidFill>
            </a:endParaRPr>
          </a:p>
        </p:txBody>
      </p:sp>
      <p:sp>
        <p:nvSpPr>
          <p:cNvPr id="162822" name="Text Box 8"/>
          <p:cNvSpPr txBox="1">
            <a:spLocks noChangeArrowheads="1"/>
          </p:cNvSpPr>
          <p:nvPr/>
        </p:nvSpPr>
        <p:spPr bwMode="auto">
          <a:xfrm>
            <a:off x="5148263" y="5084763"/>
            <a:ext cx="3384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nl-BE"/>
          </a:p>
        </p:txBody>
      </p:sp>
      <p:sp>
        <p:nvSpPr>
          <p:cNvPr id="3" name="Tekstvak 2"/>
          <p:cNvSpPr txBox="1"/>
          <p:nvPr/>
        </p:nvSpPr>
        <p:spPr>
          <a:xfrm>
            <a:off x="1971998" y="484288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4000" b="1" dirty="0">
                <a:solidFill>
                  <a:schemeClr val="bg1"/>
                </a:solidFill>
              </a:rPr>
              <a:t>1. Instroom</a:t>
            </a:r>
          </a:p>
        </p:txBody>
      </p:sp>
      <p:sp>
        <p:nvSpPr>
          <p:cNvPr id="4" name="Tekstvak 3"/>
          <p:cNvSpPr txBox="1"/>
          <p:nvPr/>
        </p:nvSpPr>
        <p:spPr>
          <a:xfrm>
            <a:off x="827583" y="3281501"/>
            <a:ext cx="770522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buFont typeface="Arial" pitchFamily="34" charset="0"/>
              <a:buChar char="•"/>
            </a:pPr>
            <a:r>
              <a:rPr lang="nl-BE" sz="2400" dirty="0"/>
              <a:t>Voltijds: ≥ 54 </a:t>
            </a:r>
            <a:r>
              <a:rPr lang="nl-BE" sz="2400" dirty="0" err="1"/>
              <a:t>stp</a:t>
            </a:r>
            <a:endParaRPr lang="nl-BE" sz="2400" dirty="0"/>
          </a:p>
          <a:p>
            <a:pPr marL="914400" lvl="1" indent="-457200">
              <a:buFont typeface="Arial" pitchFamily="34" charset="0"/>
              <a:buChar char="•"/>
            </a:pPr>
            <a:r>
              <a:rPr lang="nl-BE" sz="2400" dirty="0"/>
              <a:t>5 laatste academiejaren*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nl-BE" sz="2400" dirty="0"/>
              <a:t>Type secundair onderwijs: ASO, TSO, BSO, buitenland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nl-BE" sz="2400" dirty="0"/>
              <a:t>Al of niet generatiestudent</a:t>
            </a:r>
          </a:p>
          <a:p>
            <a:pPr lvl="1"/>
            <a:endParaRPr lang="nl-BE" sz="2400" dirty="0"/>
          </a:p>
          <a:p>
            <a:pPr lvl="1"/>
            <a:endParaRPr lang="nl-BE" sz="2400" dirty="0"/>
          </a:p>
          <a:p>
            <a:pPr lvl="1"/>
            <a:endParaRPr lang="nl-BE" sz="2400" dirty="0"/>
          </a:p>
          <a:p>
            <a:r>
              <a:rPr lang="nl-BE" sz="1600" dirty="0"/>
              <a:t>*methode aangepast na 2011-2012 (onderscheid voltijds/deeltijds)</a:t>
            </a:r>
          </a:p>
          <a:p>
            <a:r>
              <a:rPr lang="nl-BE" sz="1600" dirty="0"/>
              <a:t> om vgl. met DHO-cijfers te optimaliseren</a:t>
            </a:r>
          </a:p>
        </p:txBody>
      </p:sp>
      <p:sp>
        <p:nvSpPr>
          <p:cNvPr id="9" name="Tekstvak 8"/>
          <p:cNvSpPr txBox="1"/>
          <p:nvPr/>
        </p:nvSpPr>
        <p:spPr>
          <a:xfrm>
            <a:off x="899592" y="1700808"/>
            <a:ext cx="779990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3200" b="1" dirty="0"/>
              <a:t>Aantal nieuwe inschrijvingen in het 1</a:t>
            </a:r>
            <a:r>
              <a:rPr lang="nl-BE" sz="3200" b="1" baseline="30000" dirty="0"/>
              <a:t>ste</a:t>
            </a:r>
            <a:r>
              <a:rPr lang="nl-BE" sz="3200" b="1" dirty="0"/>
              <a:t> deeltraject</a:t>
            </a:r>
          </a:p>
        </p:txBody>
      </p:sp>
    </p:spTree>
    <p:extLst>
      <p:ext uri="{BB962C8B-B14F-4D97-AF65-F5344CB8AC3E}">
        <p14:creationId xmlns:p14="http://schemas.microsoft.com/office/powerpoint/2010/main" val="136563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22" name="Text Box 8"/>
          <p:cNvSpPr txBox="1">
            <a:spLocks noChangeArrowheads="1"/>
          </p:cNvSpPr>
          <p:nvPr/>
        </p:nvSpPr>
        <p:spPr bwMode="auto">
          <a:xfrm>
            <a:off x="5148263" y="5084763"/>
            <a:ext cx="3384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nl-BE"/>
          </a:p>
        </p:txBody>
      </p:sp>
      <p:sp>
        <p:nvSpPr>
          <p:cNvPr id="3" name="Tekstvak 2"/>
          <p:cNvSpPr txBox="1"/>
          <p:nvPr/>
        </p:nvSpPr>
        <p:spPr>
          <a:xfrm>
            <a:off x="251520" y="332655"/>
            <a:ext cx="878497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3200" b="1" dirty="0"/>
              <a:t>1.1. Instroom (= nieuwe studenten)</a:t>
            </a:r>
          </a:p>
          <a:p>
            <a:pPr algn="ctr"/>
            <a:r>
              <a:rPr lang="nl-BE" sz="2000" dirty="0"/>
              <a:t>in aantal</a:t>
            </a:r>
          </a:p>
        </p:txBody>
      </p:sp>
      <p:graphicFrame>
        <p:nvGraphicFramePr>
          <p:cNvPr id="8" name="Tabel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7598422"/>
              </p:ext>
            </p:extLst>
          </p:nvPr>
        </p:nvGraphicFramePr>
        <p:xfrm>
          <a:off x="611187" y="1406525"/>
          <a:ext cx="7416825" cy="44755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58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41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4193">
                  <a:extLst>
                    <a:ext uri="{9D8B030D-6E8A-4147-A177-3AD203B41FA5}">
                      <a16:colId xmlns:a16="http://schemas.microsoft.com/office/drawing/2014/main" val="1400622477"/>
                    </a:ext>
                  </a:extLst>
                </a:gridCol>
                <a:gridCol w="1084193">
                  <a:extLst>
                    <a:ext uri="{9D8B030D-6E8A-4147-A177-3AD203B41FA5}">
                      <a16:colId xmlns:a16="http://schemas.microsoft.com/office/drawing/2014/main" val="879168423"/>
                    </a:ext>
                  </a:extLst>
                </a:gridCol>
                <a:gridCol w="1084193">
                  <a:extLst>
                    <a:ext uri="{9D8B030D-6E8A-4147-A177-3AD203B41FA5}">
                      <a16:colId xmlns:a16="http://schemas.microsoft.com/office/drawing/2014/main" val="1141596901"/>
                    </a:ext>
                  </a:extLst>
                </a:gridCol>
                <a:gridCol w="1084193">
                  <a:extLst>
                    <a:ext uri="{9D8B030D-6E8A-4147-A177-3AD203B41FA5}">
                      <a16:colId xmlns:a16="http://schemas.microsoft.com/office/drawing/2014/main" val="243361517"/>
                    </a:ext>
                  </a:extLst>
                </a:gridCol>
              </a:tblGrid>
              <a:tr h="415980">
                <a:tc>
                  <a:txBody>
                    <a:bodyPr/>
                    <a:lstStyle/>
                    <a:p>
                      <a:endParaRPr lang="nl-BE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600" dirty="0"/>
                        <a:t>’15-’16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600" dirty="0"/>
                        <a:t>’16-’17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600" dirty="0"/>
                        <a:t>’17-’18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600" dirty="0"/>
                        <a:t>’18-’19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 dirty="0"/>
                        <a:t>‘19-’20</a:t>
                      </a:r>
                      <a:endParaRPr lang="nl-B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830">
                <a:tc>
                  <a:txBody>
                    <a:bodyPr/>
                    <a:lstStyle/>
                    <a:p>
                      <a:r>
                        <a:rPr lang="nl-BE" sz="1600" dirty="0"/>
                        <a:t>Voltijds</a:t>
                      </a:r>
                      <a:endParaRPr lang="nl-BE" sz="1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47</a:t>
                      </a:r>
                      <a:endParaRPr lang="nl-B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083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nl-BE" sz="1600" kern="1200" dirty="0"/>
                        <a:t>Deeltijds</a:t>
                      </a:r>
                      <a:endParaRPr lang="nl-B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nl-B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nl-B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nl-B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nl-B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nl-NL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  <a:endParaRPr lang="nl-B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5980">
                <a:tc>
                  <a:txBody>
                    <a:bodyPr/>
                    <a:lstStyle/>
                    <a:p>
                      <a:r>
                        <a:rPr lang="nl-BE" sz="1800" b="1" dirty="0"/>
                        <a:t>Totaal</a:t>
                      </a:r>
                      <a:endParaRPr lang="nl-BE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64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67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65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NL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58</a:t>
                      </a:r>
                      <a:endParaRPr lang="nl-BE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598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nl-BE" sz="1600" kern="1200" dirty="0"/>
                        <a:t>Generatiestudent</a:t>
                      </a:r>
                      <a:endParaRPr lang="nl-B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nl-B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nl-B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46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nl-B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46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nl-B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58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nl-NL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42</a:t>
                      </a:r>
                      <a:endParaRPr lang="nl-B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1129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nl-BE" sz="1600" kern="1200" dirty="0"/>
                        <a:t>Niet-generatiestudent</a:t>
                      </a:r>
                      <a:endParaRPr lang="nl-B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nl-B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nl-B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nl-B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19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nl-BE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nl-NL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  <a:endParaRPr lang="nl-BE" sz="16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1865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nl-BE" sz="1100" b="1" u="none" strike="noStrike" kern="1200" cap="none" spc="0" normalizeH="0" baseline="0" noProof="0" dirty="0">
                        <a:ln>
                          <a:noFill/>
                        </a:ln>
                        <a:effectLst/>
                        <a:uLnTx/>
                        <a:uFillTx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nl-BE" sz="1400" b="1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Aandeel generatiestud.  in totale instroom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nl-BE" sz="1400" b="1" u="none" strike="noStrike" kern="1200" cap="none" spc="0" normalizeH="0" baseline="0" noProof="0" dirty="0">
                        <a:ln>
                          <a:noFill/>
                        </a:ln>
                        <a:effectLst/>
                        <a:uLnTx/>
                        <a:uFillTx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nl-BE" sz="1400" b="1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Aandeel generatiestud.  in voltijdse instroom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nl-BE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nl-BE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nl-BE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66%</a:t>
                      </a:r>
                    </a:p>
                    <a:p>
                      <a:endParaRPr lang="nl-BE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nl-BE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nl-BE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nl-BE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82%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nl-BE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nl-BE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68%</a:t>
                      </a:r>
                    </a:p>
                    <a:p>
                      <a:endParaRPr lang="nl-BE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nl-BE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nl-BE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nl-BE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81%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nl-BE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nl-BE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71%</a:t>
                      </a:r>
                    </a:p>
                    <a:p>
                      <a:endParaRPr lang="nl-BE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nl-BE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nl-BE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nl-BE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86%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nl-BE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nl-BE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72%</a:t>
                      </a:r>
                    </a:p>
                    <a:p>
                      <a:endParaRPr lang="nl-BE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nl-BE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nl-BE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nl-BE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95%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nl-NL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nl-BE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72%</a:t>
                      </a:r>
                    </a:p>
                    <a:p>
                      <a:endParaRPr lang="nl-BE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nl-BE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nl-BE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nl-BE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80%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28299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22" name="Text Box 8"/>
          <p:cNvSpPr txBox="1">
            <a:spLocks noChangeArrowheads="1"/>
          </p:cNvSpPr>
          <p:nvPr/>
        </p:nvSpPr>
        <p:spPr bwMode="auto">
          <a:xfrm>
            <a:off x="5148263" y="5084763"/>
            <a:ext cx="3384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nl-BE"/>
          </a:p>
        </p:txBody>
      </p:sp>
      <p:graphicFrame>
        <p:nvGraphicFramePr>
          <p:cNvPr id="2" name="Tabel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1963428"/>
              </p:ext>
            </p:extLst>
          </p:nvPr>
        </p:nvGraphicFramePr>
        <p:xfrm>
          <a:off x="611560" y="1856849"/>
          <a:ext cx="6872342" cy="42493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55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9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97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954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95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29541">
                  <a:extLst>
                    <a:ext uri="{9D8B030D-6E8A-4147-A177-3AD203B41FA5}">
                      <a16:colId xmlns:a16="http://schemas.microsoft.com/office/drawing/2014/main" val="1120111767"/>
                    </a:ext>
                  </a:extLst>
                </a:gridCol>
                <a:gridCol w="729541">
                  <a:extLst>
                    <a:ext uri="{9D8B030D-6E8A-4147-A177-3AD203B41FA5}">
                      <a16:colId xmlns:a16="http://schemas.microsoft.com/office/drawing/2014/main" val="3301988953"/>
                    </a:ext>
                  </a:extLst>
                </a:gridCol>
                <a:gridCol w="729541">
                  <a:extLst>
                    <a:ext uri="{9D8B030D-6E8A-4147-A177-3AD203B41FA5}">
                      <a16:colId xmlns:a16="http://schemas.microsoft.com/office/drawing/2014/main" val="3215054678"/>
                    </a:ext>
                  </a:extLst>
                </a:gridCol>
                <a:gridCol w="729541">
                  <a:extLst>
                    <a:ext uri="{9D8B030D-6E8A-4147-A177-3AD203B41FA5}">
                      <a16:colId xmlns:a16="http://schemas.microsoft.com/office/drawing/2014/main" val="1483026167"/>
                    </a:ext>
                  </a:extLst>
                </a:gridCol>
              </a:tblGrid>
              <a:tr h="433622">
                <a:tc>
                  <a:txBody>
                    <a:bodyPr/>
                    <a:lstStyle/>
                    <a:p>
                      <a:r>
                        <a:rPr lang="nl-BE" dirty="0"/>
                        <a:t>Type SO</a:t>
                      </a:r>
                      <a:endParaRPr lang="nl-B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‘12-’13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‘13-’14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‘14-’15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’15-’16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‘16-’17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‘17-’18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>
                          <a:solidFill>
                            <a:schemeClr val="bg1"/>
                          </a:solidFill>
                        </a:rPr>
                        <a:t>‘18-’19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>
                          <a:solidFill>
                            <a:schemeClr val="bg1"/>
                          </a:solidFill>
                        </a:rPr>
                        <a:t>’19-’20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2482">
                <a:tc>
                  <a:txBody>
                    <a:bodyPr/>
                    <a:lstStyle/>
                    <a:p>
                      <a:r>
                        <a:rPr lang="nl-BE" dirty="0"/>
                        <a:t>ASO           </a:t>
                      </a:r>
                      <a:endParaRPr lang="nl-B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22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26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26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16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19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17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>
                          <a:solidFill>
                            <a:schemeClr val="tx1"/>
                          </a:solidFill>
                        </a:rP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>
                          <a:solidFill>
                            <a:schemeClr val="tx1"/>
                          </a:solidFill>
                        </a:rPr>
                        <a:t>17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r>
                        <a:rPr lang="nl-BE" dirty="0"/>
                        <a:t>TSO</a:t>
                      </a:r>
                      <a:endParaRPr lang="nl-B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17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19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30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22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19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22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>
                          <a:solidFill>
                            <a:schemeClr val="tx1"/>
                          </a:solidFill>
                        </a:rPr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r>
                        <a:rPr lang="nl-BE" dirty="0"/>
                        <a:t>BSO</a:t>
                      </a:r>
                      <a:endParaRPr lang="nl-B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8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9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4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13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12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11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r>
                        <a:rPr lang="nl-BE" dirty="0"/>
                        <a:t>KSO</a:t>
                      </a:r>
                      <a:endParaRPr lang="nl-B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BE" dirty="0"/>
                        <a:t>-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BE" dirty="0"/>
                        <a:t>-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BE" dirty="0"/>
                        <a:t>1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BE" dirty="0"/>
                        <a:t>-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BE" dirty="0"/>
                        <a:t>-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BE" dirty="0"/>
                        <a:t>-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BE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BE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606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1600" kern="1200" dirty="0"/>
                        <a:t>Buitenland of geen</a:t>
                      </a:r>
                      <a:r>
                        <a:rPr lang="nl-BE" sz="1600" kern="1200" baseline="0" dirty="0"/>
                        <a:t> info</a:t>
                      </a:r>
                      <a:endParaRPr lang="nl-BE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4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11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5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-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2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0960">
                <a:tc>
                  <a:txBody>
                    <a:bodyPr/>
                    <a:lstStyle/>
                    <a:p>
                      <a:endParaRPr lang="nl-BE" sz="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3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3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3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3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3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3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3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3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88741">
                <a:tc>
                  <a:txBody>
                    <a:bodyPr/>
                    <a:lstStyle/>
                    <a:p>
                      <a:r>
                        <a:rPr lang="nl-BE" dirty="0"/>
                        <a:t>TOT</a:t>
                      </a:r>
                      <a:endParaRPr lang="nl-B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51 </a:t>
                      </a:r>
                      <a:endParaRPr lang="nl-BE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 66 </a:t>
                      </a:r>
                      <a:endParaRPr lang="nl-BE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66</a:t>
                      </a:r>
                      <a:endParaRPr lang="nl-BE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51</a:t>
                      </a:r>
                      <a:endParaRPr lang="nl-BE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52</a:t>
                      </a:r>
                      <a:endParaRPr lang="nl-BE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51</a:t>
                      </a:r>
                      <a:endParaRPr lang="nl-BE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b="0" dirty="0">
                          <a:solidFill>
                            <a:schemeClr val="tx1"/>
                          </a:solidFill>
                        </a:rPr>
                        <a:t>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b="1" dirty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nl-BE" b="1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" name="Tekstvak 6"/>
          <p:cNvSpPr txBox="1"/>
          <p:nvPr/>
        </p:nvSpPr>
        <p:spPr>
          <a:xfrm>
            <a:off x="1115616" y="332655"/>
            <a:ext cx="6624736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4000" b="1" dirty="0"/>
              <a:t>1.2. Instroom - type SO </a:t>
            </a:r>
          </a:p>
          <a:p>
            <a:pPr algn="ctr"/>
            <a:r>
              <a:rPr lang="nl-BE" sz="2800" b="1" dirty="0"/>
              <a:t>in aantal nieuwe voltijdse studenten</a:t>
            </a:r>
          </a:p>
        </p:txBody>
      </p:sp>
      <p:pic>
        <p:nvPicPr>
          <p:cNvPr id="5" name="Afbeelding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416" y="5862320"/>
            <a:ext cx="589280" cy="589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8495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22" name="Text Box 8"/>
          <p:cNvSpPr txBox="1">
            <a:spLocks noChangeArrowheads="1"/>
          </p:cNvSpPr>
          <p:nvPr/>
        </p:nvSpPr>
        <p:spPr bwMode="auto">
          <a:xfrm>
            <a:off x="5148263" y="5084763"/>
            <a:ext cx="3384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nl-BE"/>
          </a:p>
        </p:txBody>
      </p:sp>
      <p:graphicFrame>
        <p:nvGraphicFramePr>
          <p:cNvPr id="2" name="Tabel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9038033"/>
              </p:ext>
            </p:extLst>
          </p:nvPr>
        </p:nvGraphicFramePr>
        <p:xfrm>
          <a:off x="395536" y="2026816"/>
          <a:ext cx="7920882" cy="303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7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80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80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80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280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28018">
                  <a:extLst>
                    <a:ext uri="{9D8B030D-6E8A-4147-A177-3AD203B41FA5}">
                      <a16:colId xmlns:a16="http://schemas.microsoft.com/office/drawing/2014/main" val="2261671403"/>
                    </a:ext>
                  </a:extLst>
                </a:gridCol>
                <a:gridCol w="828018">
                  <a:extLst>
                    <a:ext uri="{9D8B030D-6E8A-4147-A177-3AD203B41FA5}">
                      <a16:colId xmlns:a16="http://schemas.microsoft.com/office/drawing/2014/main" val="2342043502"/>
                    </a:ext>
                  </a:extLst>
                </a:gridCol>
                <a:gridCol w="828018">
                  <a:extLst>
                    <a:ext uri="{9D8B030D-6E8A-4147-A177-3AD203B41FA5}">
                      <a16:colId xmlns:a16="http://schemas.microsoft.com/office/drawing/2014/main" val="797768801"/>
                    </a:ext>
                  </a:extLst>
                </a:gridCol>
                <a:gridCol w="828018">
                  <a:extLst>
                    <a:ext uri="{9D8B030D-6E8A-4147-A177-3AD203B41FA5}">
                      <a16:colId xmlns:a16="http://schemas.microsoft.com/office/drawing/2014/main" val="49543218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nl-BE" dirty="0"/>
                        <a:t>Type SO</a:t>
                      </a:r>
                      <a:endParaRPr lang="nl-B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nl-BE" sz="1800" kern="1200" dirty="0"/>
                        <a:t>‘12-’13</a:t>
                      </a:r>
                      <a:endParaRPr lang="nl-BE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nl-BE" sz="1800" kern="1200" dirty="0"/>
                        <a:t>‘13-’14</a:t>
                      </a:r>
                      <a:endParaRPr lang="nl-BE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nl-BE" sz="1800" kern="1200" dirty="0"/>
                        <a:t>‘14-’15</a:t>
                      </a:r>
                      <a:endParaRPr lang="nl-BE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nl-BE" sz="1800" kern="1200" dirty="0"/>
                        <a:t>’15-’16</a:t>
                      </a:r>
                      <a:endParaRPr lang="nl-BE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nl-BE" sz="1800" kern="1200" dirty="0"/>
                        <a:t>’16-’17</a:t>
                      </a:r>
                      <a:endParaRPr lang="nl-BE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nl-BE" sz="1800" kern="1200" dirty="0"/>
                        <a:t>‘17-’18</a:t>
                      </a:r>
                      <a:endParaRPr lang="nl-BE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nl-BE" sz="18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’18’-19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nl-BE" sz="18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‘19-’20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ASO           </a:t>
                      </a:r>
                    </a:p>
                    <a:p>
                      <a:pPr algn="r"/>
                      <a:endParaRPr lang="nl-BE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nl-BE" sz="1800" kern="1200" dirty="0"/>
                        <a:t>43%</a:t>
                      </a:r>
                      <a:endParaRPr lang="nl-BE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nl-BE" sz="1800" kern="1200" dirty="0"/>
                        <a:t>39%</a:t>
                      </a:r>
                      <a:endParaRPr lang="nl-BE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nl-BE" sz="1800" kern="1200" dirty="0"/>
                        <a:t>39%</a:t>
                      </a:r>
                      <a:endParaRPr lang="nl-BE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nl-BE" sz="1800" kern="1200" dirty="0"/>
                        <a:t>31%</a:t>
                      </a:r>
                      <a:endParaRPr lang="nl-BE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nl-BE" sz="1800" kern="1200" dirty="0"/>
                        <a:t>37%</a:t>
                      </a:r>
                      <a:endParaRPr lang="nl-BE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nl-BE" sz="1800" kern="1200" dirty="0"/>
                        <a:t>33%</a:t>
                      </a:r>
                      <a:endParaRPr lang="nl-BE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nl-BE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nl-NL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36%</a:t>
                      </a:r>
                      <a:endParaRPr lang="nl-BE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TSO</a:t>
                      </a:r>
                      <a:endParaRPr lang="nl-B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nl-BE" sz="1800" kern="1200" dirty="0"/>
                        <a:t>33%</a:t>
                      </a:r>
                      <a:endParaRPr lang="nl-BE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nl-BE" sz="1800" kern="1200" dirty="0"/>
                        <a:t>29%</a:t>
                      </a:r>
                      <a:endParaRPr lang="nl-BE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nl-BE" sz="1800" kern="1200"/>
                        <a:t>45%</a:t>
                      </a:r>
                      <a:endParaRPr lang="nl-BE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nl-BE" sz="1800" kern="1200" dirty="0"/>
                        <a:t>43%</a:t>
                      </a:r>
                      <a:endParaRPr lang="nl-BE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nl-BE" sz="1800" kern="1200" dirty="0"/>
                        <a:t>37%</a:t>
                      </a:r>
                      <a:endParaRPr lang="nl-BE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nl-BE" sz="1800" kern="1200" dirty="0"/>
                        <a:t>43%</a:t>
                      </a:r>
                      <a:endParaRPr lang="nl-BE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nl-BE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nl-NL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32%</a:t>
                      </a:r>
                      <a:endParaRPr lang="nl-BE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BSO</a:t>
                      </a:r>
                      <a:endParaRPr lang="nl-B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nl-BE" sz="1800" kern="1200" dirty="0"/>
                        <a:t>16%</a:t>
                      </a:r>
                      <a:endParaRPr lang="nl-BE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nl-BE" sz="1800" kern="1200" dirty="0"/>
                        <a:t>14%</a:t>
                      </a:r>
                      <a:endParaRPr lang="nl-BE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nl-BE" sz="1800" kern="1200" dirty="0"/>
                        <a:t>6%</a:t>
                      </a:r>
                      <a:endParaRPr lang="nl-BE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nl-BE" sz="1800" kern="1200" dirty="0"/>
                        <a:t>26%</a:t>
                      </a:r>
                      <a:endParaRPr lang="nl-BE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nl-BE" sz="1800" kern="1200" dirty="0"/>
                        <a:t>23%</a:t>
                      </a:r>
                      <a:endParaRPr lang="nl-BE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nl-BE" sz="1800" kern="1200" dirty="0"/>
                        <a:t>22%</a:t>
                      </a:r>
                      <a:endParaRPr lang="nl-BE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nl-BE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nl-NL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28%</a:t>
                      </a:r>
                      <a:endParaRPr lang="nl-BE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KSO</a:t>
                      </a:r>
                      <a:endParaRPr lang="nl-B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nl-BE" sz="1800" kern="1200" dirty="0"/>
                        <a:t>-</a:t>
                      </a:r>
                      <a:endParaRPr lang="nl-BE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nl-BE" sz="1800" kern="1200" dirty="0"/>
                        <a:t>-</a:t>
                      </a:r>
                      <a:endParaRPr lang="nl-BE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nl-BE" sz="1800" kern="1200" dirty="0"/>
                        <a:t>2%</a:t>
                      </a:r>
                      <a:endParaRPr lang="nl-BE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nl-BE" sz="1800" kern="1200" dirty="0"/>
                        <a:t>-</a:t>
                      </a:r>
                      <a:endParaRPr lang="nl-BE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nl-BE" sz="1800" kern="1200" dirty="0"/>
                        <a:t>-</a:t>
                      </a:r>
                      <a:endParaRPr lang="nl-BE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nl-BE" sz="1800" kern="1200" dirty="0"/>
                        <a:t>-</a:t>
                      </a:r>
                      <a:endParaRPr lang="nl-BE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nl-BE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nl-NL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lang="nl-BE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Buitenland</a:t>
                      </a:r>
                      <a:r>
                        <a:rPr lang="nl-BE" baseline="0" dirty="0"/>
                        <a:t> of g</a:t>
                      </a:r>
                      <a:r>
                        <a:rPr lang="nl-BE" dirty="0"/>
                        <a:t>een info </a:t>
                      </a:r>
                      <a:endParaRPr lang="nl-BE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nl-BE" sz="1800" kern="1200" dirty="0"/>
                        <a:t>8%</a:t>
                      </a:r>
                      <a:endParaRPr lang="nl-BE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nl-BE" sz="1800" kern="1200" dirty="0"/>
                        <a:t>17%</a:t>
                      </a:r>
                      <a:endParaRPr lang="nl-BE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nl-BE" sz="1800" kern="1200" dirty="0"/>
                        <a:t>8%</a:t>
                      </a:r>
                      <a:endParaRPr lang="nl-BE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nl-BE" sz="1800" kern="1200" dirty="0"/>
                        <a:t>-</a:t>
                      </a:r>
                      <a:endParaRPr lang="nl-BE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nl-BE" sz="1800" kern="1200" dirty="0"/>
                        <a:t>3%</a:t>
                      </a:r>
                      <a:endParaRPr lang="nl-BE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nl-BE" sz="1800" kern="1200" dirty="0"/>
                        <a:t>2%</a:t>
                      </a:r>
                      <a:endParaRPr lang="nl-BE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nl-BE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nl-NL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4%</a:t>
                      </a:r>
                      <a:endParaRPr lang="nl-BE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Tekstvak 6"/>
          <p:cNvSpPr txBox="1"/>
          <p:nvPr/>
        </p:nvSpPr>
        <p:spPr>
          <a:xfrm>
            <a:off x="1575954" y="404664"/>
            <a:ext cx="612068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4000" b="1" dirty="0"/>
              <a:t>1.3. Instroom - type SO </a:t>
            </a:r>
          </a:p>
          <a:p>
            <a:pPr algn="ctr"/>
            <a:r>
              <a:rPr lang="nl-BE" sz="2800" b="1" dirty="0"/>
              <a:t>in aandeel in voltijdse instroom (%)</a:t>
            </a:r>
          </a:p>
        </p:txBody>
      </p:sp>
      <p:pic>
        <p:nvPicPr>
          <p:cNvPr id="5" name="Afbeelding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416" y="5862320"/>
            <a:ext cx="589280" cy="589280"/>
          </a:xfrm>
          <a:prstGeom prst="rect">
            <a:avLst/>
          </a:prstGeom>
        </p:spPr>
      </p:pic>
      <p:sp>
        <p:nvSpPr>
          <p:cNvPr id="6" name="PIJL-LINKS 5"/>
          <p:cNvSpPr/>
          <p:nvPr/>
        </p:nvSpPr>
        <p:spPr>
          <a:xfrm>
            <a:off x="8596217" y="2031819"/>
            <a:ext cx="432048" cy="21560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18143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22" name="Text Box 8"/>
          <p:cNvSpPr txBox="1">
            <a:spLocks noChangeArrowheads="1"/>
          </p:cNvSpPr>
          <p:nvPr/>
        </p:nvSpPr>
        <p:spPr bwMode="auto">
          <a:xfrm>
            <a:off x="5148263" y="5084763"/>
            <a:ext cx="3384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nl-BE"/>
          </a:p>
        </p:txBody>
      </p:sp>
      <p:graphicFrame>
        <p:nvGraphicFramePr>
          <p:cNvPr id="2" name="Tabel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0333369"/>
              </p:ext>
            </p:extLst>
          </p:nvPr>
        </p:nvGraphicFramePr>
        <p:xfrm>
          <a:off x="539247" y="2145548"/>
          <a:ext cx="7996812" cy="355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09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04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04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584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6584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65846">
                  <a:extLst>
                    <a:ext uri="{9D8B030D-6E8A-4147-A177-3AD203B41FA5}">
                      <a16:colId xmlns:a16="http://schemas.microsoft.com/office/drawing/2014/main" val="1030308163"/>
                    </a:ext>
                  </a:extLst>
                </a:gridCol>
                <a:gridCol w="865846">
                  <a:extLst>
                    <a:ext uri="{9D8B030D-6E8A-4147-A177-3AD203B41FA5}">
                      <a16:colId xmlns:a16="http://schemas.microsoft.com/office/drawing/2014/main" val="3275801056"/>
                    </a:ext>
                  </a:extLst>
                </a:gridCol>
                <a:gridCol w="865846">
                  <a:extLst>
                    <a:ext uri="{9D8B030D-6E8A-4147-A177-3AD203B41FA5}">
                      <a16:colId xmlns:a16="http://schemas.microsoft.com/office/drawing/2014/main" val="2880949716"/>
                    </a:ext>
                  </a:extLst>
                </a:gridCol>
                <a:gridCol w="865846">
                  <a:extLst>
                    <a:ext uri="{9D8B030D-6E8A-4147-A177-3AD203B41FA5}">
                      <a16:colId xmlns:a16="http://schemas.microsoft.com/office/drawing/2014/main" val="4682095"/>
                    </a:ext>
                  </a:extLst>
                </a:gridCol>
              </a:tblGrid>
              <a:tr h="514856">
                <a:tc>
                  <a:txBody>
                    <a:bodyPr/>
                    <a:lstStyle/>
                    <a:p>
                      <a:r>
                        <a:rPr lang="nl-BE" dirty="0"/>
                        <a:t>Type 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‘12-’13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‘13-’14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‘14-’15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’15-’16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’16-’17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‘17-’18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’18-’19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’19-’20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ASO      </a:t>
                      </a:r>
                      <a:endParaRPr lang="nl-BE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19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15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18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12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13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13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>
                          <a:solidFill>
                            <a:schemeClr val="tx1"/>
                          </a:solidFill>
                        </a:rPr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TSO</a:t>
                      </a:r>
                      <a:endParaRPr lang="nl-B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14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16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20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17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18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19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>
                          <a:solidFill>
                            <a:schemeClr val="tx1"/>
                          </a:solidFill>
                        </a:rPr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BSO</a:t>
                      </a:r>
                      <a:endParaRPr lang="nl-B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6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7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4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12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11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11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KSO</a:t>
                      </a:r>
                      <a:endParaRPr lang="nl-B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BE" dirty="0"/>
                        <a:t>-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BE" dirty="0"/>
                        <a:t>-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BE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baseline="0" dirty="0" err="1"/>
                        <a:t>Blnd</a:t>
                      </a:r>
                      <a:r>
                        <a:rPr lang="nl-BE" baseline="0" dirty="0"/>
                        <a:t> of geen info</a:t>
                      </a:r>
                      <a:endParaRPr lang="nl-B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2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4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3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-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nl-B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1224">
                <a:tc>
                  <a:txBody>
                    <a:bodyPr/>
                    <a:lstStyle/>
                    <a:p>
                      <a:endParaRPr lang="nl-BE" sz="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Aantal</a:t>
                      </a:r>
                      <a:endParaRPr lang="nl-B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41</a:t>
                      </a:r>
                      <a:endParaRPr lang="nl-BE" sz="1100" dirty="0"/>
                    </a:p>
                    <a:p>
                      <a:endParaRPr lang="nl-BE" sz="16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42</a:t>
                      </a:r>
                    </a:p>
                    <a:p>
                      <a:r>
                        <a:rPr lang="nl-BE" dirty="0"/>
                        <a:t> </a:t>
                      </a:r>
                      <a:endParaRPr lang="nl-BE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800" dirty="0"/>
                        <a:t>45</a:t>
                      </a:r>
                      <a:endParaRPr lang="nl-BE" sz="18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800" dirty="0"/>
                        <a:t>41</a:t>
                      </a:r>
                      <a:endParaRPr lang="nl-BE" sz="18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800" dirty="0"/>
                        <a:t>42</a:t>
                      </a:r>
                      <a:endParaRPr lang="nl-BE" sz="18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800" dirty="0"/>
                        <a:t>44</a:t>
                      </a:r>
                      <a:endParaRPr lang="nl-BE" sz="18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800" b="1" dirty="0">
                          <a:solidFill>
                            <a:schemeClr val="tx1"/>
                          </a:solidFill>
                        </a:rPr>
                        <a:t>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800" b="1" dirty="0">
                          <a:solidFill>
                            <a:schemeClr val="tx1"/>
                          </a:solidFill>
                        </a:rPr>
                        <a:t>38</a:t>
                      </a:r>
                      <a:endParaRPr lang="nl-BE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8" name="Tekstvak 7"/>
          <p:cNvSpPr txBox="1"/>
          <p:nvPr/>
        </p:nvSpPr>
        <p:spPr>
          <a:xfrm>
            <a:off x="758529" y="476672"/>
            <a:ext cx="7777236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3600" b="1" dirty="0"/>
              <a:t>1.4. Instroom – Type SO</a:t>
            </a:r>
          </a:p>
          <a:p>
            <a:pPr algn="ctr"/>
            <a:r>
              <a:rPr lang="nl-BE" sz="3600" b="1" dirty="0"/>
              <a:t>Alleen generatiestudenten </a:t>
            </a:r>
          </a:p>
          <a:p>
            <a:pPr algn="ctr"/>
            <a:r>
              <a:rPr lang="nl-BE" sz="2000" b="1" dirty="0"/>
              <a:t>in aantal voltijdse studenten</a:t>
            </a:r>
          </a:p>
        </p:txBody>
      </p:sp>
      <p:pic>
        <p:nvPicPr>
          <p:cNvPr id="5" name="Afbeelding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416" y="5862320"/>
            <a:ext cx="589280" cy="589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144252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resentatie 2013 nieuw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huisstijl ehb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6355</TotalTime>
  <Words>3153</Words>
  <Application>Microsoft Office PowerPoint</Application>
  <PresentationFormat>Diavoorstelling (4:3)</PresentationFormat>
  <Paragraphs>993</Paragraphs>
  <Slides>31</Slides>
  <Notes>15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2</vt:i4>
      </vt:variant>
      <vt:variant>
        <vt:lpstr>Diatitels</vt:lpstr>
      </vt:variant>
      <vt:variant>
        <vt:i4>31</vt:i4>
      </vt:variant>
    </vt:vector>
  </HeadingPairs>
  <TitlesOfParts>
    <vt:vector size="38" baseType="lpstr">
      <vt:lpstr>Arial</vt:lpstr>
      <vt:lpstr>Calibri</vt:lpstr>
      <vt:lpstr>Tahoma</vt:lpstr>
      <vt:lpstr>Verdana</vt:lpstr>
      <vt:lpstr>Wingdings</vt:lpstr>
      <vt:lpstr>Kantoorthema</vt:lpstr>
      <vt:lpstr>Presentatie 2013 nieuw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Besluiten instroom</vt:lpstr>
      <vt:lpstr>Besluiten instroom</vt:lpstr>
      <vt:lpstr>PowerPoint-presentatie</vt:lpstr>
      <vt:lpstr>PowerPoint-presentatie</vt:lpstr>
      <vt:lpstr>PowerPoint-presentatie</vt:lpstr>
      <vt:lpstr>Besluiten doorstroom (1)</vt:lpstr>
      <vt:lpstr>Besluiten doorstroom (2)</vt:lpstr>
      <vt:lpstr>PowerPoint-presentatie</vt:lpstr>
      <vt:lpstr>PowerPoint-presentatie</vt:lpstr>
      <vt:lpstr>Besluiten uitstroom</vt:lpstr>
      <vt:lpstr>PowerPoint-presentatie</vt:lpstr>
      <vt:lpstr>PowerPoint-presentatie</vt:lpstr>
      <vt:lpstr>PowerPoint-presentatie</vt:lpstr>
      <vt:lpstr>PowerPoint-presentatie</vt:lpstr>
      <vt:lpstr>Besluiten studieduur</vt:lpstr>
      <vt:lpstr>PowerPoint-presentatie</vt:lpstr>
      <vt:lpstr>PowerPoint-presentatie</vt:lpstr>
      <vt:lpstr>PowerPoint-presentatie</vt:lpstr>
      <vt:lpstr>PowerPoint-presentatie</vt:lpstr>
      <vt:lpstr>Besluiten studierendement</vt:lpstr>
      <vt:lpstr>Wat valt dit jaar op?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thuis</dc:creator>
  <cp:lastModifiedBy>Joren Schelkens</cp:lastModifiedBy>
  <cp:revision>391</cp:revision>
  <dcterms:created xsi:type="dcterms:W3CDTF">2011-08-18T14:19:39Z</dcterms:created>
  <dcterms:modified xsi:type="dcterms:W3CDTF">2020-05-27T11:16:31Z</dcterms:modified>
</cp:coreProperties>
</file>