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335" r:id="rId3"/>
    <p:sldId id="364" r:id="rId4"/>
    <p:sldId id="348" r:id="rId5"/>
    <p:sldId id="349" r:id="rId6"/>
    <p:sldId id="350" r:id="rId7"/>
    <p:sldId id="352" r:id="rId8"/>
    <p:sldId id="264" r:id="rId9"/>
    <p:sldId id="263" r:id="rId10"/>
    <p:sldId id="261" r:id="rId11"/>
    <p:sldId id="353" r:id="rId12"/>
    <p:sldId id="328" r:id="rId13"/>
    <p:sldId id="370" r:id="rId14"/>
    <p:sldId id="355" r:id="rId15"/>
    <p:sldId id="273" r:id="rId16"/>
    <p:sldId id="342" r:id="rId17"/>
    <p:sldId id="329" r:id="rId18"/>
    <p:sldId id="368" r:id="rId19"/>
    <p:sldId id="357" r:id="rId20"/>
    <p:sldId id="343" r:id="rId21"/>
    <p:sldId id="330" r:id="rId22"/>
    <p:sldId id="345" r:id="rId23"/>
    <p:sldId id="285" r:id="rId24"/>
    <p:sldId id="358" r:id="rId25"/>
    <p:sldId id="359" r:id="rId26"/>
    <p:sldId id="331" r:id="rId27"/>
    <p:sldId id="360" r:id="rId28"/>
    <p:sldId id="361" r:id="rId29"/>
    <p:sldId id="365" r:id="rId30"/>
    <p:sldId id="389" r:id="rId31"/>
    <p:sldId id="363" r:id="rId32"/>
    <p:sldId id="369" r:id="rId3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56" autoAdjust="0"/>
    <p:restoredTop sz="81818" autoAdjust="0"/>
  </p:normalViewPr>
  <p:slideViewPr>
    <p:cSldViewPr>
      <p:cViewPr varScale="1">
        <p:scale>
          <a:sx n="93" d="100"/>
          <a:sy n="93" d="100"/>
        </p:scale>
        <p:origin x="17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jetsrv04\docentdata$\matthias.waegemans\Desktop\Cijfers%20instroom%20doorstroom\VRK\2018\Grafiek%20voor%20p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jetsrv04\docentdata$\matthias.waegemans\Desktop\Cijfers%20instroom%20doorstroom\VRK\2018\Grafiek%20voor%20pp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Blad1!$A$2</c:f>
              <c:strCache>
                <c:ptCount val="1"/>
                <c:pt idx="0">
                  <c:v>opgenomen studiepunten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Blad1!$B$1:$J$1</c:f>
              <c:strCache>
                <c:ptCount val="9"/>
                <c:pt idx="0">
                  <c:v>‘09 – ‘10</c:v>
                </c:pt>
                <c:pt idx="1">
                  <c:v>‘10 – ‘11</c:v>
                </c:pt>
                <c:pt idx="2">
                  <c:v>‘11 – ‘12</c:v>
                </c:pt>
                <c:pt idx="3">
                  <c:v>‘12 – ‘13</c:v>
                </c:pt>
                <c:pt idx="4">
                  <c:v>‘13-’14*</c:v>
                </c:pt>
                <c:pt idx="5">
                  <c:v>‘14 – ‘15*</c:v>
                </c:pt>
                <c:pt idx="6">
                  <c:v>‘15 – ’16*</c:v>
                </c:pt>
                <c:pt idx="7">
                  <c:v>’16-’17*</c:v>
                </c:pt>
                <c:pt idx="8">
                  <c:v>’17-’18*</c:v>
                </c:pt>
              </c:strCache>
            </c:strRef>
          </c:cat>
          <c:val>
            <c:numRef>
              <c:f>Blad1!$B$2:$J$2</c:f>
              <c:numCache>
                <c:formatCode>General</c:formatCode>
                <c:ptCount val="9"/>
                <c:pt idx="0">
                  <c:v>8385</c:v>
                </c:pt>
                <c:pt idx="1">
                  <c:v>9218</c:v>
                </c:pt>
                <c:pt idx="2">
                  <c:v>10017</c:v>
                </c:pt>
                <c:pt idx="3">
                  <c:v>9961</c:v>
                </c:pt>
                <c:pt idx="4">
                  <c:v>9712</c:v>
                </c:pt>
                <c:pt idx="5">
                  <c:v>10458</c:v>
                </c:pt>
                <c:pt idx="6">
                  <c:v>9843</c:v>
                </c:pt>
                <c:pt idx="7">
                  <c:v>9064</c:v>
                </c:pt>
                <c:pt idx="8">
                  <c:v>8931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80-4C2A-8908-DD0FEB139C0F}"/>
            </c:ext>
          </c:extLst>
        </c:ser>
        <c:ser>
          <c:idx val="1"/>
          <c:order val="1"/>
          <c:tx>
            <c:strRef>
              <c:f>Blad1!$A$3</c:f>
              <c:strCache>
                <c:ptCount val="1"/>
                <c:pt idx="0">
                  <c:v>verworven studiepunten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Blad1!$B$1:$J$1</c:f>
              <c:strCache>
                <c:ptCount val="9"/>
                <c:pt idx="0">
                  <c:v>‘09 – ‘10</c:v>
                </c:pt>
                <c:pt idx="1">
                  <c:v>‘10 – ‘11</c:v>
                </c:pt>
                <c:pt idx="2">
                  <c:v>‘11 – ‘12</c:v>
                </c:pt>
                <c:pt idx="3">
                  <c:v>‘12 – ‘13</c:v>
                </c:pt>
                <c:pt idx="4">
                  <c:v>‘13-’14*</c:v>
                </c:pt>
                <c:pt idx="5">
                  <c:v>‘14 – ‘15*</c:v>
                </c:pt>
                <c:pt idx="6">
                  <c:v>‘15 – ’16*</c:v>
                </c:pt>
                <c:pt idx="7">
                  <c:v>’16-’17*</c:v>
                </c:pt>
                <c:pt idx="8">
                  <c:v>’17-’18*</c:v>
                </c:pt>
              </c:strCache>
            </c:strRef>
          </c:cat>
          <c:val>
            <c:numRef>
              <c:f>Blad1!$B$3:$J$3</c:f>
              <c:numCache>
                <c:formatCode>General</c:formatCode>
                <c:ptCount val="9"/>
                <c:pt idx="0">
                  <c:v>6763</c:v>
                </c:pt>
                <c:pt idx="1">
                  <c:v>7698</c:v>
                </c:pt>
                <c:pt idx="2">
                  <c:v>7699</c:v>
                </c:pt>
                <c:pt idx="3">
                  <c:v>7583</c:v>
                </c:pt>
                <c:pt idx="4">
                  <c:v>7385</c:v>
                </c:pt>
                <c:pt idx="5">
                  <c:v>8173</c:v>
                </c:pt>
                <c:pt idx="6">
                  <c:v>7694</c:v>
                </c:pt>
                <c:pt idx="7">
                  <c:v>6581</c:v>
                </c:pt>
                <c:pt idx="8">
                  <c:v>6145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80-4C2A-8908-DD0FEB139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0508040"/>
        <c:axId val="440510336"/>
      </c:lineChart>
      <c:catAx>
        <c:axId val="440508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0510336"/>
        <c:crosses val="autoZero"/>
        <c:auto val="1"/>
        <c:lblAlgn val="ctr"/>
        <c:lblOffset val="100"/>
        <c:noMultiLvlLbl val="0"/>
      </c:catAx>
      <c:valAx>
        <c:axId val="440510336"/>
        <c:scaling>
          <c:orientation val="minMax"/>
          <c:min val="6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0508040"/>
        <c:crosses val="autoZero"/>
        <c:crossBetween val="between"/>
        <c:majorUnit val="1000"/>
        <c:minorUnit val="5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Blad2!$A$3</c:f>
              <c:strCache>
                <c:ptCount val="1"/>
                <c:pt idx="0">
                  <c:v>ASO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Blad2!$B$3:$J$3</c:f>
              <c:numCache>
                <c:formatCode>0%</c:formatCode>
                <c:ptCount val="9"/>
                <c:pt idx="0">
                  <c:v>0.87</c:v>
                </c:pt>
                <c:pt idx="1">
                  <c:v>0.89</c:v>
                </c:pt>
                <c:pt idx="2">
                  <c:v>0.87</c:v>
                </c:pt>
                <c:pt idx="3">
                  <c:v>0.86</c:v>
                </c:pt>
                <c:pt idx="4">
                  <c:v>0.87</c:v>
                </c:pt>
                <c:pt idx="5">
                  <c:v>0.88</c:v>
                </c:pt>
                <c:pt idx="6">
                  <c:v>0.87</c:v>
                </c:pt>
                <c:pt idx="7">
                  <c:v>0.86</c:v>
                </c:pt>
                <c:pt idx="8">
                  <c:v>0.79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BC-4B0D-9BCD-117F168EA33F}"/>
            </c:ext>
          </c:extLst>
        </c:ser>
        <c:ser>
          <c:idx val="1"/>
          <c:order val="1"/>
          <c:tx>
            <c:strRef>
              <c:f>Blad2!$A$4</c:f>
              <c:strCache>
                <c:ptCount val="1"/>
                <c:pt idx="0">
                  <c:v>TSO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Blad2!$B$4:$J$4</c:f>
              <c:numCache>
                <c:formatCode>0%</c:formatCode>
                <c:ptCount val="9"/>
                <c:pt idx="0">
                  <c:v>0.81</c:v>
                </c:pt>
                <c:pt idx="1">
                  <c:v>0.85</c:v>
                </c:pt>
                <c:pt idx="2">
                  <c:v>0.73</c:v>
                </c:pt>
                <c:pt idx="3">
                  <c:v>0.74</c:v>
                </c:pt>
                <c:pt idx="4">
                  <c:v>0.76</c:v>
                </c:pt>
                <c:pt idx="5">
                  <c:v>0.73</c:v>
                </c:pt>
                <c:pt idx="6">
                  <c:v>0.75</c:v>
                </c:pt>
                <c:pt idx="7">
                  <c:v>0.71</c:v>
                </c:pt>
                <c:pt idx="8">
                  <c:v>0.67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BC-4B0D-9BCD-117F168EA33F}"/>
            </c:ext>
          </c:extLst>
        </c:ser>
        <c:ser>
          <c:idx val="2"/>
          <c:order val="2"/>
          <c:tx>
            <c:strRef>
              <c:f>Blad2!$A$5</c:f>
              <c:strCache>
                <c:ptCount val="1"/>
                <c:pt idx="0">
                  <c:v>   BSO**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Blad2!$B$5:$J$5</c:f>
              <c:numCache>
                <c:formatCode>0%</c:formatCode>
                <c:ptCount val="9"/>
                <c:pt idx="0">
                  <c:v>0.62</c:v>
                </c:pt>
                <c:pt idx="1">
                  <c:v>0.55000000000000004</c:v>
                </c:pt>
                <c:pt idx="2">
                  <c:v>0.53</c:v>
                </c:pt>
                <c:pt idx="3">
                  <c:v>0.39</c:v>
                </c:pt>
                <c:pt idx="4">
                  <c:v>0.48</c:v>
                </c:pt>
                <c:pt idx="5">
                  <c:v>0.51</c:v>
                </c:pt>
                <c:pt idx="6">
                  <c:v>0.56000000000000005</c:v>
                </c:pt>
                <c:pt idx="7">
                  <c:v>0.53</c:v>
                </c:pt>
                <c:pt idx="8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BC-4B0D-9BCD-117F168EA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3190912"/>
        <c:axId val="443189272"/>
      </c:lineChart>
      <c:catAx>
        <c:axId val="44319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3189272"/>
        <c:crosses val="autoZero"/>
        <c:auto val="1"/>
        <c:lblAlgn val="ctr"/>
        <c:lblOffset val="100"/>
        <c:noMultiLvlLbl val="0"/>
      </c:catAx>
      <c:valAx>
        <c:axId val="443189272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319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CFCA9-EE0F-409A-A8C3-56F056561412}" type="datetimeFigureOut">
              <a:rPr lang="nl-BE" smtClean="0"/>
              <a:t>28/12/2019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0B2C6-99A6-46E5-A4FE-A0208B41026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93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zien dit jaar duidelijk een daling van de instroom. Zelfs als we de piek van vorig jaar buiten beschouwing laten, zitten we met toch met 7 minder dan in de jaren 15-16 tem 17-18.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072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4184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Overeenkomstige instroom: 64</a:t>
            </a:r>
          </a:p>
          <a:p>
            <a:r>
              <a:rPr lang="nl-BE" dirty="0" err="1"/>
              <a:t>Tvg</a:t>
            </a:r>
            <a:r>
              <a:rPr lang="nl-BE" dirty="0"/>
              <a:t> overeenkomstige instroom 16-17: 77</a:t>
            </a:r>
          </a:p>
          <a:p>
            <a:endParaRPr lang="nl-BE" dirty="0"/>
          </a:p>
          <a:p>
            <a:r>
              <a:rPr lang="nl-BE" dirty="0"/>
              <a:t>Uitstroom altijd wel met enige vertraging, </a:t>
            </a:r>
            <a:r>
              <a:rPr lang="nl-BE" dirty="0" err="1"/>
              <a:t>cfr</a:t>
            </a:r>
            <a:r>
              <a:rPr lang="nl-BE" dirty="0"/>
              <a:t>. studieduur</a:t>
            </a:r>
          </a:p>
          <a:p>
            <a:endParaRPr lang="nl-BE" dirty="0"/>
          </a:p>
          <a:p>
            <a:r>
              <a:rPr lang="nl-BE" dirty="0"/>
              <a:t>Samenstelling instroom: 36%ASO, 43%TSO, 18%BSO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0517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Het aantal studenten dat afstudeert op drie jaren neemt het laatste decennium stelselmatig af. Het valt ook op dat steeds meer studenten minstens 5 jaar doen over hun </a:t>
            </a:r>
            <a:r>
              <a:rPr lang="nl-BE" dirty="0" err="1"/>
              <a:t>studiedtraject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049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Opvallend: heel wat ASO-studenten deden meer dan 4 jaar over het behalen van hun diploma; 80% van de studenten die afstudeerden zonder vertraging zijn TSO- en BSO-studenten.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849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merken dat het studierendement de laatste jaren een dalende trend kent. Uiteraard moeten we hierbij ook rekening houden met de veranderde instroom de laatste jaren (steeds meer BSO-studenten).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48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zien dat </a:t>
            </a:r>
            <a:r>
              <a:rPr lang="nl-BE" dirty="0" err="1"/>
              <a:t>tov</a:t>
            </a:r>
            <a:r>
              <a:rPr lang="nl-BE" dirty="0"/>
              <a:t> vorig jaar het studierendement bij alle vooropleidingen daalde.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610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898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Naar samenstelling zien we dat de voltijdse instroom ongeveer stabiel blijft. Dit jaar hebben de ASO-studenten wel een iets groter aandeel en de BSO- studenten een iets kleiner aandeel.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95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790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Ook bij de generatiestudenten zien we dat de samenstelling relatief stabiel blijft.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493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Bij VK zien we in heel Vlaanderen de laatste jaren een stijgende trend in aantal studenten:</a:t>
            </a:r>
          </a:p>
          <a:p>
            <a:r>
              <a:rPr lang="nl-BE" dirty="0"/>
              <a:t>2016: 2046</a:t>
            </a:r>
          </a:p>
          <a:p>
            <a:r>
              <a:rPr lang="nl-BE" dirty="0"/>
              <a:t>2017: 2128</a:t>
            </a:r>
          </a:p>
          <a:p>
            <a:r>
              <a:rPr lang="nl-BE" dirty="0"/>
              <a:t>2018: 2213</a:t>
            </a:r>
          </a:p>
          <a:p>
            <a:endParaRPr lang="nl-BE" dirty="0"/>
          </a:p>
          <a:p>
            <a:r>
              <a:rPr lang="nl-BE" dirty="0"/>
              <a:t>Opvallend: Bij VP zien we duidelijk een dalende trend in aantal studenten in </a:t>
            </a:r>
            <a:r>
              <a:rPr lang="nl-BE"/>
              <a:t>heel Vlaanderen.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9257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Drop-out: 21 studenten gingen in 17-18 van voltijds naar deeltijds traject of schreven zich helemaal uit (in 16-17 waren dit er 23)</a:t>
            </a:r>
          </a:p>
          <a:p>
            <a:endParaRPr lang="nl-BE" dirty="0"/>
          </a:p>
          <a:p>
            <a:r>
              <a:rPr lang="nl-BE" dirty="0"/>
              <a:t>Nuance Drop-Out: hier zitten ook studenten in die van een voltijdse naar een deeltijds traject zijn overgegaan.</a:t>
            </a:r>
          </a:p>
          <a:p>
            <a:endParaRPr lang="nl-BE" dirty="0"/>
          </a:p>
          <a:p>
            <a:r>
              <a:rPr lang="nl-BE" dirty="0"/>
              <a:t>In het achterhoofd houden: dit zijn jaren waarin het aandeel BSO in voltijdse nieuwe studenten rond 25% schommelde.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54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Drop-out naar vooropleiding:</a:t>
            </a:r>
          </a:p>
          <a:p>
            <a:r>
              <a:rPr lang="nl-BE" dirty="0"/>
              <a:t>ASO: 4/17 = 24%</a:t>
            </a:r>
          </a:p>
          <a:p>
            <a:r>
              <a:rPr lang="nl-BE" dirty="0"/>
              <a:t>TSO: 7/19 = 37%</a:t>
            </a:r>
          </a:p>
          <a:p>
            <a:r>
              <a:rPr lang="nl-BE" dirty="0"/>
              <a:t>BSO: 7/11 = 64%</a:t>
            </a:r>
          </a:p>
          <a:p>
            <a:endParaRPr lang="nl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Nuance Drop-Out: hier zitten ook studenten in die van een voltijdse naar een deeltijds traject zijn overgegaan.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784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Nuance Drop-Out: hier zitten ook studenten in die van een voltijdse naar een deeltijds traject zijn overgegaan.</a:t>
            </a:r>
          </a:p>
          <a:p>
            <a:endParaRPr lang="nl-BE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128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28/12/2019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213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28/12/2019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118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28/12/2019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6174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67" y="1095233"/>
            <a:ext cx="4470665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537321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FF0000"/>
                </a:solidFill>
              </a:defRPr>
            </a:lvl1pPr>
          </a:lstStyle>
          <a:p>
            <a:r>
              <a:rPr lang="nl-BE" sz="3600" dirty="0">
                <a:solidFill>
                  <a:srgbClr val="FF0000"/>
                </a:solidFill>
              </a:rPr>
              <a:t>Klik voor Titel</a:t>
            </a:r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0"/>
            <a:ext cx="1542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99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pagina Eh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692696"/>
            <a:ext cx="6840538" cy="865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/>
              <a:t>Titel</a:t>
            </a:r>
            <a:endParaRPr lang="nl-BE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 hasCustomPrompt="1"/>
          </p:nvPr>
        </p:nvSpPr>
        <p:spPr>
          <a:xfrm>
            <a:off x="966680" y="1628800"/>
            <a:ext cx="6845680" cy="720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/>
              <a:t>Ondertitel</a:t>
            </a:r>
            <a:endParaRPr lang="nl-BE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/>
          </p:nvPr>
        </p:nvSpPr>
        <p:spPr>
          <a:xfrm>
            <a:off x="971442" y="2564904"/>
            <a:ext cx="6840918" cy="3240088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/>
            </a:lvl1pPr>
            <a:lvl2pPr>
              <a:buClr>
                <a:srgbClr val="FF0000"/>
              </a:buClr>
              <a:defRPr>
                <a:latin typeface="+mn-lt"/>
              </a:defRPr>
            </a:lvl2pPr>
            <a:lvl3pPr>
              <a:buClr>
                <a:srgbClr val="FF0000"/>
              </a:buClr>
              <a:defRPr>
                <a:latin typeface="+mn-lt"/>
              </a:defRPr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321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zwarte ro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0"/>
            <a:ext cx="1542457" cy="68580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77" y="5640871"/>
            <a:ext cx="1011196" cy="775587"/>
          </a:xfrm>
          <a:prstGeom prst="rect">
            <a:avLst/>
          </a:prstGeom>
        </p:spPr>
      </p:pic>
      <p:sp>
        <p:nvSpPr>
          <p:cNvPr id="8" name="Tijdelijke aanduiding voor afbeelding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7924800 w 9144000"/>
              <a:gd name="connsiteY3" fmla="*/ 6851650 h 6858000"/>
              <a:gd name="connsiteX4" fmla="*/ 0 w 9144000"/>
              <a:gd name="connsiteY4" fmla="*/ 6858000 h 6858000"/>
              <a:gd name="connsiteX5" fmla="*/ 0 w 9144000"/>
              <a:gd name="connsiteY5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cubicBezTo>
                  <a:pt x="8540750" y="924983"/>
                  <a:pt x="6953250" y="3259667"/>
                  <a:pt x="7924800" y="685165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nl-BE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4365104"/>
            <a:ext cx="6264696" cy="1087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43853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witte ro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7924800 w 9144000"/>
              <a:gd name="connsiteY3" fmla="*/ 6851650 h 6858000"/>
              <a:gd name="connsiteX4" fmla="*/ 0 w 9144000"/>
              <a:gd name="connsiteY4" fmla="*/ 6858000 h 6858000"/>
              <a:gd name="connsiteX5" fmla="*/ 0 w 9144000"/>
              <a:gd name="connsiteY5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cubicBezTo>
                  <a:pt x="8540750" y="924983"/>
                  <a:pt x="6953250" y="3259667"/>
                  <a:pt x="7924800" y="685165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nl-BE"/>
          </a:p>
        </p:txBody>
      </p:sp>
      <p:sp>
        <p:nvSpPr>
          <p:cNvPr id="8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4365104"/>
            <a:ext cx="6264696" cy="1087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154975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928996-A761-48F5-904A-3D23874764CB}" type="datetimeFigureOut">
              <a:rPr lang="nl-BE" smtClean="0">
                <a:solidFill>
                  <a:prstClr val="black"/>
                </a:solidFill>
              </a:rPr>
              <a:pPr/>
              <a:t>28/12/2019</a:t>
            </a:fld>
            <a:endParaRPr lang="nl-BE">
              <a:solidFill>
                <a:prstClr val="black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prstClr val="black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908FE6-92FF-41E5-B581-34241A2F11BF}" type="slidenum">
              <a:rPr lang="nl-BE" smtClean="0">
                <a:solidFill>
                  <a:prstClr val="black"/>
                </a:solidFill>
              </a:rPr>
              <a:pPr/>
              <a:t>‹#›</a:t>
            </a:fld>
            <a:endParaRPr lang="nl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6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28/12/2019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166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28/12/2019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68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28/12/2019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985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28/12/2019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914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28/12/2019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05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28/12/2019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008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28/12/2019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7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28/12/2019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48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28996-A761-48F5-904A-3D23874764CB}" type="datetimeFigureOut">
              <a:rPr lang="nl-BE" smtClean="0"/>
              <a:t>28/12/2019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50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11" y="5472656"/>
            <a:ext cx="1152128" cy="1152128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9128"/>
            <a:ext cx="1542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9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1259632" y="1196752"/>
            <a:ext cx="6840538" cy="865188"/>
          </a:xfrm>
        </p:spPr>
        <p:txBody>
          <a:bodyPr/>
          <a:lstStyle/>
          <a:p>
            <a:pPr algn="ctr"/>
            <a:r>
              <a:rPr lang="nl-BE" b="1" dirty="0"/>
              <a:t> Vroedkunde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>
          <a:xfrm>
            <a:off x="971600" y="2924944"/>
            <a:ext cx="7709776" cy="720725"/>
          </a:xfrm>
        </p:spPr>
        <p:txBody>
          <a:bodyPr/>
          <a:lstStyle/>
          <a:p>
            <a:pPr algn="ctr"/>
            <a:r>
              <a:rPr lang="nl-BE" b="1" dirty="0"/>
              <a:t>Indicatoren</a:t>
            </a:r>
          </a:p>
          <a:p>
            <a:pPr algn="ctr"/>
            <a:r>
              <a:rPr lang="nl-BE" b="1" dirty="0"/>
              <a:t>Instroom-doorstroom-uitstroom</a:t>
            </a:r>
          </a:p>
          <a:p>
            <a:pPr algn="ctr"/>
            <a:r>
              <a:rPr lang="nl-BE" b="1" dirty="0"/>
              <a:t>en rendement</a:t>
            </a:r>
          </a:p>
          <a:p>
            <a:pPr algn="ctr"/>
            <a:r>
              <a:rPr lang="nl-BE" sz="2800" dirty="0"/>
              <a:t>2019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076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395536" y="330030"/>
            <a:ext cx="84249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1.5. Instroom – type SO, </a:t>
            </a:r>
          </a:p>
          <a:p>
            <a:pPr algn="ctr"/>
            <a:r>
              <a:rPr lang="nl-BE" sz="4000" b="1" dirty="0"/>
              <a:t>alleen generatiestudenten </a:t>
            </a:r>
          </a:p>
          <a:p>
            <a:pPr algn="ctr"/>
            <a:r>
              <a:rPr lang="nl-BE" sz="2400" b="1" dirty="0"/>
              <a:t>in aandeel</a:t>
            </a: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61461"/>
              </p:ext>
            </p:extLst>
          </p:nvPr>
        </p:nvGraphicFramePr>
        <p:xfrm>
          <a:off x="251520" y="2065611"/>
          <a:ext cx="7566215" cy="301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355948944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2643465452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1459165320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1407466810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’12-’13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’13-’14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’14-’15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’18-’19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‘19-’20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r>
                        <a:rPr lang="nl-BE" dirty="0"/>
                        <a:t>ASO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46 %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36 %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40 %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29%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31%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30%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32%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kern="1200" dirty="0"/>
                        <a:t>34 %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kern="1200" dirty="0"/>
                        <a:t>38 %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kern="1200" dirty="0"/>
                        <a:t>44 %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kern="1200" dirty="0"/>
                        <a:t>42%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kern="1200" dirty="0"/>
                        <a:t>43%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kern="1200" dirty="0"/>
                        <a:t>43%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34%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15 %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17 %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9 %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29%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26%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25%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32%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Buitenland</a:t>
                      </a:r>
                      <a:r>
                        <a:rPr lang="nl-BE" baseline="0" dirty="0"/>
                        <a:t> of g</a:t>
                      </a:r>
                      <a:r>
                        <a:rPr lang="nl-BE" dirty="0"/>
                        <a:t>een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5%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9 %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7 %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instroom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268760"/>
            <a:ext cx="8208912" cy="51125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nl-BE" sz="2000" dirty="0"/>
              <a:t>De instroom in ‘19- ‘20 daalt. Zelfs als we die piek van vorig jaar buiten beschouwing laten, zien we dat we voorheen rond 65 nieuwe studenten schommelden en nu </a:t>
            </a:r>
            <a:r>
              <a:rPr lang="nl-BE" sz="2000" b="1" dirty="0"/>
              <a:t>dalen naar 58 nieuwe studenten</a:t>
            </a:r>
            <a:r>
              <a:rPr lang="nl-BE" sz="2000" dirty="0"/>
              <a:t>.</a:t>
            </a:r>
            <a:endParaRPr lang="nl-BE" sz="1100" dirty="0"/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In de samenstelling van de instroom zien we dat het aandeel TSO wat afneemt en het aandeel BSO toeneemt:</a:t>
            </a:r>
          </a:p>
          <a:p>
            <a:pPr lvl="1">
              <a:buFont typeface="Wingdings" pitchFamily="2" charset="2"/>
              <a:buChar char="Ø"/>
            </a:pPr>
            <a:r>
              <a:rPr lang="nl-BE" sz="2000" dirty="0"/>
              <a:t>ASO: 36%</a:t>
            </a:r>
          </a:p>
          <a:p>
            <a:pPr lvl="1">
              <a:buFont typeface="Wingdings" pitchFamily="2" charset="2"/>
              <a:buChar char="Ø"/>
            </a:pPr>
            <a:r>
              <a:rPr lang="nl-BE" sz="2000" dirty="0"/>
              <a:t>TSO: 32%</a:t>
            </a:r>
          </a:p>
          <a:p>
            <a:pPr lvl="1">
              <a:buFont typeface="Wingdings" pitchFamily="2" charset="2"/>
              <a:buChar char="Ø"/>
            </a:pPr>
            <a:r>
              <a:rPr lang="nl-BE" sz="2000" dirty="0"/>
              <a:t>BSO: 28%</a:t>
            </a:r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De cijfers voor generatiestudenten zijn vergelijkbaar.</a:t>
            </a:r>
          </a:p>
          <a:p>
            <a:pPr>
              <a:buFont typeface="Wingdings" pitchFamily="2" charset="2"/>
              <a:buChar char="Ø"/>
            </a:pPr>
            <a:endParaRPr lang="nl-BE" sz="2000" b="1" dirty="0"/>
          </a:p>
          <a:p>
            <a:pPr marL="0" indent="0">
              <a:buNone/>
            </a:pPr>
            <a:endParaRPr lang="nl-BE" sz="11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instroom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268760"/>
            <a:ext cx="8208912" cy="51125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nl-BE" sz="2000" dirty="0"/>
              <a:t>Op basis van de VLOHRA oktobertelling heb ik de evolutie van het marktaandeel van de opleiding berekend voor de laatste 5 jaar:</a:t>
            </a:r>
            <a:endParaRPr lang="nl-BE" sz="1600" dirty="0"/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2013: 202 studenten, 11%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2014: 216 studenten, 11%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2015: 220 studenten, 11%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2016: 204 studenten, 10%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2017: 208 studenten, 10%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b="1" dirty="0"/>
              <a:t>2018: 213 studenten, 10% marktaandeel in Vlaanderen</a:t>
            </a:r>
          </a:p>
          <a:p>
            <a:pPr>
              <a:buFont typeface="Wingdings" pitchFamily="2" charset="2"/>
              <a:buChar char="Ø"/>
            </a:pPr>
            <a:r>
              <a:rPr lang="nl-BE" sz="2400" dirty="0"/>
              <a:t>Indien we enkel de generatiestudenten bekijken: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2013: 49 studenten, 9%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2014: 52 studenten, 8%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2015: 45 studenten, 7%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2016: 45 studenten, 7%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2017: 46 studenten, 7%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b="1" dirty="0"/>
              <a:t>2018: 57 studenten, 8% marktaandeel in Vlaanderen</a:t>
            </a:r>
          </a:p>
        </p:txBody>
      </p:sp>
      <p:pic>
        <p:nvPicPr>
          <p:cNvPr id="4" name="Afbeelding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683569" y="484288"/>
            <a:ext cx="8015932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2. Doorstroom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433224" y="1544023"/>
            <a:ext cx="849211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	</a:t>
            </a:r>
          </a:p>
          <a:p>
            <a:pPr lvl="1" algn="ctr"/>
            <a:r>
              <a:rPr lang="nl-BE" sz="2800" b="1" dirty="0"/>
              <a:t>Het percentage studenten dat min. 45 studiepunten verwerft in het eerste deeltraject  </a:t>
            </a:r>
          </a:p>
          <a:p>
            <a:pPr lvl="1" algn="ctr"/>
            <a:r>
              <a:rPr lang="nl-BE" sz="2800" b="1" dirty="0"/>
              <a:t>(= 3/4 van modeltraject) </a:t>
            </a:r>
          </a:p>
          <a:p>
            <a:pPr lvl="1" algn="ctr"/>
            <a:endParaRPr lang="nl-BE" sz="2800" b="1" dirty="0"/>
          </a:p>
          <a:p>
            <a:pPr lvl="1"/>
            <a:endParaRPr lang="nl-BE" sz="1200" b="1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nl-BE" sz="2000" dirty="0"/>
              <a:t>Het doorstroompercentage wordt berekend voor voltijdse studenten</a:t>
            </a:r>
          </a:p>
          <a:p>
            <a:pPr marL="457200" lvl="2"/>
            <a:endParaRPr lang="nl-BE" sz="20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nl-BE" sz="2000" dirty="0"/>
              <a:t>NIEUW vanaf 2013-2014: rendement van de instroom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457200" lvl="2"/>
            <a:endParaRPr lang="nl-BE" sz="2000" b="1" dirty="0"/>
          </a:p>
          <a:p>
            <a:pPr marL="457200" lvl="2"/>
            <a:endParaRPr lang="nl-BE" sz="2000" dirty="0"/>
          </a:p>
          <a:p>
            <a:pPr lvl="2" indent="-457200">
              <a:buFont typeface="Arial" pitchFamily="34" charset="0"/>
              <a:buChar char="•"/>
            </a:pPr>
            <a:endParaRPr lang="nl-BE" sz="2400" dirty="0"/>
          </a:p>
        </p:txBody>
      </p:sp>
      <p:pic>
        <p:nvPicPr>
          <p:cNvPr id="5" name="Afbeelding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9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4744505" y="5093847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9888"/>
              </p:ext>
            </p:extLst>
          </p:nvPr>
        </p:nvGraphicFramePr>
        <p:xfrm>
          <a:off x="133817" y="4230422"/>
          <a:ext cx="429735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291">
                  <a:extLst>
                    <a:ext uri="{9D8B030D-6E8A-4147-A177-3AD203B41FA5}">
                      <a16:colId xmlns:a16="http://schemas.microsoft.com/office/drawing/2014/main" val="704123152"/>
                    </a:ext>
                  </a:extLst>
                </a:gridCol>
                <a:gridCol w="1010291">
                  <a:extLst>
                    <a:ext uri="{9D8B030D-6E8A-4147-A177-3AD203B41FA5}">
                      <a16:colId xmlns:a16="http://schemas.microsoft.com/office/drawing/2014/main" val="3370480986"/>
                    </a:ext>
                  </a:extLst>
                </a:gridCol>
                <a:gridCol w="1010291">
                  <a:extLst>
                    <a:ext uri="{9D8B030D-6E8A-4147-A177-3AD203B41FA5}">
                      <a16:colId xmlns:a16="http://schemas.microsoft.com/office/drawing/2014/main" val="1622719347"/>
                    </a:ext>
                  </a:extLst>
                </a:gridCol>
              </a:tblGrid>
              <a:tr h="623493">
                <a:tc>
                  <a:txBody>
                    <a:bodyPr/>
                    <a:lstStyle/>
                    <a:p>
                      <a:r>
                        <a:rPr lang="nl-BE" b="1" dirty="0"/>
                        <a:t>Behaalde</a:t>
                      </a:r>
                      <a:r>
                        <a:rPr lang="nl-BE" b="1" baseline="0" dirty="0"/>
                        <a:t> </a:t>
                      </a:r>
                      <a:r>
                        <a:rPr lang="nl-BE" b="1" baseline="0" dirty="0" err="1"/>
                        <a:t>credits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‘16-’17*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‘17-’18*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’18-’19*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97">
                <a:tc>
                  <a:txBody>
                    <a:bodyPr/>
                    <a:lstStyle/>
                    <a:p>
                      <a:r>
                        <a:rPr lang="nl-BE" b="1" dirty="0"/>
                        <a:t>   60 </a:t>
                      </a:r>
                      <a:r>
                        <a:rPr lang="nl-BE" b="1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18">
                <a:tc>
                  <a:txBody>
                    <a:bodyPr/>
                    <a:lstStyle/>
                    <a:p>
                      <a:r>
                        <a:rPr lang="nl-BE" b="1" baseline="0" dirty="0"/>
                        <a:t> 45 ≤ </a:t>
                      </a:r>
                      <a:r>
                        <a:rPr lang="nl-BE" b="1" baseline="0" dirty="0" err="1"/>
                        <a:t>stp</a:t>
                      </a:r>
                      <a:r>
                        <a:rPr lang="nl-BE" b="1" baseline="0" dirty="0"/>
                        <a:t> &lt; 60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97">
                <a:tc>
                  <a:txBody>
                    <a:bodyPr/>
                    <a:lstStyle/>
                    <a:p>
                      <a:r>
                        <a:rPr lang="nl-BE" b="1" dirty="0"/>
                        <a:t>&lt;</a:t>
                      </a:r>
                      <a:r>
                        <a:rPr lang="nl-BE" b="1" baseline="0" dirty="0"/>
                        <a:t> 45 </a:t>
                      </a:r>
                      <a:r>
                        <a:rPr lang="nl-BE" b="1" baseline="0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2013939" y="4907871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69%</a:t>
            </a:r>
          </a:p>
        </p:txBody>
      </p:sp>
      <p:sp>
        <p:nvSpPr>
          <p:cNvPr id="13" name="Rechteraccolade 12"/>
          <p:cNvSpPr/>
          <p:nvPr/>
        </p:nvSpPr>
        <p:spPr>
          <a:xfrm>
            <a:off x="1904186" y="4838930"/>
            <a:ext cx="192544" cy="823327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344470" y="256048"/>
            <a:ext cx="85612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2.1. Doorstroompercentage </a:t>
            </a:r>
            <a:r>
              <a:rPr lang="nl-BE" sz="3200" b="1" dirty="0"/>
              <a:t>1° deeltraject</a:t>
            </a:r>
          </a:p>
          <a:p>
            <a:pPr algn="ctr"/>
            <a:r>
              <a:rPr lang="nl-BE" sz="2400" b="1" dirty="0"/>
              <a:t>in aantal studenten en in % van de voltijdse instroom</a:t>
            </a:r>
          </a:p>
          <a:p>
            <a:pPr algn="ctr"/>
            <a:endParaRPr lang="nl-BE" sz="3200" b="1" dirty="0"/>
          </a:p>
        </p:txBody>
      </p:sp>
      <p:sp>
        <p:nvSpPr>
          <p:cNvPr id="21" name="Tekstvak 20"/>
          <p:cNvSpPr txBox="1"/>
          <p:nvPr/>
        </p:nvSpPr>
        <p:spPr>
          <a:xfrm>
            <a:off x="0" y="6113360"/>
            <a:ext cx="847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*</a:t>
            </a:r>
            <a:r>
              <a:rPr lang="nl-BE" dirty="0"/>
              <a:t>Berekend t.o.v. de voltijdse nieuwe studenten, gemeten einde academiejaar</a:t>
            </a:r>
          </a:p>
          <a:p>
            <a:r>
              <a:rPr lang="nl-BE" dirty="0"/>
              <a:t>  (30 studenten). Dit aantal ligt lager dan de meting begin</a:t>
            </a:r>
            <a:r>
              <a:rPr lang="nl-BE" b="1" dirty="0"/>
              <a:t> </a:t>
            </a:r>
            <a:r>
              <a:rPr lang="nl-BE" dirty="0"/>
              <a:t>academiejaar (51 studenten). </a:t>
            </a:r>
          </a:p>
        </p:txBody>
      </p:sp>
      <p:sp>
        <p:nvSpPr>
          <p:cNvPr id="22" name="Rechteraccolade 21"/>
          <p:cNvSpPr/>
          <p:nvPr/>
        </p:nvSpPr>
        <p:spPr>
          <a:xfrm>
            <a:off x="4163750" y="4920167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kstvak 22"/>
          <p:cNvSpPr txBox="1"/>
          <p:nvPr/>
        </p:nvSpPr>
        <p:spPr>
          <a:xfrm>
            <a:off x="4278794" y="494721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57%</a:t>
            </a:r>
          </a:p>
        </p:txBody>
      </p:sp>
      <p:pic>
        <p:nvPicPr>
          <p:cNvPr id="18" name="Afbeelding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24" name="Tekstvak 23"/>
          <p:cNvSpPr txBox="1"/>
          <p:nvPr/>
        </p:nvSpPr>
        <p:spPr>
          <a:xfrm>
            <a:off x="3022828" y="4972865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57%</a:t>
            </a:r>
          </a:p>
        </p:txBody>
      </p:sp>
      <p:sp>
        <p:nvSpPr>
          <p:cNvPr id="25" name="Rechteraccolade 24"/>
          <p:cNvSpPr/>
          <p:nvPr/>
        </p:nvSpPr>
        <p:spPr>
          <a:xfrm>
            <a:off x="2920204" y="4846787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73996636-D45A-4810-9D48-EE1893459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77365"/>
              </p:ext>
            </p:extLst>
          </p:nvPr>
        </p:nvGraphicFramePr>
        <p:xfrm>
          <a:off x="3606606" y="1297253"/>
          <a:ext cx="529909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440">
                  <a:extLst>
                    <a:ext uri="{9D8B030D-6E8A-4147-A177-3AD203B41FA5}">
                      <a16:colId xmlns:a16="http://schemas.microsoft.com/office/drawing/2014/main" val="3576470488"/>
                    </a:ext>
                  </a:extLst>
                </a:gridCol>
                <a:gridCol w="1008663">
                  <a:extLst>
                    <a:ext uri="{9D8B030D-6E8A-4147-A177-3AD203B41FA5}">
                      <a16:colId xmlns:a16="http://schemas.microsoft.com/office/drawing/2014/main" val="3284963869"/>
                    </a:ext>
                  </a:extLst>
                </a:gridCol>
                <a:gridCol w="1008663">
                  <a:extLst>
                    <a:ext uri="{9D8B030D-6E8A-4147-A177-3AD203B41FA5}">
                      <a16:colId xmlns:a16="http://schemas.microsoft.com/office/drawing/2014/main" val="2644034967"/>
                    </a:ext>
                  </a:extLst>
                </a:gridCol>
                <a:gridCol w="1008663">
                  <a:extLst>
                    <a:ext uri="{9D8B030D-6E8A-4147-A177-3AD203B41FA5}">
                      <a16:colId xmlns:a16="http://schemas.microsoft.com/office/drawing/2014/main" val="2517428030"/>
                    </a:ext>
                  </a:extLst>
                </a:gridCol>
                <a:gridCol w="1008663">
                  <a:extLst>
                    <a:ext uri="{9D8B030D-6E8A-4147-A177-3AD203B41FA5}">
                      <a16:colId xmlns:a16="http://schemas.microsoft.com/office/drawing/2014/main" val="4109070192"/>
                    </a:ext>
                  </a:extLst>
                </a:gridCol>
              </a:tblGrid>
              <a:tr h="242555">
                <a:tc>
                  <a:txBody>
                    <a:bodyPr/>
                    <a:lstStyle/>
                    <a:p>
                      <a:endParaRPr lang="nl-BE" b="1" dirty="0"/>
                    </a:p>
                    <a:p>
                      <a:r>
                        <a:rPr lang="nl-BE" b="1" dirty="0"/>
                        <a:t>Behaalde</a:t>
                      </a:r>
                      <a:r>
                        <a:rPr lang="nl-BE" b="1" baseline="0" dirty="0"/>
                        <a:t> </a:t>
                      </a:r>
                      <a:r>
                        <a:rPr lang="nl-BE" b="1" baseline="0" dirty="0" err="1"/>
                        <a:t>credits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’15’-16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’18-’19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92393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   60 </a:t>
                      </a:r>
                      <a:r>
                        <a:rPr lang="nl-BE" b="1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33248"/>
                  </a:ext>
                </a:extLst>
              </a:tr>
              <a:tr h="527380">
                <a:tc>
                  <a:txBody>
                    <a:bodyPr/>
                    <a:lstStyle/>
                    <a:p>
                      <a:r>
                        <a:rPr lang="nl-BE" b="1" baseline="0" dirty="0"/>
                        <a:t> 45 ≤ </a:t>
                      </a:r>
                      <a:r>
                        <a:rPr lang="nl-BE" b="1" baseline="0" dirty="0" err="1"/>
                        <a:t>stp</a:t>
                      </a:r>
                      <a:r>
                        <a:rPr lang="nl-BE" b="1" baseline="0" dirty="0"/>
                        <a:t> &lt; 60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891617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&lt;</a:t>
                      </a:r>
                      <a:r>
                        <a:rPr lang="nl-BE" b="1" baseline="0" dirty="0"/>
                        <a:t> 45 </a:t>
                      </a:r>
                      <a:r>
                        <a:rPr lang="nl-BE" b="1" baseline="0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14202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Drop-out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9042"/>
                  </a:ext>
                </a:extLst>
              </a:tr>
            </a:tbl>
          </a:graphicData>
        </a:graphic>
      </p:graphicFrame>
      <p:sp>
        <p:nvSpPr>
          <p:cNvPr id="16" name="Rechteraccolade 15"/>
          <p:cNvSpPr/>
          <p:nvPr/>
        </p:nvSpPr>
        <p:spPr>
          <a:xfrm>
            <a:off x="7309082" y="2257437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/>
          <p:cNvSpPr txBox="1"/>
          <p:nvPr/>
        </p:nvSpPr>
        <p:spPr>
          <a:xfrm>
            <a:off x="7372598" y="236421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34%</a:t>
            </a:r>
          </a:p>
        </p:txBody>
      </p:sp>
      <p:sp>
        <p:nvSpPr>
          <p:cNvPr id="12" name="Rechteraccolade 11"/>
          <p:cNvSpPr/>
          <p:nvPr/>
        </p:nvSpPr>
        <p:spPr>
          <a:xfrm>
            <a:off x="6264082" y="2243967"/>
            <a:ext cx="96272" cy="807613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kstvak 16"/>
          <p:cNvSpPr txBox="1"/>
          <p:nvPr/>
        </p:nvSpPr>
        <p:spPr>
          <a:xfrm>
            <a:off x="6307144" y="2346552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39%</a:t>
            </a:r>
          </a:p>
        </p:txBody>
      </p:sp>
      <p:sp>
        <p:nvSpPr>
          <p:cNvPr id="20" name="Rechteraccolade 19"/>
          <p:cNvSpPr/>
          <p:nvPr/>
        </p:nvSpPr>
        <p:spPr>
          <a:xfrm>
            <a:off x="5262144" y="2257437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kstvak 18"/>
          <p:cNvSpPr txBox="1"/>
          <p:nvPr/>
        </p:nvSpPr>
        <p:spPr>
          <a:xfrm>
            <a:off x="5287700" y="2373878"/>
            <a:ext cx="68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4082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22" grpId="0" animBg="1"/>
      <p:bldP spid="23" grpId="0"/>
      <p:bldP spid="24" grpId="0"/>
      <p:bldP spid="25" grpId="0" animBg="1"/>
      <p:bldP spid="16" grpId="0" animBg="1"/>
      <p:bldP spid="10" grpId="0"/>
      <p:bldP spid="12" grpId="0" animBg="1"/>
      <p:bldP spid="17" grpId="0"/>
      <p:bldP spid="20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3376304" y="4962015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14" name="Tekstvak 13"/>
          <p:cNvSpPr txBox="1"/>
          <p:nvPr/>
        </p:nvSpPr>
        <p:spPr>
          <a:xfrm>
            <a:off x="395536" y="620688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2.2. Doorstroom 1</a:t>
            </a:r>
            <a:r>
              <a:rPr lang="nl-BE" sz="3600" b="1" baseline="30000" dirty="0"/>
              <a:t>ste</a:t>
            </a:r>
            <a:r>
              <a:rPr lang="nl-BE" sz="3600" b="1" dirty="0"/>
              <a:t> deeltraject- type SO</a:t>
            </a:r>
            <a:endParaRPr lang="nl-BE" sz="3200" b="1" dirty="0"/>
          </a:p>
          <a:p>
            <a:pPr algn="ctr"/>
            <a:r>
              <a:rPr lang="nl-BE" sz="2400" b="1" dirty="0"/>
              <a:t>in % van de voltijdse nieuwe studenten met een bepaalde vooropleiding, einde academiejaar ‘18-’19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004246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0" name="Tabel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405868"/>
              </p:ext>
            </p:extLst>
          </p:nvPr>
        </p:nvGraphicFramePr>
        <p:xfrm>
          <a:off x="827583" y="2271896"/>
          <a:ext cx="7344817" cy="367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Behaalde </a:t>
                      </a:r>
                      <a:r>
                        <a:rPr lang="nl-BE" sz="1600" b="1" dirty="0" err="1"/>
                        <a:t>credits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400" b="0" dirty="0"/>
                        <a:t>Buitenland/</a:t>
                      </a:r>
                    </a:p>
                    <a:p>
                      <a:r>
                        <a:rPr lang="nl-BE" sz="1400" b="0" dirty="0"/>
                        <a:t>geen</a:t>
                      </a:r>
                      <a:r>
                        <a:rPr lang="nl-BE" sz="1400" b="0" baseline="0" dirty="0"/>
                        <a:t> info</a:t>
                      </a:r>
                      <a:endParaRPr lang="nl-B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328">
                <a:tc>
                  <a:txBody>
                    <a:bodyPr/>
                    <a:lstStyle/>
                    <a:p>
                      <a:r>
                        <a:rPr lang="nl-BE" sz="1600" b="1" dirty="0"/>
                        <a:t>   60 </a:t>
                      </a:r>
                      <a:r>
                        <a:rPr lang="nl-BE" sz="1600" b="1" dirty="0" err="1"/>
                        <a:t>stp</a:t>
                      </a:r>
                      <a:endParaRPr lang="nl-BE" sz="1600" b="1" dirty="0"/>
                    </a:p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31">
                <a:tc>
                  <a:txBody>
                    <a:bodyPr/>
                    <a:lstStyle/>
                    <a:p>
                      <a:r>
                        <a:rPr lang="nl-BE" sz="1600" b="1" baseline="0" dirty="0"/>
                        <a:t> 45 ≤ </a:t>
                      </a:r>
                      <a:r>
                        <a:rPr lang="nl-BE" sz="1600" b="1" baseline="0" dirty="0" err="1"/>
                        <a:t>stp</a:t>
                      </a:r>
                      <a:r>
                        <a:rPr lang="nl-BE" sz="1600" b="1" baseline="0" dirty="0"/>
                        <a:t> &lt; 60</a:t>
                      </a:r>
                    </a:p>
                    <a:p>
                      <a:r>
                        <a:rPr lang="nl-BE" sz="1600" b="1" baseline="0" dirty="0"/>
                        <a:t> 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nl-BE" sz="1600" b="1" dirty="0"/>
                        <a:t>&lt;</a:t>
                      </a:r>
                      <a:r>
                        <a:rPr lang="nl-BE" sz="1600" b="1" baseline="0" dirty="0"/>
                        <a:t> 45 </a:t>
                      </a:r>
                      <a:r>
                        <a:rPr lang="nl-BE" sz="1600" b="1" baseline="0" dirty="0" err="1"/>
                        <a:t>stp</a:t>
                      </a:r>
                      <a:endParaRPr lang="nl-BE" sz="1600" b="1" baseline="0" dirty="0"/>
                    </a:p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096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nl-BE" sz="1600" b="1" dirty="0"/>
                        <a:t>Totaal aantal studenten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hteraccolade 10"/>
          <p:cNvSpPr/>
          <p:nvPr/>
        </p:nvSpPr>
        <p:spPr>
          <a:xfrm>
            <a:off x="2692534" y="3561136"/>
            <a:ext cx="177602" cy="916518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eraccolade 11"/>
          <p:cNvSpPr/>
          <p:nvPr/>
        </p:nvSpPr>
        <p:spPr>
          <a:xfrm>
            <a:off x="4084997" y="3561136"/>
            <a:ext cx="177602" cy="916518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kstvak 15"/>
          <p:cNvSpPr txBox="1"/>
          <p:nvPr/>
        </p:nvSpPr>
        <p:spPr>
          <a:xfrm>
            <a:off x="2863659" y="383472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77%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4310745" y="383472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63%</a:t>
            </a:r>
          </a:p>
        </p:txBody>
      </p:sp>
      <p:pic>
        <p:nvPicPr>
          <p:cNvPr id="10" name="Afbeelding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doorstroom (1)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166018"/>
            <a:ext cx="842493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nl-BE" sz="2000" dirty="0"/>
              <a:t>Het aandeel studenten dat in het eerste deeltraject minstens 45 </a:t>
            </a:r>
            <a:r>
              <a:rPr lang="nl-BE" sz="2000" dirty="0" err="1"/>
              <a:t>stp</a:t>
            </a:r>
            <a:r>
              <a:rPr lang="nl-BE" sz="2000" dirty="0"/>
              <a:t> behaalt, daalt weer wat.</a:t>
            </a:r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Van het aantal </a:t>
            </a:r>
            <a:r>
              <a:rPr lang="nl-BE" sz="2000" b="1" dirty="0"/>
              <a:t>voltijdse studenten die in het begin van het jaar instroomden</a:t>
            </a:r>
            <a:r>
              <a:rPr lang="nl-BE" sz="2000" dirty="0"/>
              <a:t>, behaalden slechts </a:t>
            </a:r>
            <a:r>
              <a:rPr lang="nl-BE" sz="2000" b="1" dirty="0"/>
              <a:t>34%</a:t>
            </a:r>
            <a:r>
              <a:rPr lang="nl-BE" sz="2000" dirty="0"/>
              <a:t> minstens 45 studiepunten</a:t>
            </a:r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Als we geen rekening houden met de drop-out, stijgt dit percentage naar </a:t>
            </a:r>
            <a:r>
              <a:rPr lang="nl-BE" sz="2000" b="1" dirty="0"/>
              <a:t>57%.</a:t>
            </a:r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De drop-out lag de laatste twee jaren relatief hoog (+/- 40%)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We zien dat de drop-out het grootst is bij BSO-studenten en tijdens deze jaren was er ook een relatief grote instroom van BSO-studenten.</a:t>
            </a:r>
            <a:endParaRPr lang="nl-BE" sz="2000" dirty="0"/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Het aantal studenten dat het volledige modeltraject afwerkte stijgt dan weer: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b="1" dirty="0"/>
              <a:t>1/5 studenten </a:t>
            </a:r>
            <a:r>
              <a:rPr lang="nl-BE" sz="1600" dirty="0"/>
              <a:t>die in het begin van het jaar voltijds instroomde behaalde 60 ECTS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Als we </a:t>
            </a:r>
            <a:r>
              <a:rPr lang="nl-BE" sz="1600" b="1" dirty="0"/>
              <a:t>geen rekening houden met de drop-out </a:t>
            </a:r>
            <a:r>
              <a:rPr lang="nl-BE" sz="1600" dirty="0"/>
              <a:t>stijgt dit naar iets meer dan </a:t>
            </a:r>
            <a:r>
              <a:rPr lang="nl-BE" sz="1600" b="1" dirty="0"/>
              <a:t>1/3</a:t>
            </a:r>
          </a:p>
          <a:p>
            <a:pPr>
              <a:buFont typeface="Wingdings" pitchFamily="2" charset="2"/>
              <a:buChar char="Ø"/>
            </a:pPr>
            <a:r>
              <a:rPr lang="nl-BE" sz="1600" dirty="0"/>
              <a:t>de voltijdse instroom aan de start van het jaar dan daalt dit percentage naar 34%</a:t>
            </a:r>
          </a:p>
          <a:p>
            <a:pPr>
              <a:buFont typeface="Wingdings" pitchFamily="2" charset="2"/>
              <a:buChar char="Ø"/>
            </a:pPr>
            <a:endParaRPr lang="nl-BE" sz="800" dirty="0"/>
          </a:p>
          <a:p>
            <a:pPr marL="0" indent="0">
              <a:buNone/>
            </a:pPr>
            <a:endParaRPr lang="nl-BE" sz="600" dirty="0"/>
          </a:p>
          <a:p>
            <a:pPr>
              <a:buFont typeface="Wingdings" pitchFamily="2" charset="2"/>
              <a:buChar char="Ø"/>
            </a:pPr>
            <a:endParaRPr lang="nl-BE" sz="900" dirty="0"/>
          </a:p>
          <a:p>
            <a:pPr>
              <a:buFont typeface="Wingdings" pitchFamily="2" charset="2"/>
              <a:buChar char="Ø"/>
            </a:pPr>
            <a:endParaRPr lang="nl-BE" sz="1800" dirty="0"/>
          </a:p>
          <a:p>
            <a:pPr>
              <a:buFont typeface="Wingdings" pitchFamily="2" charset="2"/>
              <a:buChar char="Ø"/>
            </a:pPr>
            <a:endParaRPr lang="nl-BE" sz="1800" dirty="0"/>
          </a:p>
        </p:txBody>
      </p:sp>
      <p:pic>
        <p:nvPicPr>
          <p:cNvPr id="4" name="Afbeelding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3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doorstroom (2)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nl-BE" sz="500" dirty="0"/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Uitgesplitst per type vooropleiding, werd in ‘17-’18 een </a:t>
            </a:r>
            <a:r>
              <a:rPr lang="nl-BE" sz="2000" b="1" dirty="0"/>
              <a:t>doorstroompercentage</a:t>
            </a:r>
            <a:r>
              <a:rPr lang="nl-BE" sz="2000" dirty="0"/>
              <a:t> gerealiseerd van </a:t>
            </a:r>
            <a:r>
              <a:rPr lang="nl-BE" sz="2000" b="1" dirty="0"/>
              <a:t>77% bij de ASO</a:t>
            </a:r>
            <a:r>
              <a:rPr lang="nl-BE" sz="2000" dirty="0"/>
              <a:t>-instroom (was 78% in 16-17), van </a:t>
            </a:r>
            <a:r>
              <a:rPr lang="nl-BE" sz="2000" b="1" dirty="0"/>
              <a:t>63% bij de TSO</a:t>
            </a:r>
            <a:r>
              <a:rPr lang="nl-BE" sz="2000" dirty="0"/>
              <a:t>-instroom (was 88% in 16-17) en </a:t>
            </a:r>
            <a:r>
              <a:rPr lang="nl-BE" sz="2000" b="1" dirty="0"/>
              <a:t>0% bij de BSO</a:t>
            </a:r>
            <a:r>
              <a:rPr lang="nl-BE" sz="2000" dirty="0"/>
              <a:t>-instroom (was 22% in 16-17). </a:t>
            </a:r>
          </a:p>
          <a:p>
            <a:pPr>
              <a:buFont typeface="Wingdings" pitchFamily="2" charset="2"/>
              <a:buChar char="Ø"/>
            </a:pPr>
            <a:endParaRPr lang="nl-BE" sz="1800" dirty="0"/>
          </a:p>
          <a:p>
            <a:pPr>
              <a:buFont typeface="Wingdings" pitchFamily="2" charset="2"/>
              <a:buChar char="Ø"/>
            </a:pPr>
            <a:r>
              <a:rPr lang="nl-BE" sz="1800" dirty="0"/>
              <a:t>Bij de niet-nieuwe studenten (</a:t>
            </a:r>
            <a:r>
              <a:rPr lang="nl-BE" sz="1800" b="1" dirty="0"/>
              <a:t>bisstudenten</a:t>
            </a:r>
            <a:r>
              <a:rPr lang="nl-BE" sz="1800" dirty="0"/>
              <a:t>) die nog een deel van het 1</a:t>
            </a:r>
            <a:r>
              <a:rPr lang="nl-BE" sz="1800" baseline="30000" dirty="0"/>
              <a:t>ste</a:t>
            </a:r>
            <a:r>
              <a:rPr lang="nl-BE" sz="1800" dirty="0"/>
              <a:t> deeltraject opnamen (47 studenten), behaalde </a:t>
            </a:r>
            <a:r>
              <a:rPr lang="nl-BE" sz="1800" b="1" dirty="0"/>
              <a:t>47% (22 studenten) voldoende </a:t>
            </a:r>
            <a:r>
              <a:rPr lang="nl-BE" sz="1800" b="1" dirty="0" err="1"/>
              <a:t>credits</a:t>
            </a:r>
            <a:r>
              <a:rPr lang="nl-BE" sz="1800" b="1" dirty="0"/>
              <a:t> om het 1</a:t>
            </a:r>
            <a:r>
              <a:rPr lang="nl-BE" sz="1800" b="1" baseline="30000" dirty="0"/>
              <a:t>ste</a:t>
            </a:r>
            <a:r>
              <a:rPr lang="nl-BE" sz="1800" b="1" dirty="0"/>
              <a:t> deeltraject af te werken</a:t>
            </a:r>
            <a:r>
              <a:rPr lang="nl-BE" sz="1800" dirty="0"/>
              <a:t>. Ter vergelijking: vorig jaar behaalde 57% van de bisstudenten voldoende </a:t>
            </a:r>
            <a:r>
              <a:rPr lang="nl-BE" sz="1800" dirty="0" err="1"/>
              <a:t>credits</a:t>
            </a:r>
            <a:r>
              <a:rPr lang="nl-BE" sz="1800" dirty="0"/>
              <a:t> om DT1 af te werken (het jaar daarvoor 47%).</a:t>
            </a:r>
          </a:p>
          <a:p>
            <a:pPr marL="0" indent="0">
              <a:buNone/>
            </a:pPr>
            <a:r>
              <a:rPr lang="nl-BE" sz="1800" dirty="0"/>
              <a:t> </a:t>
            </a:r>
            <a:endParaRPr lang="nl-BE" sz="1400" dirty="0"/>
          </a:p>
          <a:p>
            <a:pPr>
              <a:buFont typeface="Wingdings" pitchFamily="2" charset="2"/>
              <a:buChar char="Ø"/>
            </a:pPr>
            <a:r>
              <a:rPr lang="nl-BE" sz="1800" dirty="0"/>
              <a:t>Voor ‘17-’18 bedraagt het </a:t>
            </a:r>
            <a:r>
              <a:rPr lang="nl-BE" sz="1800" b="1" dirty="0"/>
              <a:t>rendement van de instroom 63% </a:t>
            </a:r>
            <a:r>
              <a:rPr lang="nl-BE" sz="1800" dirty="0"/>
              <a:t>(in 16-17 was dit 61%, in 15-16 was dit 70%, in 14-15 was dit 65%). Dit rendement wordt berekend als de verhouding van verworven studiepunten t.o.v. opgenomen studiepunten door nieuwe studenten met </a:t>
            </a:r>
            <a:r>
              <a:rPr lang="nl-BE" sz="1800" dirty="0" err="1"/>
              <a:t>olods</a:t>
            </a:r>
            <a:r>
              <a:rPr lang="nl-BE" sz="1800" dirty="0"/>
              <a:t> in het eerste deeltraject (zie ook deel 5: rendement).</a:t>
            </a:r>
          </a:p>
          <a:p>
            <a:pPr>
              <a:buFont typeface="Wingdings" pitchFamily="2" charset="2"/>
              <a:buChar char="Ø"/>
            </a:pPr>
            <a:endParaRPr lang="nl-BE" sz="1800" dirty="0"/>
          </a:p>
          <a:p>
            <a:pPr>
              <a:buFont typeface="Wingdings" pitchFamily="2" charset="2"/>
              <a:buChar char="Ø"/>
            </a:pPr>
            <a:endParaRPr lang="nl-BE" sz="1800" dirty="0"/>
          </a:p>
        </p:txBody>
      </p:sp>
      <p:pic>
        <p:nvPicPr>
          <p:cNvPr id="4" name="Afbeelding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6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943090" y="582395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1971998" y="579003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3. Uitstroom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1381144" y="2060848"/>
            <a:ext cx="7079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 studenten dat een diploma behaalde in het betrokken academiejaar (per type SO)</a:t>
            </a:r>
          </a:p>
        </p:txBody>
      </p:sp>
      <p:pic>
        <p:nvPicPr>
          <p:cNvPr id="6" name="Afbeelding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6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475656" y="188640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Uitstroom/type SO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95856" y="896526"/>
            <a:ext cx="9324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/>
              <a:t>3.1. Aantal studenten dat een diploma behaalde in het betrokken academiejaar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11313"/>
              </p:ext>
            </p:extLst>
          </p:nvPr>
        </p:nvGraphicFramePr>
        <p:xfrm>
          <a:off x="295081" y="1268760"/>
          <a:ext cx="8278197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644532389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144982542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3476009448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1439479208"/>
                    </a:ext>
                  </a:extLst>
                </a:gridCol>
              </a:tblGrid>
              <a:tr h="302910">
                <a:tc>
                  <a:txBody>
                    <a:bodyPr/>
                    <a:lstStyle/>
                    <a:p>
                      <a:r>
                        <a:rPr lang="nl-BE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’10-’11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’11-’12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’12-’13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’13-’14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‘14-’15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‘18-’19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56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20">
                <a:tc>
                  <a:txBody>
                    <a:bodyPr/>
                    <a:lstStyle/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68">
                <a:tc>
                  <a:txBody>
                    <a:bodyPr/>
                    <a:lstStyle/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380">
                <a:tc>
                  <a:txBody>
                    <a:bodyPr/>
                    <a:lstStyle/>
                    <a:p>
                      <a:r>
                        <a:rPr lang="nl-BE" sz="1600" b="1" dirty="0"/>
                        <a:t>Buitenland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sz="1600" b="1" dirty="0"/>
                        <a:t>TOT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/>
                        <a:t>28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41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436856" y="4005064"/>
            <a:ext cx="910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3.2. Aandeel van het type SO in de uitstroom van het betrokken academiejaar (%) 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88122"/>
              </p:ext>
            </p:extLst>
          </p:nvPr>
        </p:nvGraphicFramePr>
        <p:xfrm>
          <a:off x="295080" y="4370870"/>
          <a:ext cx="8278199" cy="236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1697408013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1440080861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789050710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698218525"/>
                    </a:ext>
                  </a:extLst>
                </a:gridCol>
              </a:tblGrid>
              <a:tr h="608017">
                <a:tc>
                  <a:txBody>
                    <a:bodyPr/>
                    <a:lstStyle/>
                    <a:p>
                      <a:r>
                        <a:rPr lang="nl-BE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’10-’11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’11-’12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’12-’13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’13-’14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‘14-’15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’18-’19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 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 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 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 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Buitenland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Afbeelding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81" y="6144465"/>
            <a:ext cx="589280" cy="589280"/>
          </a:xfrm>
          <a:prstGeom prst="rect">
            <a:avLst/>
          </a:prstGeom>
        </p:spPr>
      </p:pic>
      <p:sp>
        <p:nvSpPr>
          <p:cNvPr id="10" name="PIJL-LINKS 9"/>
          <p:cNvSpPr/>
          <p:nvPr/>
        </p:nvSpPr>
        <p:spPr>
          <a:xfrm>
            <a:off x="8643639" y="3531214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7944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73088" y="548680"/>
            <a:ext cx="8103368" cy="5544616"/>
          </a:xfrm>
        </p:spPr>
        <p:txBody>
          <a:bodyPr>
            <a:noAutofit/>
          </a:bodyPr>
          <a:lstStyle/>
          <a:p>
            <a:pPr algn="l" eaLnBrk="1" hangingPunct="1"/>
            <a:r>
              <a:rPr lang="fr-BE" sz="1800" b="1" dirty="0" err="1">
                <a:solidFill>
                  <a:schemeClr val="tx1"/>
                </a:solidFill>
              </a:rPr>
              <a:t>Inleiding</a:t>
            </a:r>
            <a:r>
              <a:rPr lang="fr-BE" sz="1800" b="1" dirty="0">
                <a:solidFill>
                  <a:schemeClr val="tx1"/>
                </a:solidFill>
              </a:rPr>
              <a:t>:</a:t>
            </a:r>
          </a:p>
          <a:p>
            <a:pPr algn="l" eaLnBrk="1" hangingPunct="1"/>
            <a:endParaRPr lang="fr-BE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fr-BE" sz="1800" dirty="0">
                <a:solidFill>
                  <a:schemeClr val="tx1"/>
                </a:solidFill>
              </a:rPr>
              <a:t>De </a:t>
            </a:r>
            <a:r>
              <a:rPr lang="fr-BE" sz="1800" dirty="0" err="1">
                <a:solidFill>
                  <a:schemeClr val="tx1"/>
                </a:solidFill>
              </a:rPr>
              <a:t>cijferanalyse</a:t>
            </a:r>
            <a:r>
              <a:rPr lang="fr-BE" sz="1800" dirty="0">
                <a:solidFill>
                  <a:schemeClr val="tx1"/>
                </a:solidFill>
              </a:rPr>
              <a:t> van de </a:t>
            </a:r>
            <a:r>
              <a:rPr lang="fr-BE" sz="1800" dirty="0" err="1">
                <a:solidFill>
                  <a:schemeClr val="tx1"/>
                </a:solidFill>
              </a:rPr>
              <a:t>opleidingen</a:t>
            </a:r>
            <a:r>
              <a:rPr lang="fr-BE" sz="1800" dirty="0">
                <a:solidFill>
                  <a:schemeClr val="tx1"/>
                </a:solidFill>
              </a:rPr>
              <a:t> van het </a:t>
            </a:r>
            <a:r>
              <a:rPr lang="fr-BE" sz="1800" dirty="0" err="1">
                <a:solidFill>
                  <a:schemeClr val="tx1"/>
                </a:solidFill>
              </a:rPr>
              <a:t>departement</a:t>
            </a:r>
            <a:r>
              <a:rPr lang="fr-BE" sz="1800" dirty="0">
                <a:solidFill>
                  <a:schemeClr val="tx1"/>
                </a:solidFill>
              </a:rPr>
              <a:t> G-L </a:t>
            </a:r>
            <a:r>
              <a:rPr lang="fr-BE" sz="1800" dirty="0" err="1">
                <a:solidFill>
                  <a:schemeClr val="tx1"/>
                </a:solidFill>
              </a:rPr>
              <a:t>omvat</a:t>
            </a:r>
            <a:r>
              <a:rPr lang="fr-BE" sz="1800" dirty="0">
                <a:solidFill>
                  <a:schemeClr val="tx1"/>
                </a:solidFill>
              </a:rPr>
              <a:t> indicatoren </a:t>
            </a:r>
          </a:p>
          <a:p>
            <a:pPr algn="l" eaLnBrk="1" hangingPunct="1"/>
            <a:endParaRPr lang="fr-BE" sz="105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de </a:t>
            </a:r>
            <a:r>
              <a:rPr lang="fr-BE" sz="1800" dirty="0" err="1">
                <a:solidFill>
                  <a:schemeClr val="tx1"/>
                </a:solidFill>
              </a:rPr>
              <a:t>opleidingsonderdelen</a:t>
            </a:r>
            <a:r>
              <a:rPr lang="fr-BE" sz="1800" dirty="0">
                <a:solidFill>
                  <a:schemeClr val="tx1"/>
                </a:solidFill>
              </a:rPr>
              <a:t> (cfr. </a:t>
            </a:r>
            <a:r>
              <a:rPr lang="fr-BE" sz="1800" dirty="0" err="1">
                <a:solidFill>
                  <a:schemeClr val="tx1"/>
                </a:solidFill>
              </a:rPr>
              <a:t>pdf</a:t>
            </a:r>
            <a:r>
              <a:rPr lang="fr-BE" sz="1800" dirty="0">
                <a:solidFill>
                  <a:schemeClr val="tx1"/>
                </a:solidFill>
              </a:rPr>
              <a:t>):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scorespreiding</a:t>
            </a:r>
            <a:r>
              <a:rPr lang="fr-BE" sz="1600" dirty="0">
                <a:solidFill>
                  <a:schemeClr val="tx1"/>
                </a:solidFill>
              </a:rPr>
              <a:t> per </a:t>
            </a:r>
            <a:r>
              <a:rPr lang="fr-BE" sz="1600" dirty="0" err="1">
                <a:solidFill>
                  <a:schemeClr val="tx1"/>
                </a:solidFill>
              </a:rPr>
              <a:t>opleidingsonderdeel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statistieken</a:t>
            </a:r>
            <a:r>
              <a:rPr lang="fr-BE" sz="1600" dirty="0">
                <a:solidFill>
                  <a:schemeClr val="tx1"/>
                </a:solidFill>
              </a:rPr>
              <a:t> per </a:t>
            </a:r>
            <a:r>
              <a:rPr lang="fr-BE" sz="1600" dirty="0" err="1">
                <a:solidFill>
                  <a:schemeClr val="tx1"/>
                </a:solidFill>
              </a:rPr>
              <a:t>opleidingsonderdeel</a:t>
            </a:r>
            <a:endParaRPr lang="fr-BE" sz="1600" dirty="0">
              <a:solidFill>
                <a:schemeClr val="tx1"/>
              </a:solidFill>
            </a:endParaRPr>
          </a:p>
          <a:p>
            <a:pPr lvl="1" algn="l"/>
            <a:endParaRPr lang="fr-BE" sz="1000" dirty="0">
              <a:solidFill>
                <a:schemeClr val="tx1"/>
              </a:solidFill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de </a:t>
            </a:r>
            <a:r>
              <a:rPr lang="fr-BE" sz="1800" dirty="0" err="1">
                <a:solidFill>
                  <a:schemeClr val="tx1"/>
                </a:solidFill>
              </a:rPr>
              <a:t>deeltrajecten</a:t>
            </a:r>
            <a:r>
              <a:rPr lang="fr-BE" sz="1800" dirty="0">
                <a:solidFill>
                  <a:schemeClr val="tx1"/>
                </a:solidFill>
              </a:rPr>
              <a:t>: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instroom</a:t>
            </a:r>
            <a:r>
              <a:rPr lang="fr-BE" sz="1600" dirty="0">
                <a:solidFill>
                  <a:schemeClr val="tx1"/>
                </a:solidFill>
              </a:rPr>
              <a:t> in het </a:t>
            </a:r>
            <a:r>
              <a:rPr lang="fr-BE" sz="1600" dirty="0" err="1">
                <a:solidFill>
                  <a:schemeClr val="tx1"/>
                </a:solidFill>
              </a:rPr>
              <a:t>eerste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doorstroom</a:t>
            </a:r>
            <a:r>
              <a:rPr lang="fr-BE" sz="1600" dirty="0">
                <a:solidFill>
                  <a:schemeClr val="tx1"/>
                </a:solidFill>
              </a:rPr>
              <a:t> van het </a:t>
            </a:r>
            <a:r>
              <a:rPr lang="fr-BE" sz="1600" dirty="0" err="1">
                <a:solidFill>
                  <a:schemeClr val="tx1"/>
                </a:solidFill>
              </a:rPr>
              <a:t>eerste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naar</a:t>
            </a:r>
            <a:r>
              <a:rPr lang="fr-BE" sz="1600" dirty="0">
                <a:solidFill>
                  <a:schemeClr val="tx1"/>
                </a:solidFill>
              </a:rPr>
              <a:t> het </a:t>
            </a:r>
            <a:r>
              <a:rPr lang="fr-BE" sz="1600" dirty="0" err="1">
                <a:solidFill>
                  <a:schemeClr val="tx1"/>
                </a:solidFill>
              </a:rPr>
              <a:t>tweede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uitstroom</a:t>
            </a:r>
            <a:r>
              <a:rPr lang="fr-BE" sz="1600" dirty="0">
                <a:solidFill>
                  <a:schemeClr val="tx1"/>
                </a:solidFill>
              </a:rPr>
              <a:t> incl. </a:t>
            </a:r>
            <a:r>
              <a:rPr lang="fr-BE" sz="1600" dirty="0" err="1">
                <a:solidFill>
                  <a:schemeClr val="tx1"/>
                </a:solidFill>
              </a:rPr>
              <a:t>studieduur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voor</a:t>
            </a:r>
            <a:r>
              <a:rPr lang="fr-BE" sz="1600" dirty="0">
                <a:solidFill>
                  <a:schemeClr val="tx1"/>
                </a:solidFill>
              </a:rPr>
              <a:t> het </a:t>
            </a:r>
            <a:r>
              <a:rPr lang="fr-BE" sz="1600" dirty="0" err="1">
                <a:solidFill>
                  <a:schemeClr val="tx1"/>
                </a:solidFill>
              </a:rPr>
              <a:t>laatste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opleiding en </a:t>
            </a:r>
            <a:r>
              <a:rPr lang="fr-BE" sz="1800" dirty="0" err="1">
                <a:solidFill>
                  <a:schemeClr val="tx1"/>
                </a:solidFill>
              </a:rPr>
              <a:t>departement</a:t>
            </a:r>
            <a:r>
              <a:rPr lang="fr-BE" sz="1800" dirty="0">
                <a:solidFill>
                  <a:schemeClr val="tx1"/>
                </a:solidFill>
              </a:rPr>
              <a:t>: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totaal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opgenomen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studiepunten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totaal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verworven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studiepunten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>
                <a:solidFill>
                  <a:schemeClr val="tx1"/>
                </a:solidFill>
              </a:rPr>
              <a:t>Rendement</a:t>
            </a:r>
          </a:p>
          <a:p>
            <a:pPr lvl="1" algn="l"/>
            <a:endParaRPr lang="fr-BE" sz="1400" dirty="0">
              <a:solidFill>
                <a:schemeClr val="tx1"/>
              </a:solidFill>
            </a:endParaRPr>
          </a:p>
          <a:p>
            <a:pPr algn="l"/>
            <a:r>
              <a:rPr lang="nl-BE" sz="1400" u="sng" dirty="0">
                <a:solidFill>
                  <a:schemeClr val="tx1"/>
                </a:solidFill>
              </a:rPr>
              <a:t>Bron</a:t>
            </a:r>
            <a:r>
              <a:rPr lang="nl-BE" sz="1400" dirty="0">
                <a:solidFill>
                  <a:schemeClr val="tx1"/>
                </a:solidFill>
              </a:rPr>
              <a:t>: </a:t>
            </a:r>
            <a:r>
              <a:rPr lang="nl-BE" sz="1600" dirty="0">
                <a:solidFill>
                  <a:schemeClr val="tx1"/>
                </a:solidFill>
              </a:rPr>
              <a:t>D</a:t>
            </a:r>
            <a:r>
              <a:rPr lang="nl-BE" sz="1400" dirty="0">
                <a:solidFill>
                  <a:schemeClr val="tx1"/>
                </a:solidFill>
              </a:rPr>
              <a:t>epartementale </a:t>
            </a:r>
            <a:r>
              <a:rPr lang="nl-BE" sz="1400" dirty="0" err="1">
                <a:solidFill>
                  <a:schemeClr val="tx1"/>
                </a:solidFill>
              </a:rPr>
              <a:t>bamaflex</a:t>
            </a:r>
            <a:r>
              <a:rPr lang="nl-BE" sz="1400" dirty="0">
                <a:solidFill>
                  <a:schemeClr val="tx1"/>
                </a:solidFill>
              </a:rPr>
              <a:t>-gegevens  (verwerking november 2011, </a:t>
            </a:r>
          </a:p>
          <a:p>
            <a:pPr algn="l"/>
            <a:r>
              <a:rPr lang="nl-BE" sz="1400" dirty="0">
                <a:solidFill>
                  <a:schemeClr val="tx1"/>
                </a:solidFill>
              </a:rPr>
              <a:t>november 2012, oktober 2013, november 2014, april 2015, november 2016, november 2017, november 2018, oktober 2019)</a:t>
            </a:r>
          </a:p>
          <a:p>
            <a:pPr marL="800100" lvl="1" indent="-342900" algn="l">
              <a:buFontTx/>
              <a:buChar char="-"/>
            </a:pPr>
            <a:endParaRPr lang="fr-BE" sz="1800" dirty="0">
              <a:solidFill>
                <a:schemeClr val="tx1"/>
              </a:solidFill>
            </a:endParaRPr>
          </a:p>
          <a:p>
            <a:pPr eaLnBrk="1" hangingPunct="1"/>
            <a:endParaRPr lang="fr-BE" sz="2000" dirty="0">
              <a:solidFill>
                <a:schemeClr val="tx1"/>
              </a:solidFill>
            </a:endParaRPr>
          </a:p>
          <a:p>
            <a:pPr eaLnBrk="1" hangingPunct="1"/>
            <a:endParaRPr lang="fr-BE" sz="2000" dirty="0">
              <a:solidFill>
                <a:schemeClr val="tx1"/>
              </a:solidFill>
            </a:endParaRPr>
          </a:p>
          <a:p>
            <a:pPr eaLnBrk="1" hangingPunct="1"/>
            <a:r>
              <a:rPr lang="fr-BE" sz="2000" dirty="0">
                <a:solidFill>
                  <a:schemeClr val="tx1"/>
                </a:solidFill>
              </a:rPr>
              <a:t> </a:t>
            </a:r>
          </a:p>
          <a:p>
            <a:pPr eaLnBrk="1" hangingPunct="1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97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uitstroom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8208912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nl-BE" sz="2400" dirty="0"/>
              <a:t>Het aantal afgeleverde diploma’s in ‘17-’18 blijft ongeveer stabiel ten op zichtte van vorig jaar (eentje minder)</a:t>
            </a:r>
          </a:p>
          <a:p>
            <a:pPr lvl="1">
              <a:buFont typeface="Wingdings" pitchFamily="2" charset="2"/>
              <a:buChar char="Ø"/>
            </a:pPr>
            <a:r>
              <a:rPr lang="nl-BE" sz="2000" dirty="0"/>
              <a:t>De overeenkomstige instroom is echter wat kleiner dan de twee jaren voordien (toen 77 studenten, nu 64)</a:t>
            </a:r>
          </a:p>
          <a:p>
            <a:pPr marL="0" indent="0">
              <a:buNone/>
            </a:pPr>
            <a:endParaRPr lang="nl-BE" sz="1000" dirty="0"/>
          </a:p>
          <a:p>
            <a:pPr>
              <a:buFont typeface="Wingdings" pitchFamily="2" charset="2"/>
              <a:buChar char="Ø"/>
            </a:pPr>
            <a:r>
              <a:rPr lang="nl-BE" sz="2400" dirty="0"/>
              <a:t>Het aandeel  naar vooropleiding blijft vergelijkbaar ten opzichte van vorig jaar. De verhoudingen in de overeenkomstige instroomjaren waren ook vergelijkbaar.</a:t>
            </a:r>
          </a:p>
          <a:p>
            <a:pPr>
              <a:buFont typeface="Wingdings" pitchFamily="2" charset="2"/>
              <a:buChar char="Ø"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54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943090" y="582395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1422664" y="612027"/>
            <a:ext cx="6840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4. Studieduur</a:t>
            </a:r>
          </a:p>
          <a:p>
            <a:pPr algn="ctr"/>
            <a:r>
              <a:rPr lang="nl-BE" sz="3600" b="1" dirty="0"/>
              <a:t> </a:t>
            </a:r>
          </a:p>
          <a:p>
            <a:pPr algn="ctr"/>
            <a:endParaRPr lang="nl-BE" sz="3600" b="1" dirty="0"/>
          </a:p>
          <a:p>
            <a:pPr algn="ctr"/>
            <a:endParaRPr lang="nl-BE" sz="3600" b="1" dirty="0"/>
          </a:p>
          <a:p>
            <a:pPr algn="ctr"/>
            <a:endParaRPr lang="nl-BE" sz="3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683567" y="3703607"/>
            <a:ext cx="8208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800" dirty="0"/>
              <a:t>Berekend voor uitstromende gediplomeerden, 5 laatste academiejaren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800" dirty="0"/>
              <a:t>Verband </a:t>
            </a:r>
            <a:r>
              <a:rPr lang="nl-BE" sz="2800" dirty="0" err="1"/>
              <a:t>tss</a:t>
            </a:r>
            <a:r>
              <a:rPr lang="nl-BE" sz="2800" dirty="0"/>
              <a:t> gediplomeerde uitstroom en type SO sinds ‘11-’12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1747968" y="1772816"/>
            <a:ext cx="6421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Gerealiseerde studieduur </a:t>
            </a:r>
          </a:p>
          <a:p>
            <a:pPr algn="ctr"/>
            <a:r>
              <a:rPr lang="nl-BE" sz="3200" b="1" dirty="0"/>
              <a:t>(of opgelopen studieduurvertraging)</a:t>
            </a:r>
          </a:p>
        </p:txBody>
      </p:sp>
      <p:pic>
        <p:nvPicPr>
          <p:cNvPr id="12" name="Afbeelding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3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172"/>
              </p:ext>
            </p:extLst>
          </p:nvPr>
        </p:nvGraphicFramePr>
        <p:xfrm>
          <a:off x="827583" y="1300356"/>
          <a:ext cx="7272808" cy="545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3309">
                <a:tc>
                  <a:txBody>
                    <a:bodyPr/>
                    <a:lstStyle/>
                    <a:p>
                      <a:pPr algn="r"/>
                      <a:r>
                        <a:rPr lang="nl-BE" b="1" dirty="0"/>
                        <a:t>Studieduur</a:t>
                      </a:r>
                    </a:p>
                    <a:p>
                      <a:endParaRPr lang="nl-BE" sz="1050" b="1" dirty="0"/>
                    </a:p>
                    <a:p>
                      <a:r>
                        <a:rPr lang="nl-BE" b="1" dirty="0"/>
                        <a:t>academiejaar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&lt;3 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  <a:r>
                        <a:rPr lang="nl-BE" baseline="0" dirty="0"/>
                        <a:t> jaar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r>
                        <a:rPr lang="nl-BE" baseline="0" dirty="0"/>
                        <a:t> jaar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&gt;</a:t>
                      </a:r>
                      <a:r>
                        <a:rPr lang="nl-BE" baseline="0" dirty="0"/>
                        <a:t> 4 jaar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’10-’11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‘11-’12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‘12-’13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’13-’14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‘14-’15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’15-’16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28655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‘16-’17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834467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‘17-’18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74218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NL" b="1" dirty="0"/>
                        <a:t>’18-’19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48572"/>
                  </a:ext>
                </a:extLst>
              </a:tr>
            </a:tbl>
          </a:graphicData>
        </a:graphic>
      </p:graphicFrame>
      <p:sp>
        <p:nvSpPr>
          <p:cNvPr id="4" name="Rechthoek 3"/>
          <p:cNvSpPr/>
          <p:nvPr/>
        </p:nvSpPr>
        <p:spPr>
          <a:xfrm>
            <a:off x="4852507" y="2015192"/>
            <a:ext cx="936104" cy="4141768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611373" y="16758"/>
            <a:ext cx="77052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4.1. Studieduur</a:t>
            </a:r>
          </a:p>
          <a:p>
            <a:pPr algn="ctr"/>
            <a:r>
              <a:rPr lang="nl-BE" sz="2000" b="1" dirty="0"/>
              <a:t>in % van uitstromende gediplomeerde studenten in het betrokken academiejaar</a:t>
            </a:r>
          </a:p>
          <a:p>
            <a:pPr algn="ctr"/>
            <a:endParaRPr lang="nl-BE" sz="3200" dirty="0"/>
          </a:p>
        </p:txBody>
      </p:sp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9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4652807" y="5018867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180503" y="692696"/>
            <a:ext cx="9002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/>
              <a:t>4.2. Studieduur per type SO, uitstroom ‘18-’19 </a:t>
            </a:r>
          </a:p>
          <a:p>
            <a:pPr algn="ctr"/>
            <a:r>
              <a:rPr lang="nl-BE" sz="2800" b="1" dirty="0"/>
              <a:t>in aantal studenten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49951"/>
              </p:ext>
            </p:extLst>
          </p:nvPr>
        </p:nvGraphicFramePr>
        <p:xfrm>
          <a:off x="1907705" y="2420888"/>
          <a:ext cx="5139509" cy="2865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825">
                <a:tc>
                  <a:txBody>
                    <a:bodyPr/>
                    <a:lstStyle/>
                    <a:p>
                      <a:pPr algn="r"/>
                      <a:r>
                        <a:rPr lang="nl-BE" sz="1600" b="1" dirty="0"/>
                        <a:t>Studieduur</a:t>
                      </a:r>
                    </a:p>
                    <a:p>
                      <a:endParaRPr lang="nl-BE" sz="500" b="1" dirty="0"/>
                    </a:p>
                    <a:p>
                      <a:r>
                        <a:rPr lang="nl-BE" sz="1600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&lt;</a:t>
                      </a:r>
                      <a:r>
                        <a:rPr lang="nl-BE" sz="1600" baseline="0" dirty="0"/>
                        <a:t> 3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3</a:t>
                      </a:r>
                      <a:r>
                        <a:rPr lang="nl-BE" sz="1600" baseline="0" dirty="0"/>
                        <a:t>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4</a:t>
                      </a:r>
                      <a:r>
                        <a:rPr lang="nl-BE" sz="1600" baseline="0" dirty="0"/>
                        <a:t>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&gt;</a:t>
                      </a:r>
                      <a:r>
                        <a:rPr lang="nl-BE" sz="1600" baseline="0" dirty="0"/>
                        <a:t> 4 jaar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76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828">
                <a:tc>
                  <a:txBody>
                    <a:bodyPr/>
                    <a:lstStyle/>
                    <a:p>
                      <a:r>
                        <a:rPr lang="nl-BE" sz="1600" b="1" dirty="0"/>
                        <a:t>TSO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BSO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225420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BLND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77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00" b="1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nl-BE" sz="1600" b="1" dirty="0"/>
                        <a:t>Totaal</a:t>
                      </a:r>
                      <a:r>
                        <a:rPr lang="nl-BE" sz="1600" b="1" baseline="0" dirty="0"/>
                        <a:t> 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hthoek 3"/>
          <p:cNvSpPr/>
          <p:nvPr/>
        </p:nvSpPr>
        <p:spPr>
          <a:xfrm>
            <a:off x="4396824" y="3019226"/>
            <a:ext cx="648072" cy="2182997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8" name="Afbeelding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9" name="PIJL-LINKS 8"/>
          <p:cNvSpPr/>
          <p:nvPr/>
        </p:nvSpPr>
        <p:spPr>
          <a:xfrm rot="5400000">
            <a:off x="4397034" y="5458953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845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780396"/>
              </p:ext>
            </p:extLst>
          </p:nvPr>
        </p:nvGraphicFramePr>
        <p:xfrm>
          <a:off x="141409" y="1705785"/>
          <a:ext cx="8764288" cy="317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2111045901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1013197456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2866090407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469670637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nl-BE" b="1" dirty="0"/>
                        <a:t>Studenten met studieduur &gt; 3</a:t>
                      </a:r>
                      <a:r>
                        <a:rPr lang="nl-BE" b="1" baseline="0" dirty="0"/>
                        <a:t> jaar</a:t>
                      </a:r>
                      <a:endParaRPr lang="nl-B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‘11-’12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‘12-’13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‘13-’14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’14-’15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’18-’19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94">
                <a:tc>
                  <a:txBody>
                    <a:bodyPr/>
                    <a:lstStyle/>
                    <a:p>
                      <a:r>
                        <a:rPr lang="nl-BE" b="1" dirty="0"/>
                        <a:t>ASO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TSO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BLND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62468"/>
                  </a:ext>
                </a:extLst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141408" y="379136"/>
            <a:ext cx="900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/>
              <a:t>4.3. Studieduurvertraging (&gt; 3jaar) per type SO </a:t>
            </a:r>
          </a:p>
          <a:p>
            <a:pPr algn="ctr"/>
            <a:r>
              <a:rPr lang="nl-BE" sz="2400" b="1" dirty="0"/>
              <a:t>in aantal uitstromende studenten </a:t>
            </a:r>
          </a:p>
          <a:p>
            <a:pPr algn="ctr"/>
            <a:endParaRPr lang="nl-BE" b="1" dirty="0">
              <a:solidFill>
                <a:srgbClr val="FF0000"/>
              </a:solidFill>
            </a:endParaRPr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60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studieduur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340768"/>
            <a:ext cx="8208912" cy="475252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nl-BE" sz="2000" dirty="0"/>
              <a:t>Het aandeel studenten dat afstudeert </a:t>
            </a:r>
            <a:r>
              <a:rPr lang="nl-BE" sz="2000" b="1" dirty="0"/>
              <a:t>zonder vertraging daalt verder naar 29%. 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 studenten met buitenlandse vooropleiding in het SO (6%) behaalde het diploma via een verkort traject. 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De andere studenten </a:t>
            </a:r>
            <a:r>
              <a:rPr lang="nl-BE" sz="2000" b="1" dirty="0"/>
              <a:t>(64%) lopen 1 jaar of meer studieduurvertraging op</a:t>
            </a:r>
            <a:r>
              <a:rPr lang="nl-BE" sz="2000" dirty="0"/>
              <a:t>. </a:t>
            </a:r>
          </a:p>
          <a:p>
            <a:pPr marL="457200" lvl="1" indent="0">
              <a:buNone/>
            </a:pPr>
            <a:endParaRPr lang="nl-BE" sz="1600" dirty="0"/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De gemiddelde studieduur bedraagt 4,2 jaar (vorig jaar 3,76 jaar). </a:t>
            </a:r>
          </a:p>
          <a:p>
            <a:pPr marL="457200" lvl="1" indent="0">
              <a:buNone/>
            </a:pPr>
            <a:endParaRPr lang="nl-BE" sz="1400" b="1" dirty="0"/>
          </a:p>
          <a:p>
            <a:pPr marL="457200" lvl="1" indent="0">
              <a:buNone/>
            </a:pPr>
            <a:r>
              <a:rPr lang="nl-BE" sz="1400" b="1" dirty="0">
                <a:solidFill>
                  <a:srgbClr val="FF0000"/>
                </a:solidFill>
              </a:rPr>
              <a:t>DEZE CIJFERS ZIJN INDICATIEF: </a:t>
            </a:r>
            <a:r>
              <a:rPr lang="nl-BE" sz="1400" b="1" dirty="0"/>
              <a:t>geen onderscheid tussen reg en </a:t>
            </a:r>
            <a:r>
              <a:rPr lang="nl-BE" sz="1400" b="1" dirty="0" err="1"/>
              <a:t>flex</a:t>
            </a:r>
            <a:r>
              <a:rPr lang="nl-BE" sz="1400" b="1" dirty="0"/>
              <a:t>, soms een verdraait beeld door de berekeningswijze (basis= jaar van eerste inschrijving in de instelling)</a:t>
            </a:r>
          </a:p>
          <a:p>
            <a:pPr>
              <a:buFont typeface="Wingdings" pitchFamily="2" charset="2"/>
              <a:buChar char="Ø"/>
            </a:pPr>
            <a:endParaRPr lang="nl-BE" sz="1200" dirty="0"/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Van de </a:t>
            </a:r>
            <a:r>
              <a:rPr lang="nl-BE" sz="2000" dirty="0" err="1"/>
              <a:t>uitstromers</a:t>
            </a:r>
            <a:r>
              <a:rPr lang="nl-BE" sz="2000" dirty="0"/>
              <a:t> in </a:t>
            </a:r>
            <a:r>
              <a:rPr lang="nl-BE" sz="2000" b="1" dirty="0"/>
              <a:t>‘17-’18 </a:t>
            </a:r>
            <a:r>
              <a:rPr lang="nl-BE" sz="2000" dirty="0"/>
              <a:t>die het diploma behalen zonder vertraging, had 20% een ASO-vooropleiding en  60% een TSO-vooropleiding en 20% een BSO-vooropleiding. </a:t>
            </a:r>
          </a:p>
          <a:p>
            <a:pPr marL="0" indent="0">
              <a:buNone/>
            </a:pPr>
            <a:endParaRPr lang="nl-BE" sz="2000" dirty="0"/>
          </a:p>
          <a:p>
            <a:pPr marL="457200" lvl="1" indent="0">
              <a:buNone/>
            </a:pPr>
            <a:endParaRPr lang="nl-BE" sz="1600" dirty="0"/>
          </a:p>
          <a:p>
            <a:pPr marL="457200" lvl="1" indent="0">
              <a:buNone/>
            </a:pPr>
            <a:endParaRPr lang="nl-BE" sz="2000" dirty="0"/>
          </a:p>
          <a:p>
            <a:pPr>
              <a:buFont typeface="Wingdings" pitchFamily="2" charset="2"/>
              <a:buChar char="Ø"/>
            </a:pPr>
            <a:endParaRPr lang="nl-BE" sz="20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40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>
          <a:xfrm>
            <a:off x="899592" y="484288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>
                <a:solidFill>
                  <a:schemeClr val="bg1"/>
                </a:solidFill>
              </a:rPr>
              <a:t>5. Studierendement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899592" y="1700808"/>
            <a:ext cx="7799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verworven studiepunten t.o.v. aantal opgenomen studiepunten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539553" y="3645024"/>
            <a:ext cx="79932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Totaal aantal </a:t>
            </a:r>
            <a:r>
              <a:rPr lang="nl-BE" sz="2400" dirty="0" err="1"/>
              <a:t>stp</a:t>
            </a:r>
            <a:r>
              <a:rPr lang="nl-BE" sz="2400" dirty="0"/>
              <a:t> voor de volledige opleiding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Vergelijking departement G-L</a:t>
            </a:r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pPr lvl="1"/>
            <a:endParaRPr lang="nl-BE" sz="2400" dirty="0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99665"/>
              </p:ext>
            </p:extLst>
          </p:nvPr>
        </p:nvGraphicFramePr>
        <p:xfrm>
          <a:off x="1055130" y="4869160"/>
          <a:ext cx="7488832" cy="684076"/>
        </p:xfrm>
        <a:graphic>
          <a:graphicData uri="http://schemas.openxmlformats.org/drawingml/2006/table">
            <a:tbl>
              <a:tblPr/>
              <a:tblGrid>
                <a:gridCol w="532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7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BE" sz="20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Bron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cijferanalyse Gilles </a:t>
                      </a:r>
                      <a:r>
                        <a:rPr lang="nl-B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Rasson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juni 2014 (2008-2009 tot 2012-2013);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Bamaflex-gevens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BE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(2013-2014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  <a:r>
                        <a:rPr lang="nl-BE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 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2017-2018*)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Afbeelding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34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339045" y="210189"/>
            <a:ext cx="8820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5.1. Aantal opgenomen/verworven studiepunten en rendement</a:t>
            </a:r>
          </a:p>
          <a:p>
            <a:pPr algn="ctr"/>
            <a:r>
              <a:rPr lang="nl-BE" sz="2000" dirty="0"/>
              <a:t>voor de opleiding vroedkunde</a:t>
            </a:r>
          </a:p>
        </p:txBody>
      </p:sp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graphicFrame>
        <p:nvGraphicFramePr>
          <p:cNvPr id="8" name="Grafiek 7">
            <a:extLst>
              <a:ext uri="{FF2B5EF4-FFF2-40B4-BE49-F238E27FC236}">
                <a16:creationId xmlns:a16="http://schemas.microsoft.com/office/drawing/2014/main" id="{EB07E2A1-61FA-43A0-9FD0-D9D75AC6B7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416959"/>
              </p:ext>
            </p:extLst>
          </p:nvPr>
        </p:nvGraphicFramePr>
        <p:xfrm>
          <a:off x="287812" y="4114800"/>
          <a:ext cx="86534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3197F56A-7608-4C2D-AC48-FE3095457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00013"/>
              </p:ext>
            </p:extLst>
          </p:nvPr>
        </p:nvGraphicFramePr>
        <p:xfrm>
          <a:off x="204326" y="1594879"/>
          <a:ext cx="8820470" cy="2391921"/>
        </p:xfrm>
        <a:graphic>
          <a:graphicData uri="http://schemas.openxmlformats.org/drawingml/2006/table">
            <a:tbl>
              <a:tblPr/>
              <a:tblGrid>
                <a:gridCol w="882047">
                  <a:extLst>
                    <a:ext uri="{9D8B030D-6E8A-4147-A177-3AD203B41FA5}">
                      <a16:colId xmlns:a16="http://schemas.microsoft.com/office/drawing/2014/main" val="1049919197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4261642063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3415789418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1958443101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2836321494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4208118107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2916317062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3882080786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378963805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3640245922"/>
                    </a:ext>
                  </a:extLst>
                </a:gridCol>
              </a:tblGrid>
              <a:tr h="340107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Totaal VR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‘09 – ‘10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‘10 – ‘11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‘11 – ‘12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‘12 – ‘13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‘13-’14*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‘14 – ‘15*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‘15 – ’16*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’16-’17*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4F81BD"/>
                          </a:solidFill>
                          <a:effectLst/>
                          <a:latin typeface="Tahoma" panose="020B0604030504040204" pitchFamily="34" charset="0"/>
                        </a:rPr>
                        <a:t>’17-’18*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164457"/>
                  </a:ext>
                </a:extLst>
              </a:tr>
              <a:tr h="680214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opgenomen studiepunten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8385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9218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9961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9712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10458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9843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8931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00749"/>
                  </a:ext>
                </a:extLst>
              </a:tr>
              <a:tr h="510160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verworven studiepunten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6763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7698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7699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7583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7385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 dirty="0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6145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835352"/>
                  </a:ext>
                </a:extLst>
              </a:tr>
              <a:tr h="583040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Studie-rendement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2000" b="1" i="0" u="none" strike="noStrike" dirty="0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70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417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07504" y="548680"/>
            <a:ext cx="88204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5.2. Studierendement per type SO</a:t>
            </a:r>
          </a:p>
          <a:p>
            <a:pPr algn="ctr"/>
            <a:r>
              <a:rPr lang="nl-BE" sz="2000" dirty="0"/>
              <a:t>voor de opleiding vroedkunde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455008" y="3486655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chemeClr val="bg1">
                    <a:lumMod val="50000"/>
                  </a:schemeClr>
                </a:solidFill>
              </a:rPr>
              <a:t>**Kleine aantallen</a:t>
            </a: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28533D85-FA93-4871-B31D-1CDE3D4E6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14848"/>
              </p:ext>
            </p:extLst>
          </p:nvPr>
        </p:nvGraphicFramePr>
        <p:xfrm>
          <a:off x="427116" y="1461821"/>
          <a:ext cx="8261880" cy="1974207"/>
        </p:xfrm>
        <a:graphic>
          <a:graphicData uri="http://schemas.openxmlformats.org/drawingml/2006/table">
            <a:tbl>
              <a:tblPr/>
              <a:tblGrid>
                <a:gridCol w="826188">
                  <a:extLst>
                    <a:ext uri="{9D8B030D-6E8A-4147-A177-3AD203B41FA5}">
                      <a16:colId xmlns:a16="http://schemas.microsoft.com/office/drawing/2014/main" val="1179333989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1135628357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92639003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3134556112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2840137077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2908427013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1727325805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1998951294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1976117605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1035834084"/>
                    </a:ext>
                  </a:extLst>
                </a:gridCol>
              </a:tblGrid>
              <a:tr h="286481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Studie-rendement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 –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 –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 –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 –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2016-2017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2017-2018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016363"/>
                  </a:ext>
                </a:extLst>
              </a:tr>
              <a:tr h="279330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46419"/>
                  </a:ext>
                </a:extLst>
              </a:tr>
              <a:tr h="193452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4F81BD"/>
                          </a:solidFill>
                          <a:effectLst/>
                          <a:latin typeface="Tahoma" panose="020B060403050404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620213"/>
                  </a:ext>
                </a:extLst>
              </a:tr>
              <a:tr h="193452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4F81BD"/>
                          </a:solidFill>
                          <a:effectLst/>
                          <a:latin typeface="Tahoma" panose="020B060403050404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592105"/>
                  </a:ext>
                </a:extLst>
              </a:tr>
              <a:tr h="434836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BSO**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4F81BD"/>
                          </a:solidFill>
                          <a:effectLst/>
                          <a:latin typeface="Tahoma" panose="020B060403050404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187076"/>
                  </a:ext>
                </a:extLst>
              </a:tr>
              <a:tr h="291596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    KSO**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83%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 dirty="0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92%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214790"/>
                  </a:ext>
                </a:extLst>
              </a:tr>
            </a:tbl>
          </a:graphicData>
        </a:graphic>
      </p:graphicFrame>
      <p:graphicFrame>
        <p:nvGraphicFramePr>
          <p:cNvPr id="9" name="Grafiek 8">
            <a:extLst>
              <a:ext uri="{FF2B5EF4-FFF2-40B4-BE49-F238E27FC236}">
                <a16:creationId xmlns:a16="http://schemas.microsoft.com/office/drawing/2014/main" id="{735494E2-9AE3-4AD2-8F04-28547E133F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301172"/>
              </p:ext>
            </p:extLst>
          </p:nvPr>
        </p:nvGraphicFramePr>
        <p:xfrm>
          <a:off x="427116" y="3794432"/>
          <a:ext cx="8261880" cy="2973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0454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83568" y="332655"/>
            <a:ext cx="82089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5.3. Studierendement departement G-L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%</a:t>
            </a:r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4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573088" y="260648"/>
            <a:ext cx="8126412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Inhoud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350838" y="900229"/>
            <a:ext cx="8793162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nl-BE" dirty="0"/>
          </a:p>
          <a:p>
            <a:pPr lvl="1"/>
            <a:endParaRPr lang="nl-BE" sz="1050" dirty="0"/>
          </a:p>
          <a:p>
            <a:pPr lvl="2"/>
            <a:endParaRPr lang="nl-BE" sz="1600" dirty="0">
              <a:solidFill>
                <a:prstClr val="black"/>
              </a:solidFill>
            </a:endParaRPr>
          </a:p>
          <a:p>
            <a:r>
              <a:rPr lang="nl-BE" sz="2000" dirty="0"/>
              <a:t>1. Instroom</a:t>
            </a:r>
          </a:p>
          <a:p>
            <a:pPr lvl="1"/>
            <a:r>
              <a:rPr lang="nl-BE" sz="1600" dirty="0">
                <a:solidFill>
                  <a:prstClr val="black"/>
                </a:solidFill>
              </a:rPr>
              <a:t>Tabel 1.1. Instroom voltijds + deeltijds</a:t>
            </a:r>
            <a:endParaRPr lang="nl-BE" sz="1600" dirty="0"/>
          </a:p>
          <a:p>
            <a:pPr lvl="1"/>
            <a:r>
              <a:rPr lang="nl-BE" sz="1600" dirty="0"/>
              <a:t>Tabel 1.2. Voltijdse instroom – type SO: in aantal studenten</a:t>
            </a:r>
          </a:p>
          <a:p>
            <a:pPr lvl="1"/>
            <a:r>
              <a:rPr lang="nl-BE" sz="1600" dirty="0"/>
              <a:t>Tabel 1.3. Voltijdse instroom – type SO: in aandeel</a:t>
            </a:r>
          </a:p>
          <a:p>
            <a:pPr lvl="1"/>
            <a:r>
              <a:rPr lang="nl-BE" sz="1600" dirty="0"/>
              <a:t>Tabel 1.4. Deeltijdse instroom – type SO: in aandeel</a:t>
            </a:r>
          </a:p>
          <a:p>
            <a:pPr lvl="1"/>
            <a:r>
              <a:rPr lang="nl-BE" sz="1600" dirty="0"/>
              <a:t>Tabel 1.5. Voltijdse instroom - type SO: alleen generatiestudenten: in aantal</a:t>
            </a:r>
          </a:p>
          <a:p>
            <a:pPr lvl="1"/>
            <a:r>
              <a:rPr lang="nl-BE" sz="1600" dirty="0"/>
              <a:t>Tabel 1.6. Voltijdse instroom - type SO: alleen generatiestudenten: in aandeel </a:t>
            </a:r>
          </a:p>
          <a:p>
            <a:pPr lvl="1"/>
            <a:r>
              <a:rPr lang="nl-BE" sz="1600" dirty="0"/>
              <a:t>Besluiten </a:t>
            </a:r>
          </a:p>
          <a:p>
            <a:pPr lvl="2"/>
            <a:endParaRPr lang="nl-BE" sz="1600" dirty="0"/>
          </a:p>
          <a:p>
            <a:pPr lvl="2"/>
            <a:endParaRPr lang="nl-BE" sz="500" dirty="0"/>
          </a:p>
          <a:p>
            <a:r>
              <a:rPr lang="nl-BE" sz="2000" dirty="0"/>
              <a:t>2. Doorstroom</a:t>
            </a:r>
            <a:endParaRPr lang="nl-BE" sz="2800" dirty="0"/>
          </a:p>
          <a:p>
            <a:pPr lvl="1"/>
            <a:r>
              <a:rPr lang="nl-BE" sz="1600" dirty="0"/>
              <a:t>Tabel 2.1. Doorstroompercentage in aantal en % van de voltijdse instroom</a:t>
            </a:r>
          </a:p>
          <a:p>
            <a:pPr lvl="1"/>
            <a:r>
              <a:rPr lang="nl-BE" sz="1600" dirty="0">
                <a:solidFill>
                  <a:prstClr val="black"/>
                </a:solidFill>
              </a:rPr>
              <a:t>Tabel 2.2. Doorstroompercentage / type SO, </a:t>
            </a:r>
          </a:p>
          <a:p>
            <a:pPr lvl="1"/>
            <a:r>
              <a:rPr lang="nl-BE" sz="1600" dirty="0"/>
              <a:t>Besluiten</a:t>
            </a:r>
          </a:p>
          <a:p>
            <a:pPr lvl="1"/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6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studierendement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340768"/>
            <a:ext cx="8208912" cy="482453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nl-BE" sz="2400" dirty="0"/>
              <a:t>Het aantal opgenomen studiepunten daalt zeer lichtjes (- 133 of 2,21FTE student)</a:t>
            </a:r>
          </a:p>
          <a:p>
            <a:pPr marL="0" indent="0">
              <a:buNone/>
            </a:pPr>
            <a:endParaRPr lang="nl-BE" sz="1800" dirty="0"/>
          </a:p>
          <a:p>
            <a:pPr>
              <a:buFont typeface="Wingdings" pitchFamily="2" charset="2"/>
              <a:buChar char="Ø"/>
            </a:pPr>
            <a:r>
              <a:rPr lang="nl-BE" sz="2400" dirty="0"/>
              <a:t>Het aantal verworven studiepunten volgde de evolutie van het aantal opgenomen studiepunten gedeeltelijk. Het studierendement daalt opnieuw licht naar  69% (-3% </a:t>
            </a:r>
            <a:r>
              <a:rPr lang="nl-BE" sz="2400" dirty="0" err="1"/>
              <a:t>tov</a:t>
            </a:r>
            <a:r>
              <a:rPr lang="nl-BE" sz="2400" dirty="0"/>
              <a:t> vorig jaar).</a:t>
            </a:r>
          </a:p>
          <a:p>
            <a:pPr>
              <a:buFont typeface="Wingdings" pitchFamily="2" charset="2"/>
              <a:buChar char="Ø"/>
            </a:pPr>
            <a:endParaRPr lang="nl-BE" sz="1800" i="1" dirty="0"/>
          </a:p>
          <a:p>
            <a:pPr>
              <a:buFont typeface="Wingdings" pitchFamily="2" charset="2"/>
              <a:buChar char="Ø"/>
            </a:pPr>
            <a:r>
              <a:rPr lang="nl-BE" sz="2400" dirty="0"/>
              <a:t>Het studierendement blijft behoorlijk voor studenten met een ASO-vooropleiding (79%), matig voor studenten met een TSO-vooropleiding (67%) en klein voor studenten met een BSO-vooropleiding (40%). Dit laatste studierendement schommelt wel sterk van jaar tot jaar, aangezien het kleinere absolute aantallen studenten betreft.</a:t>
            </a:r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99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Wat valt dit jaar op?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520" y="1332424"/>
            <a:ext cx="8208912" cy="482453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nl-BE" dirty="0"/>
              <a:t>De instroom piekt met 81 studenten.</a:t>
            </a:r>
          </a:p>
          <a:p>
            <a:pPr>
              <a:buFont typeface="Wingdings" pitchFamily="2" charset="2"/>
              <a:buChar char="Ø"/>
            </a:pPr>
            <a:r>
              <a:rPr lang="nl-BE" dirty="0"/>
              <a:t>De doorstroom daalt (opnieuw) naar 57% (-12% </a:t>
            </a:r>
            <a:r>
              <a:rPr lang="nl-BE" dirty="0" err="1"/>
              <a:t>tov</a:t>
            </a:r>
            <a:r>
              <a:rPr lang="nl-BE" dirty="0"/>
              <a:t> vorig jaar), MAAR er zijn meer studenten die de volledige 60 </a:t>
            </a:r>
            <a:r>
              <a:rPr lang="nl-BE" dirty="0" err="1"/>
              <a:t>stp</a:t>
            </a:r>
            <a:r>
              <a:rPr lang="nl-BE" dirty="0"/>
              <a:t>. behaalde in DT1 (37% </a:t>
            </a:r>
            <a:r>
              <a:rPr lang="nl-BE" dirty="0" err="1"/>
              <a:t>tov</a:t>
            </a:r>
            <a:r>
              <a:rPr lang="nl-BE" dirty="0"/>
              <a:t> 10% vorig jaar)</a:t>
            </a:r>
          </a:p>
          <a:p>
            <a:pPr>
              <a:buFont typeface="Wingdings" pitchFamily="2" charset="2"/>
              <a:buChar char="Ø"/>
            </a:pPr>
            <a:r>
              <a:rPr lang="nl-BE" dirty="0"/>
              <a:t>De laatste 2 jaren ligt de drop-out vrij hoog (+/-40%). Een mogelijke verklaring is het gestegen aantal BSO-studenten </a:t>
            </a:r>
          </a:p>
          <a:p>
            <a:pPr>
              <a:buFont typeface="Wingdings" pitchFamily="2" charset="2"/>
              <a:buChar char="Ø"/>
            </a:pPr>
            <a:r>
              <a:rPr lang="nl-BE" dirty="0"/>
              <a:t>Het aantal studenten dat afstudeert na 3 jaar daalt verder naar 29%,</a:t>
            </a:r>
          </a:p>
          <a:p>
            <a:pPr>
              <a:buFont typeface="Wingdings" pitchFamily="2" charset="2"/>
              <a:buChar char="Ø"/>
            </a:pPr>
            <a:r>
              <a:rPr lang="nl-BE" dirty="0"/>
              <a:t>Het studierendement daalt naar 69%, het laagste pijl van het afgelopen decennium</a:t>
            </a:r>
          </a:p>
          <a:p>
            <a:pPr>
              <a:buFont typeface="Wingdings" pitchFamily="2" charset="2"/>
              <a:buChar char="Ø"/>
            </a:pPr>
            <a:endParaRPr lang="nl-BE" dirty="0"/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4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4" name="Tekstvak 3"/>
          <p:cNvSpPr txBox="1"/>
          <p:nvPr/>
        </p:nvSpPr>
        <p:spPr>
          <a:xfrm>
            <a:off x="395536" y="904275"/>
            <a:ext cx="8570912" cy="525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nl-BE" dirty="0"/>
          </a:p>
          <a:p>
            <a:pPr lvl="1"/>
            <a:endParaRPr lang="nl-BE" sz="1050" dirty="0"/>
          </a:p>
          <a:p>
            <a:r>
              <a:rPr lang="nl-BE" sz="2000" dirty="0"/>
              <a:t>3. Uitstroom</a:t>
            </a:r>
          </a:p>
          <a:p>
            <a:pPr lvl="1"/>
            <a:r>
              <a:rPr lang="nl-BE" sz="1600" dirty="0"/>
              <a:t>Tabel 3.1. Uitstroom – type SO: aantal studenten dat het diploma behaalde </a:t>
            </a:r>
          </a:p>
          <a:p>
            <a:pPr lvl="1"/>
            <a:r>
              <a:rPr lang="nl-BE" sz="1600" dirty="0"/>
              <a:t>	         in het betrokken academiejaar</a:t>
            </a:r>
          </a:p>
          <a:p>
            <a:pPr lvl="1"/>
            <a:r>
              <a:rPr lang="nl-BE" sz="1600" dirty="0"/>
              <a:t>Tabel 3.2. Aandeel van het type SO in de gediplomeerde uitstroom</a:t>
            </a:r>
          </a:p>
          <a:p>
            <a:pPr lvl="1"/>
            <a:r>
              <a:rPr lang="nl-BE" sz="1600" dirty="0"/>
              <a:t>Besluiten</a:t>
            </a:r>
          </a:p>
          <a:p>
            <a:pPr lvl="2"/>
            <a:endParaRPr lang="nl-BE" sz="1600" dirty="0"/>
          </a:p>
          <a:p>
            <a:pPr lvl="2"/>
            <a:endParaRPr lang="nl-BE" sz="500" dirty="0"/>
          </a:p>
          <a:p>
            <a:r>
              <a:rPr lang="nl-BE" sz="2000" dirty="0"/>
              <a:t>4. Studieduur</a:t>
            </a:r>
          </a:p>
          <a:p>
            <a:pPr lvl="1"/>
            <a:r>
              <a:rPr lang="nl-BE" sz="1600" dirty="0"/>
              <a:t>Tabel 4.1. Studieduur in % van de gediplomeerde uitstroom in het betrokken</a:t>
            </a:r>
          </a:p>
          <a:p>
            <a:pPr lvl="1"/>
            <a:r>
              <a:rPr lang="nl-BE" sz="1600" dirty="0"/>
              <a:t>                academiejaar</a:t>
            </a:r>
          </a:p>
          <a:p>
            <a:pPr lvl="1"/>
            <a:r>
              <a:rPr lang="nl-BE" sz="1600" dirty="0"/>
              <a:t>Tabel 4.2. Studieduur per type SO voor gediplomeerde uitstroom </a:t>
            </a:r>
          </a:p>
          <a:p>
            <a:pPr lvl="1"/>
            <a:r>
              <a:rPr lang="nl-BE" sz="1600" dirty="0"/>
              <a:t>Tabel 4.3. Studieduurvertraging per type SO</a:t>
            </a:r>
          </a:p>
          <a:p>
            <a:pPr lvl="1"/>
            <a:r>
              <a:rPr lang="nl-BE" sz="1600" dirty="0"/>
              <a:t>Besluiten</a:t>
            </a:r>
          </a:p>
          <a:p>
            <a:pPr lvl="2"/>
            <a:endParaRPr lang="nl-BE" sz="1600" dirty="0"/>
          </a:p>
          <a:p>
            <a:r>
              <a:rPr lang="nl-BE" sz="2000" dirty="0"/>
              <a:t>5. Rendement</a:t>
            </a:r>
          </a:p>
          <a:p>
            <a:pPr lvl="1"/>
            <a:r>
              <a:rPr lang="nl-BE" sz="1600" dirty="0"/>
              <a:t>Tabel 5.1. Totaal opgenomen/verworven studiepunten en rendement</a:t>
            </a:r>
          </a:p>
          <a:p>
            <a:pPr lvl="1"/>
            <a:r>
              <a:rPr lang="nl-BE" sz="1600" dirty="0"/>
              <a:t>Tabel 5.2. Studierendement per type SO</a:t>
            </a:r>
          </a:p>
          <a:p>
            <a:pPr lvl="1"/>
            <a:r>
              <a:rPr lang="nl-BE" sz="1600" dirty="0"/>
              <a:t>Tabel 5.3. Studierendement: vergelijking departement</a:t>
            </a:r>
          </a:p>
          <a:p>
            <a:pPr lvl="1"/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6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899592" y="484288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1971998" y="484288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1. Instroom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827583" y="3281501"/>
            <a:ext cx="77052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Voltijds: ≥ 54 </a:t>
            </a:r>
            <a:r>
              <a:rPr lang="nl-BE" sz="2400" dirty="0" err="1"/>
              <a:t>stp</a:t>
            </a:r>
            <a:endParaRPr lang="nl-BE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5 laatste academiejaren*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Type secundair onderwijs: ASO, TSO, BSO, buitenland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Al of niet generatiestudent</a:t>
            </a:r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r>
              <a:rPr lang="nl-BE" sz="1600" dirty="0"/>
              <a:t>*methode aangepast na 2011-2012 (onderscheid voltijds/deeltijds)</a:t>
            </a:r>
          </a:p>
          <a:p>
            <a:r>
              <a:rPr lang="nl-BE" sz="1600" dirty="0"/>
              <a:t> om vgl. met DHO-cijfers te optimaliseren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899592" y="1700808"/>
            <a:ext cx="7799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nieuwe inschrijvingen in het 1</a:t>
            </a:r>
            <a:r>
              <a:rPr lang="nl-BE" sz="3200" b="1" baseline="30000" dirty="0"/>
              <a:t>ste</a:t>
            </a:r>
            <a:r>
              <a:rPr lang="nl-BE" sz="3200" b="1" dirty="0"/>
              <a:t> deeltraject</a:t>
            </a:r>
          </a:p>
        </p:txBody>
      </p:sp>
    </p:spTree>
    <p:extLst>
      <p:ext uri="{BB962C8B-B14F-4D97-AF65-F5344CB8AC3E}">
        <p14:creationId xmlns:p14="http://schemas.microsoft.com/office/powerpoint/2010/main" val="13656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251520" y="332655"/>
            <a:ext cx="8784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1.1. Instroom (= nieuwe studenten)</a:t>
            </a:r>
          </a:p>
          <a:p>
            <a:pPr algn="ctr"/>
            <a:r>
              <a:rPr lang="nl-BE" sz="2000" dirty="0"/>
              <a:t>in aantal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98422"/>
              </p:ext>
            </p:extLst>
          </p:nvPr>
        </p:nvGraphicFramePr>
        <p:xfrm>
          <a:off x="611187" y="1406525"/>
          <a:ext cx="7416825" cy="4475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1400622477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879168423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1141596901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243361517"/>
                    </a:ext>
                  </a:extLst>
                </a:gridCol>
              </a:tblGrid>
              <a:tr h="415980">
                <a:tc>
                  <a:txBody>
                    <a:bodyPr/>
                    <a:lstStyle/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’15-’16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’16-’17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’17-’18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’18-’19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‘19-’20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830">
                <a:tc>
                  <a:txBody>
                    <a:bodyPr/>
                    <a:lstStyle/>
                    <a:p>
                      <a:r>
                        <a:rPr lang="nl-BE" sz="1600" dirty="0"/>
                        <a:t>Voltijds</a:t>
                      </a:r>
                      <a:endParaRPr lang="nl-BE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8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Deeltijds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80">
                <a:tc>
                  <a:txBody>
                    <a:bodyPr/>
                    <a:lstStyle/>
                    <a:p>
                      <a:r>
                        <a:rPr lang="nl-BE" sz="1800" b="1" dirty="0"/>
                        <a:t>Totaal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Generatiestudent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12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Niet-generatiestudent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8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BE" sz="11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Aandeel generatiestud.  in totale instroom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BE" sz="14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Aandeel generatiestud.  in voltijdse instroom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B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66%</a:t>
                      </a: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68%</a:t>
                      </a: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71%</a:t>
                      </a: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86%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72%</a:t>
                      </a: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N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72%</a:t>
                      </a: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82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63428"/>
              </p:ext>
            </p:extLst>
          </p:nvPr>
        </p:nvGraphicFramePr>
        <p:xfrm>
          <a:off x="611560" y="1856849"/>
          <a:ext cx="6872342" cy="4249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1120111767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3301988953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3215054678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1483026167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‘12-’13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‘13-’14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‘14-’15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‘18-’19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’19-’20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r>
                        <a:rPr lang="nl-BE" dirty="0"/>
                        <a:t>ASO           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19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19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30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19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8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9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kern="1200" dirty="0"/>
                        <a:t>Buitenland of geen</a:t>
                      </a:r>
                      <a:r>
                        <a:rPr lang="nl-BE" sz="1600" kern="1200" baseline="0" dirty="0"/>
                        <a:t> info</a:t>
                      </a:r>
                      <a:endParaRPr lang="nl-BE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960">
                <a:tc>
                  <a:txBody>
                    <a:bodyPr/>
                    <a:lstStyle/>
                    <a:p>
                      <a:endParaRPr lang="nl-BE" sz="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741">
                <a:tc>
                  <a:txBody>
                    <a:bodyPr/>
                    <a:lstStyle/>
                    <a:p>
                      <a:r>
                        <a:rPr lang="nl-BE" dirty="0"/>
                        <a:t>TOT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51 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 66 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66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51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52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51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1115616" y="332655"/>
            <a:ext cx="66247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1.2. Instroom - type SO </a:t>
            </a:r>
          </a:p>
          <a:p>
            <a:pPr algn="ctr"/>
            <a:r>
              <a:rPr lang="nl-BE" sz="2800" b="1" dirty="0"/>
              <a:t>in aantal nieuwe voltijdse studenten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4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38033"/>
              </p:ext>
            </p:extLst>
          </p:nvPr>
        </p:nvGraphicFramePr>
        <p:xfrm>
          <a:off x="395536" y="2026816"/>
          <a:ext cx="7920882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261671403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342043502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797768801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4954321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‘12-’13</a:t>
                      </a:r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‘13-’14</a:t>
                      </a:r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‘14-’15</a:t>
                      </a:r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’15-’16</a:t>
                      </a:r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’16-’17</a:t>
                      </a:r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‘17-’18</a:t>
                      </a:r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’18’-19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‘19-’20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ASO           </a:t>
                      </a:r>
                    </a:p>
                    <a:p>
                      <a:pPr algn="r"/>
                      <a:endParaRPr lang="nl-BE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43%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39%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39%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31%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37%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33%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33%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29%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/>
                        <a:t>45%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43%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37%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43%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16%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14%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6%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26%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23%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22%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-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-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2%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-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-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-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Buitenland</a:t>
                      </a:r>
                      <a:r>
                        <a:rPr lang="nl-BE" baseline="0" dirty="0"/>
                        <a:t> of g</a:t>
                      </a:r>
                      <a:r>
                        <a:rPr lang="nl-BE" dirty="0"/>
                        <a:t>een info </a:t>
                      </a:r>
                      <a:endParaRPr lang="nl-B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8%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17%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8%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-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2%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1575954" y="404664"/>
            <a:ext cx="61206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1.3. Instroom - type SO </a:t>
            </a:r>
          </a:p>
          <a:p>
            <a:pPr algn="ctr"/>
            <a:r>
              <a:rPr lang="nl-BE" sz="2800" b="1" dirty="0"/>
              <a:t>in aandeel in voltijdse instroom (%)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6" name="PIJL-LINKS 5"/>
          <p:cNvSpPr/>
          <p:nvPr/>
        </p:nvSpPr>
        <p:spPr>
          <a:xfrm>
            <a:off x="8596217" y="2031819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81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333369"/>
              </p:ext>
            </p:extLst>
          </p:nvPr>
        </p:nvGraphicFramePr>
        <p:xfrm>
          <a:off x="539247" y="2145548"/>
          <a:ext cx="7996812" cy="35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1030308163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3275801056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2880949716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4682095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‘12-’13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‘13-’14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‘14-’15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’18-’19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’19-’20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ASO      </a:t>
                      </a:r>
                      <a:endParaRPr lang="nl-BE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19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18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20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18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19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aseline="0" dirty="0" err="1"/>
                        <a:t>Blnd</a:t>
                      </a:r>
                      <a:r>
                        <a:rPr lang="nl-BE" baseline="0" dirty="0"/>
                        <a:t> of geen info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224">
                <a:tc>
                  <a:txBody>
                    <a:bodyPr/>
                    <a:lstStyle/>
                    <a:p>
                      <a:endParaRPr lang="nl-B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Aantal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41</a:t>
                      </a:r>
                      <a:endParaRPr lang="nl-BE" sz="1100" dirty="0"/>
                    </a:p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42</a:t>
                      </a:r>
                    </a:p>
                    <a:p>
                      <a:r>
                        <a:rPr lang="nl-BE" dirty="0"/>
                        <a:t> 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45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41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42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44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b="1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1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758529" y="476672"/>
            <a:ext cx="77772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1.4. Instroom – Type SO</a:t>
            </a:r>
          </a:p>
          <a:p>
            <a:pPr algn="ctr"/>
            <a:r>
              <a:rPr lang="nl-BE" sz="3600" b="1" dirty="0"/>
              <a:t>Alleen generatiestudenten </a:t>
            </a:r>
          </a:p>
          <a:p>
            <a:pPr algn="ctr"/>
            <a:r>
              <a:rPr lang="nl-BE" sz="2000" b="1" dirty="0"/>
              <a:t>in aantal voltijdse studenten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442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e 2013 nieu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uisstijl eh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6347</TotalTime>
  <Words>3153</Words>
  <Application>Microsoft Office PowerPoint</Application>
  <PresentationFormat>On-screen Show (4:3)</PresentationFormat>
  <Paragraphs>993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Tahoma</vt:lpstr>
      <vt:lpstr>Verdana</vt:lpstr>
      <vt:lpstr>Wingdings</vt:lpstr>
      <vt:lpstr>Kantoorthema</vt:lpstr>
      <vt:lpstr>Presentatie 2013 nieuw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Besluiten instroom</vt:lpstr>
      <vt:lpstr>Besluiten instroom</vt:lpstr>
      <vt:lpstr>PowerPoint Presentation</vt:lpstr>
      <vt:lpstr>PowerPoint Presentation</vt:lpstr>
      <vt:lpstr>PowerPoint Presentation</vt:lpstr>
      <vt:lpstr>Besluiten doorstroom (1)</vt:lpstr>
      <vt:lpstr>Besluiten doorstroom (2)</vt:lpstr>
      <vt:lpstr>PowerPoint Presentation</vt:lpstr>
      <vt:lpstr>PowerPoint Presentation</vt:lpstr>
      <vt:lpstr>Besluiten uitstroom</vt:lpstr>
      <vt:lpstr>PowerPoint Presentation</vt:lpstr>
      <vt:lpstr>PowerPoint Presentation</vt:lpstr>
      <vt:lpstr>PowerPoint Presentation</vt:lpstr>
      <vt:lpstr>PowerPoint Presentation</vt:lpstr>
      <vt:lpstr>Besluiten studieduur</vt:lpstr>
      <vt:lpstr>PowerPoint Presentation</vt:lpstr>
      <vt:lpstr>PowerPoint Presentation</vt:lpstr>
      <vt:lpstr>PowerPoint Presentation</vt:lpstr>
      <vt:lpstr>PowerPoint Presentation</vt:lpstr>
      <vt:lpstr>Besluiten studierendement</vt:lpstr>
      <vt:lpstr>Wat valt dit jaar op?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thuis</dc:creator>
  <cp:lastModifiedBy>Joren Schelkens</cp:lastModifiedBy>
  <cp:revision>390</cp:revision>
  <dcterms:created xsi:type="dcterms:W3CDTF">2011-08-18T14:19:39Z</dcterms:created>
  <dcterms:modified xsi:type="dcterms:W3CDTF">2019-12-28T19:20:19Z</dcterms:modified>
</cp:coreProperties>
</file>