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70" r:id="rId14"/>
    <p:sldId id="355" r:id="rId15"/>
    <p:sldId id="273" r:id="rId16"/>
    <p:sldId id="342" r:id="rId17"/>
    <p:sldId id="329" r:id="rId18"/>
    <p:sldId id="368" r:id="rId19"/>
    <p:sldId id="357" r:id="rId20"/>
    <p:sldId id="343" r:id="rId21"/>
    <p:sldId id="330" r:id="rId22"/>
    <p:sldId id="345" r:id="rId23"/>
    <p:sldId id="285" r:id="rId24"/>
    <p:sldId id="358" r:id="rId25"/>
    <p:sldId id="359" r:id="rId26"/>
    <p:sldId id="331" r:id="rId27"/>
    <p:sldId id="360" r:id="rId28"/>
    <p:sldId id="361" r:id="rId29"/>
    <p:sldId id="365" r:id="rId30"/>
    <p:sldId id="389" r:id="rId31"/>
    <p:sldId id="363" r:id="rId32"/>
    <p:sldId id="369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81818" autoAdjust="0"/>
  </p:normalViewPr>
  <p:slideViewPr>
    <p:cSldViewPr>
      <p:cViewPr>
        <p:scale>
          <a:sx n="59" d="100"/>
          <a:sy n="59" d="100"/>
        </p:scale>
        <p:origin x="11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dit jaar duidelijk een daling van de instroom. Zelfs als we de piek van vorig jaar buiten beschouwing laten, zitten we met toch met 7 minder dan in de jaren 15-16 tem 17-18.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18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Overeenkomstige instroom: 64</a:t>
            </a:r>
          </a:p>
          <a:p>
            <a:r>
              <a:rPr lang="nl-BE" dirty="0" err="1"/>
              <a:t>Tvg</a:t>
            </a:r>
            <a:r>
              <a:rPr lang="nl-BE" dirty="0"/>
              <a:t> overeenkomstige instroom 16-17: 77</a:t>
            </a:r>
          </a:p>
          <a:p>
            <a:endParaRPr lang="nl-BE" dirty="0"/>
          </a:p>
          <a:p>
            <a:r>
              <a:rPr lang="nl-BE" dirty="0"/>
              <a:t>Uitstroom altijd wel met enige vertraging, </a:t>
            </a:r>
            <a:r>
              <a:rPr lang="nl-BE" dirty="0" err="1"/>
              <a:t>cfr</a:t>
            </a:r>
            <a:r>
              <a:rPr lang="nl-BE" dirty="0"/>
              <a:t>. studieduur</a:t>
            </a:r>
          </a:p>
          <a:p>
            <a:endParaRPr lang="nl-BE" dirty="0"/>
          </a:p>
          <a:p>
            <a:r>
              <a:rPr lang="nl-BE" dirty="0"/>
              <a:t>Samenstelling instroom: 36%ASO, 43%TSO, 18%BSO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aantal studenten dat afstudeert op drie jaren neemt het laatste decennium stelselmatig af. Het valt ook op dat steeds meer studenten minstens 5 jaar doen over hun </a:t>
            </a:r>
            <a:r>
              <a:rPr lang="nl-BE" dirty="0" err="1"/>
              <a:t>studiedtraject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Opvallend: heel wat ASO-studenten deden meer dan 4 jaar over het behalen van hun diploma; 80% van de studenten die afstudeerden zonder vertraging zijn TSO- en BSO-studenten.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merken dat het studierendement de laatste jaren een dalende trend kent. Uiteraard moeten we hierbij ook rekening houden met de veranderde instroom de laatste jaren (steeds meer BSO-studenten).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dat </a:t>
            </a:r>
            <a:r>
              <a:rPr lang="nl-BE" dirty="0" err="1"/>
              <a:t>tov</a:t>
            </a:r>
            <a:r>
              <a:rPr lang="nl-BE" dirty="0"/>
              <a:t> vorig jaar het studierendement bij alle vooropleidingen daalde.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Naar samenstelling zien we dat de voltijdse instroom ongeveer stabiel blijft. Dit jaar hebben de ASO-studenten wel een iets groter aandeel en de BSO- studenten een iets kleiner aandeel.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Ook bij de generatiestudenten zien we dat de samenstelling relatief stabiel blijft.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Bij VK zien we in heel Vlaanderen de laatste jaren een stijgende trend in aantal studenten:</a:t>
            </a:r>
          </a:p>
          <a:p>
            <a:r>
              <a:rPr lang="nl-BE" dirty="0"/>
              <a:t>2016: 2046</a:t>
            </a:r>
          </a:p>
          <a:p>
            <a:r>
              <a:rPr lang="nl-BE" dirty="0"/>
              <a:t>2017: 2128</a:t>
            </a:r>
          </a:p>
          <a:p>
            <a:r>
              <a:rPr lang="nl-BE" dirty="0"/>
              <a:t>2018: 2213</a:t>
            </a:r>
          </a:p>
          <a:p>
            <a:endParaRPr lang="nl-BE" dirty="0"/>
          </a:p>
          <a:p>
            <a:r>
              <a:rPr lang="nl-BE" dirty="0"/>
              <a:t>Opvallend: Bij VP zien we duidelijk een dalende trend in aantal studenten in </a:t>
            </a:r>
            <a:r>
              <a:rPr lang="nl-BE"/>
              <a:t>heel Vlaanderen.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25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Drop-out: 21 studenten gingen in 17-18 van voltijds naar deeltijds traject of schreven zich helemaal uit (in 16-17 waren dit er 23)</a:t>
            </a:r>
          </a:p>
          <a:p>
            <a:endParaRPr lang="nl-BE" dirty="0"/>
          </a:p>
          <a:p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  <a:p>
            <a:r>
              <a:rPr lang="nl-BE" dirty="0"/>
              <a:t>In het achterhoofd houden: dit zijn jaren waarin het aandeel BSO in voltijdse nieuwe studenten rond 25% schommelde.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 naar vooropleiding:</a:t>
            </a:r>
          </a:p>
          <a:p>
            <a:r>
              <a:rPr lang="nl-BE" dirty="0"/>
              <a:t>ASO: 4/17 = 24%</a:t>
            </a:r>
          </a:p>
          <a:p>
            <a:r>
              <a:rPr lang="nl-BE" dirty="0"/>
              <a:t>TSO: 7/19 = 37%</a:t>
            </a:r>
          </a:p>
          <a:p>
            <a:r>
              <a:rPr lang="nl-BE" dirty="0"/>
              <a:t>BSO: 7/11 = 64%</a:t>
            </a:r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9/10/2019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‹nr.›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9/10/2019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Vroedkunde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61461"/>
              </p:ext>
            </p:extLst>
          </p:nvPr>
        </p:nvGraphicFramePr>
        <p:xfrm>
          <a:off x="251520" y="2065611"/>
          <a:ext cx="7566215" cy="30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40 %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31%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30%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38 %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42%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15 %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26%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De instroom in ‘19- ‘20 daalt. Zelfs als we die piek van vorig jaar buiten beschouwing laten, zien we dat we voorheen rond 65 nieuwe studenten schommelden en nu </a:t>
            </a:r>
            <a:r>
              <a:rPr lang="nl-BE" sz="2000" b="1" dirty="0"/>
              <a:t>dalen naar 58 nieuwe studenten</a:t>
            </a:r>
            <a:r>
              <a:rPr lang="nl-BE" sz="2000" dirty="0"/>
              <a:t>.</a:t>
            </a:r>
            <a:endParaRPr lang="nl-BE" sz="11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In de samenstelling van de instroom zien we dat het aandeel TSO wat afneemt en het aandeel BSO toeneemt: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ASO: 36%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TSO: 32%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BSO: 28%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cijfers voor generatiestudenten zijn vergelijkbaar.</a:t>
            </a:r>
          </a:p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Op basis van de VLOHRA oktobertelling heb ik de evolutie van het marktaandeel van de opleiding berekend voor de laatste 5 jaar:</a:t>
            </a:r>
            <a:endParaRPr lang="nl-BE" sz="1600" dirty="0"/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202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216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220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204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208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213 studenten, 10% marktaandeel in Vlaanderen</a:t>
            </a:r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Indien we enkel de generatiestudenten bekijken: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49 studenten, 9%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52 studenten, 8%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46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57 studenten, 8% marktaandeel in Vlaanderen</a:t>
            </a:r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744505" y="509384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888"/>
              </p:ext>
            </p:extLst>
          </p:nvPr>
        </p:nvGraphicFramePr>
        <p:xfrm>
          <a:off x="133817" y="4230422"/>
          <a:ext cx="42973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’18-’19*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013939" y="4907871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69%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1904186" y="4838930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</a:t>
            </a:r>
          </a:p>
          <a:p>
            <a:r>
              <a:rPr lang="nl-BE" dirty="0"/>
              <a:t>  (30 studenten). Dit aantal ligt lager dan de meting begin</a:t>
            </a:r>
            <a:r>
              <a:rPr lang="nl-BE" b="1" dirty="0"/>
              <a:t> </a:t>
            </a:r>
            <a:r>
              <a:rPr lang="nl-BE" dirty="0"/>
              <a:t>academiejaar (51 studenten). 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163750" y="492016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278794" y="4947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022828" y="497286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2920204" y="484678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7365"/>
              </p:ext>
            </p:extLst>
          </p:nvPr>
        </p:nvGraphicFramePr>
        <p:xfrm>
          <a:off x="3606606" y="1297253"/>
          <a:ext cx="5299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440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’15’-16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7309082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372598" y="2364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34%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6264082" y="2243967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6307144" y="2346552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5262144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5287700" y="2373878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5868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77%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63%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in het eerste deeltraject minstens 45 </a:t>
            </a:r>
            <a:r>
              <a:rPr lang="nl-BE" sz="2000" dirty="0" err="1"/>
              <a:t>stp</a:t>
            </a:r>
            <a:r>
              <a:rPr lang="nl-BE" sz="2000" dirty="0"/>
              <a:t> behaalt, daalt weer wat.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het aantal </a:t>
            </a:r>
            <a:r>
              <a:rPr lang="nl-BE" sz="2000" b="1" dirty="0"/>
              <a:t>voltijdse studenten die in het begin van het jaar instroomden</a:t>
            </a:r>
            <a:r>
              <a:rPr lang="nl-BE" sz="2000" dirty="0"/>
              <a:t>, behaalden slechts </a:t>
            </a:r>
            <a:r>
              <a:rPr lang="nl-BE" sz="2000" b="1" dirty="0"/>
              <a:t>34%</a:t>
            </a:r>
            <a:r>
              <a:rPr lang="nl-BE" sz="2000" dirty="0"/>
              <a:t> minstens 45 studiepunten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Als we geen rekening houden met de drop-out, stijgt dit percentage naar </a:t>
            </a:r>
            <a:r>
              <a:rPr lang="nl-BE" sz="2000" b="1" dirty="0"/>
              <a:t>57%.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drop-out lag de laatste twee jaren relatief hoog (+/- 40%)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We zien dat de drop-out het grootst is bij BSO-studenten en tijdens deze jaren was er ook een relatief grote instroom van BSO-studenten.</a:t>
            </a:r>
            <a:endParaRPr lang="nl-BE" sz="20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Het aantal studenten dat het volledige modeltraject afwerkte stijgt dan weer: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1/5 studenten </a:t>
            </a:r>
            <a:r>
              <a:rPr lang="nl-BE" sz="1600" dirty="0"/>
              <a:t>die in het begin van het jaar voltijds instroomde behaalde 60 ECTS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Als we </a:t>
            </a:r>
            <a:r>
              <a:rPr lang="nl-BE" sz="1600" b="1" dirty="0"/>
              <a:t>geen rekening houden met de drop-out </a:t>
            </a:r>
            <a:r>
              <a:rPr lang="nl-BE" sz="1600" dirty="0"/>
              <a:t>stijgt dit naar iets meer dan </a:t>
            </a:r>
            <a:r>
              <a:rPr lang="nl-BE" sz="1600" b="1" dirty="0"/>
              <a:t>1/3</a:t>
            </a:r>
          </a:p>
          <a:p>
            <a:pPr>
              <a:buFont typeface="Wingdings" pitchFamily="2" charset="2"/>
              <a:buChar char="Ø"/>
            </a:pPr>
            <a:r>
              <a:rPr lang="nl-BE" sz="1600" dirty="0"/>
              <a:t>de voltijdse instroom aan de start van het jaar dan daalt dit percentage naar 34%</a:t>
            </a:r>
          </a:p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5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Uitgesplitst per type vooropleiding, werd in ‘17-’18 een </a:t>
            </a:r>
            <a:r>
              <a:rPr lang="nl-BE" sz="2000" b="1" dirty="0"/>
              <a:t>doorstroompercentage</a:t>
            </a:r>
            <a:r>
              <a:rPr lang="nl-BE" sz="2000" dirty="0"/>
              <a:t> gerealiseerd van </a:t>
            </a:r>
            <a:r>
              <a:rPr lang="nl-BE" sz="2000" b="1" dirty="0"/>
              <a:t>77% bij de ASO</a:t>
            </a:r>
            <a:r>
              <a:rPr lang="nl-BE" sz="2000" dirty="0"/>
              <a:t>-instroom (was 78% in 16-17), van </a:t>
            </a:r>
            <a:r>
              <a:rPr lang="nl-BE" sz="2000" b="1" dirty="0"/>
              <a:t>63% bij de TSO</a:t>
            </a:r>
            <a:r>
              <a:rPr lang="nl-BE" sz="2000" dirty="0"/>
              <a:t>-instroom (was 88% in 16-17) en </a:t>
            </a:r>
            <a:r>
              <a:rPr lang="nl-BE" sz="2000" b="1" dirty="0"/>
              <a:t>0% bij de BSO</a:t>
            </a:r>
            <a:r>
              <a:rPr lang="nl-BE" sz="2000" dirty="0"/>
              <a:t>-instroom (was 22% in 16-17). 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Bij de niet-nieuwe studenten (</a:t>
            </a:r>
            <a:r>
              <a:rPr lang="nl-BE" sz="1800" b="1" dirty="0"/>
              <a:t>bisstudenten</a:t>
            </a:r>
            <a:r>
              <a:rPr lang="nl-BE" sz="1800" dirty="0"/>
              <a:t>) die nog een deel van het 1</a:t>
            </a:r>
            <a:r>
              <a:rPr lang="nl-BE" sz="1800" baseline="30000" dirty="0"/>
              <a:t>ste</a:t>
            </a:r>
            <a:r>
              <a:rPr lang="nl-BE" sz="1800" dirty="0"/>
              <a:t> deeltraject opnamen (47 studenten), behaalde </a:t>
            </a:r>
            <a:r>
              <a:rPr lang="nl-BE" sz="1800" b="1" dirty="0"/>
              <a:t>47% (22 studenten) voldoende </a:t>
            </a:r>
            <a:r>
              <a:rPr lang="nl-BE" sz="1800" b="1" dirty="0" err="1"/>
              <a:t>credits</a:t>
            </a:r>
            <a:r>
              <a:rPr lang="nl-BE" sz="1800" b="1" dirty="0"/>
              <a:t> om het 1</a:t>
            </a:r>
            <a:r>
              <a:rPr lang="nl-BE" sz="1800" b="1" baseline="30000" dirty="0"/>
              <a:t>ste</a:t>
            </a:r>
            <a:r>
              <a:rPr lang="nl-BE" sz="1800" b="1" dirty="0"/>
              <a:t> deeltraject af te werken</a:t>
            </a:r>
            <a:r>
              <a:rPr lang="nl-BE" sz="1800" dirty="0"/>
              <a:t>. Ter vergelijking: vorig jaar behaalde 57% van de bisstudenten voldoende </a:t>
            </a:r>
            <a:r>
              <a:rPr lang="nl-BE" sz="1800" dirty="0" err="1"/>
              <a:t>credits</a:t>
            </a:r>
            <a:r>
              <a:rPr lang="nl-BE" sz="1800" dirty="0"/>
              <a:t> om DT1 af te werken (het jaar daarvoor 47%).</a:t>
            </a:r>
          </a:p>
          <a:p>
            <a:pPr marL="0" indent="0">
              <a:buNone/>
            </a:pPr>
            <a:r>
              <a:rPr lang="nl-BE" sz="1800" dirty="0"/>
              <a:t> </a:t>
            </a:r>
            <a:endParaRPr lang="nl-BE" sz="14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Voor ‘17-’18 bedraagt het </a:t>
            </a:r>
            <a:r>
              <a:rPr lang="nl-BE" sz="1800" b="1" dirty="0"/>
              <a:t>rendement van de instroom 63% </a:t>
            </a:r>
            <a:r>
              <a:rPr lang="nl-BE" sz="1800" dirty="0"/>
              <a:t>(in 16-17 was dit 61%, in 15-16 was dit 70%, in 14-15 was dit 65%). Dit rendement wordt berekend als de verhouding van verworven studiepunten t.o.v. opgenomen studiepunten door nieuwe studenten met </a:t>
            </a:r>
            <a:r>
              <a:rPr lang="nl-BE" sz="1800" dirty="0" err="1"/>
              <a:t>olods</a:t>
            </a:r>
            <a:r>
              <a:rPr lang="nl-BE" sz="1800" dirty="0"/>
              <a:t> in het eerste deeltraject (zie ook deel 5: rendement).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6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1313"/>
              </p:ext>
            </p:extLst>
          </p:nvPr>
        </p:nvGraphicFramePr>
        <p:xfrm>
          <a:off x="295081" y="1268760"/>
          <a:ext cx="827819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‘18-’19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/>
                        <a:t>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88122"/>
              </p:ext>
            </p:extLst>
          </p:nvPr>
        </p:nvGraphicFramePr>
        <p:xfrm>
          <a:off x="295080" y="4370870"/>
          <a:ext cx="8278199" cy="23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afgeleverde diploma’s in ‘17-’18 blijft ongeveer stabiel ten op zichtte van vorig jaar (eentje minder)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De overeenkomstige instroom is echter wat kleiner dan de twee jaren voordien (toen 77 studenten, nu 64)</a:t>
            </a:r>
          </a:p>
          <a:p>
            <a:pPr marL="0" indent="0">
              <a:buNone/>
            </a:pPr>
            <a:endParaRPr lang="nl-BE" sz="10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aandeel  naar vooropleiding blijft vergelijkbaar ten opzichte van vorig jaar. De verhoudingen in de overeenkomstige instroomjaren waren ook vergelijkbaar.</a:t>
            </a:r>
          </a:p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172"/>
              </p:ext>
            </p:extLst>
          </p:nvPr>
        </p:nvGraphicFramePr>
        <p:xfrm>
          <a:off x="827583" y="1300356"/>
          <a:ext cx="7272808" cy="545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2865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34467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74218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NL" b="1" dirty="0"/>
                        <a:t>’18-’19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48572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4141768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49951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0396"/>
              </p:ext>
            </p:extLst>
          </p:nvPr>
        </p:nvGraphicFramePr>
        <p:xfrm>
          <a:off x="141409" y="1705785"/>
          <a:ext cx="8764288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afstudeert </a:t>
            </a:r>
            <a:r>
              <a:rPr lang="nl-BE" sz="2000" b="1" dirty="0"/>
              <a:t>zonder vertraging daalt verder naar 29%.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 studenten met buitenlandse vooropleiding in het SO (6%) behaalde het diploma via een verkort traject.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De andere studenten </a:t>
            </a:r>
            <a:r>
              <a:rPr lang="nl-BE" sz="2000" b="1" dirty="0"/>
              <a:t>(64%) lopen 1 jaar of meer studieduurvertraging op</a:t>
            </a:r>
            <a:r>
              <a:rPr lang="nl-BE" sz="2000" dirty="0"/>
              <a:t>. </a:t>
            </a:r>
          </a:p>
          <a:p>
            <a:pPr marL="457200" lvl="1" indent="0">
              <a:buNone/>
            </a:pPr>
            <a:endParaRPr lang="nl-BE" sz="16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gemiddelde studieduur bedraagt 4,2 jaar (vorig jaar 3,76 jaar). </a:t>
            </a:r>
          </a:p>
          <a:p>
            <a:pPr marL="457200" lvl="1" indent="0">
              <a:buNone/>
            </a:pPr>
            <a:endParaRPr lang="nl-BE" sz="1400" b="1" dirty="0"/>
          </a:p>
          <a:p>
            <a:pPr marL="457200" lvl="1" indent="0">
              <a:buNone/>
            </a:pPr>
            <a:r>
              <a:rPr lang="nl-BE" sz="1400" b="1" dirty="0">
                <a:solidFill>
                  <a:srgbClr val="FF0000"/>
                </a:solidFill>
              </a:rPr>
              <a:t>DEZE CIJFERS ZIJN INDICATIEF: </a:t>
            </a:r>
            <a:r>
              <a:rPr lang="nl-BE" sz="1400" b="1" dirty="0"/>
              <a:t>geen onderscheid tussen reg en </a:t>
            </a:r>
            <a:r>
              <a:rPr lang="nl-BE" sz="1400" b="1" dirty="0" err="1"/>
              <a:t>flex</a:t>
            </a:r>
            <a:r>
              <a:rPr lang="nl-BE" sz="1400" b="1" dirty="0"/>
              <a:t>, soms een verdraait beeld door de berekeningswijze (basis= jaar van eerste inschrijving in de instelling)</a:t>
            </a:r>
          </a:p>
          <a:p>
            <a:pPr>
              <a:buFont typeface="Wingdings" pitchFamily="2" charset="2"/>
              <a:buChar char="Ø"/>
            </a:pPr>
            <a:endParaRPr lang="nl-BE" sz="12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de </a:t>
            </a:r>
            <a:r>
              <a:rPr lang="nl-BE" sz="2000" dirty="0" err="1"/>
              <a:t>uitstromers</a:t>
            </a:r>
            <a:r>
              <a:rPr lang="nl-BE" sz="2000" dirty="0"/>
              <a:t> in </a:t>
            </a:r>
            <a:r>
              <a:rPr lang="nl-BE" sz="2000" b="1" dirty="0"/>
              <a:t>‘17-’18 </a:t>
            </a:r>
            <a:r>
              <a:rPr lang="nl-BE" sz="2000" dirty="0"/>
              <a:t>die het diploma behalen zonder vertraging, had 20% een ASO-vooropleiding en  60% een TSO-vooropleiding en 20% een BSO-vooropleiding. 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00013"/>
              </p:ext>
            </p:extLst>
          </p:nvPr>
        </p:nvGraphicFramePr>
        <p:xfrm>
          <a:off x="204326" y="1594879"/>
          <a:ext cx="8820470" cy="2391921"/>
        </p:xfrm>
        <a:graphic>
          <a:graphicData uri="http://schemas.openxmlformats.org/drawingml/2006/table">
            <a:tbl>
              <a:tblPr/>
              <a:tblGrid>
                <a:gridCol w="882047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61642063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415789418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1958443101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836321494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‘09 – ‘10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‘10 – ‘11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‘11 – ‘12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‘12 – ‘13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‘13-’14*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‘14 – ‘15*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‘15 – ’16*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’16-’17*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’17-’18*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9961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9712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9843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8931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20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14848"/>
              </p:ext>
            </p:extLst>
          </p:nvPr>
        </p:nvGraphicFramePr>
        <p:xfrm>
          <a:off x="427116" y="1461821"/>
          <a:ext cx="8261880" cy="1974207"/>
        </p:xfrm>
        <a:graphic>
          <a:graphicData uri="http://schemas.openxmlformats.org/drawingml/2006/table">
            <a:tbl>
              <a:tblPr/>
              <a:tblGrid>
                <a:gridCol w="826188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13562835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9263900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3134556112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84013707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2793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opgenomen studiepunten daalt zeer lichtjes (- 133 of 2,21FTE student)</a:t>
            </a:r>
          </a:p>
          <a:p>
            <a:pPr marL="0" indent="0">
              <a:buNone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aantal verworven studiepunten volgde de evolutie van het aantal opgenomen studiepunten gedeeltelijk. Het studierendement daalt opnieuw licht naar  69% (-3% </a:t>
            </a:r>
            <a:r>
              <a:rPr lang="nl-BE" sz="2400" dirty="0" err="1"/>
              <a:t>tov</a:t>
            </a:r>
            <a:r>
              <a:rPr lang="nl-BE" sz="2400" dirty="0"/>
              <a:t> vorig jaar).</a:t>
            </a:r>
          </a:p>
          <a:p>
            <a:pPr>
              <a:buFont typeface="Wingdings" pitchFamily="2" charset="2"/>
              <a:buChar char="Ø"/>
            </a:pPr>
            <a:endParaRPr lang="nl-BE" sz="1800" i="1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studierendement blijft behoorlijk voor studenten met een ASO-vooropleiding (79%), matig voor studenten met een TSO-vooropleiding (67%) en klein voor studenten met een BSO-vooropleiding (40%). Dit laatste studierendement schommelt wel sterk van jaar tot jaar, aangezien het kleinere absolute aantallen studenten betreft.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nl-BE" dirty="0"/>
              <a:t>De instroom piekt met 81 studenten.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doorstroom daalt (opnieuw) naar 57% (-12% </a:t>
            </a:r>
            <a:r>
              <a:rPr lang="nl-BE" dirty="0" err="1"/>
              <a:t>tov</a:t>
            </a:r>
            <a:r>
              <a:rPr lang="nl-BE" dirty="0"/>
              <a:t> vorig jaar), MAAR er zijn meer studenten die de volledige 60 </a:t>
            </a:r>
            <a:r>
              <a:rPr lang="nl-BE" dirty="0" err="1"/>
              <a:t>stp</a:t>
            </a:r>
            <a:r>
              <a:rPr lang="nl-BE" dirty="0"/>
              <a:t>. behaalde in DT1 (37% </a:t>
            </a:r>
            <a:r>
              <a:rPr lang="nl-BE" dirty="0" err="1"/>
              <a:t>tov</a:t>
            </a:r>
            <a:r>
              <a:rPr lang="nl-BE" dirty="0"/>
              <a:t> 10% vorig jaar)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laatste 2 jaren ligt de drop-out vrij hoog (+/-40%). Een mogelijke verklaring is het gestegen aantal BSO-studenten 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aantal studenten dat afstudeert na 3 jaar daalt verder naar 29%,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studierendement daalt naar 69%, het laagste pijl van het afgelopen decennium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98422"/>
              </p:ext>
            </p:extLst>
          </p:nvPr>
        </p:nvGraphicFramePr>
        <p:xfrm>
          <a:off x="611187" y="1406525"/>
          <a:ext cx="7416825" cy="447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15980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‘19-’20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63428"/>
              </p:ext>
            </p:extLst>
          </p:nvPr>
        </p:nvGraphicFramePr>
        <p:xfrm>
          <a:off x="611560" y="1856849"/>
          <a:ext cx="6872342" cy="4249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‘18-’19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 dirty="0"/>
                        <a:t>Buitenland of geen</a:t>
                      </a:r>
                      <a:r>
                        <a:rPr lang="nl-BE" sz="1600" kern="1200" baseline="0" dirty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96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41">
                <a:tc>
                  <a:txBody>
                    <a:bodyPr/>
                    <a:lstStyle/>
                    <a:p>
                      <a:r>
                        <a:rPr lang="nl-BE" dirty="0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 66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66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52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211"/>
              </p:ext>
            </p:extLst>
          </p:nvPr>
        </p:nvGraphicFramePr>
        <p:xfrm>
          <a:off x="395536" y="2026816"/>
          <a:ext cx="792088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‘12-’13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‘13-’14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‘14-’15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’15-’16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’16-’17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‘17-’18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’18’-19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‘19-’20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31%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45 %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3369"/>
              </p:ext>
            </p:extLst>
          </p:nvPr>
        </p:nvGraphicFramePr>
        <p:xfrm>
          <a:off x="539247" y="2145548"/>
          <a:ext cx="7996812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41</a:t>
                      </a:r>
                      <a:endParaRPr lang="nl-BE" sz="1100" dirty="0"/>
                    </a:p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42</a:t>
                      </a:r>
                    </a:p>
                    <a:p>
                      <a:r>
                        <a:rPr lang="nl-BE" dirty="0"/>
                        <a:t>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45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41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42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44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</TotalTime>
  <Words>3037</Words>
  <Application>Microsoft Office PowerPoint</Application>
  <PresentationFormat>Diavoorstelling (4:3)</PresentationFormat>
  <Paragraphs>993</Paragraphs>
  <Slides>31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Besluiten instroom</vt:lpstr>
      <vt:lpstr>Besluiten instroom</vt:lpstr>
      <vt:lpstr>PowerPoint-presentatie</vt:lpstr>
      <vt:lpstr>PowerPoint-presentatie</vt:lpstr>
      <vt:lpstr>PowerPoint-presentatie</vt:lpstr>
      <vt:lpstr>Besluiten doorstroom (1)</vt:lpstr>
      <vt:lpstr>Besluiten doorstroom (2)</vt:lpstr>
      <vt:lpstr>PowerPoint-presentatie</vt:lpstr>
      <vt:lpstr>PowerPoint-presentatie</vt:lpstr>
      <vt:lpstr>Besluiten uitstroom</vt:lpstr>
      <vt:lpstr>PowerPoint-presentatie</vt:lpstr>
      <vt:lpstr>PowerPoint-presentatie</vt:lpstr>
      <vt:lpstr>PowerPoint-presentatie</vt:lpstr>
      <vt:lpstr>PowerPoint-presentatie</vt:lpstr>
      <vt:lpstr>Besluiten studieduur</vt:lpstr>
      <vt:lpstr>PowerPoint-presentatie</vt:lpstr>
      <vt:lpstr>PowerPoint-presentatie</vt:lpstr>
      <vt:lpstr>PowerPoint-presentatie</vt:lpstr>
      <vt:lpstr>PowerPoint-presentatie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WAEGEMANS Matthias</cp:lastModifiedBy>
  <cp:revision>389</cp:revision>
  <dcterms:created xsi:type="dcterms:W3CDTF">2011-08-18T14:19:39Z</dcterms:created>
  <dcterms:modified xsi:type="dcterms:W3CDTF">2019-10-09T12:33:07Z</dcterms:modified>
</cp:coreProperties>
</file>