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1"/>
  </p:sldMasterIdLst>
  <p:notesMasterIdLst>
    <p:notesMasterId r:id="rId31"/>
  </p:notesMasterIdLst>
  <p:sldIdLst>
    <p:sldId id="256" r:id="rId2"/>
    <p:sldId id="257" r:id="rId3"/>
    <p:sldId id="260" r:id="rId4"/>
    <p:sldId id="291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303" r:id="rId16"/>
    <p:sldId id="304" r:id="rId17"/>
    <p:sldId id="302" r:id="rId18"/>
    <p:sldId id="296" r:id="rId19"/>
    <p:sldId id="261" r:id="rId20"/>
    <p:sldId id="297" r:id="rId21"/>
    <p:sldId id="301" r:id="rId22"/>
    <p:sldId id="299" r:id="rId23"/>
    <p:sldId id="300" r:id="rId24"/>
    <p:sldId id="305" r:id="rId25"/>
    <p:sldId id="306" r:id="rId26"/>
    <p:sldId id="307" r:id="rId27"/>
    <p:sldId id="308" r:id="rId28"/>
    <p:sldId id="309" r:id="rId29"/>
    <p:sldId id="310" r:id="rId3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241" autoAdjust="0"/>
  </p:normalViewPr>
  <p:slideViewPr>
    <p:cSldViewPr>
      <p:cViewPr>
        <p:scale>
          <a:sx n="110" d="100"/>
          <a:sy n="110" d="100"/>
        </p:scale>
        <p:origin x="-8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C462D-140B-425C-82EC-B6B447A43C5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023400B-9885-4750-B615-BD114923BAF0}">
      <dgm:prSet phldrT="[Tekst]" custT="1"/>
      <dgm:spPr/>
      <dgm:t>
        <a:bodyPr/>
        <a:lstStyle/>
        <a:p>
          <a:r>
            <a:rPr lang="nl-BE" sz="800" smtClean="0">
              <a:solidFill>
                <a:schemeClr val="accent3">
                  <a:lumMod val="40000"/>
                  <a:lumOff val="60000"/>
                </a:schemeClr>
              </a:solidFill>
            </a:rPr>
            <a:t> </a:t>
          </a:r>
          <a:r>
            <a:rPr lang="nl-BE" sz="11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readCsv </a:t>
          </a:r>
          <a:r>
            <a:rPr lang="nl-BE" sz="11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1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Filename</a:t>
          </a:r>
          <a:r>
            <a:rPr lang="nl-BE" sz="11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1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IO Set</a:t>
          </a:r>
        </a:p>
        <a:p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Input: pad + filename</a:t>
          </a:r>
        </a:p>
        <a:p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IO Monad 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met daarin 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Set</a:t>
          </a:r>
          <a:endParaRPr lang="nl-BE" sz="2800">
            <a:solidFill>
              <a:schemeClr val="accent3">
                <a:lumMod val="40000"/>
                <a:lumOff val="60000"/>
              </a:schemeClr>
            </a:solidFill>
          </a:endParaRPr>
        </a:p>
      </dgm:t>
    </dgm:pt>
    <dgm:pt modelId="{2613B6ED-957B-4833-8B46-4C89A83F4079}" type="parTrans" cxnId="{32045EFE-87CF-4E87-9AE1-11B4F10DF7E6}">
      <dgm:prSet/>
      <dgm:spPr/>
      <dgm:t>
        <a:bodyPr/>
        <a:lstStyle/>
        <a:p>
          <a:endParaRPr lang="nl-BE"/>
        </a:p>
      </dgm:t>
    </dgm:pt>
    <dgm:pt modelId="{C54D2199-02EA-46F0-A237-011165492BEB}" type="sibTrans" cxnId="{32045EFE-87CF-4E87-9AE1-11B4F10DF7E6}">
      <dgm:prSet/>
      <dgm:spPr/>
      <dgm:t>
        <a:bodyPr/>
        <a:lstStyle/>
        <a:p>
          <a:endParaRPr lang="nl-BE"/>
        </a:p>
      </dgm:t>
    </dgm:pt>
    <dgm:pt modelId="{CCE93867-D374-4049-9E54-5518B87C3FA3}">
      <dgm:prSet phldrT="[Tekst]" custT="1"/>
      <dgm:spPr/>
      <dgm:t>
        <a:bodyPr/>
        <a:lstStyle/>
        <a:p>
          <a:r>
            <a:rPr lang="nl-BE" sz="12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parseCsv </a:t>
          </a:r>
          <a:r>
            <a:rPr lang="nl-BE" sz="12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String</a:t>
          </a:r>
          <a:r>
            <a:rPr lang="nl-BE" sz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Set</a:t>
          </a:r>
        </a:p>
        <a:p>
          <a:r>
            <a:rPr lang="nl-BE" sz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Input: Inhoud van heel bestand</a:t>
          </a:r>
        </a:p>
        <a:p>
          <a:r>
            <a:rPr lang="nl-BE" sz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 een</a:t>
          </a:r>
          <a:r>
            <a:rPr lang="nl-BE" sz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Set</a:t>
          </a:r>
          <a:endParaRPr lang="nl-BE" sz="1200">
            <a:solidFill>
              <a:schemeClr val="accent3">
                <a:lumMod val="40000"/>
                <a:lumOff val="60000"/>
              </a:schemeClr>
            </a:solidFill>
          </a:endParaRPr>
        </a:p>
      </dgm:t>
    </dgm:pt>
    <dgm:pt modelId="{3B0E0425-D69E-474C-992D-5A963D8926C8}" type="parTrans" cxnId="{D8CF8A0F-379E-4152-A0F5-18F1435EC3BA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tailEnd type="triangle"/>
        </a:ln>
      </dgm:spPr>
      <dgm:t>
        <a:bodyPr/>
        <a:lstStyle/>
        <a:p>
          <a:endParaRPr lang="nl-BE"/>
        </a:p>
      </dgm:t>
    </dgm:pt>
    <dgm:pt modelId="{6130FDD2-DB53-425F-8444-A2D29EEF5650}" type="sibTrans" cxnId="{D8CF8A0F-379E-4152-A0F5-18F1435EC3BA}">
      <dgm:prSet/>
      <dgm:spPr/>
      <dgm:t>
        <a:bodyPr/>
        <a:lstStyle/>
        <a:p>
          <a:endParaRPr lang="nl-BE"/>
        </a:p>
      </dgm:t>
    </dgm:pt>
    <dgm:pt modelId="{9CF22237-C005-4B98-98E2-10207FE0B105}">
      <dgm:prSet phldrT="[Tekst]" custT="1"/>
      <dgm:spPr/>
      <dgm:t>
        <a:bodyPr/>
        <a:lstStyle/>
        <a:p>
          <a:r>
            <a:rPr lang="nl-BE" sz="11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createInstance </a:t>
          </a:r>
          <a:r>
            <a:rPr lang="nl-BE" sz="11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1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String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1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Instance</a:t>
          </a:r>
        </a:p>
        <a:p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Input: een lijn data uit bestand</a:t>
          </a:r>
        </a:p>
        <a:p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 een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Instance = 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String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</a:t>
          </a:r>
          <a:endParaRPr lang="nl-BE" sz="1100">
            <a:solidFill>
              <a:schemeClr val="bg1"/>
            </a:solidFill>
          </a:endParaRPr>
        </a:p>
      </dgm:t>
    </dgm:pt>
    <dgm:pt modelId="{85155DC2-4374-4BF8-88A4-9BB9F0AD5947}" type="parTrans" cxnId="{70C6DDC1-6DB6-4220-8F44-E6D4007FE25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tailEnd type="triangle"/>
        </a:ln>
      </dgm:spPr>
      <dgm:t>
        <a:bodyPr/>
        <a:lstStyle/>
        <a:p>
          <a:endParaRPr lang="nl-BE"/>
        </a:p>
      </dgm:t>
    </dgm:pt>
    <dgm:pt modelId="{CD731B39-70CA-43A0-B6E3-789E0E02AD69}" type="sibTrans" cxnId="{70C6DDC1-6DB6-4220-8F44-E6D4007FE25D}">
      <dgm:prSet/>
      <dgm:spPr/>
      <dgm:t>
        <a:bodyPr/>
        <a:lstStyle/>
        <a:p>
          <a:endParaRPr lang="nl-BE"/>
        </a:p>
      </dgm:t>
    </dgm:pt>
    <dgm:pt modelId="{D27A13EF-54FA-4013-9823-CD632A9C7D43}">
      <dgm:prSet phldrT="[Tekst]" custT="1"/>
      <dgm:spPr/>
      <dgm:t>
        <a:bodyPr/>
        <a:lstStyle/>
        <a:p>
          <a:r>
            <a:rPr lang="nl-BE" sz="11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createAttributes </a:t>
          </a:r>
          <a:r>
            <a:rPr lang="nl-BE" sz="11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1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</a:t>
          </a:r>
          <a:r>
            <a:rPr lang="nl-BE" sz="110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String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1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Instance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 </a:t>
          </a:r>
          <a:r>
            <a:rPr lang="nl-BE" sz="11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 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 [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Attribute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</a:t>
          </a:r>
        </a:p>
        <a:p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 1: array van header waarden</a:t>
          </a:r>
        </a:p>
        <a:p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 2: array van 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Instance = 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Instance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 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= 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[[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String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]]</a:t>
          </a:r>
        </a:p>
        <a:p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 array van 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Attribute = 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(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AttributeName</a:t>
          </a:r>
          <a:r>
            <a:rPr lang="nl-BE" sz="11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, 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DomainValue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])</a:t>
          </a:r>
          <a:r>
            <a:rPr lang="nl-BE" sz="11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</a:t>
          </a:r>
          <a:endParaRPr lang="nl-BE" sz="1100">
            <a:solidFill>
              <a:schemeClr val="bg1"/>
            </a:solidFill>
          </a:endParaRPr>
        </a:p>
      </dgm:t>
    </dgm:pt>
    <dgm:pt modelId="{768E15F6-6CF9-4C52-B9E6-5DA4F5674C4A}" type="parTrans" cxnId="{A7FE78D0-E4F0-4149-A170-854A644A2B1A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tailEnd type="triangle"/>
        </a:ln>
      </dgm:spPr>
      <dgm:t>
        <a:bodyPr/>
        <a:lstStyle/>
        <a:p>
          <a:endParaRPr lang="nl-BE"/>
        </a:p>
      </dgm:t>
    </dgm:pt>
    <dgm:pt modelId="{D70B3C84-F26B-460A-98E9-D178B671B432}" type="sibTrans" cxnId="{A7FE78D0-E4F0-4149-A170-854A644A2B1A}">
      <dgm:prSet/>
      <dgm:spPr/>
      <dgm:t>
        <a:bodyPr/>
        <a:lstStyle/>
        <a:p>
          <a:endParaRPr lang="nl-BE"/>
        </a:p>
      </dgm:t>
    </dgm:pt>
    <dgm:pt modelId="{B9E0623D-5C23-4F35-B39A-C045290E43BE}" type="pres">
      <dgm:prSet presAssocID="{B77C462D-140B-425C-82EC-B6B447A43C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BE"/>
        </a:p>
      </dgm:t>
    </dgm:pt>
    <dgm:pt modelId="{A14DFF19-5A60-47B2-81DE-EA6F566AD34C}" type="pres">
      <dgm:prSet presAssocID="{5023400B-9885-4750-B615-BD114923BAF0}" presName="hierRoot1" presStyleCnt="0"/>
      <dgm:spPr/>
    </dgm:pt>
    <dgm:pt modelId="{BEAE5D57-D826-4ECD-B535-195110E18ABD}" type="pres">
      <dgm:prSet presAssocID="{5023400B-9885-4750-B615-BD114923BAF0}" presName="composite" presStyleCnt="0"/>
      <dgm:spPr/>
    </dgm:pt>
    <dgm:pt modelId="{12F13CA0-AAEA-4ECF-BC9B-DC57BA860CD7}" type="pres">
      <dgm:prSet presAssocID="{5023400B-9885-4750-B615-BD114923BAF0}" presName="image" presStyleLbl="node0" presStyleIdx="0" presStyleCnt="1" custScaleX="53855" custScaleY="54983" custLinFactNeighborX="55174" custLinFactNeighborY="-20882"/>
      <dgm:spPr/>
    </dgm:pt>
    <dgm:pt modelId="{39AF8744-FF63-4998-97F2-80B76FF488AC}" type="pres">
      <dgm:prSet presAssocID="{5023400B-9885-4750-B615-BD114923BAF0}" presName="text" presStyleLbl="revTx" presStyleIdx="0" presStyleCnt="4" custScaleX="227775" custLinFactNeighborX="90665" custLinFactNeighborY="-1754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5B6DB641-2044-4F3E-8818-98C89BA91040}" type="pres">
      <dgm:prSet presAssocID="{5023400B-9885-4750-B615-BD114923BAF0}" presName="hierChild2" presStyleCnt="0"/>
      <dgm:spPr/>
    </dgm:pt>
    <dgm:pt modelId="{280744CA-A5B4-410D-96BD-F07B1156F6E0}" type="pres">
      <dgm:prSet presAssocID="{3B0E0425-D69E-474C-992D-5A963D8926C8}" presName="Name10" presStyleLbl="parChTrans1D2" presStyleIdx="0" presStyleCnt="1"/>
      <dgm:spPr/>
      <dgm:t>
        <a:bodyPr/>
        <a:lstStyle/>
        <a:p>
          <a:endParaRPr lang="nl-BE"/>
        </a:p>
      </dgm:t>
    </dgm:pt>
    <dgm:pt modelId="{AE47B856-5F8F-4D44-B991-0EB9A7D9D093}" type="pres">
      <dgm:prSet presAssocID="{CCE93867-D374-4049-9E54-5518B87C3FA3}" presName="hierRoot2" presStyleCnt="0"/>
      <dgm:spPr/>
    </dgm:pt>
    <dgm:pt modelId="{9901BE6B-6ED4-4514-87D6-AEDE85B55892}" type="pres">
      <dgm:prSet presAssocID="{CCE93867-D374-4049-9E54-5518B87C3FA3}" presName="composite2" presStyleCnt="0"/>
      <dgm:spPr/>
    </dgm:pt>
    <dgm:pt modelId="{F0A3E175-091C-4524-A424-26EAB2B4EFB0}" type="pres">
      <dgm:prSet presAssocID="{CCE93867-D374-4049-9E54-5518B87C3FA3}" presName="image2" presStyleLbl="node2" presStyleIdx="0" presStyleCnt="1" custScaleX="50491" custScaleY="49344" custLinFactNeighborX="54970" custLinFactNeighborY="-52157"/>
      <dgm:spPr/>
    </dgm:pt>
    <dgm:pt modelId="{80C77062-A8EA-46A0-B1F7-D61C1D3684D0}" type="pres">
      <dgm:prSet presAssocID="{CCE93867-D374-4049-9E54-5518B87C3FA3}" presName="text2" presStyleLbl="revTx" presStyleIdx="1" presStyleCnt="4" custScaleX="211443" custLinFactNeighborX="83975" custLinFactNeighborY="-5292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6EF2776-30F6-4515-B15D-52C13B7919F0}" type="pres">
      <dgm:prSet presAssocID="{CCE93867-D374-4049-9E54-5518B87C3FA3}" presName="hierChild3" presStyleCnt="0"/>
      <dgm:spPr/>
    </dgm:pt>
    <dgm:pt modelId="{8364F1CE-16BB-4BFA-AFDE-5B797428B486}" type="pres">
      <dgm:prSet presAssocID="{85155DC2-4374-4BF8-88A4-9BB9F0AD5947}" presName="Name17" presStyleLbl="parChTrans1D3" presStyleIdx="0" presStyleCnt="2"/>
      <dgm:spPr/>
      <dgm:t>
        <a:bodyPr/>
        <a:lstStyle/>
        <a:p>
          <a:endParaRPr lang="nl-BE"/>
        </a:p>
      </dgm:t>
    </dgm:pt>
    <dgm:pt modelId="{094559CD-DF8C-4599-BA85-6474D635CABF}" type="pres">
      <dgm:prSet presAssocID="{9CF22237-C005-4B98-98E2-10207FE0B105}" presName="hierRoot3" presStyleCnt="0"/>
      <dgm:spPr/>
    </dgm:pt>
    <dgm:pt modelId="{7F79A428-4D6E-4201-BF98-547768B5E62A}" type="pres">
      <dgm:prSet presAssocID="{9CF22237-C005-4B98-98E2-10207FE0B105}" presName="composite3" presStyleCnt="0"/>
      <dgm:spPr/>
    </dgm:pt>
    <dgm:pt modelId="{76134B77-A57A-463D-BD32-E49F32020B80}" type="pres">
      <dgm:prSet presAssocID="{9CF22237-C005-4B98-98E2-10207FE0B105}" presName="image3" presStyleLbl="node3" presStyleIdx="0" presStyleCnt="2" custScaleX="46590" custScaleY="49796" custLinFactX="14518" custLinFactNeighborX="100000" custLinFactNeighborY="-57182"/>
      <dgm:spPr/>
    </dgm:pt>
    <dgm:pt modelId="{3E2DF3A8-E730-495F-8D25-19239F52BD8A}" type="pres">
      <dgm:prSet presAssocID="{9CF22237-C005-4B98-98E2-10207FE0B105}" presName="text3" presStyleLbl="revTx" presStyleIdx="2" presStyleCnt="4" custScaleX="223017" custScaleY="47619" custLinFactNeighborX="4854" custLinFactNeighborY="12224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B94E496A-9DE3-441B-AF16-FF5134800DBD}" type="pres">
      <dgm:prSet presAssocID="{9CF22237-C005-4B98-98E2-10207FE0B105}" presName="hierChild4" presStyleCnt="0"/>
      <dgm:spPr/>
    </dgm:pt>
    <dgm:pt modelId="{5FE8CA26-DDAC-448A-8E88-8BCFC8FB087D}" type="pres">
      <dgm:prSet presAssocID="{768E15F6-6CF9-4C52-B9E6-5DA4F5674C4A}" presName="Name17" presStyleLbl="parChTrans1D3" presStyleIdx="1" presStyleCnt="2"/>
      <dgm:spPr/>
      <dgm:t>
        <a:bodyPr/>
        <a:lstStyle/>
        <a:p>
          <a:endParaRPr lang="nl-BE"/>
        </a:p>
      </dgm:t>
    </dgm:pt>
    <dgm:pt modelId="{E3BBC6EA-EFE2-4917-83BA-DB3EA44E7009}" type="pres">
      <dgm:prSet presAssocID="{D27A13EF-54FA-4013-9823-CD632A9C7D43}" presName="hierRoot3" presStyleCnt="0"/>
      <dgm:spPr/>
    </dgm:pt>
    <dgm:pt modelId="{A76BAF41-5B02-4598-B25C-22E48AE572F1}" type="pres">
      <dgm:prSet presAssocID="{D27A13EF-54FA-4013-9823-CD632A9C7D43}" presName="composite3" presStyleCnt="0"/>
      <dgm:spPr/>
    </dgm:pt>
    <dgm:pt modelId="{B8B2D7C7-5566-4E42-8895-83BC941B4D64}" type="pres">
      <dgm:prSet presAssocID="{D27A13EF-54FA-4013-9823-CD632A9C7D43}" presName="image3" presStyleLbl="node3" presStyleIdx="1" presStyleCnt="2" custScaleX="46590" custScaleY="49796" custLinFactX="26213" custLinFactNeighborX="100000" custLinFactNeighborY="-82534"/>
      <dgm:spPr/>
    </dgm:pt>
    <dgm:pt modelId="{B56E93DE-8D73-4F42-AC2D-0BEBC5F0BA24}" type="pres">
      <dgm:prSet presAssocID="{D27A13EF-54FA-4013-9823-CD632A9C7D43}" presName="text3" presStyleLbl="revTx" presStyleIdx="3" presStyleCnt="4" custScaleX="392873" custLinFactNeighborX="289" custLinFactNeighborY="-599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8B1B20E4-5C7F-42D4-AE11-DF9E1A4560B8}" type="pres">
      <dgm:prSet presAssocID="{D27A13EF-54FA-4013-9823-CD632A9C7D43}" presName="hierChild4" presStyleCnt="0"/>
      <dgm:spPr/>
    </dgm:pt>
  </dgm:ptLst>
  <dgm:cxnLst>
    <dgm:cxn modelId="{D7CCF74C-5926-4685-A800-A5E8BF274B8E}" type="presOf" srcId="{CCE93867-D374-4049-9E54-5518B87C3FA3}" destId="{80C77062-A8EA-46A0-B1F7-D61C1D3684D0}" srcOrd="0" destOrd="0" presId="urn:microsoft.com/office/officeart/2009/layout/CirclePictureHierarchy"/>
    <dgm:cxn modelId="{042BC45B-84DF-4E6D-AD82-07C177D3D6A6}" type="presOf" srcId="{85155DC2-4374-4BF8-88A4-9BB9F0AD5947}" destId="{8364F1CE-16BB-4BFA-AFDE-5B797428B486}" srcOrd="0" destOrd="0" presId="urn:microsoft.com/office/officeart/2009/layout/CirclePictureHierarchy"/>
    <dgm:cxn modelId="{D8CF8A0F-379E-4152-A0F5-18F1435EC3BA}" srcId="{5023400B-9885-4750-B615-BD114923BAF0}" destId="{CCE93867-D374-4049-9E54-5518B87C3FA3}" srcOrd="0" destOrd="0" parTransId="{3B0E0425-D69E-474C-992D-5A963D8926C8}" sibTransId="{6130FDD2-DB53-425F-8444-A2D29EEF5650}"/>
    <dgm:cxn modelId="{70C6DDC1-6DB6-4220-8F44-E6D4007FE25D}" srcId="{CCE93867-D374-4049-9E54-5518B87C3FA3}" destId="{9CF22237-C005-4B98-98E2-10207FE0B105}" srcOrd="0" destOrd="0" parTransId="{85155DC2-4374-4BF8-88A4-9BB9F0AD5947}" sibTransId="{CD731B39-70CA-43A0-B6E3-789E0E02AD69}"/>
    <dgm:cxn modelId="{32045EFE-87CF-4E87-9AE1-11B4F10DF7E6}" srcId="{B77C462D-140B-425C-82EC-B6B447A43C53}" destId="{5023400B-9885-4750-B615-BD114923BAF0}" srcOrd="0" destOrd="0" parTransId="{2613B6ED-957B-4833-8B46-4C89A83F4079}" sibTransId="{C54D2199-02EA-46F0-A237-011165492BEB}"/>
    <dgm:cxn modelId="{8828A596-BC43-49A7-AE0D-DF9002546044}" type="presOf" srcId="{B77C462D-140B-425C-82EC-B6B447A43C53}" destId="{B9E0623D-5C23-4F35-B39A-C045290E43BE}" srcOrd="0" destOrd="0" presId="urn:microsoft.com/office/officeart/2009/layout/CirclePictureHierarchy"/>
    <dgm:cxn modelId="{0CD0D2AD-EFF9-4834-94C2-DC5DBB359E25}" type="presOf" srcId="{5023400B-9885-4750-B615-BD114923BAF0}" destId="{39AF8744-FF63-4998-97F2-80B76FF488AC}" srcOrd="0" destOrd="0" presId="urn:microsoft.com/office/officeart/2009/layout/CirclePictureHierarchy"/>
    <dgm:cxn modelId="{C7B9564F-F76C-46CC-A8BE-D1321C54007A}" type="presOf" srcId="{9CF22237-C005-4B98-98E2-10207FE0B105}" destId="{3E2DF3A8-E730-495F-8D25-19239F52BD8A}" srcOrd="0" destOrd="0" presId="urn:microsoft.com/office/officeart/2009/layout/CirclePictureHierarchy"/>
    <dgm:cxn modelId="{75FE2598-2950-4A86-AEA8-8B1075619314}" type="presOf" srcId="{3B0E0425-D69E-474C-992D-5A963D8926C8}" destId="{280744CA-A5B4-410D-96BD-F07B1156F6E0}" srcOrd="0" destOrd="0" presId="urn:microsoft.com/office/officeart/2009/layout/CirclePictureHierarchy"/>
    <dgm:cxn modelId="{A7092716-900C-43F8-9D48-A191F51E14A9}" type="presOf" srcId="{768E15F6-6CF9-4C52-B9E6-5DA4F5674C4A}" destId="{5FE8CA26-DDAC-448A-8E88-8BCFC8FB087D}" srcOrd="0" destOrd="0" presId="urn:microsoft.com/office/officeart/2009/layout/CirclePictureHierarchy"/>
    <dgm:cxn modelId="{A7FE78D0-E4F0-4149-A170-854A644A2B1A}" srcId="{CCE93867-D374-4049-9E54-5518B87C3FA3}" destId="{D27A13EF-54FA-4013-9823-CD632A9C7D43}" srcOrd="1" destOrd="0" parTransId="{768E15F6-6CF9-4C52-B9E6-5DA4F5674C4A}" sibTransId="{D70B3C84-F26B-460A-98E9-D178B671B432}"/>
    <dgm:cxn modelId="{B5EBE9FF-38FA-44E0-835C-4F55D0F9C714}" type="presOf" srcId="{D27A13EF-54FA-4013-9823-CD632A9C7D43}" destId="{B56E93DE-8D73-4F42-AC2D-0BEBC5F0BA24}" srcOrd="0" destOrd="0" presId="urn:microsoft.com/office/officeart/2009/layout/CirclePictureHierarchy"/>
    <dgm:cxn modelId="{6A5FE202-550C-451A-B319-3211FC29CC02}" type="presParOf" srcId="{B9E0623D-5C23-4F35-B39A-C045290E43BE}" destId="{A14DFF19-5A60-47B2-81DE-EA6F566AD34C}" srcOrd="0" destOrd="0" presId="urn:microsoft.com/office/officeart/2009/layout/CirclePictureHierarchy"/>
    <dgm:cxn modelId="{F091E8FE-B569-421E-9FC2-A267EA130D67}" type="presParOf" srcId="{A14DFF19-5A60-47B2-81DE-EA6F566AD34C}" destId="{BEAE5D57-D826-4ECD-B535-195110E18ABD}" srcOrd="0" destOrd="0" presId="urn:microsoft.com/office/officeart/2009/layout/CirclePictureHierarchy"/>
    <dgm:cxn modelId="{1FC25178-D3CD-45FC-B4B8-E190313EACCA}" type="presParOf" srcId="{BEAE5D57-D826-4ECD-B535-195110E18ABD}" destId="{12F13CA0-AAEA-4ECF-BC9B-DC57BA860CD7}" srcOrd="0" destOrd="0" presId="urn:microsoft.com/office/officeart/2009/layout/CirclePictureHierarchy"/>
    <dgm:cxn modelId="{79008672-FB02-4D5C-B983-0ABCF826915A}" type="presParOf" srcId="{BEAE5D57-D826-4ECD-B535-195110E18ABD}" destId="{39AF8744-FF63-4998-97F2-80B76FF488AC}" srcOrd="1" destOrd="0" presId="urn:microsoft.com/office/officeart/2009/layout/CirclePictureHierarchy"/>
    <dgm:cxn modelId="{CC4FC8FD-82DB-49C7-BF33-618B0BC5441B}" type="presParOf" srcId="{A14DFF19-5A60-47B2-81DE-EA6F566AD34C}" destId="{5B6DB641-2044-4F3E-8818-98C89BA91040}" srcOrd="1" destOrd="0" presId="urn:microsoft.com/office/officeart/2009/layout/CirclePictureHierarchy"/>
    <dgm:cxn modelId="{228415A9-E121-4C12-AE02-21283F5646D1}" type="presParOf" srcId="{5B6DB641-2044-4F3E-8818-98C89BA91040}" destId="{280744CA-A5B4-410D-96BD-F07B1156F6E0}" srcOrd="0" destOrd="0" presId="urn:microsoft.com/office/officeart/2009/layout/CirclePictureHierarchy"/>
    <dgm:cxn modelId="{078F4F77-63C8-4F4E-A643-28E99656E608}" type="presParOf" srcId="{5B6DB641-2044-4F3E-8818-98C89BA91040}" destId="{AE47B856-5F8F-4D44-B991-0EB9A7D9D093}" srcOrd="1" destOrd="0" presId="urn:microsoft.com/office/officeart/2009/layout/CirclePictureHierarchy"/>
    <dgm:cxn modelId="{CEBA263A-0B4F-471B-8645-CC25E5ED8A4D}" type="presParOf" srcId="{AE47B856-5F8F-4D44-B991-0EB9A7D9D093}" destId="{9901BE6B-6ED4-4514-87D6-AEDE85B55892}" srcOrd="0" destOrd="0" presId="urn:microsoft.com/office/officeart/2009/layout/CirclePictureHierarchy"/>
    <dgm:cxn modelId="{BD88022F-7C99-4997-983F-700A9B3B6C78}" type="presParOf" srcId="{9901BE6B-6ED4-4514-87D6-AEDE85B55892}" destId="{F0A3E175-091C-4524-A424-26EAB2B4EFB0}" srcOrd="0" destOrd="0" presId="urn:microsoft.com/office/officeart/2009/layout/CirclePictureHierarchy"/>
    <dgm:cxn modelId="{8308CD9A-716D-46CB-9520-56A431A3D339}" type="presParOf" srcId="{9901BE6B-6ED4-4514-87D6-AEDE85B55892}" destId="{80C77062-A8EA-46A0-B1F7-D61C1D3684D0}" srcOrd="1" destOrd="0" presId="urn:microsoft.com/office/officeart/2009/layout/CirclePictureHierarchy"/>
    <dgm:cxn modelId="{94ADD07D-6C07-4DA9-A5D6-F52D625A3D6C}" type="presParOf" srcId="{AE47B856-5F8F-4D44-B991-0EB9A7D9D093}" destId="{06EF2776-30F6-4515-B15D-52C13B7919F0}" srcOrd="1" destOrd="0" presId="urn:microsoft.com/office/officeart/2009/layout/CirclePictureHierarchy"/>
    <dgm:cxn modelId="{F6948E9F-A84A-4D98-8547-8EA1E1AAF2D2}" type="presParOf" srcId="{06EF2776-30F6-4515-B15D-52C13B7919F0}" destId="{8364F1CE-16BB-4BFA-AFDE-5B797428B486}" srcOrd="0" destOrd="0" presId="urn:microsoft.com/office/officeart/2009/layout/CirclePictureHierarchy"/>
    <dgm:cxn modelId="{1E3BA88D-C609-4907-B9EF-E2503DDEF947}" type="presParOf" srcId="{06EF2776-30F6-4515-B15D-52C13B7919F0}" destId="{094559CD-DF8C-4599-BA85-6474D635CABF}" srcOrd="1" destOrd="0" presId="urn:microsoft.com/office/officeart/2009/layout/CirclePictureHierarchy"/>
    <dgm:cxn modelId="{A3CAFE14-815E-408E-8A1E-DC9C40F10D3A}" type="presParOf" srcId="{094559CD-DF8C-4599-BA85-6474D635CABF}" destId="{7F79A428-4D6E-4201-BF98-547768B5E62A}" srcOrd="0" destOrd="0" presId="urn:microsoft.com/office/officeart/2009/layout/CirclePictureHierarchy"/>
    <dgm:cxn modelId="{EFAB5032-F26C-481C-B138-06E0FA395B07}" type="presParOf" srcId="{7F79A428-4D6E-4201-BF98-547768B5E62A}" destId="{76134B77-A57A-463D-BD32-E49F32020B80}" srcOrd="0" destOrd="0" presId="urn:microsoft.com/office/officeart/2009/layout/CirclePictureHierarchy"/>
    <dgm:cxn modelId="{4BA42703-0652-4B79-B5A6-494758B414DE}" type="presParOf" srcId="{7F79A428-4D6E-4201-BF98-547768B5E62A}" destId="{3E2DF3A8-E730-495F-8D25-19239F52BD8A}" srcOrd="1" destOrd="0" presId="urn:microsoft.com/office/officeart/2009/layout/CirclePictureHierarchy"/>
    <dgm:cxn modelId="{0068F085-2389-462A-AE25-80E2CA7D973F}" type="presParOf" srcId="{094559CD-DF8C-4599-BA85-6474D635CABF}" destId="{B94E496A-9DE3-441B-AF16-FF5134800DBD}" srcOrd="1" destOrd="0" presId="urn:microsoft.com/office/officeart/2009/layout/CirclePictureHierarchy"/>
    <dgm:cxn modelId="{C94E054A-381A-4855-AFD4-7322A95567C3}" type="presParOf" srcId="{06EF2776-30F6-4515-B15D-52C13B7919F0}" destId="{5FE8CA26-DDAC-448A-8E88-8BCFC8FB087D}" srcOrd="2" destOrd="0" presId="urn:microsoft.com/office/officeart/2009/layout/CirclePictureHierarchy"/>
    <dgm:cxn modelId="{56003C1B-9947-4D6A-B544-18C66FF5DA50}" type="presParOf" srcId="{06EF2776-30F6-4515-B15D-52C13B7919F0}" destId="{E3BBC6EA-EFE2-4917-83BA-DB3EA44E7009}" srcOrd="3" destOrd="0" presId="urn:microsoft.com/office/officeart/2009/layout/CirclePictureHierarchy"/>
    <dgm:cxn modelId="{D9808072-D834-455E-903C-96452F963B9B}" type="presParOf" srcId="{E3BBC6EA-EFE2-4917-83BA-DB3EA44E7009}" destId="{A76BAF41-5B02-4598-B25C-22E48AE572F1}" srcOrd="0" destOrd="0" presId="urn:microsoft.com/office/officeart/2009/layout/CirclePictureHierarchy"/>
    <dgm:cxn modelId="{B8397A6A-DE84-413E-AE1C-EB2ECBFF52FC}" type="presParOf" srcId="{A76BAF41-5B02-4598-B25C-22E48AE572F1}" destId="{B8B2D7C7-5566-4E42-8895-83BC941B4D64}" srcOrd="0" destOrd="0" presId="urn:microsoft.com/office/officeart/2009/layout/CirclePictureHierarchy"/>
    <dgm:cxn modelId="{B025E645-0EAF-4376-B682-0A60D7B52FB1}" type="presParOf" srcId="{A76BAF41-5B02-4598-B25C-22E48AE572F1}" destId="{B56E93DE-8D73-4F42-AC2D-0BEBC5F0BA24}" srcOrd="1" destOrd="0" presId="urn:microsoft.com/office/officeart/2009/layout/CirclePictureHierarchy"/>
    <dgm:cxn modelId="{7250BA63-8A60-4D30-AD4F-818A7B97B08E}" type="presParOf" srcId="{E3BBC6EA-EFE2-4917-83BA-DB3EA44E7009}" destId="{8B1B20E4-5C7F-42D4-AE11-DF9E1A4560B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C462D-140B-425C-82EC-B6B447A43C5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023400B-9885-4750-B615-BD114923BAF0}">
      <dgm:prSet phldrT="[Tekst]" custT="1"/>
      <dgm:spPr/>
      <dgm:t>
        <a:bodyPr/>
        <a:lstStyle/>
        <a:p>
          <a:r>
            <a:rPr lang="nl-BE" sz="800" smtClean="0">
              <a:solidFill>
                <a:schemeClr val="accent3">
                  <a:lumMod val="40000"/>
                  <a:lumOff val="60000"/>
                </a:schemeClr>
              </a:solidFill>
            </a:rPr>
            <a:t> </a:t>
          </a:r>
          <a:r>
            <a:rPr lang="nl-BE" sz="11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setPurity </a:t>
          </a:r>
          <a:r>
            <a:rPr lang="nl-BE" sz="11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1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Set </a:t>
          </a:r>
          <a:r>
            <a:rPr lang="nl-BE" sz="11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1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Float</a:t>
          </a:r>
        </a:p>
        <a:p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Input: Dataset structuur</a:t>
          </a:r>
        </a:p>
        <a:p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 zuiverheid van de dataset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endParaRPr lang="nl-BE" sz="2800">
            <a:solidFill>
              <a:schemeClr val="accent3">
                <a:lumMod val="40000"/>
                <a:lumOff val="60000"/>
              </a:schemeClr>
            </a:solidFill>
          </a:endParaRPr>
        </a:p>
      </dgm:t>
    </dgm:pt>
    <dgm:pt modelId="{2613B6ED-957B-4833-8B46-4C89A83F4079}" type="parTrans" cxnId="{32045EFE-87CF-4E87-9AE1-11B4F10DF7E6}">
      <dgm:prSet/>
      <dgm:spPr/>
      <dgm:t>
        <a:bodyPr/>
        <a:lstStyle/>
        <a:p>
          <a:endParaRPr lang="nl-BE"/>
        </a:p>
      </dgm:t>
    </dgm:pt>
    <dgm:pt modelId="{C54D2199-02EA-46F0-A237-011165492BEB}" type="sibTrans" cxnId="{32045EFE-87CF-4E87-9AE1-11B4F10DF7E6}">
      <dgm:prSet/>
      <dgm:spPr/>
      <dgm:t>
        <a:bodyPr/>
        <a:lstStyle/>
        <a:p>
          <a:endParaRPr lang="nl-BE"/>
        </a:p>
      </dgm:t>
    </dgm:pt>
    <dgm:pt modelId="{CCE93867-D374-4049-9E54-5518B87C3FA3}">
      <dgm:prSet phldrT="[Tekst]" custT="1"/>
      <dgm:spPr/>
      <dgm:t>
        <a:bodyPr/>
        <a:lstStyle/>
        <a:p>
          <a:r>
            <a:rPr lang="nl-BE" sz="12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purity </a:t>
          </a:r>
          <a:r>
            <a:rPr lang="nl-BE" sz="12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Set</a:t>
          </a:r>
          <a:r>
            <a:rPr lang="nl-BE" sz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AttributeName </a:t>
          </a:r>
          <a:r>
            <a:rPr lang="nl-BE" sz="12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Float</a:t>
          </a:r>
        </a:p>
        <a:p>
          <a:r>
            <a:rPr lang="nl-BE" sz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Input: Dataset + attribuutnaam </a:t>
          </a:r>
        </a:p>
        <a:p>
          <a:r>
            <a:rPr lang="nl-BE" sz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 zuiverheid voor dit attribuut</a:t>
          </a:r>
          <a:endParaRPr lang="nl-BE" sz="1200">
            <a:solidFill>
              <a:schemeClr val="accent3">
                <a:lumMod val="40000"/>
                <a:lumOff val="60000"/>
              </a:schemeClr>
            </a:solidFill>
          </a:endParaRPr>
        </a:p>
      </dgm:t>
    </dgm:pt>
    <dgm:pt modelId="{3B0E0425-D69E-474C-992D-5A963D8926C8}" type="parTrans" cxnId="{D8CF8A0F-379E-4152-A0F5-18F1435EC3BA}">
      <dgm:prSet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nl-BE"/>
        </a:p>
      </dgm:t>
    </dgm:pt>
    <dgm:pt modelId="{6130FDD2-DB53-425F-8444-A2D29EEF5650}" type="sibTrans" cxnId="{D8CF8A0F-379E-4152-A0F5-18F1435EC3BA}">
      <dgm:prSet/>
      <dgm:spPr/>
      <dgm:t>
        <a:bodyPr/>
        <a:lstStyle/>
        <a:p>
          <a:endParaRPr lang="nl-BE"/>
        </a:p>
      </dgm:t>
    </dgm:pt>
    <dgm:pt modelId="{9CF22237-C005-4B98-98E2-10207FE0B105}">
      <dgm:prSet phldrT="[Tekst]" custT="1"/>
      <dgm:spPr/>
      <dgm:t>
        <a:bodyPr/>
        <a:lstStyle/>
        <a:p>
          <a:r>
            <a:rPr lang="nl-BE" sz="11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Entropy </a:t>
          </a:r>
          <a:r>
            <a:rPr lang="nl-BE" sz="11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1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Float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1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Float </a:t>
          </a:r>
          <a:r>
            <a:rPr lang="nl-BE" sz="1100" b="1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1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Float</a:t>
          </a:r>
        </a:p>
        <a:p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Input: positieve en negatieve aantallen</a:t>
          </a:r>
        </a:p>
        <a:p>
          <a:r>
            <a:rPr lang="nl-BE" sz="11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 entropy waarde</a:t>
          </a:r>
          <a:endParaRPr lang="nl-BE" sz="1100">
            <a:solidFill>
              <a:schemeClr val="bg1"/>
            </a:solidFill>
          </a:endParaRPr>
        </a:p>
      </dgm:t>
    </dgm:pt>
    <dgm:pt modelId="{85155DC2-4374-4BF8-88A4-9BB9F0AD5947}" type="parTrans" cxnId="{70C6DDC1-6DB6-4220-8F44-E6D4007FE25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tailEnd type="triangle"/>
        </a:ln>
      </dgm:spPr>
      <dgm:t>
        <a:bodyPr/>
        <a:lstStyle/>
        <a:p>
          <a:endParaRPr lang="nl-BE"/>
        </a:p>
      </dgm:t>
    </dgm:pt>
    <dgm:pt modelId="{CD731B39-70CA-43A0-B6E3-789E0E02AD69}" type="sibTrans" cxnId="{70C6DDC1-6DB6-4220-8F44-E6D4007FE25D}">
      <dgm:prSet/>
      <dgm:spPr/>
      <dgm:t>
        <a:bodyPr/>
        <a:lstStyle/>
        <a:p>
          <a:endParaRPr lang="nl-BE"/>
        </a:p>
      </dgm:t>
    </dgm:pt>
    <dgm:pt modelId="{B9E0623D-5C23-4F35-B39A-C045290E43BE}" type="pres">
      <dgm:prSet presAssocID="{B77C462D-140B-425C-82EC-B6B447A43C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BE"/>
        </a:p>
      </dgm:t>
    </dgm:pt>
    <dgm:pt modelId="{A14DFF19-5A60-47B2-81DE-EA6F566AD34C}" type="pres">
      <dgm:prSet presAssocID="{5023400B-9885-4750-B615-BD114923BAF0}" presName="hierRoot1" presStyleCnt="0"/>
      <dgm:spPr/>
    </dgm:pt>
    <dgm:pt modelId="{BEAE5D57-D826-4ECD-B535-195110E18ABD}" type="pres">
      <dgm:prSet presAssocID="{5023400B-9885-4750-B615-BD114923BAF0}" presName="composite" presStyleCnt="0"/>
      <dgm:spPr/>
    </dgm:pt>
    <dgm:pt modelId="{12F13CA0-AAEA-4ECF-BC9B-DC57BA860CD7}" type="pres">
      <dgm:prSet presAssocID="{5023400B-9885-4750-B615-BD114923BAF0}" presName="image" presStyleLbl="node0" presStyleIdx="0" presStyleCnt="2" custScaleX="93035" custScaleY="88737" custLinFactNeighborX="21731" custLinFactNeighborY="-6443"/>
      <dgm:spPr/>
    </dgm:pt>
    <dgm:pt modelId="{39AF8744-FF63-4998-97F2-80B76FF488AC}" type="pres">
      <dgm:prSet presAssocID="{5023400B-9885-4750-B615-BD114923BAF0}" presName="text" presStyleLbl="revTx" presStyleIdx="0" presStyleCnt="3" custScaleX="143884" custLinFactNeighborX="-32679" custLinFactNeighborY="85980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5B6DB641-2044-4F3E-8818-98C89BA91040}" type="pres">
      <dgm:prSet presAssocID="{5023400B-9885-4750-B615-BD114923BAF0}" presName="hierChild2" presStyleCnt="0"/>
      <dgm:spPr/>
    </dgm:pt>
    <dgm:pt modelId="{DBDD41CD-B6C2-4C20-A8A3-5F5C6CC015E9}" type="pres">
      <dgm:prSet presAssocID="{CCE93867-D374-4049-9E54-5518B87C3FA3}" presName="hierRoot1" presStyleCnt="0"/>
      <dgm:spPr/>
    </dgm:pt>
    <dgm:pt modelId="{C8B52926-3DD6-40A5-B29A-D7550A79C921}" type="pres">
      <dgm:prSet presAssocID="{CCE93867-D374-4049-9E54-5518B87C3FA3}" presName="composite" presStyleCnt="0"/>
      <dgm:spPr/>
    </dgm:pt>
    <dgm:pt modelId="{EB4BB1E3-8085-49F3-AADC-65C8ECA92D2D}" type="pres">
      <dgm:prSet presAssocID="{CCE93867-D374-4049-9E54-5518B87C3FA3}" presName="image" presStyleLbl="node0" presStyleIdx="1" presStyleCnt="2" custLinFactNeighborX="-81358"/>
      <dgm:spPr/>
    </dgm:pt>
    <dgm:pt modelId="{D410428D-21A5-4D7F-8341-B789470731AE}" type="pres">
      <dgm:prSet presAssocID="{CCE93867-D374-4049-9E54-5518B87C3FA3}" presName="text" presStyleLbl="revTx" presStyleIdx="1" presStyleCnt="3" custScaleX="169869" custLinFactNeighborX="-9118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CDC55BEE-B1B1-42FD-B48A-57858D6B169E}" type="pres">
      <dgm:prSet presAssocID="{CCE93867-D374-4049-9E54-5518B87C3FA3}" presName="hierChild2" presStyleCnt="0"/>
      <dgm:spPr/>
    </dgm:pt>
    <dgm:pt modelId="{B942F2DE-B0E6-4C0A-940F-2258F47FBF62}" type="pres">
      <dgm:prSet presAssocID="{85155DC2-4374-4BF8-88A4-9BB9F0AD5947}" presName="Name10" presStyleLbl="parChTrans1D2" presStyleIdx="0" presStyleCnt="1"/>
      <dgm:spPr/>
      <dgm:t>
        <a:bodyPr/>
        <a:lstStyle/>
        <a:p>
          <a:endParaRPr lang="nl-BE"/>
        </a:p>
      </dgm:t>
    </dgm:pt>
    <dgm:pt modelId="{DA52C645-D971-4BA6-A448-48B6DA9E9BD3}" type="pres">
      <dgm:prSet presAssocID="{9CF22237-C005-4B98-98E2-10207FE0B105}" presName="hierRoot2" presStyleCnt="0"/>
      <dgm:spPr/>
    </dgm:pt>
    <dgm:pt modelId="{014C6B4F-0111-4EB3-9255-803462B3D2C1}" type="pres">
      <dgm:prSet presAssocID="{9CF22237-C005-4B98-98E2-10207FE0B105}" presName="composite2" presStyleCnt="0"/>
      <dgm:spPr/>
    </dgm:pt>
    <dgm:pt modelId="{0DE015D0-7A04-47EA-B7E1-28450ABF758E}" type="pres">
      <dgm:prSet presAssocID="{9CF22237-C005-4B98-98E2-10207FE0B105}" presName="image2" presStyleLbl="node2" presStyleIdx="0" presStyleCnt="1" custLinFactNeighborX="-77001" custLinFactNeighborY="4739"/>
      <dgm:spPr/>
    </dgm:pt>
    <dgm:pt modelId="{86B8A885-C635-45B4-8ECF-7D99EAA087CB}" type="pres">
      <dgm:prSet presAssocID="{9CF22237-C005-4B98-98E2-10207FE0B105}" presName="text2" presStyleLbl="revTx" presStyleIdx="2" presStyleCnt="3" custScaleX="181423" custLinFactNeighborX="-2450" custLinFactNeighborY="-3278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A45B145D-44E7-4844-B758-62F27AA72646}" type="pres">
      <dgm:prSet presAssocID="{9CF22237-C005-4B98-98E2-10207FE0B105}" presName="hierChild3" presStyleCnt="0"/>
      <dgm:spPr/>
    </dgm:pt>
  </dgm:ptLst>
  <dgm:cxnLst>
    <dgm:cxn modelId="{03A63B1F-2681-4477-8A10-F231A0431071}" type="presOf" srcId="{85155DC2-4374-4BF8-88A4-9BB9F0AD5947}" destId="{B942F2DE-B0E6-4C0A-940F-2258F47FBF62}" srcOrd="0" destOrd="0" presId="urn:microsoft.com/office/officeart/2009/layout/CirclePictureHierarchy"/>
    <dgm:cxn modelId="{B70B124A-EDFF-41A4-A65B-4B52D9C69A63}" type="presOf" srcId="{CCE93867-D374-4049-9E54-5518B87C3FA3}" destId="{D410428D-21A5-4D7F-8341-B789470731AE}" srcOrd="0" destOrd="0" presId="urn:microsoft.com/office/officeart/2009/layout/CirclePictureHierarchy"/>
    <dgm:cxn modelId="{D8CF8A0F-379E-4152-A0F5-18F1435EC3BA}" srcId="{B77C462D-140B-425C-82EC-B6B447A43C53}" destId="{CCE93867-D374-4049-9E54-5518B87C3FA3}" srcOrd="1" destOrd="0" parTransId="{3B0E0425-D69E-474C-992D-5A963D8926C8}" sibTransId="{6130FDD2-DB53-425F-8444-A2D29EEF5650}"/>
    <dgm:cxn modelId="{70C6DDC1-6DB6-4220-8F44-E6D4007FE25D}" srcId="{CCE93867-D374-4049-9E54-5518B87C3FA3}" destId="{9CF22237-C005-4B98-98E2-10207FE0B105}" srcOrd="0" destOrd="0" parTransId="{85155DC2-4374-4BF8-88A4-9BB9F0AD5947}" sibTransId="{CD731B39-70CA-43A0-B6E3-789E0E02AD69}"/>
    <dgm:cxn modelId="{32045EFE-87CF-4E87-9AE1-11B4F10DF7E6}" srcId="{B77C462D-140B-425C-82EC-B6B447A43C53}" destId="{5023400B-9885-4750-B615-BD114923BAF0}" srcOrd="0" destOrd="0" parTransId="{2613B6ED-957B-4833-8B46-4C89A83F4079}" sibTransId="{C54D2199-02EA-46F0-A237-011165492BEB}"/>
    <dgm:cxn modelId="{AD0E3F43-6282-42F6-B135-B8019EF14BFD}" type="presOf" srcId="{5023400B-9885-4750-B615-BD114923BAF0}" destId="{39AF8744-FF63-4998-97F2-80B76FF488AC}" srcOrd="0" destOrd="0" presId="urn:microsoft.com/office/officeart/2009/layout/CirclePictureHierarchy"/>
    <dgm:cxn modelId="{C3C2D0BB-6328-4D62-B14C-D271C531BE6C}" type="presOf" srcId="{B77C462D-140B-425C-82EC-B6B447A43C53}" destId="{B9E0623D-5C23-4F35-B39A-C045290E43BE}" srcOrd="0" destOrd="0" presId="urn:microsoft.com/office/officeart/2009/layout/CirclePictureHierarchy"/>
    <dgm:cxn modelId="{C507F626-EFC9-4F48-A173-BF79EC964651}" type="presOf" srcId="{9CF22237-C005-4B98-98E2-10207FE0B105}" destId="{86B8A885-C635-45B4-8ECF-7D99EAA087CB}" srcOrd="0" destOrd="0" presId="urn:microsoft.com/office/officeart/2009/layout/CirclePictureHierarchy"/>
    <dgm:cxn modelId="{24AA0781-EB9F-4D39-BB8D-BF29A9E1093B}" type="presParOf" srcId="{B9E0623D-5C23-4F35-B39A-C045290E43BE}" destId="{A14DFF19-5A60-47B2-81DE-EA6F566AD34C}" srcOrd="0" destOrd="0" presId="urn:microsoft.com/office/officeart/2009/layout/CirclePictureHierarchy"/>
    <dgm:cxn modelId="{680D996B-3807-4B99-A5D8-8EC287E6F9FD}" type="presParOf" srcId="{A14DFF19-5A60-47B2-81DE-EA6F566AD34C}" destId="{BEAE5D57-D826-4ECD-B535-195110E18ABD}" srcOrd="0" destOrd="0" presId="urn:microsoft.com/office/officeart/2009/layout/CirclePictureHierarchy"/>
    <dgm:cxn modelId="{FAEA5CAC-EBF9-4F3B-9F9D-A1BF7A3829BF}" type="presParOf" srcId="{BEAE5D57-D826-4ECD-B535-195110E18ABD}" destId="{12F13CA0-AAEA-4ECF-BC9B-DC57BA860CD7}" srcOrd="0" destOrd="0" presId="urn:microsoft.com/office/officeart/2009/layout/CirclePictureHierarchy"/>
    <dgm:cxn modelId="{14088B54-001A-4298-997B-DE84AF3DD70E}" type="presParOf" srcId="{BEAE5D57-D826-4ECD-B535-195110E18ABD}" destId="{39AF8744-FF63-4998-97F2-80B76FF488AC}" srcOrd="1" destOrd="0" presId="urn:microsoft.com/office/officeart/2009/layout/CirclePictureHierarchy"/>
    <dgm:cxn modelId="{B1C56644-DE82-48DC-841F-B7C58996EFA9}" type="presParOf" srcId="{A14DFF19-5A60-47B2-81DE-EA6F566AD34C}" destId="{5B6DB641-2044-4F3E-8818-98C89BA91040}" srcOrd="1" destOrd="0" presId="urn:microsoft.com/office/officeart/2009/layout/CirclePictureHierarchy"/>
    <dgm:cxn modelId="{2B95785F-6688-45E5-AF05-413C68A5B679}" type="presParOf" srcId="{B9E0623D-5C23-4F35-B39A-C045290E43BE}" destId="{DBDD41CD-B6C2-4C20-A8A3-5F5C6CC015E9}" srcOrd="1" destOrd="0" presId="urn:microsoft.com/office/officeart/2009/layout/CirclePictureHierarchy"/>
    <dgm:cxn modelId="{2F8FF8D6-7D55-4F27-8A18-3D51C98DD189}" type="presParOf" srcId="{DBDD41CD-B6C2-4C20-A8A3-5F5C6CC015E9}" destId="{C8B52926-3DD6-40A5-B29A-D7550A79C921}" srcOrd="0" destOrd="0" presId="urn:microsoft.com/office/officeart/2009/layout/CirclePictureHierarchy"/>
    <dgm:cxn modelId="{4A02D0A2-F25D-44DF-809D-3E6FC3AB9CFF}" type="presParOf" srcId="{C8B52926-3DD6-40A5-B29A-D7550A79C921}" destId="{EB4BB1E3-8085-49F3-AADC-65C8ECA92D2D}" srcOrd="0" destOrd="0" presId="urn:microsoft.com/office/officeart/2009/layout/CirclePictureHierarchy"/>
    <dgm:cxn modelId="{113E522D-B8B4-4997-8AD8-6CC47D21E6C5}" type="presParOf" srcId="{C8B52926-3DD6-40A5-B29A-D7550A79C921}" destId="{D410428D-21A5-4D7F-8341-B789470731AE}" srcOrd="1" destOrd="0" presId="urn:microsoft.com/office/officeart/2009/layout/CirclePictureHierarchy"/>
    <dgm:cxn modelId="{BAC411EE-52BF-4130-9472-70EF0DD3D0A7}" type="presParOf" srcId="{DBDD41CD-B6C2-4C20-A8A3-5F5C6CC015E9}" destId="{CDC55BEE-B1B1-42FD-B48A-57858D6B169E}" srcOrd="1" destOrd="0" presId="urn:microsoft.com/office/officeart/2009/layout/CirclePictureHierarchy"/>
    <dgm:cxn modelId="{10EFA803-D179-4386-8040-C62399E1C4C6}" type="presParOf" srcId="{CDC55BEE-B1B1-42FD-B48A-57858D6B169E}" destId="{B942F2DE-B0E6-4C0A-940F-2258F47FBF62}" srcOrd="0" destOrd="0" presId="urn:microsoft.com/office/officeart/2009/layout/CirclePictureHierarchy"/>
    <dgm:cxn modelId="{3C5E7C8A-9A46-43A6-BA9B-C94DF5642C94}" type="presParOf" srcId="{CDC55BEE-B1B1-42FD-B48A-57858D6B169E}" destId="{DA52C645-D971-4BA6-A448-48B6DA9E9BD3}" srcOrd="1" destOrd="0" presId="urn:microsoft.com/office/officeart/2009/layout/CirclePictureHierarchy"/>
    <dgm:cxn modelId="{8299D757-3474-421F-9940-4F4BDB1292AE}" type="presParOf" srcId="{DA52C645-D971-4BA6-A448-48B6DA9E9BD3}" destId="{014C6B4F-0111-4EB3-9255-803462B3D2C1}" srcOrd="0" destOrd="0" presId="urn:microsoft.com/office/officeart/2009/layout/CirclePictureHierarchy"/>
    <dgm:cxn modelId="{BAA7C95F-67F9-4970-99B5-C4E79C44C029}" type="presParOf" srcId="{014C6B4F-0111-4EB3-9255-803462B3D2C1}" destId="{0DE015D0-7A04-47EA-B7E1-28450ABF758E}" srcOrd="0" destOrd="0" presId="urn:microsoft.com/office/officeart/2009/layout/CirclePictureHierarchy"/>
    <dgm:cxn modelId="{D89451CF-1A14-47C7-B3EC-5D7ADEE585DE}" type="presParOf" srcId="{014C6B4F-0111-4EB3-9255-803462B3D2C1}" destId="{86B8A885-C635-45B4-8ECF-7D99EAA087CB}" srcOrd="1" destOrd="0" presId="urn:microsoft.com/office/officeart/2009/layout/CirclePictureHierarchy"/>
    <dgm:cxn modelId="{2C98FEA6-EAFC-4730-B689-273A84C632DD}" type="presParOf" srcId="{DA52C645-D971-4BA6-A448-48B6DA9E9BD3}" destId="{A45B145D-44E7-4844-B758-62F27AA7264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8CA26-DDAC-448A-8E88-8BCFC8FB087D}">
      <dsp:nvSpPr>
        <dsp:cNvPr id="0" name=""/>
        <dsp:cNvSpPr/>
      </dsp:nvSpPr>
      <dsp:spPr>
        <a:xfrm>
          <a:off x="3468575" y="1762701"/>
          <a:ext cx="2150114" cy="439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617"/>
              </a:lnTo>
              <a:lnTo>
                <a:pt x="2150114" y="305617"/>
              </a:lnTo>
              <a:lnTo>
                <a:pt x="2150114" y="439461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triangle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364F1CE-16BB-4BFA-AFDE-5B797428B486}">
      <dsp:nvSpPr>
        <dsp:cNvPr id="0" name=""/>
        <dsp:cNvSpPr/>
      </dsp:nvSpPr>
      <dsp:spPr>
        <a:xfrm>
          <a:off x="1347576" y="1762701"/>
          <a:ext cx="2120999" cy="439461"/>
        </a:xfrm>
        <a:custGeom>
          <a:avLst/>
          <a:gdLst/>
          <a:ahLst/>
          <a:cxnLst/>
          <a:rect l="0" t="0" r="0" b="0"/>
          <a:pathLst>
            <a:path>
              <a:moveTo>
                <a:pt x="2120999" y="0"/>
              </a:moveTo>
              <a:lnTo>
                <a:pt x="2120999" y="305617"/>
              </a:lnTo>
              <a:lnTo>
                <a:pt x="0" y="305617"/>
              </a:lnTo>
              <a:lnTo>
                <a:pt x="0" y="439461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triangle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280744CA-A5B4-410D-96BD-F07B1156F6E0}">
      <dsp:nvSpPr>
        <dsp:cNvPr id="0" name=""/>
        <dsp:cNvSpPr/>
      </dsp:nvSpPr>
      <dsp:spPr>
        <a:xfrm>
          <a:off x="3422855" y="930467"/>
          <a:ext cx="91440" cy="409553"/>
        </a:xfrm>
        <a:custGeom>
          <a:avLst/>
          <a:gdLst/>
          <a:ahLst/>
          <a:cxnLst/>
          <a:rect l="0" t="0" r="0" b="0"/>
          <a:pathLst>
            <a:path>
              <a:moveTo>
                <a:pt x="47467" y="0"/>
              </a:moveTo>
              <a:lnTo>
                <a:pt x="47467" y="275709"/>
              </a:lnTo>
              <a:lnTo>
                <a:pt x="45720" y="275709"/>
              </a:lnTo>
              <a:lnTo>
                <a:pt x="45720" y="409553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triangle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12F13CA0-AAEA-4ECF-BC9B-DC57BA860CD7}">
      <dsp:nvSpPr>
        <dsp:cNvPr id="0" name=""/>
        <dsp:cNvSpPr/>
      </dsp:nvSpPr>
      <dsp:spPr>
        <a:xfrm>
          <a:off x="3239661" y="459482"/>
          <a:ext cx="461321" cy="4709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F8744-FF63-4998-97F2-80B76FF488AC}">
      <dsp:nvSpPr>
        <dsp:cNvPr id="0" name=""/>
        <dsp:cNvSpPr/>
      </dsp:nvSpPr>
      <dsp:spPr>
        <a:xfrm>
          <a:off x="3770066" y="293152"/>
          <a:ext cx="2926680" cy="85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800" kern="1200" smtClean="0">
              <a:solidFill>
                <a:schemeClr val="accent3">
                  <a:lumMod val="40000"/>
                  <a:lumOff val="60000"/>
                </a:schemeClr>
              </a:solidFill>
            </a:rPr>
            <a:t> </a:t>
          </a:r>
          <a:r>
            <a:rPr lang="nl-BE" sz="1100" kern="12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readCsv </a:t>
          </a:r>
          <a:r>
            <a:rPr lang="nl-BE" sz="11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1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Filename</a:t>
          </a:r>
          <a:r>
            <a:rPr lang="nl-BE" sz="11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1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IO Set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Input: pad + filename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IO Monad 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met daarin 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Set</a:t>
          </a:r>
          <a:endParaRPr lang="nl-BE" sz="2800" kern="1200">
            <a:solidFill>
              <a:schemeClr val="accent3">
                <a:lumMod val="40000"/>
                <a:lumOff val="60000"/>
              </a:schemeClr>
            </a:solidFill>
          </a:endParaRPr>
        </a:p>
      </dsp:txBody>
      <dsp:txXfrm>
        <a:off x="3770066" y="293152"/>
        <a:ext cx="2926680" cy="856599"/>
      </dsp:txXfrm>
    </dsp:sp>
    <dsp:sp modelId="{F0A3E175-091C-4524-A424-26EAB2B4EFB0}">
      <dsp:nvSpPr>
        <dsp:cNvPr id="0" name=""/>
        <dsp:cNvSpPr/>
      </dsp:nvSpPr>
      <dsp:spPr>
        <a:xfrm>
          <a:off x="3252322" y="1340020"/>
          <a:ext cx="432505" cy="422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77062-A8EA-46A0-B1F7-D61C1D3684D0}">
      <dsp:nvSpPr>
        <dsp:cNvPr id="0" name=""/>
        <dsp:cNvSpPr/>
      </dsp:nvSpPr>
      <dsp:spPr>
        <a:xfrm>
          <a:off x="3789031" y="1114366"/>
          <a:ext cx="2716830" cy="85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200" kern="12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parseCsv </a:t>
          </a:r>
          <a:r>
            <a:rPr lang="nl-BE" sz="12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2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kern="120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String</a:t>
          </a:r>
          <a:r>
            <a:rPr lang="nl-BE" sz="12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2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Set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2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Input: Inhoud van heel bestand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2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 een</a:t>
          </a:r>
          <a:r>
            <a:rPr lang="nl-BE" sz="12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Set</a:t>
          </a:r>
          <a:endParaRPr lang="nl-BE" sz="1200" kern="1200">
            <a:solidFill>
              <a:schemeClr val="accent3">
                <a:lumMod val="40000"/>
                <a:lumOff val="60000"/>
              </a:schemeClr>
            </a:solidFill>
          </a:endParaRPr>
        </a:p>
      </dsp:txBody>
      <dsp:txXfrm>
        <a:off x="3789031" y="1114366"/>
        <a:ext cx="2716830" cy="856599"/>
      </dsp:txXfrm>
    </dsp:sp>
    <dsp:sp modelId="{76134B77-A57A-463D-BD32-E49F32020B80}">
      <dsp:nvSpPr>
        <dsp:cNvPr id="0" name=""/>
        <dsp:cNvSpPr/>
      </dsp:nvSpPr>
      <dsp:spPr>
        <a:xfrm>
          <a:off x="1148031" y="2202162"/>
          <a:ext cx="399089" cy="426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DF3A8-E730-495F-8D25-19239F52BD8A}">
      <dsp:nvSpPr>
        <dsp:cNvPr id="0" name=""/>
        <dsp:cNvSpPr/>
      </dsp:nvSpPr>
      <dsp:spPr>
        <a:xfrm>
          <a:off x="66961" y="2803876"/>
          <a:ext cx="2865544" cy="407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createInstance </a:t>
          </a:r>
          <a:r>
            <a:rPr lang="nl-BE" sz="11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1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kern="120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String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1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Instance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Input: een lijn data uit bestand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 een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Instance = 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String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</a:t>
          </a:r>
          <a:endParaRPr lang="nl-BE" sz="1100" kern="1200">
            <a:solidFill>
              <a:schemeClr val="bg1"/>
            </a:solidFill>
          </a:endParaRPr>
        </a:p>
      </dsp:txBody>
      <dsp:txXfrm>
        <a:off x="66961" y="2803876"/>
        <a:ext cx="2865544" cy="407904"/>
      </dsp:txXfrm>
    </dsp:sp>
    <dsp:sp modelId="{B8B2D7C7-5566-4E42-8895-83BC941B4D64}">
      <dsp:nvSpPr>
        <dsp:cNvPr id="0" name=""/>
        <dsp:cNvSpPr/>
      </dsp:nvSpPr>
      <dsp:spPr>
        <a:xfrm>
          <a:off x="5419145" y="2202162"/>
          <a:ext cx="399089" cy="426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E93DE-8D73-4F42-AC2D-0BEBC5F0BA24}">
      <dsp:nvSpPr>
        <dsp:cNvPr id="0" name=""/>
        <dsp:cNvSpPr/>
      </dsp:nvSpPr>
      <dsp:spPr>
        <a:xfrm>
          <a:off x="3088000" y="2686852"/>
          <a:ext cx="5048024" cy="85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createAttributes </a:t>
          </a:r>
          <a:r>
            <a:rPr lang="nl-BE" sz="11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1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</a:t>
          </a:r>
          <a:r>
            <a:rPr lang="nl-BE" sz="1100" kern="120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String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1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Instance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 </a:t>
          </a:r>
          <a:r>
            <a:rPr lang="nl-BE" sz="11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 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 [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Attribute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 1: array van header waarden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 2: array van 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Instance = 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Instance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 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= 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[[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String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]]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 array van 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Attribute = 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(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AttributeName</a:t>
          </a:r>
          <a:r>
            <a:rPr lang="nl-BE" sz="1100" kern="12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, 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[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DomainValue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])</a:t>
          </a:r>
          <a:r>
            <a:rPr lang="nl-BE" sz="1100" kern="12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]</a:t>
          </a:r>
          <a:endParaRPr lang="nl-BE" sz="1100" kern="1200">
            <a:solidFill>
              <a:schemeClr val="bg1"/>
            </a:solidFill>
          </a:endParaRPr>
        </a:p>
      </dsp:txBody>
      <dsp:txXfrm>
        <a:off x="3088000" y="2686852"/>
        <a:ext cx="5048024" cy="856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2F2DE-B0E6-4C0A-940F-2258F47FBF62}">
      <dsp:nvSpPr>
        <dsp:cNvPr id="0" name=""/>
        <dsp:cNvSpPr/>
      </dsp:nvSpPr>
      <dsp:spPr>
        <a:xfrm>
          <a:off x="3590286" y="1788153"/>
          <a:ext cx="91440" cy="4820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206"/>
              </a:lnTo>
              <a:lnTo>
                <a:pt x="46042" y="274206"/>
              </a:lnTo>
              <a:lnTo>
                <a:pt x="46042" y="482048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triangle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12F13CA0-AAEA-4ECF-BC9B-DC57BA860CD7}">
      <dsp:nvSpPr>
        <dsp:cNvPr id="0" name=""/>
        <dsp:cNvSpPr/>
      </dsp:nvSpPr>
      <dsp:spPr>
        <a:xfrm>
          <a:off x="292678" y="447165"/>
          <a:ext cx="1237545" cy="11803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F8744-FF63-4998-97F2-80B76FF488AC}">
      <dsp:nvSpPr>
        <dsp:cNvPr id="0" name=""/>
        <dsp:cNvSpPr/>
      </dsp:nvSpPr>
      <dsp:spPr>
        <a:xfrm>
          <a:off x="197636" y="1598334"/>
          <a:ext cx="2870902" cy="133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800" kern="1200" smtClean="0">
              <a:solidFill>
                <a:schemeClr val="accent3">
                  <a:lumMod val="40000"/>
                  <a:lumOff val="60000"/>
                </a:schemeClr>
              </a:solidFill>
            </a:rPr>
            <a:t> </a:t>
          </a:r>
          <a:r>
            <a:rPr lang="nl-BE" sz="1100" kern="12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setPurity </a:t>
          </a:r>
          <a:r>
            <a:rPr lang="nl-BE" sz="11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1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Set </a:t>
          </a:r>
          <a:r>
            <a:rPr lang="nl-BE" sz="11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1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Float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Input: Dataset structuur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 zuiverheid van de dataset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endParaRPr lang="nl-BE" sz="2800" kern="1200">
            <a:solidFill>
              <a:schemeClr val="accent3">
                <a:lumMod val="40000"/>
                <a:lumOff val="60000"/>
              </a:schemeClr>
            </a:solidFill>
          </a:endParaRPr>
        </a:p>
      </dsp:txBody>
      <dsp:txXfrm>
        <a:off x="197636" y="1598334"/>
        <a:ext cx="2870902" cy="1330193"/>
      </dsp:txXfrm>
    </dsp:sp>
    <dsp:sp modelId="{EB4BB1E3-8085-49F3-AADC-65C8ECA92D2D}">
      <dsp:nvSpPr>
        <dsp:cNvPr id="0" name=""/>
        <dsp:cNvSpPr/>
      </dsp:nvSpPr>
      <dsp:spPr>
        <a:xfrm>
          <a:off x="2970909" y="457960"/>
          <a:ext cx="1330193" cy="1330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0428D-21A5-4D7F-8341-B789470731AE}">
      <dsp:nvSpPr>
        <dsp:cNvPr id="0" name=""/>
        <dsp:cNvSpPr/>
      </dsp:nvSpPr>
      <dsp:spPr>
        <a:xfrm>
          <a:off x="4504346" y="454634"/>
          <a:ext cx="3389378" cy="133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200" kern="12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purity </a:t>
          </a:r>
          <a:r>
            <a:rPr lang="nl-BE" sz="12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2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kern="120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Set</a:t>
          </a:r>
          <a:r>
            <a:rPr lang="nl-BE" sz="12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2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AttributeName </a:t>
          </a:r>
          <a:r>
            <a:rPr lang="nl-BE" sz="12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2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2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Float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2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Input: Dataset + attribuutnaam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2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 zuiverheid voor dit attribuut</a:t>
          </a:r>
          <a:endParaRPr lang="nl-BE" sz="1200" kern="1200">
            <a:solidFill>
              <a:schemeClr val="accent3">
                <a:lumMod val="40000"/>
                <a:lumOff val="60000"/>
              </a:schemeClr>
            </a:solidFill>
          </a:endParaRPr>
        </a:p>
      </dsp:txBody>
      <dsp:txXfrm>
        <a:off x="4504346" y="454634"/>
        <a:ext cx="3389378" cy="1330193"/>
      </dsp:txXfrm>
    </dsp:sp>
    <dsp:sp modelId="{0DE015D0-7A04-47EA-B7E1-28450ABF758E}">
      <dsp:nvSpPr>
        <dsp:cNvPr id="0" name=""/>
        <dsp:cNvSpPr/>
      </dsp:nvSpPr>
      <dsp:spPr>
        <a:xfrm>
          <a:off x="2971232" y="2270202"/>
          <a:ext cx="1330193" cy="1330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8A885-C635-45B4-8ECF-7D99EAA087CB}">
      <dsp:nvSpPr>
        <dsp:cNvPr id="0" name=""/>
        <dsp:cNvSpPr/>
      </dsp:nvSpPr>
      <dsp:spPr>
        <a:xfrm>
          <a:off x="4464490" y="2160234"/>
          <a:ext cx="3619914" cy="133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Entropy </a:t>
          </a:r>
          <a:r>
            <a:rPr lang="nl-BE" sz="11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::</a:t>
          </a:r>
          <a:r>
            <a:rPr lang="nl-BE" sz="11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kern="120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Float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1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Float </a:t>
          </a:r>
          <a:r>
            <a:rPr lang="nl-BE" sz="1100" b="1" kern="1200" smtClean="0">
              <a:solidFill>
                <a:srgbClr val="AA22FF"/>
              </a:solidFill>
              <a:latin typeface="Consolas" panose="020B0609020204030204" pitchFamily="49" charset="0"/>
              <a:cs typeface="Consolas" panose="020B0609020204030204" pitchFamily="49" charset="0"/>
            </a:rPr>
            <a:t>-&gt;</a:t>
          </a:r>
          <a:r>
            <a:rPr lang="nl-BE" sz="1100" kern="1200" smtClean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nl-BE" sz="1100" kern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Float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Input: positieve en negatieve aantallen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100" kern="12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Output: entropy waarde</a:t>
          </a:r>
          <a:endParaRPr lang="nl-BE" sz="1100" kern="1200">
            <a:solidFill>
              <a:schemeClr val="bg1"/>
            </a:solidFill>
          </a:endParaRPr>
        </a:p>
      </dsp:txBody>
      <dsp:txXfrm>
        <a:off x="4464490" y="2160234"/>
        <a:ext cx="3619914" cy="1330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99EA6-2CE2-4F12-8BC5-02D296DF4B8E}" type="datetimeFigureOut">
              <a:rPr lang="nl-BE" smtClean="0"/>
              <a:t>14/11/2016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53397-1243-428E-93B4-B5D0E88B7FC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69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cher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5684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0" y="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1425" y="5869094"/>
            <a:ext cx="2133600" cy="365125"/>
          </a:xfrm>
        </p:spPr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2130426"/>
            <a:ext cx="5998505" cy="1470025"/>
          </a:xfrm>
        </p:spPr>
        <p:txBody>
          <a:bodyPr anchor="b"/>
          <a:lstStyle>
            <a:lvl1pPr>
              <a:lnSpc>
                <a:spcPct val="90000"/>
              </a:lnSpc>
              <a:defRPr sz="37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83" y="3654637"/>
            <a:ext cx="6006442" cy="175260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 descr="kdg-logo-horizontal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" y="5631500"/>
            <a:ext cx="1766665" cy="5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676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4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1777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 bwMode="inv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5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4"/>
          <a:stretch/>
        </p:blipFill>
        <p:spPr>
          <a:xfrm>
            <a:off x="0" y="0"/>
            <a:ext cx="9144000" cy="6871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1777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/>
          <a:stretch/>
        </p:blipFill>
        <p:spPr bwMode="invGray">
          <a:xfrm>
            <a:off x="0" y="13547"/>
            <a:ext cx="9144000" cy="6844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6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/>
          <a:stretch/>
        </p:blipFill>
        <p:spPr>
          <a:xfrm>
            <a:off x="0" y="-16933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0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-1"/>
            <a:ext cx="9144000" cy="6855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 - 7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/>
          <a:stretch/>
        </p:blipFill>
        <p:spPr>
          <a:xfrm>
            <a:off x="31434" y="-11469"/>
            <a:ext cx="9144000" cy="6869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2074"/>
            <a:ext cx="9144000" cy="6855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 - 8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6"/>
          <a:stretch/>
        </p:blipFill>
        <p:spPr>
          <a:xfrm>
            <a:off x="0" y="-16218"/>
            <a:ext cx="9144000" cy="6878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2074"/>
            <a:ext cx="9144000" cy="6855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6846755" cy="81273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1882488"/>
            <a:ext cx="7790504" cy="4376072"/>
          </a:xfrm>
        </p:spPr>
        <p:txBody>
          <a:bodyPr/>
          <a:lstStyle>
            <a:lvl1pPr marL="228600" indent="-228600">
              <a:buFont typeface="+mj-lt"/>
              <a:buAutoNum type="arabicPeriod"/>
              <a:defRPr sz="14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 marL="357188" marR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charset="2"/>
              <a:buNone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Klik om de modelstijlen te bewerken</a:t>
            </a:r>
          </a:p>
          <a:p>
            <a:pPr marL="357188" marR="0" lvl="2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nl-NL" smtClean="0"/>
              <a:t>	Klik om de modelstijlen te bewerken</a:t>
            </a:r>
          </a:p>
          <a:p>
            <a:pPr marL="357188" marR="0" lvl="2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nl-NL" smtClean="0"/>
              <a:t>		Klik om de modelstijlen te bewerken</a:t>
            </a:r>
          </a:p>
          <a:p>
            <a:pPr marL="357188" marR="0" lvl="2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nl-NL" smtClean="0"/>
              <a:t>			Klik om de modelstijlen te bewerken</a:t>
            </a:r>
          </a:p>
          <a:p>
            <a:pPr marL="357188" marR="0" lvl="2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charset="2"/>
              <a:buNone/>
              <a:tabLst/>
              <a:defRPr/>
            </a:pPr>
            <a:endParaRPr lang="nl-NL" smtClean="0"/>
          </a:p>
          <a:p>
            <a:pPr lvl="2"/>
            <a:endParaRPr lang="nl-NL" smtClean="0"/>
          </a:p>
        </p:txBody>
      </p:sp>
      <p:sp>
        <p:nvSpPr>
          <p:cNvPr id="7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1917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9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/>
          <a:stretch/>
        </p:blipFill>
        <p:spPr>
          <a:xfrm>
            <a:off x="0" y="-1"/>
            <a:ext cx="9144000" cy="6887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0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0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"/>
          <a:stretch/>
        </p:blipFill>
        <p:spPr>
          <a:xfrm>
            <a:off x="-18998" y="-1"/>
            <a:ext cx="9162998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/>
          <a:stretch/>
        </p:blipFill>
        <p:spPr bwMode="invGray">
          <a:xfrm>
            <a:off x="-101600" y="0"/>
            <a:ext cx="9245600" cy="6859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1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5"/>
          <a:stretch/>
        </p:blipFill>
        <p:spPr>
          <a:xfrm>
            <a:off x="0" y="-1"/>
            <a:ext cx="9144000" cy="6881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/>
          <a:stretch/>
        </p:blipFill>
        <p:spPr bwMode="invGray">
          <a:xfrm>
            <a:off x="0" y="-2671"/>
            <a:ext cx="9144000" cy="6835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2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/>
          <a:stretch/>
        </p:blipFill>
        <p:spPr>
          <a:xfrm>
            <a:off x="0" y="-16218"/>
            <a:ext cx="9144000" cy="68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5"/>
          <a:stretch/>
        </p:blipFill>
        <p:spPr bwMode="invGray"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3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/>
          <a:stretch/>
        </p:blipFill>
        <p:spPr>
          <a:xfrm>
            <a:off x="0" y="0"/>
            <a:ext cx="9144000" cy="6861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6"/>
          <a:stretch/>
        </p:blipFill>
        <p:spPr bwMode="invGray">
          <a:xfrm>
            <a:off x="0" y="4234"/>
            <a:ext cx="9144000" cy="6890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/>
          <a:stretch/>
        </p:blipFill>
        <p:spPr bwMode="inv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55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4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0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5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/>
          <a:stretch/>
        </p:blipFill>
        <p:spPr bwMode="inv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76243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6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1"/>
          <a:stretch/>
        </p:blipFill>
        <p:spPr>
          <a:xfrm>
            <a:off x="0" y="-1"/>
            <a:ext cx="9144000" cy="6976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/>
          <a:stretch/>
        </p:blipFill>
        <p:spPr bwMode="invGray">
          <a:xfrm>
            <a:off x="-81280" y="-5328"/>
            <a:ext cx="9225280" cy="6876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7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-16217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8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"/>
          <a:stretch/>
        </p:blipFill>
        <p:spPr>
          <a:xfrm>
            <a:off x="0" y="5464"/>
            <a:ext cx="9144000" cy="6852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1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/>
          <a:stretch/>
        </p:blipFill>
        <p:spPr bwMode="invGray">
          <a:xfrm>
            <a:off x="0" y="-16218"/>
            <a:ext cx="9144000" cy="6862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470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97526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9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>
          <a:xfrm>
            <a:off x="0" y="0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2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/>
          <a:stretch/>
        </p:blipFill>
        <p:spPr bwMode="invGray">
          <a:xfrm>
            <a:off x="0" y="-1"/>
            <a:ext cx="9144000" cy="6848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470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20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6834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6" y="826412"/>
            <a:ext cx="7811909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247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 zonde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4092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zwart 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4874630" cy="4060301"/>
          </a:xfrm>
        </p:spPr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 bwMode="ltGray">
          <a:xfrm>
            <a:off x="6015039" y="2330452"/>
            <a:ext cx="2600325" cy="3440429"/>
          </a:xfrm>
          <a:solidFill>
            <a:schemeClr val="tx1"/>
          </a:solidFill>
        </p:spPr>
        <p:txBody>
          <a:bodyPr lIns="180000" tIns="234000" rIns="144000" bIns="234000"/>
          <a:lstStyle>
            <a:lvl1pPr marL="0" indent="0">
              <a:buNone/>
              <a:defRPr sz="13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35718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4987" indent="0">
              <a:buFontTx/>
              <a:buNone/>
              <a:defRPr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744427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groen 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4874630" cy="4060301"/>
          </a:xfrm>
        </p:spPr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15039" y="2330452"/>
            <a:ext cx="2600325" cy="3440429"/>
          </a:xfrm>
          <a:solidFill>
            <a:srgbClr val="43B109"/>
          </a:solidFill>
        </p:spPr>
        <p:txBody>
          <a:bodyPr lIns="180000" tIns="234000" rIns="144000" bIns="234000"/>
          <a:lstStyle>
            <a:lvl1pPr marL="0" indent="0">
              <a:buNone/>
              <a:defRPr sz="13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35718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4987" indent="0">
              <a:buFontTx/>
              <a:buNone/>
              <a:defRPr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2786142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2 beel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2903590" cy="4060301"/>
          </a:xfrm>
        </p:spPr>
        <p:txBody>
          <a:bodyPr/>
          <a:lstStyle>
            <a:lvl1pPr marL="0" indent="0">
              <a:buNone/>
              <a:defRPr b="0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88716" y="2235625"/>
            <a:ext cx="2284319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28787" y="2235625"/>
            <a:ext cx="2284319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08071" y="5431791"/>
            <a:ext cx="4905035" cy="7133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36397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2903590" cy="4060301"/>
          </a:xfrm>
        </p:spPr>
        <p:txBody>
          <a:bodyPr/>
          <a:lstStyle>
            <a:lvl1pPr marL="0" indent="0">
              <a:buNone/>
              <a:defRPr b="0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88715" y="2235625"/>
            <a:ext cx="4824390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08071" y="5431791"/>
            <a:ext cx="4905035" cy="7133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668887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kdg_ppt_chapters_2000x1024_v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9"/>
          <a:stretch/>
        </p:blipFill>
        <p:spPr bwMode="invGray">
          <a:xfrm>
            <a:off x="-40640" y="-14177"/>
            <a:ext cx="91846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" y="2595457"/>
            <a:ext cx="4038600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680" y="2663191"/>
            <a:ext cx="4038600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77800" indent="-177800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/>
        </p:nvSpPr>
        <p:spPr>
          <a:xfrm>
            <a:off x="576263" y="2419992"/>
            <a:ext cx="3949398" cy="24680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4777067" y="2419992"/>
            <a:ext cx="3949398" cy="24680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0796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0146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/>
        </p:nvSpPr>
        <p:spPr>
          <a:xfrm>
            <a:off x="576264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3301586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6084037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99340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5992597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9243806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62598" y="2302089"/>
            <a:ext cx="8021002" cy="41596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grafiek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918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461964" y="2302933"/>
            <a:ext cx="8021637" cy="415925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tabel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98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606" y="1165078"/>
            <a:ext cx="5007795" cy="488647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7004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606" y="1165078"/>
            <a:ext cx="5007795" cy="4886473"/>
          </a:xfrm>
        </p:spPr>
        <p:txBody>
          <a:bodyPr/>
          <a:lstStyle>
            <a:lvl1pPr>
              <a:defRPr sz="2800"/>
            </a:lvl1pPr>
          </a:lstStyle>
          <a:p>
            <a:r>
              <a:rPr lang="nl-BE" dirty="0" smtClean="0"/>
              <a:t>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99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578948" y="1071031"/>
            <a:ext cx="7964407" cy="507365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op het pictogram als u media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25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565151" y="2225628"/>
            <a:ext cx="6709410" cy="4274169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op het pictogram als u media wilt toevoegen</a:t>
            </a:r>
            <a:endParaRPr lang="en-US" dirty="0"/>
          </a:p>
        </p:txBody>
      </p:sp>
      <p:sp>
        <p:nvSpPr>
          <p:cNvPr id="9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43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3DF5DF-E1E8-4D10-B806-EF7049A65FF6}" type="datetime1">
              <a:rPr lang="nl-BE" smtClean="0"/>
              <a:t>14/11/2016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93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2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>
          <a:xfrm>
            <a:off x="-22578" y="-16933"/>
            <a:ext cx="9166578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5254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1711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5684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0" y="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1425" y="5869094"/>
            <a:ext cx="2133600" cy="365125"/>
          </a:xfrm>
        </p:spPr>
        <p:txBody>
          <a:bodyPr/>
          <a:lstStyle/>
          <a:p>
            <a:pPr lvl="0"/>
            <a:fld id="{BD368056-4FB2-4201-B47C-EFE1DE28C5EB}" type="datetime1">
              <a:rPr lang="nl-BE" smtClean="0"/>
              <a:t>14/11/2016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2130426"/>
            <a:ext cx="5998505" cy="1470025"/>
          </a:xfrm>
        </p:spPr>
        <p:txBody>
          <a:bodyPr anchor="b"/>
          <a:lstStyle>
            <a:lvl1pPr>
              <a:lnSpc>
                <a:spcPct val="90000"/>
              </a:lnSpc>
              <a:defRPr sz="3700" baseline="0"/>
            </a:lvl1pPr>
          </a:lstStyle>
          <a:p>
            <a:r>
              <a:rPr lang="nl-BE" dirty="0" smtClean="0"/>
              <a:t>Dank u.</a:t>
            </a:r>
            <a:endParaRPr lang="en-US" dirty="0"/>
          </a:p>
        </p:txBody>
      </p:sp>
      <p:pic>
        <p:nvPicPr>
          <p:cNvPr id="7" name="Picture 6" descr="kdg-logo-horizontal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" y="5631500"/>
            <a:ext cx="1766665" cy="5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284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-1"/>
            <a:ext cx="9144000" cy="6863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3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/>
          <a:stretch/>
        </p:blipFill>
        <p:spPr>
          <a:xfrm>
            <a:off x="0" y="0"/>
            <a:ext cx="9144000" cy="6889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8219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/>
          <a:stretch/>
        </p:blipFill>
        <p:spPr bwMode="invGray">
          <a:xfrm>
            <a:off x="0" y="13547"/>
            <a:ext cx="9144000" cy="6844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BE" dirty="0" smtClean="0"/>
              <a:t>Click to edit </a:t>
            </a:r>
            <a:br>
              <a:rPr lang="nl-BE" dirty="0" smtClean="0"/>
            </a:br>
            <a:r>
              <a:rPr lang="nl-BE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10" y="2180515"/>
            <a:ext cx="7790504" cy="4060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1100" y="895638"/>
            <a:ext cx="1083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Verdana"/>
              </a:defRPr>
            </a:lvl1pPr>
          </a:lstStyle>
          <a:p>
            <a:fld id="{63B6CE96-CAFD-4D92-A5A5-DD9BF0FDBA62}" type="datetime1">
              <a:rPr lang="nl-BE" smtClean="0"/>
              <a:t>14/11/2016</a:t>
            </a:fld>
            <a:endParaRPr lang="nl-BE"/>
          </a:p>
        </p:txBody>
      </p:sp>
      <p:sp>
        <p:nvSpPr>
          <p:cNvPr id="7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601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  <p:sldLayoutId id="2147483785" r:id="rId32"/>
    <p:sldLayoutId id="2147483786" r:id="rId33"/>
    <p:sldLayoutId id="2147483787" r:id="rId34"/>
    <p:sldLayoutId id="2147483788" r:id="rId35"/>
    <p:sldLayoutId id="2147483789" r:id="rId36"/>
    <p:sldLayoutId id="2147483790" r:id="rId37"/>
    <p:sldLayoutId id="2147483791" r:id="rId38"/>
    <p:sldLayoutId id="2147483792" r:id="rId39"/>
    <p:sldLayoutId id="2147483793" r:id="rId40"/>
    <p:sldLayoutId id="2147483794" r:id="rId41"/>
    <p:sldLayoutId id="2147483795" r:id="rId42"/>
    <p:sldLayoutId id="2147483796" r:id="rId43"/>
    <p:sldLayoutId id="2147483797" r:id="rId44"/>
    <p:sldLayoutId id="2147483798" r:id="rId45"/>
    <p:sldLayoutId id="2147483799" r:id="rId46"/>
    <p:sldLayoutId id="2147483800" r:id="rId47"/>
    <p:sldLayoutId id="2147483801" r:id="rId48"/>
    <p:sldLayoutId id="2147483802" r:id="rId49"/>
    <p:sldLayoutId id="2147483803" r:id="rId50"/>
    <p:sldLayoutId id="2147483804" r:id="rId51"/>
    <p:sldLayoutId id="2147483805" r:id="rId52"/>
    <p:sldLayoutId id="2147483806" r:id="rId53"/>
    <p:sldLayoutId id="2147483807" r:id="rId54"/>
    <p:sldLayoutId id="2147483808" r:id="rId55"/>
    <p:sldLayoutId id="2147483809" r:id="rId56"/>
    <p:sldLayoutId id="2147483810" r:id="rId57"/>
    <p:sldLayoutId id="2147483811" r:id="rId58"/>
    <p:sldLayoutId id="2147483812" r:id="rId59"/>
    <p:sldLayoutId id="2147483813" r:id="rId60"/>
    <p:sldLayoutId id="2147483814" r:id="rId6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Verdana"/>
          <a:ea typeface="+mj-ea"/>
          <a:cs typeface="+mj-cs"/>
        </a:defRPr>
      </a:lvl1pPr>
    </p:titleStyle>
    <p:bodyStyle>
      <a:lvl1pPr marL="177800" indent="-177800" algn="l" defTabSz="457200" rtl="0" eaLnBrk="1" latinLnBrk="0" hangingPunct="1">
        <a:spcBef>
          <a:spcPts val="300"/>
        </a:spcBef>
        <a:spcAft>
          <a:spcPts val="700"/>
        </a:spcAft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+mn-cs"/>
        </a:defRPr>
      </a:lvl1pPr>
      <a:lvl2pPr marL="357188" indent="-179388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200" kern="1200">
          <a:solidFill>
            <a:schemeClr val="tx1"/>
          </a:solidFill>
          <a:latin typeface="Verdana"/>
          <a:ea typeface="+mn-ea"/>
          <a:cs typeface="+mn-cs"/>
        </a:defRPr>
      </a:lvl2pPr>
      <a:lvl3pPr marL="534988" indent="-177800" algn="l" defTabSz="457200" rtl="0" eaLnBrk="1" latinLnBrk="0" hangingPunct="1">
        <a:spcBef>
          <a:spcPts val="300"/>
        </a:spcBef>
        <a:spcAft>
          <a:spcPts val="300"/>
        </a:spcAft>
        <a:buFont typeface="Wingdings" charset="2"/>
        <a:buChar char="§"/>
        <a:tabLst/>
        <a:defRPr sz="1100" kern="1200">
          <a:solidFill>
            <a:schemeClr val="tx1"/>
          </a:solidFill>
          <a:latin typeface="Verdana"/>
          <a:ea typeface="+mn-ea"/>
          <a:cs typeface="+mn-cs"/>
        </a:defRPr>
      </a:lvl3pPr>
      <a:lvl4pPr marL="720725" indent="-185738" algn="l" defTabSz="457200" rtl="0" eaLnBrk="1" latinLnBrk="0" hangingPunct="1">
        <a:spcBef>
          <a:spcPts val="300"/>
        </a:spcBef>
        <a:spcAft>
          <a:spcPts val="300"/>
        </a:spcAft>
        <a:buFont typeface="Courier New"/>
        <a:buChar char="o"/>
        <a:defRPr sz="1050" kern="1200">
          <a:solidFill>
            <a:schemeClr val="tx1"/>
          </a:solidFill>
          <a:latin typeface="Verdana"/>
          <a:ea typeface="+mn-ea"/>
          <a:cs typeface="+mn-cs"/>
        </a:defRPr>
      </a:lvl4pPr>
      <a:lvl5pPr marL="898525" indent="-1778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050" kern="12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youahaskell.com/making-our-own-types-and-typeclass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mtClean="0"/>
              <a:t>FP Project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mtClean="0"/>
              <a:t>Implementatie van ID3 Algortime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5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606" y="826412"/>
            <a:ext cx="6798495" cy="586364"/>
          </a:xfrm>
        </p:spPr>
        <p:txBody>
          <a:bodyPr/>
          <a:lstStyle/>
          <a:p>
            <a:r>
              <a:rPr lang="nl-BE" sz="2800" smtClean="0"/>
              <a:t>Information Gain berekening</a:t>
            </a:r>
            <a:endParaRPr lang="nl-BE" sz="28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ijdelijke aanduiding voor inhoud 3"/>
              <p:cNvGraphicFramePr>
                <a:graphicFrameLocks noGrp="1"/>
              </p:cNvGraphicFramePr>
              <p:nvPr>
                <p:ph type="media" sz="quarter" idx="13"/>
                <p:extLst>
                  <p:ext uri="{D42A27DB-BD31-4B8C-83A1-F6EECF244321}">
                    <p14:modId xmlns:p14="http://schemas.microsoft.com/office/powerpoint/2010/main" val="1510430637"/>
                  </p:ext>
                </p:extLst>
              </p:nvPr>
            </p:nvGraphicFramePr>
            <p:xfrm>
              <a:off x="582929" y="1484784"/>
              <a:ext cx="7940838" cy="15841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80838"/>
                    <a:gridCol w="1332000"/>
                    <a:gridCol w="1332000"/>
                    <a:gridCol w="1332000"/>
                    <a:gridCol w="1332000"/>
                    <a:gridCol w="1332000"/>
                  </a:tblGrid>
                  <a:tr h="39604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Attribute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Waarden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“yes”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“no”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𝐼𝐺</m:t>
                                </m:r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007" marR="9007" marT="9525" marB="0" anchor="ctr"/>
                    </a:tc>
                  </a:tr>
                  <a:tr h="396044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Temperature</a:t>
                          </a: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Hot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2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1800" i="0" smtClean="0">
                              <a:solidFill>
                                <a:schemeClr val="tx1"/>
                              </a:solidFill>
                              <a:latin typeface="Verdana 11"/>
                              <a:cs typeface="Verdana 11"/>
                            </a:rPr>
                            <a:t>1</a:t>
                          </a:r>
                          <a:endParaRPr lang="nl-BE" sz="1800" i="0" dirty="0" err="1" smtClean="0">
                            <a:solidFill>
                              <a:schemeClr val="tx1"/>
                            </a:solidFill>
                            <a:latin typeface="Verdana 11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BE" sz="1800" i="0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a:t>0,0294</a:t>
                          </a:r>
                          <a:endParaRPr lang="nl-BE" sz="1800" i="0" kern="1200" dirty="0" err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96044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mild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4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</a:t>
                          </a: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  <a:cs typeface="Verdana 11"/>
                            </a:rPr>
                            <a:t>0,918</a:t>
                          </a:r>
                          <a:endParaRPr lang="nl-BE" sz="1800" b="0" i="0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4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96044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cool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BE" sz="1800" b="0" i="0" smtClean="0">
                              <a:solidFill>
                                <a:schemeClr val="tx1"/>
                              </a:solidFill>
                              <a:latin typeface="Cambria Math"/>
                              <a:cs typeface="Verdana 11"/>
                            </a:rPr>
                            <a:t>0,811</a:t>
                          </a: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BE" sz="14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ijdelijke aanduiding voor inhoud 3"/>
              <p:cNvGraphicFramePr>
                <a:graphicFrameLocks noGrp="1"/>
              </p:cNvGraphicFramePr>
              <p:nvPr>
                <p:ph type="media" sz="quarter" idx="13"/>
                <p:extLst>
                  <p:ext uri="{D42A27DB-BD31-4B8C-83A1-F6EECF244321}">
                    <p14:modId xmlns:p14="http://schemas.microsoft.com/office/powerpoint/2010/main" val="1510430637"/>
                  </p:ext>
                </p:extLst>
              </p:nvPr>
            </p:nvGraphicFramePr>
            <p:xfrm>
              <a:off x="582929" y="1484784"/>
              <a:ext cx="7940838" cy="158417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80838"/>
                    <a:gridCol w="1332000"/>
                    <a:gridCol w="1332000"/>
                    <a:gridCol w="1332000"/>
                    <a:gridCol w="1332000"/>
                    <a:gridCol w="1332000"/>
                  </a:tblGrid>
                  <a:tr h="39604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Attribute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Waarden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“yes”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“no”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007" marR="9007" marT="9525" marB="0" anchor="ctr">
                        <a:blipFill rotWithShape="1">
                          <a:blip r:embed="rId2"/>
                          <a:stretch>
                            <a:fillRect l="-395434" t="-1538" r="-100000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007" marR="9007" marT="9525" marB="0" anchor="ctr">
                        <a:blipFill rotWithShape="1">
                          <a:blip r:embed="rId2"/>
                          <a:stretch>
                            <a:fillRect l="-497706" t="-1538" r="-459" b="-323077"/>
                          </a:stretch>
                        </a:blipFill>
                      </a:tcPr>
                    </a:tc>
                  </a:tr>
                  <a:tr h="396044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Temperature</a:t>
                          </a: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Hot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2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1800" i="0" smtClean="0">
                              <a:solidFill>
                                <a:schemeClr val="tx1"/>
                              </a:solidFill>
                              <a:latin typeface="Verdana 11"/>
                              <a:cs typeface="Verdana 11"/>
                            </a:rPr>
                            <a:t>1</a:t>
                          </a:r>
                          <a:endParaRPr lang="nl-BE" sz="1800" i="0" dirty="0" err="1" smtClean="0">
                            <a:solidFill>
                              <a:schemeClr val="tx1"/>
                            </a:solidFill>
                            <a:latin typeface="Verdana 11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BE" sz="1800" i="0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a:t>0,0294</a:t>
                          </a:r>
                          <a:endParaRPr lang="nl-BE" sz="1800" i="0" kern="1200" dirty="0" err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96044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mild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4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</a:t>
                          </a: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  <a:cs typeface="Verdana 11"/>
                            </a:rPr>
                            <a:t>0,918</a:t>
                          </a:r>
                          <a:endParaRPr lang="nl-BE" sz="1800" b="0" i="0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4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96044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cool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BE" sz="1800" b="0" i="0" smtClean="0">
                              <a:solidFill>
                                <a:schemeClr val="tx1"/>
                              </a:solidFill>
                              <a:latin typeface="Cambria Math"/>
                              <a:cs typeface="Verdana 11"/>
                            </a:rPr>
                            <a:t>0,811</a:t>
                          </a: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BE" sz="14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451551" y="6237312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0F8F6BFB-2139-4DC5-A09C-F1F60214EB56}" type="slidenum">
              <a:rPr lang="nl-BE" smtClean="0">
                <a:solidFill>
                  <a:schemeClr val="bg1"/>
                </a:solidFill>
              </a:rPr>
              <a:pPr algn="r"/>
              <a:t>10</a:t>
            </a:fld>
            <a:endParaRPr lang="nl-B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ijdelijke aanduiding voor inhoud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7066224"/>
                  </p:ext>
                </p:extLst>
              </p:nvPr>
            </p:nvGraphicFramePr>
            <p:xfrm>
              <a:off x="582549" y="3374994"/>
              <a:ext cx="7941598" cy="118813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85478"/>
                    <a:gridCol w="1391224"/>
                    <a:gridCol w="1391224"/>
                    <a:gridCol w="1391224"/>
                    <a:gridCol w="1391224"/>
                    <a:gridCol w="1391224"/>
                  </a:tblGrid>
                  <a:tr h="39604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Attribute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Waarden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“yes”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“no”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𝐼𝐺</m:t>
                                </m:r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007" marR="9007" marT="9525" marB="0" anchor="ctr"/>
                    </a:tc>
                  </a:tr>
                  <a:tr h="39604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Humidity</a:t>
                          </a: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high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3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1800" smtClean="0">
                              <a:solidFill>
                                <a:schemeClr val="tx1"/>
                              </a:solidFill>
                              <a:latin typeface="Verdana 11"/>
                              <a:cs typeface="Verdana 11"/>
                            </a:rPr>
                            <a:t>0,985</a:t>
                          </a:r>
                          <a:endParaRPr lang="nl-BE" sz="1800" dirty="0" err="1" smtClean="0">
                            <a:solidFill>
                              <a:schemeClr val="tx1"/>
                            </a:solidFill>
                            <a:latin typeface="Verdana 11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BE" sz="1800" i="0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a:t>0,152</a:t>
                          </a:r>
                          <a:endParaRPr lang="nl-BE" sz="1800" i="0" kern="1200" dirty="0" err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endParaRPr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BE" sz="1800" i="1" kern="1200" dirty="0" err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96044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normal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BE" sz="1800" smtClean="0">
                              <a:solidFill>
                                <a:schemeClr val="tx1"/>
                              </a:solidFill>
                              <a:latin typeface="Verdana 11"/>
                              <a:cs typeface="Verdana 11"/>
                            </a:rPr>
                            <a:t>0,592</a:t>
                          </a:r>
                          <a:endParaRPr lang="nl-BE" sz="1800" dirty="0" err="1" smtClean="0">
                            <a:solidFill>
                              <a:schemeClr val="tx1"/>
                            </a:solidFill>
                            <a:latin typeface="Verdana 11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4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ijdelijke aanduiding voor inhoud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7066224"/>
                  </p:ext>
                </p:extLst>
              </p:nvPr>
            </p:nvGraphicFramePr>
            <p:xfrm>
              <a:off x="582549" y="3374994"/>
              <a:ext cx="7941598" cy="118813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85478"/>
                    <a:gridCol w="1391224"/>
                    <a:gridCol w="1391224"/>
                    <a:gridCol w="1391224"/>
                    <a:gridCol w="1391224"/>
                    <a:gridCol w="1391224"/>
                  </a:tblGrid>
                  <a:tr h="39604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Attribute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Waarden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“yes”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“no”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007" marR="9007" marT="9525" marB="0" anchor="ctr">
                        <a:blipFill rotWithShape="1">
                          <a:blip r:embed="rId3"/>
                          <a:stretch>
                            <a:fillRect l="-371491" t="-1538" r="-100439" b="-2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007" marR="9007" marT="9525" marB="0" anchor="ctr">
                        <a:blipFill rotWithShape="1">
                          <a:blip r:embed="rId3"/>
                          <a:stretch>
                            <a:fillRect l="-471491" t="-1538" r="-439" b="-223077"/>
                          </a:stretch>
                        </a:blipFill>
                      </a:tcPr>
                    </a:tc>
                  </a:tr>
                  <a:tr h="39604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Humidity</a:t>
                          </a: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high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3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1800" smtClean="0">
                              <a:solidFill>
                                <a:schemeClr val="tx1"/>
                              </a:solidFill>
                              <a:latin typeface="Verdana 11"/>
                              <a:cs typeface="Verdana 11"/>
                            </a:rPr>
                            <a:t>0,985</a:t>
                          </a:r>
                          <a:endParaRPr lang="nl-BE" sz="1800" dirty="0" err="1" smtClean="0">
                            <a:solidFill>
                              <a:schemeClr val="tx1"/>
                            </a:solidFill>
                            <a:latin typeface="Verdana 11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BE" sz="1800" i="0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a:t>0,152</a:t>
                          </a:r>
                          <a:endParaRPr lang="nl-BE" sz="1800" i="0" kern="1200" dirty="0" err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endParaRPr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BE" sz="1800" i="1" kern="1200" dirty="0" err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96044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normal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BE" sz="1800" smtClean="0">
                              <a:solidFill>
                                <a:schemeClr val="tx1"/>
                              </a:solidFill>
                              <a:latin typeface="Verdana 11"/>
                              <a:cs typeface="Verdana 11"/>
                            </a:rPr>
                            <a:t>0,592</a:t>
                          </a:r>
                          <a:endParaRPr lang="nl-BE" sz="1800" dirty="0" err="1" smtClean="0">
                            <a:solidFill>
                              <a:schemeClr val="tx1"/>
                            </a:solidFill>
                            <a:latin typeface="Verdana 11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4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ijdelijke aanduiding voor inhoud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89841887"/>
                  </p:ext>
                </p:extLst>
              </p:nvPr>
            </p:nvGraphicFramePr>
            <p:xfrm>
              <a:off x="582549" y="4869160"/>
              <a:ext cx="7941598" cy="118813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72558"/>
                    <a:gridCol w="1393808"/>
                    <a:gridCol w="1393808"/>
                    <a:gridCol w="1393808"/>
                    <a:gridCol w="1393808"/>
                    <a:gridCol w="1393808"/>
                  </a:tblGrid>
                  <a:tr h="39604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Attribute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Waarden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“yes”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“no”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𝐼𝐺</m:t>
                                </m:r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007" marR="9007" marT="9525" marB="0" anchor="ctr"/>
                    </a:tc>
                  </a:tr>
                  <a:tr h="39604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Windy</a:t>
                          </a: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true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1800" smtClean="0">
                              <a:solidFill>
                                <a:schemeClr val="tx1"/>
                              </a:solidFill>
                              <a:latin typeface="Verdana 11"/>
                              <a:cs typeface="Verdana 11"/>
                            </a:rPr>
                            <a:t>1</a:t>
                          </a: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BE" sz="1800" i="0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a:t>0,0483</a:t>
                          </a:r>
                          <a:endParaRPr lang="nl-BE" sz="1800" i="0" kern="1200" dirty="0" err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96044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false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  <a:cs typeface="Verdana 11"/>
                            </a:rPr>
                            <a:t>0,811</a:t>
                          </a:r>
                          <a:endParaRPr lang="nl-BE" sz="1800" b="0" i="0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4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ijdelijke aanduiding voor inhoud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89841887"/>
                  </p:ext>
                </p:extLst>
              </p:nvPr>
            </p:nvGraphicFramePr>
            <p:xfrm>
              <a:off x="582549" y="4869160"/>
              <a:ext cx="7941598" cy="118813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72558"/>
                    <a:gridCol w="1393808"/>
                    <a:gridCol w="1393808"/>
                    <a:gridCol w="1393808"/>
                    <a:gridCol w="1393808"/>
                    <a:gridCol w="1393808"/>
                  </a:tblGrid>
                  <a:tr h="39604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Attribute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Waarden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“yes”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“no”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007" marR="9007" marT="9525" marB="0" anchor="ctr">
                        <a:blipFill rotWithShape="1">
                          <a:blip r:embed="rId4"/>
                          <a:stretch>
                            <a:fillRect l="-371053" t="-1538" r="-100877" b="-2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007" marR="9007" marT="9525" marB="0" anchor="ctr">
                        <a:blipFill rotWithShape="1">
                          <a:blip r:embed="rId4"/>
                          <a:stretch>
                            <a:fillRect l="-468996" t="-1538" r="-437" b="-223077"/>
                          </a:stretch>
                        </a:blipFill>
                      </a:tcPr>
                    </a:tc>
                  </a:tr>
                  <a:tr h="396044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Windy</a:t>
                          </a: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true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BE" sz="1800" smtClean="0">
                              <a:solidFill>
                                <a:schemeClr val="tx1"/>
                              </a:solidFill>
                              <a:latin typeface="Verdana 11"/>
                              <a:cs typeface="Verdana 11"/>
                            </a:rPr>
                            <a:t>1</a:t>
                          </a: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BE" sz="1800" i="0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a:t>0,0483</a:t>
                          </a:r>
                          <a:endParaRPr lang="nl-BE" sz="1800" i="0" kern="1200" dirty="0" err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96044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1" u="none" strike="noStrike" smtClean="0">
                              <a:effectLst/>
                            </a:rPr>
                            <a:t>false</a:t>
                          </a:r>
                          <a:endParaRPr lang="nl-BE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6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  <a:cs typeface="Verdana 11"/>
                            </a:rPr>
                            <a:t>0,811</a:t>
                          </a:r>
                          <a:endParaRPr lang="nl-BE" sz="1800" b="0" i="0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4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60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606" y="826412"/>
            <a:ext cx="6798495" cy="586364"/>
          </a:xfrm>
        </p:spPr>
        <p:txBody>
          <a:bodyPr/>
          <a:lstStyle/>
          <a:p>
            <a:r>
              <a:rPr lang="nl-BE" sz="2800" smtClean="0"/>
              <a:t>Information Gain berekening</a:t>
            </a:r>
            <a:endParaRPr lang="nl-BE" sz="2800"/>
          </a:p>
        </p:txBody>
      </p:sp>
      <p:sp>
        <p:nvSpPr>
          <p:cNvPr id="2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451551" y="6237312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0F8F6BFB-2139-4DC5-A09C-F1F60214EB56}" type="slidenum">
              <a:rPr lang="nl-BE" smtClean="0">
                <a:solidFill>
                  <a:schemeClr val="bg1"/>
                </a:solidFill>
              </a:rPr>
              <a:pPr algn="r"/>
              <a:t>11</a:t>
            </a:fld>
            <a:endParaRPr lang="nl-BE">
              <a:solidFill>
                <a:schemeClr val="bg1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611560" y="1412776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smtClean="0">
                <a:solidFill>
                  <a:schemeClr val="bg1"/>
                </a:solidFill>
                <a:latin typeface="Verdana 11"/>
                <a:cs typeface="Verdana 11"/>
              </a:rPr>
              <a:t>Attribute Outlook heeft hoogste IG</a:t>
            </a:r>
          </a:p>
          <a:p>
            <a:endParaRPr lang="nl-BE">
              <a:solidFill>
                <a:schemeClr val="bg1"/>
              </a:solidFill>
              <a:latin typeface="Verdana 11"/>
              <a:cs typeface="Verdana 11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nl-BE" smtClean="0">
                <a:solidFill>
                  <a:schemeClr val="bg1"/>
                </a:solidFill>
                <a:latin typeface="Verdana 11"/>
                <a:cs typeface="Verdana 11"/>
              </a:rPr>
              <a:t>dataset S opsplisten in drie subtabellen volgens waarden van Outlook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nl-BE" smtClean="0">
                <a:solidFill>
                  <a:schemeClr val="bg1"/>
                </a:solidFill>
                <a:latin typeface="Verdana 11"/>
                <a:cs typeface="Verdana 11"/>
              </a:rPr>
              <a:t>Zelfde procedure </a:t>
            </a:r>
            <a:r>
              <a:rPr lang="nl-BE" b="1" i="1" smtClean="0">
                <a:solidFill>
                  <a:schemeClr val="bg1"/>
                </a:solidFill>
                <a:latin typeface="Verdana 11"/>
                <a:cs typeface="Verdana 11"/>
              </a:rPr>
              <a:t>herhalen</a:t>
            </a:r>
            <a:r>
              <a:rPr lang="nl-BE" smtClean="0">
                <a:solidFill>
                  <a:schemeClr val="bg1"/>
                </a:solidFill>
                <a:latin typeface="Verdana 11"/>
                <a:cs typeface="Verdana 11"/>
              </a:rPr>
              <a:t> op subtabellen</a:t>
            </a:r>
          </a:p>
          <a:p>
            <a:pPr marL="285750" indent="-285750">
              <a:buFont typeface="Wingdings" pitchFamily="2" charset="2"/>
              <a:buChar char="à"/>
            </a:pPr>
            <a:endParaRPr lang="nl-BE" smtClean="0">
              <a:solidFill>
                <a:schemeClr val="bg1"/>
              </a:solidFill>
              <a:latin typeface="Verdana 11"/>
              <a:cs typeface="Verdana 11"/>
            </a:endParaRP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62702"/>
              </p:ext>
            </p:extLst>
          </p:nvPr>
        </p:nvGraphicFramePr>
        <p:xfrm>
          <a:off x="251520" y="3988668"/>
          <a:ext cx="3632200" cy="9525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684603"/>
                <a:gridCol w="979363"/>
                <a:gridCol w="751162"/>
                <a:gridCol w="608536"/>
                <a:gridCol w="60853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Outlook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Temperature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Humidity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Windy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Play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28712"/>
              </p:ext>
            </p:extLst>
          </p:nvPr>
        </p:nvGraphicFramePr>
        <p:xfrm>
          <a:off x="2699792" y="5445224"/>
          <a:ext cx="3632200" cy="11430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684603"/>
                <a:gridCol w="979363"/>
                <a:gridCol w="751162"/>
                <a:gridCol w="608536"/>
                <a:gridCol w="60853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Outlook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Temperature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Humidity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Windy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Play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 smtClean="0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 smtClean="0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 smtClean="0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32687"/>
              </p:ext>
            </p:extLst>
          </p:nvPr>
        </p:nvGraphicFramePr>
        <p:xfrm>
          <a:off x="5292080" y="3933056"/>
          <a:ext cx="3632200" cy="11430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684603"/>
                <a:gridCol w="979363"/>
                <a:gridCol w="751162"/>
                <a:gridCol w="608536"/>
                <a:gridCol w="60853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Outlook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Temperature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Humidity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Windy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Play</a:t>
                      </a:r>
                      <a:endParaRPr lang="nl-BE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Afgeronde rechthoek 11"/>
          <p:cNvSpPr/>
          <p:nvPr/>
        </p:nvSpPr>
        <p:spPr>
          <a:xfrm>
            <a:off x="3851920" y="2860487"/>
            <a:ext cx="1368152" cy="7200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smtClean="0"/>
              <a:t>Outlook</a:t>
            </a:r>
            <a:endParaRPr lang="nl-BE" b="1"/>
          </a:p>
        </p:txBody>
      </p:sp>
      <p:cxnSp>
        <p:nvCxnSpPr>
          <p:cNvPr id="14" name="Rechte verbindingslijn met pijl 13"/>
          <p:cNvCxnSpPr>
            <a:stCxn id="12" idx="2"/>
            <a:endCxn id="9" idx="0"/>
          </p:cNvCxnSpPr>
          <p:nvPr/>
        </p:nvCxnSpPr>
        <p:spPr>
          <a:xfrm flipH="1">
            <a:off x="2067620" y="3580567"/>
            <a:ext cx="2468376" cy="408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stCxn id="12" idx="2"/>
            <a:endCxn id="10" idx="0"/>
          </p:cNvCxnSpPr>
          <p:nvPr/>
        </p:nvCxnSpPr>
        <p:spPr>
          <a:xfrm flipH="1">
            <a:off x="4515892" y="3580567"/>
            <a:ext cx="20104" cy="1864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>
            <a:stCxn id="12" idx="2"/>
            <a:endCxn id="11" idx="0"/>
          </p:cNvCxnSpPr>
          <p:nvPr/>
        </p:nvCxnSpPr>
        <p:spPr>
          <a:xfrm>
            <a:off x="4535996" y="3580567"/>
            <a:ext cx="2572184" cy="352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2473716" y="3501008"/>
            <a:ext cx="1234188" cy="327811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mtClean="0"/>
              <a:t>overcast</a:t>
            </a:r>
            <a:endParaRPr lang="nl-BE"/>
          </a:p>
        </p:txBody>
      </p:sp>
      <p:sp>
        <p:nvSpPr>
          <p:cNvPr id="25" name="Rechthoek 24"/>
          <p:cNvSpPr/>
          <p:nvPr/>
        </p:nvSpPr>
        <p:spPr>
          <a:xfrm>
            <a:off x="3923928" y="4797152"/>
            <a:ext cx="1234188" cy="327811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mtClean="0"/>
              <a:t>rainy</a:t>
            </a:r>
            <a:endParaRPr lang="nl-BE"/>
          </a:p>
        </p:txBody>
      </p:sp>
      <p:sp>
        <p:nvSpPr>
          <p:cNvPr id="26" name="Rechthoek 25"/>
          <p:cNvSpPr/>
          <p:nvPr/>
        </p:nvSpPr>
        <p:spPr>
          <a:xfrm>
            <a:off x="5436096" y="3492555"/>
            <a:ext cx="1234188" cy="327811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mtClean="0"/>
              <a:t>sunny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8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Haskell Datastructuren (*)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99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7117730" cy="812735"/>
          </a:xfrm>
        </p:spPr>
        <p:txBody>
          <a:bodyPr/>
          <a:lstStyle/>
          <a:p>
            <a:r>
              <a:rPr lang="nl-BE" smtClean="0"/>
              <a:t>Stap 2: Haskell Datastructuren (*)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mtClean="0"/>
              <a:t>Creëer volgende types synomys en datastructuren</a:t>
            </a:r>
            <a:endParaRPr lang="nl-B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Type synomys voor String</a:t>
            </a:r>
          </a:p>
          <a:p>
            <a:pPr lvl="1"/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DomainValue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TargetValue</a:t>
            </a:r>
          </a:p>
          <a:p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nl-BE">
                <a:latin typeface="Consolas" panose="020B0609020204030204" pitchFamily="49" charset="0"/>
                <a:cs typeface="Consolas" panose="020B0609020204030204" pitchFamily="49" charset="0"/>
              </a:rPr>
              <a:t>synomys 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voor [String]</a:t>
            </a:r>
          </a:p>
          <a:p>
            <a:pPr lvl="1"/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</a:p>
          <a:p>
            <a:pPr lvl="1"/>
            <a:endParaRPr lang="nl-BE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Datastructuren</a:t>
            </a:r>
          </a:p>
          <a:p>
            <a:pPr lvl="1"/>
            <a:r>
              <a:rPr lang="nl-BE">
                <a:latin typeface="Consolas" panose="020B0609020204030204" pitchFamily="49" charset="0"/>
                <a:cs typeface="Consolas" panose="020B0609020204030204" pitchFamily="49" charset="0"/>
              </a:rPr>
              <a:t>Gebruik </a:t>
            </a:r>
            <a:r>
              <a:rPr lang="nl-BE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 Syntax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>
                <a:latin typeface="Consolas" panose="020B0609020204030204" pitchFamily="49" charset="0"/>
                <a:cs typeface="Consolas" panose="020B0609020204030204" pitchFamily="49" charset="0"/>
              </a:rPr>
              <a:t>waar mogelijk </a:t>
            </a:r>
            <a:endParaRPr lang="nl-B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Google: record </a:t>
            </a:r>
            <a:r>
              <a:rPr lang="nl-BE">
                <a:latin typeface="Consolas" panose="020B0609020204030204" pitchFamily="49" charset="0"/>
                <a:cs typeface="Consolas" panose="020B0609020204030204" pitchFamily="49" charset="0"/>
              </a:rPr>
              <a:t>syntax site:http://learnyouahaskell.com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nl-B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 is een </a:t>
            </a:r>
            <a:r>
              <a:rPr lang="nl-BE" b="1" smtClean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 van een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, en een array van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DomainValue</a:t>
            </a:r>
          </a:p>
          <a:p>
            <a:pPr lvl="1"/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 is datastructuur met als value constructor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</a:p>
          <a:p>
            <a:pPr lvl="1"/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 is recursieve datastructuur met twee value constructors:</a:t>
            </a:r>
          </a:p>
          <a:p>
            <a:pPr marL="528638" lvl="2" indent="-171450">
              <a:buFont typeface="Courier New" panose="02070309020205020404" pitchFamily="49" charset="0"/>
              <a:buChar char="o"/>
            </a:pP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Leaf</a:t>
            </a:r>
          </a:p>
          <a:p>
            <a:pPr marL="528638" lvl="2" indent="-171450">
              <a:buFont typeface="Courier New" panose="02070309020205020404" pitchFamily="49" charset="0"/>
              <a:buChar char="o"/>
            </a:pP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: een Node heeft een </a:t>
            </a:r>
            <a:r>
              <a:rPr lang="nl-BE" b="1" smtClean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 (AttributeName,DomainValue) en een array ‘el’ van van Tree elementen</a:t>
            </a:r>
          </a:p>
          <a:p>
            <a:pPr marL="528638" lvl="2" indent="-171450">
              <a:buFont typeface="Courier New" panose="02070309020205020404" pitchFamily="49" charset="0"/>
              <a:buChar char="o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i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Opm.: vergeet ‘deriving Show’ niet</a:t>
            </a:r>
            <a:endParaRPr lang="nl-BE" sz="1100" i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08938" y="6597650"/>
            <a:ext cx="1135062" cy="363538"/>
          </a:xfrm>
          <a:prstGeom prst="rect">
            <a:avLst/>
          </a:prstGeom>
        </p:spPr>
        <p:txBody>
          <a:bodyPr/>
          <a:lstStyle/>
          <a:p>
            <a:fld id="{0F8F6BFB-2139-4DC5-A09C-F1F60214EB56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797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Utility functies (*)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3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Stap </a:t>
            </a:r>
            <a:r>
              <a:rPr lang="nl-BE" smtClean="0"/>
              <a:t>3: utility functies (*)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lphaUcPeriod"/>
            </a:pP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 </a:t>
            </a:r>
            <a:r>
              <a:rPr lang="nl-BE" sz="1200" b="1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12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 a</a:t>
            </a:r>
            <a:r>
              <a:rPr lang="nl-BE" sz="1200" b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Geeft de unieke elementen van een rij terug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Gebruik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05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Currying 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en </a:t>
            </a:r>
            <a:r>
              <a:rPr lang="nl-BE" sz="105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 Application</a:t>
            </a:r>
            <a:endParaRPr lang="nl-BE" sz="105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	Google </a:t>
            </a: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curring site:http://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learnyouahaskell.com</a:t>
            </a:r>
          </a:p>
          <a:p>
            <a:pPr lvl="2"/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		Google partial application </a:t>
            </a: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site:http://learnyouahaskell.com</a:t>
            </a:r>
          </a:p>
          <a:p>
            <a:pPr lvl="2"/>
            <a:endParaRPr lang="nl-BE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i="1" smtClean="0"/>
          </a:p>
          <a:p>
            <a:pPr>
              <a:buFont typeface="+mj-lt"/>
              <a:buAutoNum type="alphaUcPeriod" startAt="2"/>
            </a:pP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argmax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b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 a</a:t>
            </a:r>
            <a:r>
              <a:rPr lang="nl-BE" sz="1200" b="1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nl-BE" sz="1200" b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[a]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buFont typeface="+mj-lt"/>
              <a:buAutoNum type="alphaUcPeriod" startAt="2"/>
            </a:pPr>
            <a:r>
              <a:rPr lang="nl-BE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argmax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 =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nl-BE" sz="120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Geeft de index terug van het grootste element in de rij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Tip: transformeer de rij van </a:t>
            </a:r>
            <a:r>
              <a:rPr lang="nl-BE" sz="1050" i="1" smtClean="0">
                <a:latin typeface="Consolas" panose="020B0609020204030204" pitchFamily="49" charset="0"/>
                <a:cs typeface="Consolas" panose="020B0609020204030204" pitchFamily="49" charset="0"/>
              </a:rPr>
              <a:t>elementen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 in een rij van </a:t>
            </a:r>
            <a:r>
              <a:rPr lang="nl-BE" sz="1050" i="1" smtClean="0">
                <a:latin typeface="Consolas" panose="020B0609020204030204" pitchFamily="49" charset="0"/>
                <a:cs typeface="Consolas" panose="020B0609020204030204" pitchFamily="49" charset="0"/>
              </a:rPr>
              <a:t>(index, element) – tuples</a:t>
            </a:r>
          </a:p>
          <a:p>
            <a:pPr lvl="3" indent="0">
              <a:buNone/>
            </a:pP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nl-BE" sz="1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0,e1),(1,e2), ...]</a:t>
            </a:r>
            <a:r>
              <a:rPr lang="nl-BE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Handige functies: </a:t>
            </a:r>
            <a:r>
              <a:rPr lang="nl-BE" sz="105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105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105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105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105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</a:t>
            </a:r>
          </a:p>
          <a:p>
            <a:pPr lvl="2"/>
            <a:endParaRPr lang="nl-BE" sz="105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08938" y="6597650"/>
            <a:ext cx="1135062" cy="363538"/>
          </a:xfrm>
          <a:prstGeom prst="rect">
            <a:avLst/>
          </a:prstGeom>
        </p:spPr>
        <p:txBody>
          <a:bodyPr/>
          <a:lstStyle/>
          <a:p>
            <a:fld id="{0F8F6BFB-2139-4DC5-A09C-F1F60214EB56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1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Stap </a:t>
            </a:r>
            <a:r>
              <a:rPr lang="nl-BE" smtClean="0"/>
              <a:t>3: utility functies (*)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nl-BE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+mj-lt"/>
              <a:buAutoNum type="alphaUcPeriod" startAt="3"/>
            </a:pP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getAttributeNames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nl-BE" sz="120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Deze functie extraheert alle attribuutnamen uit de Set structuur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Gebruik </a:t>
            </a:r>
            <a:r>
              <a:rPr lang="nl-BE" sz="1050" i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 Matching</a:t>
            </a: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 om de Set te matchen met de Dataset value constructor zodat je aan de attributes en instances kan (</a:t>
            </a: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http://learnyouahaskell.com/making-our-own-types-and-typeclasses</a:t>
            </a: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Handige functies: </a:t>
            </a:r>
            <a:r>
              <a:rPr lang="nl-BE" sz="105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105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105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</a:p>
          <a:p>
            <a:pPr>
              <a:buFont typeface="+mj-lt"/>
              <a:buAutoNum type="alphaUcPeriod" startAt="4"/>
            </a:pPr>
            <a:endParaRPr lang="nl-BE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+mj-lt"/>
              <a:buAutoNum type="alphaUcPeriod" startAt="4"/>
            </a:pPr>
            <a:endParaRPr lang="nl-BE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+mj-lt"/>
              <a:buAutoNum type="alphaUcPeriod" startAt="4"/>
            </a:pP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getDomainValues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AttributeName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DomainValue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Geeft alle domeinwaarde terug die horen bij één specifiek attribuut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Gebruik weer </a:t>
            </a:r>
            <a:r>
              <a:rPr lang="nl-BE" sz="105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 Matching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Gebruik een list comprehension</a:t>
            </a:r>
          </a:p>
          <a:p>
            <a:pPr lvl="2"/>
            <a:endParaRPr lang="nl-BE" sz="105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08938" y="6597650"/>
            <a:ext cx="1135062" cy="363538"/>
          </a:xfrm>
          <a:prstGeom prst="rect">
            <a:avLst/>
          </a:prstGeom>
        </p:spPr>
        <p:txBody>
          <a:bodyPr/>
          <a:lstStyle/>
          <a:p>
            <a:fld id="{0F8F6BFB-2139-4DC5-A09C-F1F60214EB56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34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Inlezen en parsen van de data (**)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69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Stap </a:t>
            </a:r>
            <a:r>
              <a:rPr lang="nl-BE" smtClean="0"/>
              <a:t>4: inlezen en parsen (**)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Gebeurt met verschillende functies en verscheidene hulpfuncties</a:t>
            </a:r>
          </a:p>
          <a:p>
            <a:pPr marL="0" indent="0">
              <a:buNone/>
            </a:pPr>
            <a:endParaRPr lang="nl-B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08938" y="6597650"/>
            <a:ext cx="1135062" cy="363538"/>
          </a:xfrm>
          <a:prstGeom prst="rect">
            <a:avLst/>
          </a:prstGeom>
        </p:spPr>
        <p:txBody>
          <a:bodyPr/>
          <a:lstStyle/>
          <a:p>
            <a:fld id="{0F8F6BFB-2139-4DC5-A09C-F1F60214EB56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62663414"/>
              </p:ext>
            </p:extLst>
          </p:nvPr>
        </p:nvGraphicFramePr>
        <p:xfrm>
          <a:off x="467544" y="2348880"/>
          <a:ext cx="8136904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3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Stap </a:t>
            </a:r>
            <a:r>
              <a:rPr lang="nl-BE" smtClean="0"/>
              <a:t>4: inlezen en parsen (**)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lphaUcPeriod"/>
            </a:pP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readCsv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pPr>
              <a:buFont typeface="+mj-lt"/>
              <a:buAutoNum type="alphaUcPeriod"/>
            </a:pPr>
            <a:r>
              <a:rPr lang="nl-BE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readCsv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 = …</a:t>
            </a:r>
            <a:endParaRPr lang="nl-BE" sz="120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Opent en leest het bestand in als een String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Geeft inhoud van bestand door aan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parseCsv 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Gebruik </a:t>
            </a:r>
            <a:r>
              <a:rPr lang="nl-BE" sz="105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i="1" smtClean="0">
                <a:latin typeface="Consolas" panose="020B0609020204030204" pitchFamily="49" charset="0"/>
                <a:cs typeface="Consolas" panose="020B0609020204030204" pitchFamily="49" charset="0"/>
              </a:rPr>
              <a:t>Opmerking: Filename is een Type Synonym voor een String</a:t>
            </a:r>
          </a:p>
          <a:p>
            <a:pPr marL="0" indent="0">
              <a:buNone/>
            </a:pPr>
            <a:endParaRPr lang="nl-BE" i="1" smtClean="0"/>
          </a:p>
          <a:p>
            <a:pPr>
              <a:buFont typeface="+mj-lt"/>
              <a:buAutoNum type="alphaUcPeriod" startAt="2"/>
            </a:pP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parseCsv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pPr>
              <a:buFont typeface="+mj-lt"/>
              <a:buAutoNum type="alphaUcPeriod" startAt="2"/>
            </a:pPr>
            <a:r>
              <a:rPr lang="nl-BE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parseCsv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=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nl-BE" sz="120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Gebruik </a:t>
            </a:r>
            <a:r>
              <a:rPr lang="nl-BE" sz="105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… in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 constructie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Handige hulpfuncties: </a:t>
            </a:r>
            <a:r>
              <a:rPr lang="nl-BE" sz="105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lines, take, drop, map 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Creëert instances en attributes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Creëert Dataset m.b.v. instances en attributes en geeft dit terug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08938" y="6597650"/>
            <a:ext cx="1135062" cy="363538"/>
          </a:xfrm>
          <a:prstGeom prst="rect">
            <a:avLst/>
          </a:prstGeom>
        </p:spPr>
        <p:txBody>
          <a:bodyPr/>
          <a:lstStyle/>
          <a:p>
            <a:fld id="{0F8F6BFB-2139-4DC5-A09C-F1F60214EB56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69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Beslissingsbomen</a:t>
            </a:r>
            <a:endParaRPr lang="nl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BE" smtClean="0"/>
                  <a:t>ID3 is een algoritme om beslissingsbomen te creeëren op basis van een dataset</a:t>
                </a:r>
              </a:p>
              <a:p>
                <a:pPr marL="0" indent="0">
                  <a:buNone/>
                </a:pPr>
                <a:r>
                  <a:rPr lang="nl-BE" smtClean="0"/>
                  <a:t>Probleemomschrijving: een beslissingsboom leren op basis van een dataset</a:t>
                </a:r>
              </a:p>
              <a:p>
                <a:pPr marL="0" indent="0">
                  <a:buNone/>
                </a:pPr>
                <a:endParaRPr lang="nl-BE" smtClean="0"/>
              </a:p>
              <a:p>
                <a:pPr marL="0" indent="0">
                  <a:buNone/>
                </a:pPr>
                <a:r>
                  <a:rPr lang="nl-BE" b="1" smtClean="0"/>
                  <a:t>Gegeven</a:t>
                </a:r>
                <a:r>
                  <a:rPr lang="nl-BE" smtClean="0"/>
                  <a:t>: een dataset T die N voorbeelden i bevat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nl-BE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nl-BE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BE" i="1">
                                <a:latin typeface="Cambria Math"/>
                              </a:rPr>
                              <m:t>𝑖</m:t>
                            </m:r>
                            <m:r>
                              <a:rPr lang="nl-BE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nl-BE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BE" i="1">
                                <a:latin typeface="Cambria Math"/>
                              </a:rPr>
                              <m:t>𝑖</m:t>
                            </m:r>
                            <m:r>
                              <a:rPr lang="nl-BE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nl-BE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nl-BE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nl-BE" i="1">
                            <a:latin typeface="Cambria Math"/>
                          </a:rPr>
                          <m:t>,</m:t>
                        </m:r>
                        <m:r>
                          <a:rPr lang="nl-BE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nl-BE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nl-BE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nl-BE" smtClean="0"/>
                  <a:t> i=1..N, en elke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BE" i="1">
                            <a:latin typeface="Cambria Math"/>
                          </a:rPr>
                          <m:t>𝑖</m:t>
                        </m:r>
                        <m:r>
                          <a:rPr lang="nl-BE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nl-BE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nl-BE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nl-BE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nl-BE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nl-BE" b="0" smtClean="0"/>
                  <a:t> met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nl-BE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nl-BE" i="1">
                        <a:latin typeface="Cambria Math"/>
                      </a:rPr>
                      <m:t> </m:t>
                    </m:r>
                  </m:oMath>
                </a14:m>
                <a:r>
                  <a:rPr lang="nl-BE" b="0" smtClean="0"/>
                  <a:t>de verzameling van waarden die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BE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BE" b="0" smtClean="0"/>
                  <a:t> kan aannemen</a:t>
                </a:r>
              </a:p>
              <a:p>
                <a:pPr marL="0" indent="0">
                  <a:buNone/>
                </a:pPr>
                <a:endParaRPr lang="nl-BE" b="0" smtClean="0"/>
              </a:p>
              <a:p>
                <a:pPr marL="0" indent="0">
                  <a:buNone/>
                </a:pPr>
                <a:r>
                  <a:rPr lang="nl-BE" b="1" smtClean="0"/>
                  <a:t>Vind</a:t>
                </a:r>
                <a:r>
                  <a:rPr lang="nl-BE" smtClean="0"/>
                  <a:t>: een beslissingsboom t over de verzameling van (X,Y,</a:t>
                </a:r>
                <a:r>
                  <a:rPr lang="az-Cyrl-AZ" smtClean="0"/>
                  <a:t>Т</a:t>
                </a:r>
                <a:r>
                  <a:rPr lang="nl-BE" smtClean="0"/>
                  <a:t>) die overeenkomt met een functie f: X </a:t>
                </a:r>
                <a:r>
                  <a:rPr lang="nl-BE" smtClean="0">
                    <a:sym typeface="Wingdings" panose="05000000000000000000" pitchFamily="2" charset="2"/>
                  </a:rPr>
                  <a:t> Y zodat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BE" i="1">
                                <a:latin typeface="Cambria Math"/>
                              </a:rPr>
                              <m:t>𝑖</m:t>
                            </m:r>
                            <m:r>
                              <a:rPr lang="nl-BE" i="1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nl-B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BE" i="1">
                                <a:latin typeface="Cambria Math"/>
                              </a:rPr>
                              <m:t>𝑖</m:t>
                            </m:r>
                            <m:r>
                              <a:rPr lang="nl-BE" i="1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nl-BE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BE" i="1">
                                <a:latin typeface="Cambria Math"/>
                              </a:rPr>
                              <m:t>𝑖</m:t>
                            </m:r>
                            <m:r>
                              <a:rPr lang="nl-BE" i="1">
                                <a:latin typeface="Cambria Math"/>
                              </a:rPr>
                              <m:t>,</m:t>
                            </m:r>
                            <m:r>
                              <a:rPr lang="nl-BE" i="1">
                                <a:latin typeface="Cambria Math"/>
                              </a:rPr>
                              <m:t>𝐷</m:t>
                            </m:r>
                            <m:r>
                              <a:rPr lang="nl-BE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nl-BE" i="1">
                            <a:latin typeface="Cambria Math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BE" i="1">
                            <a:latin typeface="Cambria Math"/>
                          </a:rPr>
                          <m:t>𝑖</m:t>
                        </m:r>
                        <m:r>
                          <a:rPr lang="nl-BE" i="1">
                            <a:latin typeface="Cambria Math"/>
                          </a:rPr>
                          <m:t>,</m:t>
                        </m:r>
                        <m:r>
                          <a:rPr lang="nl-BE" i="1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nl-BE" smtClean="0"/>
                  <a:t> met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/>
                      </a:rPr>
                      <m:t>X</m:t>
                    </m:r>
                    <m:r>
                      <a:rPr lang="nl-BE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nl-BE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nl-BE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nl-BE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nl-B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nl-BE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nl-BE" i="1">
                        <a:latin typeface="Cambria Math"/>
                        <a:ea typeface="Cambria Math"/>
                      </a:rPr>
                      <m:t>×</m:t>
                    </m:r>
                    <m:r>
                      <a:rPr lang="nl-BE" b="0" i="0" smtClean="0">
                        <a:latin typeface="Cambria Math"/>
                      </a:rPr>
                      <m:t> …  </m:t>
                    </m:r>
                    <m:r>
                      <a:rPr lang="nl-BE" i="1">
                        <a:latin typeface="Cambria Math"/>
                        <a:ea typeface="Cambria Math"/>
                      </a:rPr>
                      <m:t>×</m:t>
                    </m:r>
                    <m:r>
                      <a:rPr lang="nl-BE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nl-BE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/>
                          </a:rPr>
                          <m:t>D</m:t>
                        </m:r>
                        <m:r>
                          <a:rPr lang="nl-BE" b="0" i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nl-BE" b="0" i="1" smtClean="0">
                        <a:latin typeface="Cambria Math"/>
                      </a:rPr>
                      <m:t>, </m:t>
                    </m:r>
                    <m:r>
                      <a:rPr lang="nl-BE" b="0" i="1" smtClean="0">
                        <a:latin typeface="Cambria Math"/>
                      </a:rPr>
                      <m:t>𝑌</m:t>
                    </m:r>
                    <m:r>
                      <a:rPr lang="nl-BE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nl-BE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nl-BE" b="0" i="1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nl-BE" smtClean="0"/>
                  <a:t> en 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/>
                      </a:rPr>
                      <m:t>={ </m:t>
                    </m:r>
                    <m:d>
                      <m:dPr>
                        <m:begChr m:val=""/>
                        <m:endChr m:val="|"/>
                        <m:ctrlPr>
                          <a:rPr lang="nl-B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nl-B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/>
                      </a:rPr>
                      <m:t> 1</m:t>
                    </m:r>
                    <m:r>
                      <a:rPr lang="nl-BE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nl-BE" b="0" i="1" smtClean="0">
                        <a:latin typeface="Cambria Math"/>
                      </a:rPr>
                      <m:t>𝑖</m:t>
                    </m:r>
                    <m:r>
                      <a:rPr lang="nl-BE" b="0" i="1" smtClean="0">
                        <a:latin typeface="Cambria Math"/>
                      </a:rPr>
                      <m:t> ≤</m:t>
                    </m:r>
                    <m:r>
                      <a:rPr lang="nl-BE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nl-BE" b="0" i="1" smtClean="0">
                        <a:latin typeface="Cambria Math"/>
                        <a:ea typeface="Cambria Math"/>
                      </a:rPr>
                      <m:t>−1}</m:t>
                    </m:r>
                  </m:oMath>
                </a14:m>
                <a:r>
                  <a:rPr lang="nl-BE" smtClean="0"/>
                  <a:t> 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nl-B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nl-B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BE" i="1">
                                <a:latin typeface="Cambria Math"/>
                              </a:rPr>
                              <m:t>𝑖</m:t>
                            </m:r>
                            <m:r>
                              <a:rPr lang="nl-BE" i="1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nl-B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BE" i="1">
                                <a:latin typeface="Cambria Math"/>
                              </a:rPr>
                              <m:t>𝑖</m:t>
                            </m:r>
                            <m:r>
                              <a:rPr lang="nl-BE" i="1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nl-BE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nl-B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BE" i="1">
                                <a:latin typeface="Cambria Math"/>
                              </a:rPr>
                              <m:t>𝑖</m:t>
                            </m:r>
                            <m:r>
                              <a:rPr lang="nl-BE" i="1">
                                <a:latin typeface="Cambria Math"/>
                              </a:rPr>
                              <m:t>,</m:t>
                            </m:r>
                            <m:r>
                              <a:rPr lang="nl-BE" i="1">
                                <a:latin typeface="Cambria Math"/>
                              </a:rPr>
                              <m:t>𝐷</m:t>
                            </m:r>
                            <m:r>
                              <a:rPr lang="nl-BE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B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BE" smtClean="0"/>
              </a:p>
              <a:p>
                <a:pPr marL="0" indent="0">
                  <a:buNone/>
                </a:pPr>
                <a:endParaRPr lang="nl-BE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nl-BE" smtClean="0">
                    <a:sym typeface="Wingdings" panose="05000000000000000000" pitchFamily="2" charset="2"/>
                  </a:rPr>
                  <a:t> Moeilijk</a:t>
                </a:r>
                <a:endParaRPr lang="nl-BE" smtClean="0"/>
              </a:p>
              <a:p>
                <a:pPr>
                  <a:buFont typeface="Wingdings"/>
                  <a:buChar char="à"/>
                </a:pPr>
                <a:r>
                  <a:rPr lang="nl-BE" smtClean="0"/>
                  <a:t>Oplossen met Road Map</a:t>
                </a:r>
              </a:p>
              <a:p>
                <a:pPr>
                  <a:buFont typeface="Wingdings"/>
                  <a:buChar char="à"/>
                </a:pPr>
                <a:r>
                  <a:rPr lang="nl-BE" smtClean="0"/>
                  <a:t>Hier en daar pseudocode </a:t>
                </a:r>
                <a:r>
                  <a:rPr lang="nl-BE" smtClean="0"/>
                  <a:t>gegeven </a:t>
                </a:r>
                <a:endParaRPr lang="nl-BE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6" t="-13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echte verbindingslijn 10"/>
          <p:cNvCxnSpPr/>
          <p:nvPr/>
        </p:nvCxnSpPr>
        <p:spPr>
          <a:xfrm>
            <a:off x="539552" y="2708920"/>
            <a:ext cx="777686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>
            <a:off x="539552" y="4869160"/>
            <a:ext cx="777686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ijdelijke aanduiding voor dianummer 6"/>
          <p:cNvSpPr txBox="1">
            <a:spLocks/>
          </p:cNvSpPr>
          <p:nvPr/>
        </p:nvSpPr>
        <p:spPr>
          <a:xfrm>
            <a:off x="6451551" y="6237312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F6BFB-2139-4DC5-A09C-F1F60214EB56}" type="slidenum">
              <a:rPr lang="nl-BE" smtClean="0">
                <a:solidFill>
                  <a:schemeClr val="bg1"/>
                </a:solidFill>
              </a:rPr>
              <a:pPr algn="r"/>
              <a:t>2</a:t>
            </a:fld>
            <a:endParaRPr lang="nl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8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Stap </a:t>
            </a:r>
            <a:r>
              <a:rPr lang="nl-BE" smtClean="0"/>
              <a:t>4: inlezen en parsen (**)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lphaUcPeriod" startAt="3"/>
            </a:pP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createInstance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</a:p>
          <a:p>
            <a:pPr>
              <a:buFont typeface="+mj-lt"/>
              <a:buAutoNum type="alphaUcPeriod" startAt="3"/>
            </a:pPr>
            <a:r>
              <a:rPr lang="nl-BE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createInstance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instanceStr = …</a:t>
            </a:r>
            <a:endParaRPr lang="nl-BE" sz="120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Instance is een Type Synonym voor [String]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Gebruik </a:t>
            </a:r>
            <a:r>
              <a:rPr lang="nl-BE" sz="105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Curring</a:t>
            </a:r>
            <a:r>
              <a:rPr lang="nl-BE" sz="105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en </a:t>
            </a:r>
            <a:r>
              <a:rPr lang="nl-BE" sz="105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 Application</a:t>
            </a:r>
            <a:endParaRPr lang="nl-BE" sz="1050" i="1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Gebruik hulpfunctie </a:t>
            </a:r>
            <a:r>
              <a:rPr lang="nl-BE" sz="105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splitOn </a:t>
            </a:r>
            <a:endParaRPr lang="nl-BE" sz="105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i="1" smtClean="0"/>
          </a:p>
          <a:p>
            <a:pPr>
              <a:buFont typeface="+mj-lt"/>
              <a:buAutoNum type="alphaUcPeriod" startAt="4"/>
            </a:pP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createAttributes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nl-BE" sz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+mj-lt"/>
              <a:buAutoNum type="alphaUcPeriod" startAt="4"/>
            </a:pPr>
            <a:r>
              <a:rPr lang="nl-BE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createAttributes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headerStr instances =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nl-BE" sz="120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De header is de eerste lijn van de file, maar is toch een array element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Gebruik </a:t>
            </a:r>
            <a:r>
              <a:rPr lang="nl-BE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… in 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Je moet </a:t>
            </a:r>
            <a:r>
              <a:rPr lang="nl-BE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] maken, bekijk de definitie van </a:t>
            </a:r>
            <a:r>
              <a:rPr lang="nl-BE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nog eens goed</a:t>
            </a:r>
            <a:endParaRPr lang="nl-B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Handige functies: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map, transpose, zipWith 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i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Tip: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 </a:t>
            </a:r>
            <a:r>
              <a:rPr lang="nl-BE" i="1" smtClean="0">
                <a:latin typeface="Consolas" panose="020B0609020204030204" pitchFamily="49" charset="0"/>
                <a:cs typeface="Consolas" panose="020B0609020204030204" pitchFamily="49" charset="0"/>
              </a:rPr>
              <a:t>werkt wel rijen maar niet op kolommen.</a:t>
            </a:r>
            <a:endParaRPr lang="nl-BE" i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08938" y="6597650"/>
            <a:ext cx="1135062" cy="363538"/>
          </a:xfrm>
          <a:prstGeom prst="rect">
            <a:avLst/>
          </a:prstGeom>
        </p:spPr>
        <p:txBody>
          <a:bodyPr/>
          <a:lstStyle/>
          <a:p>
            <a:fld id="{0F8F6BFB-2139-4DC5-A09C-F1F60214EB56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59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ID3 hulpfuncties schrijven </a:t>
            </a:r>
            <a:r>
              <a:rPr lang="nl-BE" smtClean="0"/>
              <a:t>(***)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37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8341866" cy="812735"/>
          </a:xfrm>
        </p:spPr>
        <p:txBody>
          <a:bodyPr/>
          <a:lstStyle/>
          <a:p>
            <a:r>
              <a:rPr lang="nl-BE"/>
              <a:t>Stap </a:t>
            </a:r>
            <a:r>
              <a:rPr lang="nl-BE" smtClean="0"/>
              <a:t>5: </a:t>
            </a:r>
            <a:r>
              <a:rPr lang="nl-BE"/>
              <a:t>ID3 hulpfuncties schrijven </a:t>
            </a:r>
            <a:r>
              <a:rPr lang="nl-BE" smtClean="0"/>
              <a:t>(***)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Gebeurt weer met verschillende functies en verscheidene hulpfuncties</a:t>
            </a:r>
          </a:p>
          <a:p>
            <a:pPr marL="0" indent="0">
              <a:buNone/>
            </a:pPr>
            <a:endParaRPr lang="nl-B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08938" y="6597650"/>
            <a:ext cx="1135062" cy="363538"/>
          </a:xfrm>
          <a:prstGeom prst="rect">
            <a:avLst/>
          </a:prstGeom>
        </p:spPr>
        <p:txBody>
          <a:bodyPr/>
          <a:lstStyle/>
          <a:p>
            <a:fld id="{0F8F6BFB-2139-4DC5-A09C-F1F60214EB56}" type="slidenum">
              <a:rPr lang="nl-BE" smtClean="0"/>
              <a:t>22</a:t>
            </a:fld>
            <a:endParaRPr lang="nl-B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22584427"/>
              </p:ext>
            </p:extLst>
          </p:nvPr>
        </p:nvGraphicFramePr>
        <p:xfrm>
          <a:off x="467544" y="2348880"/>
          <a:ext cx="8136904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96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8341866" cy="812735"/>
          </a:xfrm>
        </p:spPr>
        <p:txBody>
          <a:bodyPr/>
          <a:lstStyle/>
          <a:p>
            <a:r>
              <a:rPr lang="nl-BE"/>
              <a:t>Stap </a:t>
            </a:r>
            <a:r>
              <a:rPr lang="nl-BE" smtClean="0"/>
              <a:t>5: </a:t>
            </a:r>
            <a:r>
              <a:rPr lang="nl-BE"/>
              <a:t>ID3 hulpfuncties schrijven (***)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lphaUcPeriod"/>
            </a:pP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entropy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nl-BE" sz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+mj-lt"/>
              <a:buAutoNum type="alphaUcPeriod"/>
            </a:pPr>
            <a:r>
              <a:rPr lang="nl-BE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entropy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b = …</a:t>
            </a:r>
            <a:endParaRPr lang="nl-BE" sz="120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Berekent de entropy op basis van de aantallen a en b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Handige hulpfuncties: </a:t>
            </a:r>
            <a:r>
              <a:rPr lang="nl-BE" sz="105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logBase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105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i="1" smtClean="0">
                <a:latin typeface="Consolas" panose="020B0609020204030204" pitchFamily="49" charset="0"/>
                <a:cs typeface="Consolas" panose="020B0609020204030204" pitchFamily="49" charset="0"/>
              </a:rPr>
              <a:t>Opmerking: indien de entropy oneindig (Not A Number) is, geef je nul terug.</a:t>
            </a:r>
          </a:p>
          <a:p>
            <a:pPr marL="0" indent="0">
              <a:buNone/>
            </a:pPr>
            <a:endParaRPr lang="nl-BE" i="1" smtClean="0"/>
          </a:p>
          <a:p>
            <a:pPr>
              <a:buFont typeface="+mj-lt"/>
              <a:buAutoNum type="alphaUcPeriod" startAt="2"/>
            </a:pP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purity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AttributeName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>
              <a:buFont typeface="+mj-lt"/>
              <a:buAutoNum type="alphaUcPeriod" startAt="2"/>
            </a:pPr>
            <a:r>
              <a:rPr lang="nl-BE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purity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set@…  </a:t>
            </a:r>
            <a:endParaRPr lang="nl-BE" sz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Berekent de puurheid voor een attribuut binnen een Dataset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Gebruik eventueel </a:t>
            </a:r>
            <a:r>
              <a:rPr lang="nl-BE" sz="105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… in … where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 (where kan gebruikt worden voor definitie hulpfunctie)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Pseudocode</a:t>
            </a:r>
            <a:endParaRPr lang="nl-BE" sz="105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indent="0">
              <a:buNone/>
            </a:pP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Haal de domainwaarden op die horen bij dit attribuut</a:t>
            </a:r>
          </a:p>
          <a:p>
            <a:pPr lvl="3" indent="0">
              <a:buNone/>
            </a:pP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 voor elke domeinwaarde het aantal positieve “yes” instanties in de dataset</a:t>
            </a:r>
          </a:p>
          <a:p>
            <a:pPr lvl="3" indent="0">
              <a:buNone/>
            </a:pP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 voor elke domeinwaarde het aantal negatieve “no” instanties in de dataset</a:t>
            </a:r>
          </a:p>
          <a:p>
            <a:pPr lvl="3" indent="0">
              <a:buNone/>
            </a:pPr>
            <a:r>
              <a:rPr lang="nl-BE" sz="1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Bereken de totale </a:t>
            </a: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tellingen (=positieve + negatieve) en maak hier een array van</a:t>
            </a:r>
          </a:p>
          <a:p>
            <a:pPr lvl="3" indent="0">
              <a:buNone/>
            </a:pP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Bereken alle entropie-waarden voor deze tellingen</a:t>
            </a:r>
          </a:p>
          <a:p>
            <a:pPr lvl="3" indent="0">
              <a:buNone/>
            </a:pP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Bereken tot slot de entropie met bovenstaande gegevens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08938" y="6597650"/>
            <a:ext cx="1135062" cy="363538"/>
          </a:xfrm>
          <a:prstGeom prst="rect">
            <a:avLst/>
          </a:prstGeom>
        </p:spPr>
        <p:txBody>
          <a:bodyPr/>
          <a:lstStyle/>
          <a:p>
            <a:fld id="{0F8F6BFB-2139-4DC5-A09C-F1F60214EB56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8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nl-BE"/>
              <a:t>ID3 </a:t>
            </a:r>
            <a:r>
              <a:rPr lang="nl-BE" smtClean="0"/>
              <a:t>splitsfuncties   (***)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43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8341866" cy="812735"/>
          </a:xfrm>
        </p:spPr>
        <p:txBody>
          <a:bodyPr/>
          <a:lstStyle/>
          <a:p>
            <a:r>
              <a:rPr lang="nl-BE"/>
              <a:t>Stap </a:t>
            </a:r>
            <a:r>
              <a:rPr lang="nl-BE" smtClean="0"/>
              <a:t>6: </a:t>
            </a:r>
            <a:r>
              <a:rPr lang="nl-BE"/>
              <a:t>ID3 </a:t>
            </a:r>
            <a:r>
              <a:rPr lang="nl-BE" smtClean="0"/>
              <a:t>splitfuncties </a:t>
            </a:r>
            <a:r>
              <a:rPr lang="nl-BE"/>
              <a:t>(***)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lphaUcPeriod"/>
            </a:pP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bestSplit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</a:p>
          <a:p>
            <a:pPr>
              <a:buFont typeface="+mj-lt"/>
              <a:buAutoNum type="alphaUcPeriod"/>
            </a:pPr>
            <a:r>
              <a:rPr lang="nl-BE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bestSplit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set@ …</a:t>
            </a:r>
            <a:endParaRPr lang="nl-BE" sz="120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Berekent voor alle attribuutnamen de zuiverheid m.b.v.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purity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 – functie 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Berekent 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voor gehele set </a:t>
            </a: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de zuiverheid m.b.v. </a:t>
            </a:r>
            <a:r>
              <a:rPr lang="nl-BE" sz="105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setPurity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– functie 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>
                <a:latin typeface="Consolas" panose="020B0609020204030204" pitchFamily="49" charset="0"/>
                <a:cs typeface="Consolas" panose="020B0609020204030204" pitchFamily="49" charset="0"/>
              </a:rPr>
              <a:t>Berekent 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uitvoorgaande alle Information Gains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Selecteert het attribuut dat overeenkomt met de maximale IG m.b.v </a:t>
            </a:r>
            <a:r>
              <a:rPr lang="nl-BE" sz="105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argmax</a:t>
            </a:r>
          </a:p>
          <a:p>
            <a:pPr marL="642938" lvl="2" indent="-285750">
              <a:buFont typeface="+mj-lt"/>
              <a:buAutoNum type="alphaLcParenR"/>
            </a:pPr>
            <a:endParaRPr lang="nl-BE" i="1" smtClean="0"/>
          </a:p>
          <a:p>
            <a:pPr>
              <a:buFont typeface="+mj-lt"/>
              <a:buAutoNum type="alphaUcPeriod" startAt="2"/>
            </a:pP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splitSet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buFont typeface="+mj-lt"/>
              <a:buAutoNum type="alphaUcPeriod" startAt="2"/>
            </a:pPr>
            <a:r>
              <a:rPr lang="nl-BE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splitSet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set@…  </a:t>
            </a:r>
            <a:endParaRPr lang="nl-BE" sz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Splitst een Set in 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een verzameling subsets zoals getoond op 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deze 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  <a:hlinkClick r:id="rId2" action="ppaction://hlinksldjump"/>
              </a:rPr>
              <a:t>slide</a:t>
            </a:r>
            <a:endParaRPr lang="nl-BE" sz="105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Gebruik eventueel </a:t>
            </a:r>
            <a:r>
              <a:rPr lang="nl-BE" sz="105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… in … where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 (where kan weer gebruikt worden voor definitie hulpfunctie)</a:t>
            </a: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Pseudocode</a:t>
            </a:r>
            <a:endParaRPr lang="nl-BE" sz="105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indent="0">
              <a:buNone/>
            </a:pP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Als de zuiverheid van de set ≤ 0 geef je een Dataset terug die leeg is</a:t>
            </a:r>
            <a:b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Anders: zoek attribuut dat de dataset het beste splits m.b.v. </a:t>
            </a:r>
            <a:r>
              <a:rPr lang="nl-BE" sz="1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bestSplit</a:t>
            </a:r>
          </a:p>
          <a:p>
            <a:pPr lvl="3" indent="0">
              <a:buNone/>
            </a:pP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Zoek de bijhorende domeinwaarden van dit attribuut m.b.v. </a:t>
            </a:r>
            <a:r>
              <a:rPr lang="nl-BE" sz="1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getDomainValues</a:t>
            </a:r>
          </a:p>
          <a:p>
            <a:pPr lvl="3" indent="0">
              <a:buNone/>
            </a:pPr>
            <a:r>
              <a:rPr lang="nl-BE" sz="1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Maak voor elke domeinwaarde een nieuwe set. Hiervoor kan </a:t>
            </a:r>
            <a:r>
              <a:rPr lang="nl-BE" sz="1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 </a:t>
            </a: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 een hulpfunctie </a:t>
            </a:r>
            <a:r>
              <a:rPr lang="nl-BE" sz="1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createSet </a:t>
            </a:r>
            <a:r>
              <a:rPr lang="nl-BE" sz="10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nl-BE" sz="1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0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nl-BE" sz="1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0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nl-BE" sz="1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DomainValue</a:t>
            </a: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0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nl-BE" sz="1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nl-BE" sz="1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schrijven die je in de where-clause definieert</a:t>
            </a:r>
          </a:p>
          <a:p>
            <a:pPr marL="585788" lvl="2" indent="-228600">
              <a:buFont typeface="+mj-lt"/>
              <a:buAutoNum type="alphaLcParenR"/>
            </a:pPr>
            <a:r>
              <a:rPr lang="nl-B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Handige functies: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guards</a:t>
            </a:r>
            <a:r>
              <a:rPr lang="nl-B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nl-B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nl-B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comprehension</a:t>
            </a:r>
            <a:r>
              <a:rPr lang="nl-BE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nl-BE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indent="0">
              <a:buNone/>
            </a:pPr>
            <a:endParaRPr lang="nl-BE" sz="100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indent="0">
              <a:buNone/>
            </a:pPr>
            <a:endParaRPr lang="nl-BE" sz="10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08938" y="6597650"/>
            <a:ext cx="1135062" cy="363538"/>
          </a:xfrm>
          <a:prstGeom prst="rect">
            <a:avLst/>
          </a:prstGeom>
        </p:spPr>
        <p:txBody>
          <a:bodyPr/>
          <a:lstStyle/>
          <a:p>
            <a:fld id="{0F8F6BFB-2139-4DC5-A09C-F1F60214EB56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17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ID3 Tree functie (**)</a:t>
            </a:r>
            <a:br>
              <a:rPr lang="nl-BE"/>
            </a:b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83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8341866" cy="812735"/>
          </a:xfrm>
        </p:spPr>
        <p:txBody>
          <a:bodyPr/>
          <a:lstStyle/>
          <a:p>
            <a:r>
              <a:rPr lang="nl-BE"/>
              <a:t>Stap </a:t>
            </a:r>
            <a:r>
              <a:rPr lang="nl-BE" smtClean="0"/>
              <a:t>7: </a:t>
            </a:r>
            <a:r>
              <a:rPr lang="nl-BE"/>
              <a:t>ID3 </a:t>
            </a:r>
            <a:r>
              <a:rPr lang="nl-BE" smtClean="0"/>
              <a:t>Tree functie (**)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lphaUcPeriod"/>
            </a:pP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buildTree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(AttributeName, DomainValue, Set) 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 Set</a:t>
            </a:r>
            <a:r>
              <a:rPr lang="nl-BE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BE" sz="120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Klassieke </a:t>
            </a:r>
            <a:r>
              <a:rPr lang="nl-BE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recursieve functie</a:t>
            </a:r>
            <a:r>
              <a:rPr lang="nl-BE" smtClean="0">
                <a:latin typeface="Consolas" panose="020B0609020204030204" pitchFamily="49" charset="0"/>
                <a:cs typeface="Consolas" panose="020B0609020204030204" pitchFamily="49" charset="0"/>
              </a:rPr>
              <a:t> met basisgeval en algemeen geval</a:t>
            </a:r>
          </a:p>
          <a:p>
            <a:pPr marL="1006475" lvl="3" indent="-285750">
              <a:buFont typeface="+mj-lt"/>
              <a:buAutoNum type="alphaLcParenR"/>
            </a:pPr>
            <a:r>
              <a:rPr lang="nl-B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Basisgeval: Leaf toevoegen indien Dataset leeg is</a:t>
            </a:r>
          </a:p>
          <a:p>
            <a:pPr marL="1006475" lvl="3" indent="-285750">
              <a:buFont typeface="+mj-lt"/>
              <a:buAutoNum type="alphaLcParenR"/>
            </a:pPr>
            <a:r>
              <a:rPr lang="nl-B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Algemeen geval: dataset splitsen op beste attribuut, domeinwaarden voor beste attribuut ophalen, nieuwe sets maken voor elke domeinwaarde en opnieuw toepassen op subsetten</a:t>
            </a:r>
          </a:p>
          <a:p>
            <a:pPr marL="1006475" lvl="3" indent="-285750">
              <a:buFont typeface="+mj-lt"/>
              <a:buAutoNum type="alphaLcParenR"/>
            </a:pPr>
            <a:endParaRPr lang="nl-BE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06475" lvl="3" indent="-285750">
              <a:buFont typeface="+mj-lt"/>
              <a:buAutoNum type="alphaLcParenR"/>
            </a:pPr>
            <a:endParaRPr lang="nl-BE" smtClean="0">
              <a:solidFill>
                <a:schemeClr val="bg1"/>
              </a:solidFill>
            </a:endParaRPr>
          </a:p>
          <a:p>
            <a:pPr>
              <a:buFont typeface="+mj-lt"/>
              <a:buAutoNum type="alphaUcPeriod" startAt="2"/>
            </a:pP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id3Tree </a:t>
            </a:r>
            <a:r>
              <a:rPr lang="nl-BE" sz="1200" b="1" smtClean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nl-BE" sz="1200" b="1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nl-BE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 Set</a:t>
            </a:r>
            <a:endParaRPr lang="nl-BE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2938" lvl="2" indent="-285750">
              <a:buFont typeface="+mj-lt"/>
              <a:buAutoNum type="alphaLcParenR"/>
            </a:pP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Gewoon </a:t>
            </a:r>
            <a:r>
              <a:rPr lang="nl-BE" sz="105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buildTree</a:t>
            </a:r>
            <a:r>
              <a:rPr lang="nl-BE" sz="1050" smtClean="0">
                <a:latin typeface="Consolas" panose="020B0609020204030204" pitchFamily="49" charset="0"/>
                <a:cs typeface="Consolas" panose="020B0609020204030204" pitchFamily="49" charset="0"/>
              </a:rPr>
              <a:t> aanroepen met initiële waarden.</a:t>
            </a:r>
            <a:endParaRPr lang="nl-BE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indent="0">
              <a:buNone/>
            </a:pPr>
            <a:endParaRPr lang="nl-BE" sz="100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indent="0">
              <a:buNone/>
            </a:pPr>
            <a:endParaRPr lang="nl-BE" sz="10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08938" y="6597650"/>
            <a:ext cx="1135062" cy="363538"/>
          </a:xfrm>
          <a:prstGeom prst="rect">
            <a:avLst/>
          </a:prstGeom>
        </p:spPr>
        <p:txBody>
          <a:bodyPr/>
          <a:lstStyle/>
          <a:p>
            <a:fld id="{0F8F6BFB-2139-4DC5-A09C-F1F60214EB56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18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Main functie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5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8341866" cy="812735"/>
          </a:xfrm>
        </p:spPr>
        <p:txBody>
          <a:bodyPr/>
          <a:lstStyle/>
          <a:p>
            <a:r>
              <a:rPr lang="nl-BE"/>
              <a:t>Stap </a:t>
            </a:r>
            <a:r>
              <a:rPr lang="nl-BE" smtClean="0"/>
              <a:t>8: main functie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1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nl-BE" sz="12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nl-BE" sz="12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imports </a:t>
            </a:r>
          </a:p>
          <a:p>
            <a:pPr marL="0" indent="0">
              <a:buNone/>
            </a:pPr>
            <a:r>
              <a:rPr lang="nl-BE" sz="12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declaratie type synonyms </a:t>
            </a:r>
          </a:p>
          <a:p>
            <a:pPr marL="0" indent="0">
              <a:buNone/>
            </a:pPr>
            <a:r>
              <a:rPr lang="nl-BE" sz="12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declaratie datastructuren</a:t>
            </a:r>
          </a:p>
          <a:p>
            <a:pPr marL="0" indent="0">
              <a:buNone/>
            </a:pPr>
            <a:endParaRPr lang="nl-BE" sz="120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nl-BE" sz="1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nl-BE" sz="12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BE" sz="12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nl-BE" sz="12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BE" sz="12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No buffering on standard output</a:t>
            </a:r>
          </a:p>
          <a:p>
            <a:pPr marL="0" indent="0">
              <a:buNone/>
            </a:pP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hSetBuffering stdout NoBuffering</a:t>
            </a:r>
          </a:p>
          <a:p>
            <a:pPr marL="0" indent="0">
              <a:buNone/>
            </a:pP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BE" sz="12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read and parse data.csv to [Instance]</a:t>
            </a:r>
          </a:p>
          <a:p>
            <a:pPr marL="0" indent="0">
              <a:buNone/>
            </a:pP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readCsv </a:t>
            </a:r>
            <a:r>
              <a:rPr lang="nl-BE" sz="120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"data/weather.csv"</a:t>
            </a:r>
          </a:p>
          <a:p>
            <a:pPr marL="0" indent="0">
              <a:buNone/>
            </a:pP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</a:t>
            </a: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bestSplit </a:t>
            </a: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</a:p>
          <a:p>
            <a:pPr marL="0" indent="0">
              <a:buNone/>
            </a:pP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 </a:t>
            </a: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  <a:p>
            <a:pPr marL="0" indent="0">
              <a:buNone/>
            </a:pPr>
            <a:r>
              <a:rPr lang="nl-BE" sz="12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nl-BE" sz="12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nl-BE" sz="120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08938" y="6597650"/>
            <a:ext cx="1135062" cy="363538"/>
          </a:xfrm>
          <a:prstGeom prst="rect">
            <a:avLst/>
          </a:prstGeom>
        </p:spPr>
        <p:txBody>
          <a:bodyPr/>
          <a:lstStyle/>
          <a:p>
            <a:fld id="{0F8F6BFB-2139-4DC5-A09C-F1F60214EB56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68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Road Map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smtClean="0"/>
              <a:t>Begrijpen van ID3 algortime (*)</a:t>
            </a:r>
          </a:p>
          <a:p>
            <a:pPr marL="457200" indent="-457200">
              <a:buFont typeface="+mj-lt"/>
              <a:buAutoNum type="arabicPeriod"/>
            </a:pPr>
            <a:r>
              <a:rPr lang="nl-BE" smtClean="0"/>
              <a:t>Haskell datastructuren maken (*)</a:t>
            </a:r>
          </a:p>
          <a:p>
            <a:pPr marL="457200" indent="-457200">
              <a:buFont typeface="+mj-lt"/>
              <a:buAutoNum type="arabicPeriod"/>
            </a:pPr>
            <a:r>
              <a:rPr lang="nl-BE" smtClean="0"/>
              <a:t>Utility functies (*)</a:t>
            </a:r>
          </a:p>
          <a:p>
            <a:pPr marL="457200" indent="-457200">
              <a:buFont typeface="+mj-lt"/>
              <a:buAutoNum type="arabicPeriod"/>
            </a:pPr>
            <a:r>
              <a:rPr lang="nl-BE" smtClean="0"/>
              <a:t>Inlezen en parsen van de weather dataset (**)</a:t>
            </a:r>
          </a:p>
          <a:p>
            <a:pPr marL="457200" indent="-457200">
              <a:buFont typeface="+mj-lt"/>
              <a:buAutoNum type="arabicPeriod"/>
            </a:pPr>
            <a:r>
              <a:rPr lang="nl-BE" smtClean="0"/>
              <a:t>ID3 hulpfuncties schrijven (***)</a:t>
            </a:r>
          </a:p>
          <a:p>
            <a:pPr marL="457200" indent="-457200">
              <a:buFont typeface="+mj-lt"/>
              <a:buAutoNum type="arabicPeriod"/>
            </a:pPr>
            <a:r>
              <a:rPr lang="nl-BE" smtClean="0"/>
              <a:t>ID3 splitsfuncties (***)</a:t>
            </a:r>
          </a:p>
          <a:p>
            <a:pPr marL="457200" indent="-457200">
              <a:buFont typeface="+mj-lt"/>
              <a:buAutoNum type="arabicPeriod"/>
            </a:pPr>
            <a:r>
              <a:rPr lang="nl-BE" smtClean="0"/>
              <a:t>ID3 Tree functie (**)</a:t>
            </a:r>
          </a:p>
          <a:p>
            <a:pPr marL="457200" indent="-457200">
              <a:buFont typeface="+mj-lt"/>
              <a:buAutoNum type="arabicPeriod"/>
            </a:pPr>
            <a:r>
              <a:rPr lang="nl-BE" smtClean="0"/>
              <a:t>Main functie</a:t>
            </a: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 smtClean="0"/>
          </a:p>
          <a:p>
            <a:pPr marL="0" indent="0">
              <a:buNone/>
            </a:pPr>
            <a:r>
              <a:rPr lang="nl-BE" sz="1100" i="1" smtClean="0"/>
              <a:t>Opmerking : een ‘*’ geeft de moeilijkheidsgraad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08938" y="6597650"/>
            <a:ext cx="1135062" cy="363538"/>
          </a:xfrm>
          <a:prstGeom prst="rect">
            <a:avLst/>
          </a:prstGeom>
        </p:spPr>
        <p:txBody>
          <a:bodyPr/>
          <a:lstStyle/>
          <a:p>
            <a:fld id="{0F8F6BFB-2139-4DC5-A09C-F1F60214EB56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598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ID3 Algoritme (*)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08938" y="6597650"/>
            <a:ext cx="1135062" cy="363538"/>
          </a:xfrm>
          <a:prstGeom prst="rect">
            <a:avLst/>
          </a:prstGeom>
        </p:spPr>
        <p:txBody>
          <a:bodyPr/>
          <a:lstStyle/>
          <a:p>
            <a:fld id="{0F8F6BFB-2139-4DC5-A09C-F1F60214EB56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smtClean="0"/>
              <a:t>‘Weather dataset’</a:t>
            </a:r>
            <a:endParaRPr lang="nl-BE" sz="280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type="media" sz="quarter" idx="13"/>
            <p:extLst>
              <p:ext uri="{D42A27DB-BD31-4B8C-83A1-F6EECF244321}">
                <p14:modId xmlns:p14="http://schemas.microsoft.com/office/powerpoint/2010/main" val="71759377"/>
              </p:ext>
            </p:extLst>
          </p:nvPr>
        </p:nvGraphicFramePr>
        <p:xfrm>
          <a:off x="1188715" y="2420891"/>
          <a:ext cx="6707481" cy="36724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377"/>
                <a:gridCol w="1741174"/>
                <a:gridCol w="1266310"/>
                <a:gridCol w="1266310"/>
                <a:gridCol w="1266310"/>
              </a:tblGrid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Outlook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Temperature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Humidity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Windy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Play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44827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hoek 4"/>
              <p:cNvSpPr/>
              <p:nvPr/>
            </p:nvSpPr>
            <p:spPr>
              <a:xfrm>
                <a:off x="2819301" y="1563049"/>
                <a:ext cx="214898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BE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r>
                            <a:rPr lang="nl-B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,2</m:t>
                              </m:r>
                            </m:sub>
                          </m:sSub>
                          <m:r>
                            <a:rPr lang="nl-B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nl-B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B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hthoe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301" y="1563049"/>
                <a:ext cx="2148985" cy="4049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keraccolade 5"/>
          <p:cNvSpPr/>
          <p:nvPr/>
        </p:nvSpPr>
        <p:spPr>
          <a:xfrm rot="5400000">
            <a:off x="3728828" y="-593000"/>
            <a:ext cx="390200" cy="5472608"/>
          </a:xfrm>
          <a:prstGeom prst="leftBrace">
            <a:avLst>
              <a:gd name="adj1" fmla="val 51297"/>
              <a:gd name="adj2" fmla="val 50539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Linkeraccolade 9"/>
          <p:cNvSpPr/>
          <p:nvPr/>
        </p:nvSpPr>
        <p:spPr>
          <a:xfrm rot="5400000">
            <a:off x="7103120" y="1549898"/>
            <a:ext cx="322482" cy="1190999"/>
          </a:xfrm>
          <a:prstGeom prst="leftBrace">
            <a:avLst>
              <a:gd name="adj1" fmla="val 51297"/>
              <a:gd name="adj2" fmla="val 5053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hoek 13"/>
              <p:cNvSpPr/>
              <p:nvPr/>
            </p:nvSpPr>
            <p:spPr>
              <a:xfrm>
                <a:off x="6906838" y="1567489"/>
                <a:ext cx="592983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B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nl-B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nl-B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nl-B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hthoe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838" y="1567489"/>
                <a:ext cx="592983" cy="38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hoek 7"/>
          <p:cNvSpPr/>
          <p:nvPr/>
        </p:nvSpPr>
        <p:spPr>
          <a:xfrm>
            <a:off x="1187624" y="2338405"/>
            <a:ext cx="5472608" cy="374400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6000" smtClean="0"/>
              <a:t>X</a:t>
            </a:r>
            <a:endParaRPr lang="nl-BE"/>
          </a:p>
        </p:txBody>
      </p:sp>
      <p:sp>
        <p:nvSpPr>
          <p:cNvPr id="15" name="Rechthoek 14"/>
          <p:cNvSpPr/>
          <p:nvPr/>
        </p:nvSpPr>
        <p:spPr>
          <a:xfrm>
            <a:off x="6707557" y="2338405"/>
            <a:ext cx="1224312" cy="37440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6000" smtClean="0"/>
              <a:t>Y</a:t>
            </a:r>
            <a:endParaRPr lang="nl-BE"/>
          </a:p>
        </p:txBody>
      </p:sp>
      <p:sp>
        <p:nvSpPr>
          <p:cNvPr id="16" name="Rechthoek 15"/>
          <p:cNvSpPr/>
          <p:nvPr/>
        </p:nvSpPr>
        <p:spPr>
          <a:xfrm>
            <a:off x="110358" y="4025739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mtClean="0">
                <a:solidFill>
                  <a:schemeClr val="bg1"/>
                </a:solidFill>
                <a:latin typeface="Verdana 11"/>
                <a:cs typeface="Verdana 11"/>
              </a:rPr>
              <a:t>N </a:t>
            </a:r>
            <a:r>
              <a:rPr lang="nl-BE">
                <a:solidFill>
                  <a:schemeClr val="bg1"/>
                </a:solidFill>
                <a:latin typeface="Verdana 11"/>
                <a:cs typeface="Verdana 11"/>
              </a:rPr>
              <a:t>= </a:t>
            </a:r>
            <a:r>
              <a:rPr lang="nl-BE" smtClean="0">
                <a:solidFill>
                  <a:schemeClr val="bg1"/>
                </a:solidFill>
                <a:latin typeface="Verdana 11"/>
                <a:cs typeface="Verdana 11"/>
              </a:rPr>
              <a:t>14</a:t>
            </a:r>
            <a:endParaRPr lang="nl-BE" dirty="0" err="1">
              <a:solidFill>
                <a:schemeClr val="bg1"/>
              </a:solidFill>
              <a:latin typeface="Verdana 11"/>
              <a:cs typeface="Verdana 11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1175230" y="159870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mtClean="0">
                <a:solidFill>
                  <a:schemeClr val="bg1"/>
                </a:solidFill>
                <a:latin typeface="Verdana 11"/>
                <a:cs typeface="Verdana 11"/>
              </a:rPr>
              <a:t>D </a:t>
            </a:r>
            <a:r>
              <a:rPr lang="nl-BE">
                <a:solidFill>
                  <a:schemeClr val="bg1"/>
                </a:solidFill>
                <a:latin typeface="Verdana 11"/>
                <a:cs typeface="Verdana 11"/>
              </a:rPr>
              <a:t>= </a:t>
            </a:r>
            <a:r>
              <a:rPr lang="nl-BE" smtClean="0">
                <a:solidFill>
                  <a:schemeClr val="bg1"/>
                </a:solidFill>
                <a:latin typeface="Verdana 11"/>
                <a:cs typeface="Verdana 11"/>
              </a:rPr>
              <a:t>5</a:t>
            </a:r>
            <a:endParaRPr lang="nl-BE" dirty="0" err="1">
              <a:solidFill>
                <a:schemeClr val="bg1"/>
              </a:solidFill>
              <a:latin typeface="Verdana 11"/>
              <a:cs typeface="Verdana 11"/>
            </a:endParaRPr>
          </a:p>
        </p:txBody>
      </p:sp>
      <p:sp>
        <p:nvSpPr>
          <p:cNvPr id="2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451551" y="6237312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0F8F6BFB-2139-4DC5-A09C-F1F60214EB56}" type="slidenum">
              <a:rPr lang="nl-BE" smtClean="0">
                <a:solidFill>
                  <a:schemeClr val="bg1"/>
                </a:solidFill>
              </a:rPr>
              <a:pPr algn="r"/>
              <a:t>5</a:t>
            </a:fld>
            <a:endParaRPr lang="nl-BE">
              <a:solidFill>
                <a:schemeClr val="bg1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187624" y="6237312"/>
            <a:ext cx="19828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smtClean="0"/>
              <a:t>Zie </a:t>
            </a:r>
            <a:r>
              <a:rPr lang="nl-BE" smtClean="0"/>
              <a:t>BB: </a:t>
            </a:r>
            <a:r>
              <a:rPr lang="nl-BE" smtClean="0"/>
              <a:t>weather.csv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6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smtClean="0"/>
              <a:t>ID3 Tree</a:t>
            </a:r>
            <a:endParaRPr lang="nl-BE" sz="280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451551" y="6237312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0F8F6BFB-2139-4DC5-A09C-F1F60214EB56}" type="slidenum">
              <a:rPr lang="nl-BE" smtClean="0">
                <a:solidFill>
                  <a:schemeClr val="bg1"/>
                </a:solidFill>
              </a:rPr>
              <a:pPr algn="r"/>
              <a:t>6</a:t>
            </a:fld>
            <a:endParaRPr lang="nl-BE">
              <a:solidFill>
                <a:schemeClr val="bg1"/>
              </a:solidFill>
            </a:endParaRPr>
          </a:p>
        </p:txBody>
      </p:sp>
      <p:pic>
        <p:nvPicPr>
          <p:cNvPr id="2050" name="Picture 2" descr="Afbeeldingsresultaat voor weather i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3" y="2132856"/>
            <a:ext cx="8117607" cy="38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hoek 8"/>
              <p:cNvSpPr/>
              <p:nvPr/>
            </p:nvSpPr>
            <p:spPr>
              <a:xfrm>
                <a:off x="3910598" y="2267580"/>
                <a:ext cx="445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BE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" name="Rechthoe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98" y="2267580"/>
                <a:ext cx="44537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hoek 15"/>
              <p:cNvSpPr/>
              <p:nvPr/>
            </p:nvSpPr>
            <p:spPr>
              <a:xfrm>
                <a:off x="952948" y="3870280"/>
                <a:ext cx="450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BE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6" name="Rechthoe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48" y="3870280"/>
                <a:ext cx="4507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hoek 16"/>
              <p:cNvSpPr/>
              <p:nvPr/>
            </p:nvSpPr>
            <p:spPr>
              <a:xfrm>
                <a:off x="6372200" y="3870280"/>
                <a:ext cx="450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BE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Rechthoe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70280"/>
                <a:ext cx="4507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kstvak 9"/>
          <p:cNvSpPr txBox="1"/>
          <p:nvPr/>
        </p:nvSpPr>
        <p:spPr>
          <a:xfrm>
            <a:off x="473357" y="1628800"/>
            <a:ext cx="8118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BE" smtClean="0"/>
              <a:t>Zorg dat je het ID3 algoritme eerst volledig begrijpt. Zie volgende slides.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4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Algoritme</a:t>
            </a:r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500010" y="1340768"/>
                <a:ext cx="7790504" cy="49177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function ID3(S : set of examples) returns decision tree</a:t>
                </a:r>
              </a:p>
              <a:p>
                <a:pPr marL="0" indent="0">
                  <a:buNone/>
                </a:pPr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nl-BE" sz="1800" b="0" i="1" smtClean="0">
                        <a:latin typeface="Cambria Math"/>
                        <a:cs typeface="Consolas" panose="020B0609020204030204" pitchFamily="49" charset="0"/>
                      </a:rPr>
                      <m:t>𝑖𝑓</m:t>
                    </m:r>
                    <m:r>
                      <a:rPr lang="nl-BE" sz="1800" b="0" i="1" smtClean="0">
                        <a:latin typeface="Cambria Math"/>
                        <a:cs typeface="Consolas" panose="020B0609020204030204" pitchFamily="49" charset="0"/>
                      </a:rPr>
                      <m:t> </m:t>
                    </m:r>
                    <m:r>
                      <a:rPr lang="nl-BE" sz="1800" b="0" i="1" smtClean="0">
                        <a:latin typeface="Cambria Math"/>
                        <a:cs typeface="Consolas" panose="020B0609020204030204" pitchFamily="49" charset="0"/>
                      </a:rPr>
                      <m:t>𝐸</m:t>
                    </m:r>
                    <m:d>
                      <m:dPr>
                        <m:ctrlPr>
                          <a:rPr lang="nl-BE" sz="1800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nl-BE" sz="1800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</m:e>
                    </m:d>
                    <m:r>
                      <a:rPr lang="nl-BE" sz="1800" b="0" i="1" smtClean="0">
                        <a:latin typeface="Cambria Math"/>
                        <a:cs typeface="Consolas" panose="020B0609020204030204" pitchFamily="49" charset="0"/>
                      </a:rPr>
                      <m:t>=0 </m:t>
                    </m:r>
                    <m:r>
                      <a:rPr lang="nl-BE" sz="1800" b="0" i="1" smtClean="0">
                        <a:latin typeface="Cambria Math"/>
                        <a:cs typeface="Consolas" panose="020B0609020204030204" pitchFamily="49" charset="0"/>
                      </a:rPr>
                      <m:t>𝑡h𝑒𝑛</m:t>
                    </m:r>
                    <m:r>
                      <a:rPr lang="nl-BE" sz="1800" b="0" i="1" smtClean="0">
                        <a:latin typeface="Cambria Math"/>
                        <a:cs typeface="Consolas" panose="020B0609020204030204" pitchFamily="49" charset="0"/>
                      </a:rPr>
                      <m:t> </m:t>
                    </m:r>
                    <m:r>
                      <a:rPr lang="nl-BE" sz="1800" b="0" i="1" smtClean="0">
                        <a:latin typeface="Cambria Math"/>
                        <a:cs typeface="Consolas" panose="020B0609020204030204" pitchFamily="49" charset="0"/>
                      </a:rPr>
                      <m:t>𝑟𝑒𝑡𝑢𝑟𝑛</m:t>
                    </m:r>
                    <m:r>
                      <a:rPr lang="nl-BE" sz="1800" b="0" i="1" smtClean="0">
                        <a:latin typeface="Cambria Math"/>
                        <a:cs typeface="Consolas" panose="020B0609020204030204" pitchFamily="49" charset="0"/>
                      </a:rPr>
                      <m:t> </m:t>
                    </m:r>
                    <m:r>
                      <a:rPr lang="nl-BE" sz="1800" b="0" i="1" smtClean="0">
                        <a:latin typeface="Cambria Math"/>
                        <a:cs typeface="Consolas" panose="020B0609020204030204" pitchFamily="49" charset="0"/>
                      </a:rPr>
                      <m:t>𝐿𝑒𝑎𝑓</m:t>
                    </m:r>
                  </m:oMath>
                </a14:m>
                <a:endParaRPr lang="nl-BE" sz="1800" i="1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else</a:t>
                </a:r>
              </a:p>
              <a:p>
                <a:pPr marL="0" indent="0">
                  <a:buNone/>
                </a:pPr>
                <a:r>
                  <a:rPr lang="nl-BE" sz="1800" i="1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for each attribute</a:t>
                </a:r>
                <a14:m>
                  <m:oMath xmlns:m="http://schemas.openxmlformats.org/officeDocument/2006/math">
                    <m:r>
                      <a:rPr lang="nl-BE" sz="1800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nl-BE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nl-BE" sz="1800" i="1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for 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nl-BE" sz="18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nl-BE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𝑜𝑓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nl-BE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nl-BE" sz="1800" i="1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nl-BE" sz="18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nl-BE" sz="1800" b="0" i="1" smtClean="0">
                        <a:latin typeface="Cambria Math"/>
                        <a:ea typeface="Cambria Math"/>
                      </a:rPr>
                      <m:t>={</m:t>
                    </m:r>
                    <m:r>
                      <a:rPr lang="nl-BE" sz="1800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nl-BE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nl-BE" sz="1800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nl-BE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nl-BE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  <a:p>
                <a:pPr marL="0" indent="0">
                  <a:buNone/>
                </a:pPr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			</a:t>
                </a:r>
                <a14:m>
                  <m:oMath xmlns:m="http://schemas.openxmlformats.org/officeDocument/2006/math"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𝐼</m:t>
                    </m:r>
                    <m:sSub>
                      <m:sSubPr>
                        <m:ctrlPr>
                          <a:rPr lang="nl-BE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nl-BE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nl-BE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nl-BE" sz="1800" b="0" i="1" smtClean="0">
                        <a:latin typeface="Cambria Math"/>
                        <a:ea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nl-BE" sz="18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nl-BE" sz="18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nl-BE" sz="18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l-BE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1800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BE" sz="1800" i="1">
                                        <a:latin typeface="Cambria Math"/>
                                        <a:ea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nl-BE" sz="18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nl-BE" sz="1800" b="0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nl-BE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nl-BE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nl-BE" sz="1800" i="1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BE" sz="1800" i="1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let m be such that </a:t>
                </a:r>
                <a14:m>
                  <m:oMath xmlns:m="http://schemas.openxmlformats.org/officeDocument/2006/math">
                    <m:r>
                      <a:rPr lang="nl-BE" sz="1800" i="1">
                        <a:latin typeface="Cambria Math"/>
                        <a:ea typeface="Cambria Math"/>
                      </a:rPr>
                      <m:t>𝐼</m:t>
                    </m:r>
                    <m:sSub>
                      <m:sSubPr>
                        <m:ctrlPr>
                          <a:rPr lang="nl-BE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nl-BE" sz="1800" b="0" i="1" smtClean="0">
                        <a:latin typeface="Cambria Math"/>
                        <a:ea typeface="Cambria Math"/>
                      </a:rPr>
                      <m:t> ≥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𝐼</m:t>
                    </m:r>
                    <m:sSub>
                      <m:sSubPr>
                        <m:ctrlPr>
                          <a:rPr lang="nl-BE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nl-BE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𝑓𝑜𝑟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𝑎𝑙𝑙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 ≠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nl-BE" sz="1800" i="1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BE" sz="1800" i="1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nl-BE" sz="18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nl-BE" sz="1800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nl-BE" sz="1800" b="0" i="1" smtClean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nl-BE" sz="1800" i="1">
                            <a:latin typeface="Cambria Math"/>
                            <a:ea typeface="Cambria Math"/>
                          </a:rPr>
                          <m:t>𝑚𝑗</m:t>
                        </m:r>
                      </m:sub>
                    </m:sSub>
                    <m:r>
                      <a:rPr lang="nl-BE" sz="1800" b="0" i="1" smtClean="0">
                        <a:latin typeface="Cambria Math"/>
                        <a:ea typeface="Cambria Math"/>
                      </a:rPr>
                      <m:t>= ∅ 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𝑡h𝑒𝑛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nl-BE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nl-BE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𝐿𝑒𝑎𝑓</m:t>
                    </m:r>
                  </m:oMath>
                </a14:m>
                <a:endParaRPr lang="nl-BE" sz="1800" b="0" i="1" smtClean="0">
                  <a:latin typeface="Consolas" panose="020B0609020204030204" pitchFamily="49" charset="0"/>
                  <a:ea typeface="Cambria Math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	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nl-BE" sz="18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nl-BE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𝐼𝐷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3(</m:t>
                    </m:r>
                    <m:sSub>
                      <m:sSubPr>
                        <m:ctrlPr>
                          <a:rPr lang="nl-BE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𝑚𝑗</m:t>
                        </m:r>
                      </m:sub>
                    </m:sSub>
                    <m:r>
                      <a:rPr lang="nl-BE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nl-BE" sz="1800" i="1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BE" sz="1800" i="1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nl-BE" sz="1800" i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nl-BE" sz="180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𝑜𝑑𝑒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nl-BE" sz="1800" b="0" i="1" smtClean="0">
                        <a:latin typeface="Cambria Math"/>
                        <a:ea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nl-BE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nl-BE" sz="1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nl-BE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nl-BE" sz="1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nl-BE" sz="18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nl-BE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nl-BE" sz="1800" i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010" y="1340768"/>
                <a:ext cx="7790504" cy="4917792"/>
              </a:xfrm>
              <a:blipFill rotWithShape="1">
                <a:blip r:embed="rId2"/>
                <a:stretch>
                  <a:fillRect l="-626" t="-620" b="-594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jdelijke aanduiding voor dianummer 6"/>
          <p:cNvSpPr txBox="1">
            <a:spLocks/>
          </p:cNvSpPr>
          <p:nvPr/>
        </p:nvSpPr>
        <p:spPr>
          <a:xfrm>
            <a:off x="6451551" y="6237312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8F6BFB-2139-4DC5-A09C-F1F60214EB56}" type="slidenum">
              <a:rPr lang="nl-BE" smtClean="0">
                <a:solidFill>
                  <a:schemeClr val="bg1"/>
                </a:solidFill>
              </a:rPr>
              <a:pPr algn="r"/>
              <a:t>7</a:t>
            </a:fld>
            <a:endParaRPr lang="nl-BE">
              <a:solidFill>
                <a:schemeClr val="bg1"/>
              </a:solidFill>
            </a:endParaRPr>
          </a:p>
        </p:txBody>
      </p:sp>
      <p:sp>
        <p:nvSpPr>
          <p:cNvPr id="4" name="Lijntoelichting 1 3"/>
          <p:cNvSpPr/>
          <p:nvPr/>
        </p:nvSpPr>
        <p:spPr>
          <a:xfrm>
            <a:off x="3419872" y="869742"/>
            <a:ext cx="3168352" cy="414336"/>
          </a:xfrm>
          <a:prstGeom prst="borderCallout1">
            <a:avLst>
              <a:gd name="adj1" fmla="val 18750"/>
              <a:gd name="adj2" fmla="val -8333"/>
              <a:gd name="adj3" fmla="val 139135"/>
              <a:gd name="adj4" fmla="val -3285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mtClean="0"/>
              <a:t>Dataset met voorbeelden</a:t>
            </a:r>
            <a:endParaRPr lang="nl-BE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539552" y="1340768"/>
            <a:ext cx="777686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611560" y="6525344"/>
            <a:ext cx="777686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Lijntoelichting 1 9"/>
          <p:cNvSpPr/>
          <p:nvPr/>
        </p:nvSpPr>
        <p:spPr>
          <a:xfrm>
            <a:off x="5364088" y="3356992"/>
            <a:ext cx="3168352" cy="414336"/>
          </a:xfrm>
          <a:prstGeom prst="borderCallout1">
            <a:avLst>
              <a:gd name="adj1" fmla="val 68215"/>
              <a:gd name="adj2" fmla="val -4849"/>
              <a:gd name="adj3" fmla="val 139135"/>
              <a:gd name="adj4" fmla="val -3285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mtClean="0"/>
              <a:t>E = entropy van verzameling</a:t>
            </a:r>
            <a:endParaRPr lang="nl-BE"/>
          </a:p>
        </p:txBody>
      </p:sp>
      <p:sp>
        <p:nvSpPr>
          <p:cNvPr id="12" name="Lijntoelichting 1 11"/>
          <p:cNvSpPr/>
          <p:nvPr/>
        </p:nvSpPr>
        <p:spPr>
          <a:xfrm flipH="1">
            <a:off x="70686" y="3311671"/>
            <a:ext cx="2269066" cy="414336"/>
          </a:xfrm>
          <a:prstGeom prst="borderCallout1">
            <a:avLst>
              <a:gd name="adj1" fmla="val 117680"/>
              <a:gd name="adj2" fmla="val 38219"/>
              <a:gd name="adj3" fmla="val 173380"/>
              <a:gd name="adj4" fmla="val 185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mtClean="0"/>
              <a:t>IG = Information Gain</a:t>
            </a:r>
            <a:endParaRPr lang="nl-BE"/>
          </a:p>
        </p:txBody>
      </p:sp>
      <p:sp>
        <p:nvSpPr>
          <p:cNvPr id="13" name="Lijntoelichting 1 12"/>
          <p:cNvSpPr/>
          <p:nvPr/>
        </p:nvSpPr>
        <p:spPr>
          <a:xfrm flipH="1">
            <a:off x="5317018" y="4797152"/>
            <a:ext cx="2269066" cy="414336"/>
          </a:xfrm>
          <a:prstGeom prst="borderCallout1">
            <a:avLst>
              <a:gd name="adj1" fmla="val 33970"/>
              <a:gd name="adj2" fmla="val 109089"/>
              <a:gd name="adj3" fmla="val -20675"/>
              <a:gd name="adj4" fmla="val 16793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mtClean="0"/>
              <a:t>Maximale IG</a:t>
            </a:r>
            <a:r>
              <a:rPr lang="nl-BE" sz="1600" smtClean="0"/>
              <a:t>m</a:t>
            </a:r>
            <a:endParaRPr lang="nl-BE"/>
          </a:p>
        </p:txBody>
      </p:sp>
      <p:sp>
        <p:nvSpPr>
          <p:cNvPr id="14" name="Lijntoelichting 1 13"/>
          <p:cNvSpPr/>
          <p:nvPr/>
        </p:nvSpPr>
        <p:spPr>
          <a:xfrm flipH="1">
            <a:off x="5453691" y="5604203"/>
            <a:ext cx="2269066" cy="414336"/>
          </a:xfrm>
          <a:prstGeom prst="borderCallout1">
            <a:avLst>
              <a:gd name="adj1" fmla="val 33970"/>
              <a:gd name="adj2" fmla="val 109089"/>
              <a:gd name="adj3" fmla="val 51620"/>
              <a:gd name="adj4" fmla="val 16307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mtClean="0"/>
              <a:t>Recursie</a:t>
            </a:r>
            <a:endParaRPr lang="nl-BE"/>
          </a:p>
        </p:txBody>
      </p:sp>
      <p:sp>
        <p:nvSpPr>
          <p:cNvPr id="15" name="Lijntoelichting 1 14"/>
          <p:cNvSpPr/>
          <p:nvPr/>
        </p:nvSpPr>
        <p:spPr>
          <a:xfrm>
            <a:off x="5320390" y="1844824"/>
            <a:ext cx="3168352" cy="414336"/>
          </a:xfrm>
          <a:prstGeom prst="borderCallout1">
            <a:avLst>
              <a:gd name="adj1" fmla="val 18750"/>
              <a:gd name="adj2" fmla="val -8333"/>
              <a:gd name="adj3" fmla="val 24985"/>
              <a:gd name="adj4" fmla="val -4131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mtClean="0"/>
              <a:t>Beslissingsboom heeft Leafs</a:t>
            </a:r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jntoelichting 1 15"/>
              <p:cNvSpPr/>
              <p:nvPr/>
            </p:nvSpPr>
            <p:spPr>
              <a:xfrm>
                <a:off x="3723014" y="6212552"/>
                <a:ext cx="4377377" cy="544720"/>
              </a:xfrm>
              <a:prstGeom prst="borderCallout1">
                <a:avLst>
                  <a:gd name="adj1" fmla="val 52995"/>
                  <a:gd name="adj2" fmla="val -7338"/>
                  <a:gd name="adj3" fmla="val 31846"/>
                  <a:gd name="adj4" fmla="val -31096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mtClean="0"/>
                  <a:t>Beslissingsboom heeft Nodes</a:t>
                </a:r>
              </a:p>
              <a:p>
                <a:pPr algn="ctr"/>
                <a:r>
                  <a:rPr lang="nl-BE" smtClean="0"/>
                  <a:t>met test ‘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nl-BE" smtClean="0"/>
                  <a:t>’ en verzameling subtrees </a:t>
                </a:r>
                <a:endParaRPr lang="nl-BE"/>
              </a:p>
            </p:txBody>
          </p:sp>
        </mc:Choice>
        <mc:Fallback xmlns="">
          <p:sp>
            <p:nvSpPr>
              <p:cNvPr id="16" name="Lijntoelichting 1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014" y="6212552"/>
                <a:ext cx="4377377" cy="544720"/>
              </a:xfrm>
              <a:prstGeom prst="borderCallout1">
                <a:avLst>
                  <a:gd name="adj1" fmla="val 52995"/>
                  <a:gd name="adj2" fmla="val -7338"/>
                  <a:gd name="adj3" fmla="val 31846"/>
                  <a:gd name="adj4" fmla="val -31096"/>
                </a:avLst>
              </a:prstGeom>
              <a:blipFill rotWithShape="1">
                <a:blip r:embed="rId3"/>
                <a:stretch>
                  <a:fillRect t="-11828" b="-236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jntoelichting 1 16"/>
          <p:cNvSpPr/>
          <p:nvPr/>
        </p:nvSpPr>
        <p:spPr>
          <a:xfrm>
            <a:off x="5292080" y="2420888"/>
            <a:ext cx="3168352" cy="414336"/>
          </a:xfrm>
          <a:prstGeom prst="borderCallout1">
            <a:avLst>
              <a:gd name="adj1" fmla="val 68215"/>
              <a:gd name="adj2" fmla="val -4849"/>
              <a:gd name="adj3" fmla="val -92970"/>
              <a:gd name="adj4" fmla="val -11844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mtClean="0"/>
              <a:t>E = entropy van verzameling</a:t>
            </a:r>
            <a:endParaRPr lang="nl-BE"/>
          </a:p>
        </p:txBody>
      </p:sp>
      <p:sp>
        <p:nvSpPr>
          <p:cNvPr id="21" name="Tekstvak 20"/>
          <p:cNvSpPr txBox="1"/>
          <p:nvPr/>
        </p:nvSpPr>
        <p:spPr>
          <a:xfrm>
            <a:off x="440992" y="3862789"/>
            <a:ext cx="8118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BE" smtClean="0"/>
              <a:t>Zie </a:t>
            </a:r>
            <a:r>
              <a:rPr lang="nl-BE" smtClean="0"/>
              <a:t>BB: weather.</a:t>
            </a:r>
            <a:r>
              <a:rPr lang="nl-BE" i="1" smtClean="0"/>
              <a:t>xlsx</a:t>
            </a:r>
            <a:r>
              <a:rPr lang="nl-BE" smtClean="0"/>
              <a:t> voor interactive Excel template. </a:t>
            </a:r>
            <a:br>
              <a:rPr lang="nl-BE" smtClean="0"/>
            </a:br>
            <a:r>
              <a:rPr lang="nl-BE" smtClean="0"/>
              <a:t>Zeer handig om algoritme te begrijpen. 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4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0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animBg="1"/>
      <p:bldP spid="17" grpId="0" uiExpand="1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606" y="826412"/>
            <a:ext cx="6798495" cy="586364"/>
          </a:xfrm>
        </p:spPr>
        <p:txBody>
          <a:bodyPr/>
          <a:lstStyle/>
          <a:p>
            <a:r>
              <a:rPr lang="nl-BE" sz="2800" smtClean="0"/>
              <a:t>Entropy berekening</a:t>
            </a:r>
            <a:endParaRPr lang="nl-BE" sz="280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type="media" sz="quarter" idx="13"/>
            <p:extLst>
              <p:ext uri="{D42A27DB-BD31-4B8C-83A1-F6EECF244321}">
                <p14:modId xmlns:p14="http://schemas.microsoft.com/office/powerpoint/2010/main" val="3659923097"/>
              </p:ext>
            </p:extLst>
          </p:nvPr>
        </p:nvGraphicFramePr>
        <p:xfrm>
          <a:off x="937916" y="3645024"/>
          <a:ext cx="7090468" cy="30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098"/>
                <a:gridCol w="1051098"/>
                <a:gridCol w="1567741"/>
                <a:gridCol w="1140177"/>
                <a:gridCol w="1140177"/>
                <a:gridCol w="1140177"/>
              </a:tblGrid>
              <a:tr h="201168">
                <a:tc>
                  <a:txBody>
                    <a:bodyPr/>
                    <a:lstStyle/>
                    <a:p>
                      <a:pPr algn="ctr" fontAlgn="ctr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Outlook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Temperature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Humidity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Windy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Play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smtClean="0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451551" y="6237312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0F8F6BFB-2139-4DC5-A09C-F1F60214EB56}" type="slidenum">
              <a:rPr lang="nl-BE" smtClean="0">
                <a:solidFill>
                  <a:schemeClr val="bg1"/>
                </a:solidFill>
              </a:rPr>
              <a:pPr algn="r"/>
              <a:t>8</a:t>
            </a:fld>
            <a:endParaRPr lang="nl-BE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539552" y="1412776"/>
                <a:ext cx="3564245" cy="924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𝐸</m:t>
                      </m:r>
                      <m:d>
                        <m:dPr>
                          <m:ctrlPr>
                            <a:rPr lang="nl-BE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  <m:t>𝑆</m:t>
                          </m:r>
                        </m:e>
                      </m:d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BE" sz="2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nl-BE" sz="2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nl-BE" sz="2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nl-BE" sz="200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BE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sz="200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BE" sz="200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nl-BE" sz="200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BE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BE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nl-BE" sz="2000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func>
                        <m:funcPr>
                          <m:ctrlPr>
                            <a:rPr lang="nl-BE" sz="2000" b="0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nl-BE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BE" sz="2000" b="0" i="0" smtClean="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nl-BE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nl-BE" sz="2000" b="0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nl-BE" sz="200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BE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sz="200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BE" sz="200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nl-BE" sz="200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BE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nl-BE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nl-BE" sz="2000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nl-BE" sz="2000" dirty="0" err="1" smtClean="0">
                  <a:solidFill>
                    <a:schemeClr val="bg1"/>
                  </a:solidFill>
                  <a:latin typeface="Verdana 11"/>
                  <a:cs typeface="Verdana 11"/>
                </a:endParaRPr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2776"/>
                <a:ext cx="3564245" cy="924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hoek 6"/>
              <p:cNvSpPr/>
              <p:nvPr/>
            </p:nvSpPr>
            <p:spPr>
              <a:xfrm>
                <a:off x="4682428" y="1429787"/>
                <a:ext cx="39596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nl-BE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nl-BE" b="0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nl-BE" b="0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nl-BE" b="0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1,2,3,4,5,6,7,8,13,14</m:t>
                          </m:r>
                        </m:e>
                      </m:d>
                      <m:r>
                        <a:rPr lang="nl-BE" b="0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nl-BE" b="0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nl-BE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nl-BE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nl-BE" b="0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 =9</m:t>
                      </m:r>
                    </m:oMath>
                  </m:oMathPara>
                </a14:m>
                <a:endParaRPr lang="nl-BE"/>
              </a:p>
            </p:txBody>
          </p:sp>
        </mc:Choice>
        <mc:Fallback xmlns="">
          <p:sp>
            <p:nvSpPr>
              <p:cNvPr id="7" name="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428" y="1429787"/>
                <a:ext cx="395961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hoek 18"/>
              <p:cNvSpPr/>
              <p:nvPr/>
            </p:nvSpPr>
            <p:spPr>
              <a:xfrm>
                <a:off x="4644008" y="1835532"/>
                <a:ext cx="330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nl-BE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nl-BE" b="0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nl-BE" b="0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nl-BE" b="0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7,9,10,11,12</m:t>
                          </m:r>
                        </m:e>
                      </m:d>
                      <m:r>
                        <a:rPr lang="nl-BE" b="0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nl-BE" b="0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nl-BE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nl-BE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nl-BE" b="0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 =5</m:t>
                      </m:r>
                    </m:oMath>
                  </m:oMathPara>
                </a14:m>
                <a:endParaRPr lang="nl-BE"/>
              </a:p>
            </p:txBody>
          </p:sp>
        </mc:Choice>
        <mc:Fallback xmlns="">
          <p:sp>
            <p:nvSpPr>
              <p:cNvPr id="19" name="Rechthoe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835532"/>
                <a:ext cx="330398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vak 20"/>
              <p:cNvSpPr txBox="1"/>
              <p:nvPr/>
            </p:nvSpPr>
            <p:spPr>
              <a:xfrm>
                <a:off x="539552" y="2489660"/>
                <a:ext cx="4259756" cy="456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𝐸</m:t>
                      </m:r>
                      <m:d>
                        <m:dPr>
                          <m:ctrlPr>
                            <a:rPr lang="nl-BE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  <m:t>𝑆</m:t>
                          </m:r>
                        </m:e>
                      </m:d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=−</m:t>
                      </m:r>
                      <m:box>
                        <m:boxPr>
                          <m:ctrlPr>
                            <a:rPr lang="nl-BE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nl-BE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Verdana 11"/>
                                </a:rPr>
                              </m:ctrlPr>
                            </m:fPr>
                            <m:num>
                              <m:r>
                                <a:rPr lang="nl-BE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Verdana 11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nl-BE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Verdana 11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  <m:r>
                        <a:rPr lang="nl-BE" sz="2000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func>
                        <m:funcPr>
                          <m:ctrlPr>
                            <a:rPr lang="nl-BE" sz="2000" b="0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nl-BE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BE" sz="2000" b="0" i="0" smtClean="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nl-BE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nl-BE" sz="2000" b="0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box>
                            <m:boxPr>
                              <m:ctrlPr>
                                <a:rPr lang="nl-BE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nl-BE" sz="2000" b="0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nl-BE" sz="2000" b="0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nl-BE" sz="2000" b="0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box>
                        </m:e>
                      </m:func>
                      <m:r>
                        <a:rPr lang="nl-BE" sz="2000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nl-BE" sz="2000" b="0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nl-BE" sz="2000" i="1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−</m:t>
                      </m:r>
                      <m:box>
                        <m:boxPr>
                          <m:ctrlPr>
                            <a:rPr lang="nl-BE" sz="2000" i="1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nl-BE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Verdana 11"/>
                                </a:rPr>
                              </m:ctrlPr>
                            </m:fPr>
                            <m:num>
                              <m:r>
                                <a:rPr lang="nl-BE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Verdana 11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nl-BE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Verdana 11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  <m:r>
                        <a:rPr lang="nl-BE" sz="2000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func>
                        <m:funcPr>
                          <m:ctrlPr>
                            <a:rPr lang="nl-BE" sz="2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nl-BE" sz="200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BE" sz="2000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nl-BE" sz="200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nl-BE" sz="20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box>
                            <m:boxPr>
                              <m:ctrlPr>
                                <a:rPr lang="nl-BE" sz="200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nl-BE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nl-BE" sz="2000" b="0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nl-BE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box>
                        </m:e>
                      </m:func>
                      <m:r>
                        <a:rPr lang="nl-BE" sz="2000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nl-BE" sz="2000" dirty="0" err="1" smtClean="0">
                  <a:solidFill>
                    <a:schemeClr val="bg1"/>
                  </a:solidFill>
                  <a:latin typeface="Verdana 11"/>
                  <a:cs typeface="Verdana 11"/>
                </a:endParaRPr>
              </a:p>
            </p:txBody>
          </p:sp>
        </mc:Choice>
        <mc:Fallback xmlns="">
          <p:sp>
            <p:nvSpPr>
              <p:cNvPr id="21" name="Tekstvak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489660"/>
                <a:ext cx="4259756" cy="456600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vak 22"/>
              <p:cNvSpPr txBox="1"/>
              <p:nvPr/>
            </p:nvSpPr>
            <p:spPr>
              <a:xfrm>
                <a:off x="539552" y="3098660"/>
                <a:ext cx="40370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𝐸</m:t>
                      </m:r>
                      <m:d>
                        <m:dPr>
                          <m:ctrlPr>
                            <a:rPr lang="nl-BE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</m:ctrlPr>
                        </m:dPr>
                        <m:e>
                          <m:r>
                            <a:rPr lang="nl-BE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  <m:t>𝑆</m:t>
                          </m:r>
                        </m:e>
                      </m:d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=0,9403≠0 →</m:t>
                      </m:r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𝑛𝑖𝑒𝑡</m:t>
                      </m:r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 </m:t>
                      </m:r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𝑧𝑢𝑖𝑣𝑒𝑟</m:t>
                      </m:r>
                    </m:oMath>
                  </m:oMathPara>
                </a14:m>
                <a:endParaRPr lang="nl-BE" sz="2000" dirty="0" err="1" smtClean="0">
                  <a:solidFill>
                    <a:schemeClr val="bg1"/>
                  </a:solidFill>
                  <a:latin typeface="Verdana 11"/>
                  <a:cs typeface="Verdana 11"/>
                </a:endParaRPr>
              </a:p>
            </p:txBody>
          </p:sp>
        </mc:Choice>
        <mc:Fallback xmlns="">
          <p:sp>
            <p:nvSpPr>
              <p:cNvPr id="23" name="Tekstvak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98660"/>
                <a:ext cx="4037067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vak 23"/>
              <p:cNvSpPr txBox="1"/>
              <p:nvPr/>
            </p:nvSpPr>
            <p:spPr>
              <a:xfrm>
                <a:off x="5220072" y="2488368"/>
                <a:ext cx="14321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</m:ctrlPr>
                        </m:sSubPr>
                        <m:e>
                          <m:r>
                            <a:rPr lang="nl-BE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  <m:t>𝑣</m:t>
                          </m:r>
                        </m:e>
                        <m:sub>
                          <m:r>
                            <a:rPr lang="nl-BE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  <m:t>1</m:t>
                          </m:r>
                        </m:sub>
                      </m:sSub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="</m:t>
                      </m:r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𝑦𝑒𝑠</m:t>
                      </m:r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"</m:t>
                      </m:r>
                    </m:oMath>
                  </m:oMathPara>
                </a14:m>
                <a:endParaRPr lang="nl-BE" sz="2000" dirty="0" err="1" smtClean="0">
                  <a:solidFill>
                    <a:schemeClr val="bg1"/>
                  </a:solidFill>
                  <a:latin typeface="Verdana 11"/>
                  <a:cs typeface="Verdana 11"/>
                </a:endParaRPr>
              </a:p>
            </p:txBody>
          </p:sp>
        </mc:Choice>
        <mc:Fallback xmlns="">
          <p:sp>
            <p:nvSpPr>
              <p:cNvPr id="24" name="Tekstvak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488368"/>
                <a:ext cx="1432187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vak 24"/>
              <p:cNvSpPr txBox="1"/>
              <p:nvPr/>
            </p:nvSpPr>
            <p:spPr>
              <a:xfrm>
                <a:off x="5220072" y="2924944"/>
                <a:ext cx="1332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</m:ctrlPr>
                        </m:sSubPr>
                        <m:e>
                          <m:r>
                            <a:rPr lang="nl-BE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  <m:t>𝑣</m:t>
                          </m:r>
                        </m:e>
                        <m:sub>
                          <m:r>
                            <a:rPr lang="nl-BE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Verdana 11"/>
                            </a:rPr>
                            <m:t>2</m:t>
                          </m:r>
                        </m:sub>
                      </m:sSub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="</m:t>
                      </m:r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𝑛𝑜</m:t>
                      </m:r>
                      <m:r>
                        <a:rPr lang="nl-BE" sz="2000" b="0" i="1" smtClean="0">
                          <a:solidFill>
                            <a:schemeClr val="bg1"/>
                          </a:solidFill>
                          <a:latin typeface="Cambria Math"/>
                          <a:cs typeface="Verdana 11"/>
                        </a:rPr>
                        <m:t>"</m:t>
                      </m:r>
                    </m:oMath>
                  </m:oMathPara>
                </a14:m>
                <a:endParaRPr lang="nl-BE" sz="2000" dirty="0" err="1" smtClean="0">
                  <a:solidFill>
                    <a:schemeClr val="bg1"/>
                  </a:solidFill>
                  <a:latin typeface="Verdana 11"/>
                  <a:cs typeface="Verdana 11"/>
                </a:endParaRPr>
              </a:p>
            </p:txBody>
          </p:sp>
        </mc:Choice>
        <mc:Fallback xmlns="">
          <p:sp>
            <p:nvSpPr>
              <p:cNvPr id="25" name="Tekstvak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924944"/>
                <a:ext cx="1332352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hoek 4"/>
          <p:cNvSpPr/>
          <p:nvPr/>
        </p:nvSpPr>
        <p:spPr>
          <a:xfrm>
            <a:off x="7092280" y="2350163"/>
            <a:ext cx="1656184" cy="380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mtClean="0"/>
              <a:t>Reken zelf na</a:t>
            </a:r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7092280" y="2781570"/>
            <a:ext cx="1656184" cy="380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mtClean="0"/>
              <a:t>Doe het nu!</a:t>
            </a:r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7092280" y="3212976"/>
            <a:ext cx="1656184" cy="380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mtClean="0"/>
              <a:t>Nu! Zeg ik !</a:t>
            </a:r>
          </a:p>
        </p:txBody>
      </p:sp>
    </p:spTree>
    <p:extLst>
      <p:ext uri="{BB962C8B-B14F-4D97-AF65-F5344CB8AC3E}">
        <p14:creationId xmlns:p14="http://schemas.microsoft.com/office/powerpoint/2010/main" val="10020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606" y="826412"/>
            <a:ext cx="6798495" cy="586364"/>
          </a:xfrm>
        </p:spPr>
        <p:txBody>
          <a:bodyPr/>
          <a:lstStyle/>
          <a:p>
            <a:r>
              <a:rPr lang="nl-BE" sz="2800" smtClean="0"/>
              <a:t>Information Gain berekening</a:t>
            </a:r>
            <a:endParaRPr lang="nl-BE" sz="28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ijdelijke aanduiding voor inhoud 3"/>
              <p:cNvGraphicFramePr>
                <a:graphicFrameLocks noGrp="1"/>
              </p:cNvGraphicFramePr>
              <p:nvPr>
                <p:ph type="media" sz="quarter" idx="13"/>
                <p:extLst>
                  <p:ext uri="{D42A27DB-BD31-4B8C-83A1-F6EECF244321}">
                    <p14:modId xmlns:p14="http://schemas.microsoft.com/office/powerpoint/2010/main" val="28922839"/>
                  </p:ext>
                </p:extLst>
              </p:nvPr>
            </p:nvGraphicFramePr>
            <p:xfrm>
              <a:off x="251520" y="1484784"/>
              <a:ext cx="8865020" cy="158984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29430"/>
                    <a:gridCol w="932478"/>
                    <a:gridCol w="580624"/>
                    <a:gridCol w="514902"/>
                    <a:gridCol w="2940897"/>
                    <a:gridCol w="2966689"/>
                  </a:tblGrid>
                  <a:tr h="39604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Attribute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Waarden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“yes”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“no”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𝐼𝐺</m:t>
                                </m:r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BE" sz="1800" b="0" i="1" smtClean="0">
                                        <a:latin typeface="Cambria Math"/>
                                        <a:ea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nl-BE" sz="18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007" marR="9007" marT="9525" marB="0" anchor="ctr"/>
                    </a:tc>
                  </a:tr>
                  <a:tr h="396044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Outlook</a:t>
                          </a:r>
                          <a:endParaRPr lang="nl-BE" sz="1100" u="none" strike="noStrike" smtClean="0">
                            <a:effectLst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overcast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4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0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Verdana 11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nl-B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Verdana 11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nl-B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Verdana 11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B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Verdana 11"/>
                                          </a:rPr>
                                          <m:t>4</m:t>
                                        </m:r>
                                      </m:num>
                                      <m:den>
                                        <m:r>
                                          <a:rPr lang="nl-B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Verdana 11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nl-BE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l-B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nl-B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nl-BE" sz="16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nl-B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nl-B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box>
                                      <m:boxPr>
                                        <m:ctrlPr>
                                          <a:rPr lang="nl-B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nl-BE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nl-BE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num>
                                          <m:den>
                                            <m:r>
                                              <a:rPr lang="nl-BE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func>
                                <m:r>
                                  <a:rPr lang="nl-BE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nl-BE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nl-BE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Verdana 11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nl-BE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Verdana 11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nl-B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Verdana 11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B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Verdana 11"/>
                                          </a:rPr>
                                          <m:t>0</m:t>
                                        </m:r>
                                      </m:num>
                                      <m:den>
                                        <m:r>
                                          <a:rPr lang="nl-BE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Verdana 11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nl-BE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l-BE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nl-B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nl-BE" sz="160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nl-B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nl-BE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box>
                                      <m:boxPr>
                                        <m:ctrlPr>
                                          <a:rPr lang="nl-B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nl-B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nl-BE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0</m:t>
                                            </m:r>
                                          </m:num>
                                          <m:den>
                                            <m:r>
                                              <a:rPr lang="nl-BE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func>
                                <m:r>
                                  <a:rPr lang="nl-BE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nl-BE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nl-BE" sz="1600" dirty="0" err="1" smtClean="0">
                            <a:solidFill>
                              <a:schemeClr val="tx1"/>
                            </a:solidFill>
                            <a:latin typeface="Verdana 11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nl-BE" sz="16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0.9403</m:t>
                              </m:r>
                              <m:r>
                                <a:rPr lang="nl-BE" sz="160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nl-BE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nl-BE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l-BE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+mn-cs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nl-BE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+mn-cs"/>
                                        </a:rPr>
                                        <m:t>14</m:t>
                                      </m:r>
                                    </m:den>
                                  </m:f>
                                  <m:r>
                                    <a:rPr lang="nl-BE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⋅0 −</m:t>
                                  </m:r>
                                </m:e>
                              </m:box>
                              <m:f>
                                <m:fPr>
                                  <m:ctrlPr>
                                    <a:rPr lang="nl-BE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nl-BE" sz="1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nl-BE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lang="nl-BE" sz="160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⋅0</m:t>
                              </m:r>
                              <m:r>
                                <a:rPr lang="nl-BE" sz="16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.971</m:t>
                              </m:r>
                            </m:oMath>
                          </a14:m>
                          <a:r>
                            <a:rPr lang="nl-BE" sz="1600" i="1" kern="120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a:t> 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nl-BE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nl-BE" sz="1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nl-BE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lang="nl-BE" sz="160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⋅0</m:t>
                              </m:r>
                              <m:r>
                                <a:rPr lang="nl-BE" sz="16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.971</m:t>
                              </m:r>
                            </m:oMath>
                          </a14:m>
                          <a:endParaRPr lang="nl-BE" sz="1600" b="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endParaRPr>
                        </a:p>
                        <a:p>
                          <a:pPr algn="ctr"/>
                          <a:endParaRPr lang="nl-BE" sz="1600" b="0" i="1" kern="120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6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=0,2467</m:t>
                                </m:r>
                              </m:oMath>
                            </m:oMathPara>
                          </a14:m>
                          <a:endParaRPr lang="nl-BE" sz="1600" i="1" kern="1200" dirty="0" err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96044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rainy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3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2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6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nl-BE" sz="16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Verdana 11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nl-BE" sz="1600" b="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l-BE" sz="16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Verdana 11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nl-BE" sz="16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Verdana 11"/>
                                      </a:rPr>
                                      <m:t>(</m:t>
                                    </m:r>
                                    <m:box>
                                      <m:boxPr>
                                        <m:ctrlP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nl-BE" sz="16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+mn-ea"/>
                                                <a:cs typeface="Verdana 11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nl-BE" sz="16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+mn-ea"/>
                                                <a:cs typeface="Verdana 11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nl-BE" sz="16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+mn-ea"/>
                                                <a:cs typeface="Verdana 11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func>
                                <m:r>
                                  <a:rPr lang="nl-BE" sz="1600" b="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)</m:t>
                                </m:r>
                                <m:r>
                                  <a:rPr lang="nl-BE" sz="16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 </m:t>
                                </m:r>
                                <m:r>
                                  <a:rPr lang="nl-BE" sz="1600" b="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nl-BE" sz="1600" b="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Verdana 11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nl-BE" sz="16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nl-BE" sz="1600" b="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l-BE" sz="1600" b="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Verdana 11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nl-BE" sz="16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nl-BE" sz="16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nl-BE" sz="16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nl-BE" sz="1600" b="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Verdana 11"/>
                                      </a:rPr>
                                      <m:t>(</m:t>
                                    </m:r>
                                    <m:box>
                                      <m:boxPr>
                                        <m:ctrlPr>
                                          <a:rPr lang="nl-BE" sz="16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nl-BE" sz="16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+mn-ea"/>
                                                <a:cs typeface="Verdana 11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nl-BE" sz="16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+mn-ea"/>
                                                <a:cs typeface="Verdana 11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nl-BE" sz="16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+mn-ea"/>
                                                <a:cs typeface="Verdana 11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func>
                                <m:r>
                                  <a:rPr lang="nl-BE" sz="1600" b="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)</m:t>
                                </m:r>
                                <m:r>
                                  <a:rPr lang="nl-BE" sz="16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=0,971</m:t>
                                </m:r>
                              </m:oMath>
                            </m:oMathPara>
                          </a14:m>
                          <a:endParaRPr lang="nl-BE" sz="16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4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96044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sunny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BE" sz="16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nl-BE" sz="16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Verdana 11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nl-BE" sz="1600" b="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l-BE" sz="16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Verdana 11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nl-BE" sz="16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Verdana 11"/>
                                      </a:rPr>
                                      <m:t>(</m:t>
                                    </m:r>
                                    <m:box>
                                      <m:boxPr>
                                        <m:ctrlP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nl-BE" sz="16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+mn-ea"/>
                                                <a:cs typeface="Verdana 11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nl-BE" sz="16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+mn-ea"/>
                                                <a:cs typeface="Verdana 11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nl-BE" sz="16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+mn-ea"/>
                                                <a:cs typeface="Verdana 11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func>
                                <m:r>
                                  <a:rPr lang="nl-BE" sz="1600" b="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)</m:t>
                                </m:r>
                                <m:r>
                                  <a:rPr lang="nl-BE" sz="16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 </m:t>
                                </m:r>
                                <m:r>
                                  <a:rPr lang="nl-BE" sz="1600" b="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nl-BE" sz="1600" b="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Verdana 11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nl-BE" sz="16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nl-BE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nl-BE" sz="1600" b="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l-BE" sz="1600" b="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Verdana 11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nl-BE" sz="16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nl-BE" sz="16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nl-BE" sz="16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nl-BE" sz="1600" b="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Verdana 11"/>
                                      </a:rPr>
                                      <m:t>(</m:t>
                                    </m:r>
                                    <m:box>
                                      <m:boxPr>
                                        <m:ctrlPr>
                                          <a:rPr lang="nl-BE" sz="16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  <a:cs typeface="Verdana 11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nl-BE" sz="16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+mn-ea"/>
                                                <a:cs typeface="Verdana 11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nl-BE" sz="16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+mn-ea"/>
                                                <a:cs typeface="Verdana 11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nl-BE" sz="16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+mn-ea"/>
                                                <a:cs typeface="Verdana 11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func>
                                <m:r>
                                  <a:rPr lang="nl-BE" sz="1600" b="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)</m:t>
                                </m:r>
                                <m:r>
                                  <a:rPr lang="nl-BE" sz="1600" b="0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Verdana 11"/>
                                  </a:rPr>
                                  <m:t>=0,971</m:t>
                                </m:r>
                              </m:oMath>
                            </m:oMathPara>
                          </a14:m>
                          <a:endParaRPr lang="nl-BE" sz="16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BE" sz="14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ijdelijke aanduiding voor inhoud 3"/>
              <p:cNvGraphicFramePr>
                <a:graphicFrameLocks noGrp="1"/>
              </p:cNvGraphicFramePr>
              <p:nvPr>
                <p:ph type="media" sz="quarter" idx="13"/>
                <p:extLst>
                  <p:ext uri="{D42A27DB-BD31-4B8C-83A1-F6EECF244321}">
                    <p14:modId xmlns:p14="http://schemas.microsoft.com/office/powerpoint/2010/main" val="28922839"/>
                  </p:ext>
                </p:extLst>
              </p:nvPr>
            </p:nvGraphicFramePr>
            <p:xfrm>
              <a:off x="251520" y="1484784"/>
              <a:ext cx="8865020" cy="158984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29430"/>
                    <a:gridCol w="932478"/>
                    <a:gridCol w="580624"/>
                    <a:gridCol w="514902"/>
                    <a:gridCol w="2940897"/>
                    <a:gridCol w="2966689"/>
                  </a:tblGrid>
                  <a:tr h="39604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Attribute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Waarden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“yes”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“no”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007" marR="9007" marT="9525" marB="0" anchor="ctr">
                        <a:blipFill rotWithShape="1">
                          <a:blip r:embed="rId2"/>
                          <a:stretch>
                            <a:fillRect l="-100622" t="-1538" r="-101245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007" marR="9007" marT="9525" marB="0" anchor="ctr">
                        <a:blipFill rotWithShape="1">
                          <a:blip r:embed="rId2"/>
                          <a:stretch>
                            <a:fillRect l="-198563" t="-1538" r="-205" b="-323077"/>
                          </a:stretch>
                        </a:blipFill>
                      </a:tcPr>
                    </a:tc>
                  </a:tr>
                  <a:tr h="396044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Outlook</a:t>
                          </a:r>
                          <a:endParaRPr lang="nl-BE" sz="1100" u="none" strike="noStrike" smtClean="0">
                            <a:effectLst/>
                          </a:endParaRPr>
                        </a:p>
                      </a:txBody>
                      <a:tcPr marL="9007" marR="9007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overcast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4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0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007" marR="9007" marT="9525" marB="0" anchor="ctr">
                        <a:blipFill rotWithShape="1">
                          <a:blip r:embed="rId2"/>
                          <a:stretch>
                            <a:fillRect l="-100622" t="-101538" r="-101245" b="-223077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007" marR="9007" marT="9525" marB="0" anchor="ctr">
                        <a:blipFill rotWithShape="1">
                          <a:blip r:embed="rId2"/>
                          <a:stretch>
                            <a:fillRect l="-198563" t="-33846" r="-205" b="-7692"/>
                          </a:stretch>
                        </a:blipFill>
                      </a:tcPr>
                    </a:tc>
                  </a:tr>
                  <a:tr h="396044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rainy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3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2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007" marR="9007" marT="9525" marB="0" anchor="ctr">
                        <a:blipFill rotWithShape="1">
                          <a:blip r:embed="rId2"/>
                          <a:stretch>
                            <a:fillRect l="-100622" t="-204688" r="-101245" b="-12656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4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01712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nl-B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u="none" strike="noStrike" smtClean="0">
                              <a:effectLst/>
                            </a:rPr>
                            <a:t>sunny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nl-BE" sz="1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  <a:endParaRPr lang="nl-BE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007" marR="9007" marT="9525" marB="0" anchor="ctr">
                        <a:blipFill rotWithShape="1">
                          <a:blip r:embed="rId2"/>
                          <a:stretch>
                            <a:fillRect l="-100622" t="-295455" r="-101245" b="-2272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BE" sz="1400" b="0" i="1" kern="120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Verdana 11"/>
                          </a:endParaRPr>
                        </a:p>
                      </a:txBody>
                      <a:tcPr marL="9007" marR="9007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451551" y="6237312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0F8F6BFB-2139-4DC5-A09C-F1F60214EB56}" type="slidenum">
              <a:rPr lang="nl-BE" smtClean="0">
                <a:solidFill>
                  <a:schemeClr val="bg1"/>
                </a:solidFill>
              </a:rPr>
              <a:pPr algn="r"/>
              <a:t>9</a:t>
            </a:fld>
            <a:endParaRPr lang="nl-BE">
              <a:solidFill>
                <a:schemeClr val="bg1"/>
              </a:solidFill>
            </a:endParaRPr>
          </a:p>
        </p:txBody>
      </p:sp>
      <p:graphicFrame>
        <p:nvGraphicFramePr>
          <p:cNvPr id="12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958721"/>
              </p:ext>
            </p:extLst>
          </p:nvPr>
        </p:nvGraphicFramePr>
        <p:xfrm>
          <a:off x="683568" y="3284985"/>
          <a:ext cx="7416825" cy="3384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9477"/>
                <a:gridCol w="1099477"/>
                <a:gridCol w="1639900"/>
                <a:gridCol w="1192657"/>
                <a:gridCol w="1192657"/>
                <a:gridCol w="1192657"/>
              </a:tblGrid>
              <a:tr h="225625">
                <a:tc>
                  <a:txBody>
                    <a:bodyPr/>
                    <a:lstStyle/>
                    <a:p>
                      <a:pPr algn="ctr" fontAlgn="ctr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Outlook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Temperature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Humidity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Windy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Play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/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smtClean="0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overcast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rainy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hot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high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cool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false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5625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sunny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mild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normal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true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>
                          <a:effectLst/>
                        </a:rPr>
                        <a:t>yes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07" marR="9007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dgHuisstijl">
  <a:themeElements>
    <a:clrScheme name="Custom 60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B34185"/>
      </a:accent1>
      <a:accent2>
        <a:srgbClr val="7D47A0"/>
      </a:accent2>
      <a:accent3>
        <a:srgbClr val="2863B4"/>
      </a:accent3>
      <a:accent4>
        <a:srgbClr val="039BCF"/>
      </a:accent4>
      <a:accent5>
        <a:srgbClr val="008E28"/>
      </a:accent5>
      <a:accent6>
        <a:srgbClr val="43B109"/>
      </a:accent6>
      <a:hlink>
        <a:srgbClr val="8AC53F"/>
      </a:hlink>
      <a:folHlink>
        <a:srgbClr val="00B39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 err="1" smtClean="0">
            <a:latin typeface="Verdana 11"/>
            <a:cs typeface="Verdana 11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KdgKris</Template>
  <TotalTime>2863</TotalTime>
  <Words>2247</Words>
  <Application>Microsoft Office PowerPoint</Application>
  <PresentationFormat>Diavoorstelling (4:3)</PresentationFormat>
  <Paragraphs>682</Paragraphs>
  <Slides>29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0" baseType="lpstr">
      <vt:lpstr>KdgHuisstijl</vt:lpstr>
      <vt:lpstr>FP Project</vt:lpstr>
      <vt:lpstr>Beslissingsbomen</vt:lpstr>
      <vt:lpstr>Road Map</vt:lpstr>
      <vt:lpstr>ID3 Algoritme (*)</vt:lpstr>
      <vt:lpstr>‘Weather dataset’</vt:lpstr>
      <vt:lpstr>ID3 Tree</vt:lpstr>
      <vt:lpstr>Algoritme</vt:lpstr>
      <vt:lpstr>Entropy berekening</vt:lpstr>
      <vt:lpstr>Information Gain berekening</vt:lpstr>
      <vt:lpstr>Information Gain berekening</vt:lpstr>
      <vt:lpstr>Information Gain berekening</vt:lpstr>
      <vt:lpstr>Haskell Datastructuren (*)</vt:lpstr>
      <vt:lpstr>Stap 2: Haskell Datastructuren (*)</vt:lpstr>
      <vt:lpstr>Utility functies (*)</vt:lpstr>
      <vt:lpstr>Stap 3: utility functies (*)</vt:lpstr>
      <vt:lpstr>Stap 3: utility functies (*)</vt:lpstr>
      <vt:lpstr>Inlezen en parsen van de data (**)</vt:lpstr>
      <vt:lpstr>Stap 4: inlezen en parsen (**)</vt:lpstr>
      <vt:lpstr>Stap 4: inlezen en parsen (**)</vt:lpstr>
      <vt:lpstr>Stap 4: inlezen en parsen (**)</vt:lpstr>
      <vt:lpstr>ID3 hulpfuncties schrijven (***)</vt:lpstr>
      <vt:lpstr>Stap 5: ID3 hulpfuncties schrijven (***)</vt:lpstr>
      <vt:lpstr>Stap 5: ID3 hulpfuncties schrijven (***)</vt:lpstr>
      <vt:lpstr>ID3 splitsfuncties   (***)</vt:lpstr>
      <vt:lpstr>Stap 6: ID3 splitfuncties (***)</vt:lpstr>
      <vt:lpstr>ID3 Tree functie (**) </vt:lpstr>
      <vt:lpstr>Stap 7: ID3 Tree functie (**)</vt:lpstr>
      <vt:lpstr>Main functie</vt:lpstr>
      <vt:lpstr>Stap 8: main functie</vt:lpstr>
    </vt:vector>
  </TitlesOfParts>
  <Company>Karel de Grote-Hogeschool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Project</dc:title>
  <dc:creator>Deketelaere Wouter</dc:creator>
  <cp:lastModifiedBy>Deketelaere Wouter</cp:lastModifiedBy>
  <cp:revision>161</cp:revision>
  <dcterms:created xsi:type="dcterms:W3CDTF">2015-11-16T07:46:20Z</dcterms:created>
  <dcterms:modified xsi:type="dcterms:W3CDTF">2016-11-14T19:46:48Z</dcterms:modified>
</cp:coreProperties>
</file>