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9"/>
  </p:notesMasterIdLst>
  <p:sldIdLst>
    <p:sldId id="256" r:id="rId3"/>
    <p:sldId id="259" r:id="rId4"/>
    <p:sldId id="283" r:id="rId5"/>
    <p:sldId id="282" r:id="rId6"/>
    <p:sldId id="284" r:id="rId7"/>
    <p:sldId id="285" r:id="rId8"/>
    <p:sldId id="286" r:id="rId9"/>
    <p:sldId id="287" r:id="rId10"/>
    <p:sldId id="288" r:id="rId11"/>
    <p:sldId id="290" r:id="rId12"/>
    <p:sldId id="289"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81" r:id="rId2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2072" autoAdjust="0"/>
  </p:normalViewPr>
  <p:slideViewPr>
    <p:cSldViewPr snapToGrid="0" snapToObjects="1">
      <p:cViewPr varScale="1">
        <p:scale>
          <a:sx n="68" d="100"/>
          <a:sy n="68" d="100"/>
        </p:scale>
        <p:origin x="732" y="72"/>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2017/7/14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extLst>
      <p:ext uri="{BB962C8B-B14F-4D97-AF65-F5344CB8AC3E}">
        <p14:creationId xmlns:p14="http://schemas.microsoft.com/office/powerpoint/2010/main" val="7721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82631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59078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96487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72934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410343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86790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023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4799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2444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61850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38298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75706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52154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0"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1" name="文本占位符 3"/>
          <p:cNvSpPr>
            <a:spLocks noGrp="1"/>
          </p:cNvSpPr>
          <p:nvPr>
            <p:ph type="body" sz="quarter" idx="17"/>
          </p:nvPr>
        </p:nvSpPr>
        <p:spPr>
          <a:xfrm>
            <a:off x="6932030" y="489563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66010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89496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96732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73180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10589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87036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24445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00892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7"/>
          </p:nvPr>
        </p:nvSpPr>
        <p:spPr>
          <a:xfrm>
            <a:off x="6932030" y="438301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14748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3" name="文本占位符 3"/>
          <p:cNvSpPr>
            <a:spLocks noGrp="1"/>
          </p:cNvSpPr>
          <p:nvPr>
            <p:ph type="body" sz="quarter" idx="19"/>
          </p:nvPr>
        </p:nvSpPr>
        <p:spPr>
          <a:xfrm>
            <a:off x="6932030" y="552157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4" name="文本占位符 3"/>
          <p:cNvSpPr>
            <a:spLocks noGrp="1"/>
          </p:cNvSpPr>
          <p:nvPr>
            <p:ph type="body" sz="quarter" idx="20" hasCustomPrompt="1"/>
          </p:nvPr>
        </p:nvSpPr>
        <p:spPr>
          <a:xfrm>
            <a:off x="5800714" y="528604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698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1278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矩形 1"/>
          <p:cNvSpPr/>
          <p:nvPr userDrawn="1"/>
        </p:nvSpPr>
        <p:spPr>
          <a:xfrm>
            <a:off x="0" y="0"/>
            <a:ext cx="12192000" cy="41563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1888975" y="2976238"/>
            <a:ext cx="3819097" cy="362708"/>
          </a:xfrm>
          <a:prstGeom prst="rect">
            <a:avLst/>
          </a:prstGeom>
        </p:spPr>
        <p:txBody>
          <a:bodyPr anchor="t"/>
          <a:lstStyle>
            <a:lvl1pPr marL="0" indent="0">
              <a:buNone/>
              <a:defRPr sz="2000" b="0">
                <a:solidFill>
                  <a:schemeClr val="bg1"/>
                </a:solidFill>
              </a:defRPr>
            </a:lvl1pPr>
          </a:lstStyle>
          <a:p>
            <a:pPr lvl="0"/>
            <a:endParaRPr kumimoji="1" lang="zh-CN" altLang="en-US" dirty="0"/>
          </a:p>
        </p:txBody>
      </p:sp>
      <p:sp>
        <p:nvSpPr>
          <p:cNvPr id="4" name="文本占位符 3"/>
          <p:cNvSpPr>
            <a:spLocks noGrp="1"/>
          </p:cNvSpPr>
          <p:nvPr>
            <p:ph type="body" sz="quarter" idx="11" hasCustomPrompt="1"/>
          </p:nvPr>
        </p:nvSpPr>
        <p:spPr>
          <a:xfrm>
            <a:off x="757659" y="2740711"/>
            <a:ext cx="1131316" cy="833761"/>
          </a:xfrm>
          <a:prstGeom prst="rect">
            <a:avLst/>
          </a:prstGeom>
        </p:spPr>
        <p:txBody>
          <a:bodyPr anchor="t"/>
          <a:lstStyle>
            <a:lvl1pPr marL="0" indent="0">
              <a:buNone/>
              <a:defRPr sz="60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7" r:id="rId3"/>
    <p:sldLayoutId id="2147483688" r:id="rId4"/>
    <p:sldLayoutId id="2147483689" r:id="rId5"/>
    <p:sldLayoutId id="2147483684"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60723" y="1565259"/>
            <a:ext cx="5772585" cy="1729872"/>
          </a:xfrm>
        </p:spPr>
        <p:txBody>
          <a:bodyPr/>
          <a:lstStyle/>
          <a:p>
            <a:r>
              <a:rPr lang="en-US" altLang="zh-CN" sz="4100" dirty="0">
                <a:solidFill>
                  <a:schemeClr val="accent3">
                    <a:lumMod val="75000"/>
                  </a:schemeClr>
                </a:solidFill>
              </a:rPr>
              <a:t>On the need for time series data mining benchmarks: A survey and empirical demonstration</a:t>
            </a:r>
            <a:endParaRPr kumimoji="1" lang="zh-CN" altLang="en-US" sz="4100" dirty="0">
              <a:solidFill>
                <a:schemeClr val="accent3">
                  <a:lumMod val="75000"/>
                </a:schemeClr>
              </a:solidFill>
            </a:endParaRPr>
          </a:p>
        </p:txBody>
      </p:sp>
      <p:sp>
        <p:nvSpPr>
          <p:cNvPr id="4" name="文本占位符 3"/>
          <p:cNvSpPr>
            <a:spLocks noGrp="1"/>
          </p:cNvSpPr>
          <p:nvPr>
            <p:ph type="body" sz="quarter" idx="12"/>
          </p:nvPr>
        </p:nvSpPr>
        <p:spPr/>
        <p:txBody>
          <a:bodyPr/>
          <a:lstStyle/>
          <a:p>
            <a:r>
              <a:rPr kumimoji="1" lang="zh-CN" altLang="en-US" sz="2400" dirty="0" smtClean="0">
                <a:latin typeface="+mn-ea"/>
              </a:rPr>
              <a:t>报告人</a:t>
            </a:r>
            <a:r>
              <a:rPr kumimoji="1" lang="zh-CN" altLang="en-US" sz="2400" dirty="0" smtClean="0">
                <a:latin typeface="+mn-ea"/>
              </a:rPr>
              <a:t>：</a:t>
            </a:r>
            <a:r>
              <a:rPr kumimoji="1" lang="en-US" altLang="zh-CN" sz="2400" dirty="0" smtClean="0">
                <a:latin typeface="+mn-ea"/>
              </a:rPr>
              <a:t>Jorfun</a:t>
            </a:r>
            <a:endParaRPr kumimoji="1" lang="zh-CN" altLang="en-US" sz="2400" dirty="0" smtClean="0">
              <a:latin typeface="+mn-ea"/>
            </a:endParaRPr>
          </a:p>
        </p:txBody>
      </p:sp>
    </p:spTree>
    <p:extLst>
      <p:ext uri="{BB962C8B-B14F-4D97-AF65-F5344CB8AC3E}">
        <p14:creationId xmlns:p14="http://schemas.microsoft.com/office/powerpoint/2010/main" val="11305433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5401995" cy="362708"/>
          </a:xfrm>
        </p:spPr>
        <p:txBody>
          <a:bodyPr/>
          <a:lstStyle/>
          <a:p>
            <a:r>
              <a:rPr lang="en-US" altLang="zh-CN" sz="3000" dirty="0"/>
              <a:t>Indexing (query by content)</a:t>
            </a:r>
            <a:endParaRPr lang="zh-CN" altLang="en-US" sz="3000" dirty="0"/>
          </a:p>
        </p:txBody>
      </p:sp>
      <p:sp>
        <p:nvSpPr>
          <p:cNvPr id="11" name="文本框 8"/>
          <p:cNvSpPr txBox="1"/>
          <p:nvPr/>
        </p:nvSpPr>
        <p:spPr>
          <a:xfrm>
            <a:off x="16480" y="712123"/>
            <a:ext cx="12166141" cy="613398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b="1" dirty="0">
                <a:solidFill>
                  <a:srgbClr val="0070C0"/>
                </a:solidFill>
                <a:latin typeface="+mn-ea"/>
              </a:rPr>
              <a:t>Implementation bias</a:t>
            </a:r>
          </a:p>
          <a:p>
            <a:pPr>
              <a:lnSpc>
                <a:spcPct val="130000"/>
              </a:lnSpc>
            </a:pPr>
            <a:endParaRPr lang="en-US" altLang="zh-CN" sz="1400" dirty="0"/>
          </a:p>
          <a:p>
            <a:pPr>
              <a:lnSpc>
                <a:spcPct val="130000"/>
              </a:lnSpc>
            </a:pPr>
            <a:r>
              <a:rPr lang="en-US" altLang="zh-CN" sz="2200" dirty="0" smtClean="0">
                <a:latin typeface="+mn-ea"/>
              </a:rPr>
              <a:t>Solution:</a:t>
            </a:r>
          </a:p>
          <a:p>
            <a:pPr marL="285750" indent="-285750">
              <a:lnSpc>
                <a:spcPct val="130000"/>
              </a:lnSpc>
              <a:buFont typeface="Arial" panose="020B0604020202020204" pitchFamily="34" charset="0"/>
              <a:buChar char="•"/>
            </a:pPr>
            <a:r>
              <a:rPr lang="en-US" altLang="zh-CN" sz="2200" dirty="0" smtClean="0">
                <a:latin typeface="+mn-ea"/>
              </a:rPr>
              <a:t>Extremely conscientious implementations </a:t>
            </a:r>
            <a:r>
              <a:rPr lang="en-US" altLang="zh-CN" sz="2200" dirty="0">
                <a:latin typeface="+mn-ea"/>
              </a:rPr>
              <a:t>of all approaches, combined with diligent explanations of the experimental </a:t>
            </a:r>
            <a:r>
              <a:rPr lang="en-US" altLang="zh-CN" sz="2200" dirty="0" smtClean="0">
                <a:latin typeface="+mn-ea"/>
              </a:rPr>
              <a:t>process</a:t>
            </a:r>
          </a:p>
          <a:p>
            <a:pPr marL="285750" indent="-285750">
              <a:lnSpc>
                <a:spcPct val="130000"/>
              </a:lnSpc>
              <a:buFont typeface="Arial" panose="020B0604020202020204" pitchFamily="34" charset="0"/>
              <a:buChar char="•"/>
            </a:pPr>
            <a:r>
              <a:rPr lang="en-US" altLang="zh-CN" sz="2200" dirty="0" smtClean="0">
                <a:latin typeface="+mn-ea"/>
              </a:rPr>
              <a:t>Design </a:t>
            </a:r>
            <a:r>
              <a:rPr lang="en-US" altLang="zh-CN" sz="2200" dirty="0">
                <a:latin typeface="+mn-ea"/>
              </a:rPr>
              <a:t>experiments that </a:t>
            </a:r>
            <a:r>
              <a:rPr lang="en-US" altLang="zh-CN" sz="2200" dirty="0" smtClean="0">
                <a:latin typeface="+mn-ea"/>
              </a:rPr>
              <a:t>are free </a:t>
            </a:r>
            <a:r>
              <a:rPr lang="en-US" altLang="zh-CN" sz="2200" dirty="0">
                <a:latin typeface="+mn-ea"/>
              </a:rPr>
              <a:t>from the possibility of implementation </a:t>
            </a:r>
            <a:r>
              <a:rPr lang="en-US" altLang="zh-CN" sz="2200" dirty="0" smtClean="0">
                <a:latin typeface="+mn-ea"/>
              </a:rPr>
              <a:t>bias</a:t>
            </a:r>
          </a:p>
          <a:p>
            <a:pPr marL="800089" lvl="1" indent="-342900">
              <a:lnSpc>
                <a:spcPct val="130000"/>
              </a:lnSpc>
              <a:buFont typeface="Wingdings" panose="05000000000000000000" pitchFamily="2" charset="2"/>
              <a:buChar char="Ø"/>
            </a:pPr>
            <a:r>
              <a:rPr lang="en-US" altLang="zh-CN" sz="2200" dirty="0">
                <a:latin typeface="+mn-ea"/>
              </a:rPr>
              <a:t>Since all the </a:t>
            </a:r>
            <a:r>
              <a:rPr lang="en-US" altLang="zh-CN" sz="2200" b="1" dirty="0">
                <a:latin typeface="+mn-ea"/>
              </a:rPr>
              <a:t>exact indexing </a:t>
            </a:r>
            <a:r>
              <a:rPr lang="en-US" altLang="zh-CN" sz="2200" b="1" dirty="0" smtClean="0">
                <a:latin typeface="+mn-ea"/>
              </a:rPr>
              <a:t>techniques use </a:t>
            </a:r>
            <a:r>
              <a:rPr lang="en-US" altLang="zh-CN" sz="2200" b="1" dirty="0">
                <a:latin typeface="+mn-ea"/>
              </a:rPr>
              <a:t>the same basic framework</a:t>
            </a:r>
            <a:r>
              <a:rPr lang="en-US" altLang="zh-CN" sz="2200" dirty="0">
                <a:latin typeface="+mn-ea"/>
              </a:rPr>
              <a:t>, the efficiency of indexing depends only on </a:t>
            </a:r>
            <a:r>
              <a:rPr lang="en-US" altLang="zh-CN" sz="2200" b="1" dirty="0">
                <a:latin typeface="+mn-ea"/>
              </a:rPr>
              <a:t>how well </a:t>
            </a:r>
            <a:r>
              <a:rPr lang="en-US" altLang="zh-CN" sz="2200" b="1" dirty="0" smtClean="0">
                <a:latin typeface="+mn-ea"/>
              </a:rPr>
              <a:t>the dimensionality-reduced </a:t>
            </a:r>
            <a:r>
              <a:rPr lang="en-US" altLang="zh-CN" sz="2200" b="1" dirty="0">
                <a:latin typeface="+mn-ea"/>
              </a:rPr>
              <a:t>approximation can model the distances between the original objects</a:t>
            </a:r>
            <a:r>
              <a:rPr lang="en-US" altLang="zh-CN" sz="2200" dirty="0">
                <a:latin typeface="+mn-ea"/>
              </a:rPr>
              <a:t>. </a:t>
            </a:r>
            <a:endParaRPr lang="en-US" altLang="zh-CN" sz="2200" dirty="0" smtClean="0">
              <a:latin typeface="+mn-ea"/>
            </a:endParaRPr>
          </a:p>
          <a:p>
            <a:pPr marL="800089" lvl="1" indent="-342900">
              <a:lnSpc>
                <a:spcPct val="130000"/>
              </a:lnSpc>
              <a:buFont typeface="Wingdings" panose="05000000000000000000" pitchFamily="2" charset="2"/>
              <a:buChar char="Ø"/>
            </a:pPr>
            <a:endParaRPr lang="en-US" altLang="zh-CN" sz="2200" dirty="0">
              <a:latin typeface="+mn-ea"/>
            </a:endParaRPr>
          </a:p>
          <a:p>
            <a:pPr marL="800089" lvl="1" indent="-342900">
              <a:lnSpc>
                <a:spcPct val="130000"/>
              </a:lnSpc>
              <a:buFont typeface="Wingdings" panose="05000000000000000000" pitchFamily="2" charset="2"/>
              <a:buChar char="Ø"/>
            </a:pPr>
            <a:endParaRPr lang="en-US" altLang="zh-CN" sz="2200" dirty="0" smtClean="0">
              <a:latin typeface="+mn-ea"/>
            </a:endParaRPr>
          </a:p>
          <a:p>
            <a:pPr marL="800089" lvl="1" indent="-342900">
              <a:lnSpc>
                <a:spcPct val="130000"/>
              </a:lnSpc>
              <a:buFont typeface="Wingdings" panose="05000000000000000000" pitchFamily="2" charset="2"/>
              <a:buChar char="Ø"/>
            </a:pPr>
            <a:endParaRPr lang="en-US" altLang="zh-CN" sz="2200" dirty="0">
              <a:latin typeface="+mn-ea"/>
            </a:endParaRPr>
          </a:p>
          <a:p>
            <a:pPr marL="800089" lvl="1" indent="-342900">
              <a:lnSpc>
                <a:spcPct val="130000"/>
              </a:lnSpc>
              <a:buFont typeface="Wingdings" panose="05000000000000000000" pitchFamily="2" charset="2"/>
              <a:buChar char="Ø"/>
            </a:pPr>
            <a:endParaRPr lang="en-US" altLang="zh-CN" sz="2200" dirty="0" smtClean="0">
              <a:latin typeface="+mn-ea"/>
            </a:endParaRPr>
          </a:p>
          <a:p>
            <a:pPr>
              <a:lnSpc>
                <a:spcPct val="130000"/>
              </a:lnSpc>
            </a:pPr>
            <a:r>
              <a:rPr lang="en-US" altLang="zh-CN" sz="2200" dirty="0" smtClean="0">
                <a:latin typeface="+mn-ea"/>
              </a:rPr>
              <a:t>Tightness </a:t>
            </a:r>
            <a:r>
              <a:rPr lang="en-US" altLang="zh-CN" sz="2200" dirty="0">
                <a:latin typeface="+mn-ea"/>
              </a:rPr>
              <a:t>of the lower bound can be estimated by random </a:t>
            </a:r>
            <a:r>
              <a:rPr lang="en-US" altLang="zh-CN" sz="2200" dirty="0" smtClean="0">
                <a:latin typeface="+mn-ea"/>
              </a:rPr>
              <a:t>sampling of </a:t>
            </a:r>
            <a:r>
              <a:rPr lang="en-US" altLang="zh-CN" sz="2200" dirty="0">
                <a:latin typeface="+mn-ea"/>
              </a:rPr>
              <a:t>a </a:t>
            </a:r>
            <a:r>
              <a:rPr lang="en-US" altLang="zh-CN" sz="2200" dirty="0" smtClean="0">
                <a:latin typeface="+mn-ea"/>
              </a:rPr>
              <a:t>dataset.</a:t>
            </a:r>
            <a:endParaRPr lang="en-US" altLang="zh-CN" sz="2200" dirty="0">
              <a:latin typeface="+mn-ea"/>
            </a:endParaRPr>
          </a:p>
        </p:txBody>
      </p:sp>
      <p:pic>
        <p:nvPicPr>
          <p:cNvPr id="2" name="图片 1"/>
          <p:cNvPicPr>
            <a:picLocks noChangeAspect="1"/>
          </p:cNvPicPr>
          <p:nvPr/>
        </p:nvPicPr>
        <p:blipFill>
          <a:blip r:embed="rId2"/>
          <a:stretch>
            <a:fillRect/>
          </a:stretch>
        </p:blipFill>
        <p:spPr>
          <a:xfrm>
            <a:off x="65761" y="4845032"/>
            <a:ext cx="12067577" cy="1188000"/>
          </a:xfrm>
          <a:prstGeom prst="rect">
            <a:avLst/>
          </a:prstGeom>
        </p:spPr>
      </p:pic>
    </p:spTree>
    <p:extLst>
      <p:ext uri="{BB962C8B-B14F-4D97-AF65-F5344CB8AC3E}">
        <p14:creationId xmlns:p14="http://schemas.microsoft.com/office/powerpoint/2010/main" val="307693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fade">
                                      <p:cBhvr>
                                        <p:cTn id="7" dur="1000"/>
                                        <p:tgtEl>
                                          <p:spTgt spid="11">
                                            <p:txEl>
                                              <p:pRg st="3" end="3"/>
                                            </p:txEl>
                                          </p:spTgt>
                                        </p:tgtEl>
                                      </p:cBhvr>
                                    </p:animEffect>
                                    <p:anim calcmode="lin" valueType="num">
                                      <p:cBhvr>
                                        <p:cTn id="8"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4" end="4"/>
                                            </p:txEl>
                                          </p:spTgt>
                                        </p:tgtEl>
                                        <p:attrNameLst>
                                          <p:attrName>style.visibility</p:attrName>
                                        </p:attrNameLst>
                                      </p:cBhvr>
                                      <p:to>
                                        <p:strVal val="visible"/>
                                      </p:to>
                                    </p:set>
                                    <p:animEffect transition="in" filter="fade">
                                      <p:cBhvr>
                                        <p:cTn id="14" dur="1000"/>
                                        <p:tgtEl>
                                          <p:spTgt spid="11">
                                            <p:txEl>
                                              <p:pRg st="4" end="4"/>
                                            </p:txEl>
                                          </p:spTgt>
                                        </p:tgtEl>
                                      </p:cBhvr>
                                    </p:animEffect>
                                    <p:anim calcmode="lin" valueType="num">
                                      <p:cBhvr>
                                        <p:cTn id="15"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1000"/>
                                        <p:tgtEl>
                                          <p:spTgt spid="11">
                                            <p:txEl>
                                              <p:pRg st="5" end="5"/>
                                            </p:txEl>
                                          </p:spTgt>
                                        </p:tgtEl>
                                      </p:cBhvr>
                                    </p:animEffect>
                                    <p:anim calcmode="lin" valueType="num">
                                      <p:cBhvr>
                                        <p:cTn id="22"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animEffect transition="in" filter="fade">
                                      <p:cBhvr>
                                        <p:cTn id="35" dur="1000"/>
                                        <p:tgtEl>
                                          <p:spTgt spid="11">
                                            <p:txEl>
                                              <p:pRg st="10" end="10"/>
                                            </p:txEl>
                                          </p:spTgt>
                                        </p:tgtEl>
                                      </p:cBhvr>
                                    </p:animEffect>
                                    <p:anim calcmode="lin" valueType="num">
                                      <p:cBhvr>
                                        <p:cTn id="36"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5401995" cy="362708"/>
          </a:xfrm>
        </p:spPr>
        <p:txBody>
          <a:bodyPr/>
          <a:lstStyle/>
          <a:p>
            <a:r>
              <a:rPr lang="en-US" altLang="zh-CN" sz="3000" dirty="0"/>
              <a:t>Indexing (query by content)</a:t>
            </a:r>
            <a:endParaRPr lang="zh-CN" altLang="en-US" sz="3000" dirty="0"/>
          </a:p>
        </p:txBody>
      </p:sp>
      <p:sp>
        <p:nvSpPr>
          <p:cNvPr id="11" name="文本框 8"/>
          <p:cNvSpPr txBox="1"/>
          <p:nvPr/>
        </p:nvSpPr>
        <p:spPr>
          <a:xfrm>
            <a:off x="16480" y="712123"/>
            <a:ext cx="12166141" cy="2012859"/>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b="1" dirty="0" smtClean="0">
                <a:solidFill>
                  <a:srgbClr val="0070C0"/>
                </a:solidFill>
                <a:latin typeface="+mn-ea"/>
              </a:rPr>
              <a:t>Data bias</a:t>
            </a:r>
            <a:endParaRPr lang="en-US" altLang="zh-CN" dirty="0" smtClean="0">
              <a:latin typeface="+mn-ea"/>
            </a:endParaRPr>
          </a:p>
          <a:p>
            <a:pPr>
              <a:lnSpc>
                <a:spcPct val="130000"/>
              </a:lnSpc>
            </a:pPr>
            <a:r>
              <a:rPr lang="en-US" altLang="zh-CN" sz="2400" dirty="0">
                <a:latin typeface="+mn-ea"/>
              </a:rPr>
              <a:t>which dataset(s) </a:t>
            </a:r>
            <a:r>
              <a:rPr lang="en-US" altLang="zh-CN" sz="2400" dirty="0" smtClean="0">
                <a:latin typeface="+mn-ea"/>
              </a:rPr>
              <a:t>are sampled?</a:t>
            </a:r>
            <a:endParaRPr lang="en-US" altLang="zh-CN" sz="2400" dirty="0">
              <a:latin typeface="+mn-ea"/>
            </a:endParaRPr>
          </a:p>
          <a:p>
            <a:pPr>
              <a:lnSpc>
                <a:spcPct val="130000"/>
              </a:lnSpc>
            </a:pPr>
            <a:r>
              <a:rPr lang="en-US" altLang="zh-CN" sz="2400" dirty="0" smtClean="0">
                <a:latin typeface="+mn-ea"/>
              </a:rPr>
              <a:t>In </a:t>
            </a:r>
            <a:r>
              <a:rPr lang="en-US" altLang="zh-CN" sz="2400" dirty="0">
                <a:latin typeface="+mn-ea"/>
              </a:rPr>
              <a:t>fact, the choice of test data has a great effect </a:t>
            </a:r>
            <a:r>
              <a:rPr lang="en-US" altLang="zh-CN" sz="2400" dirty="0" smtClean="0">
                <a:latin typeface="+mn-ea"/>
              </a:rPr>
              <a:t>on the </a:t>
            </a:r>
            <a:r>
              <a:rPr lang="en-US" altLang="zh-CN" sz="2400" dirty="0">
                <a:latin typeface="+mn-ea"/>
              </a:rPr>
              <a:t>experimental results, and virtually all papers surveyed suffer from data bias.</a:t>
            </a:r>
          </a:p>
        </p:txBody>
      </p:sp>
      <p:pic>
        <p:nvPicPr>
          <p:cNvPr id="3" name="图片 2"/>
          <p:cNvPicPr>
            <a:picLocks noChangeAspect="1"/>
          </p:cNvPicPr>
          <p:nvPr/>
        </p:nvPicPr>
        <p:blipFill>
          <a:blip r:embed="rId2"/>
          <a:stretch>
            <a:fillRect/>
          </a:stretch>
        </p:blipFill>
        <p:spPr>
          <a:xfrm>
            <a:off x="126985" y="3013444"/>
            <a:ext cx="11938031" cy="828000"/>
          </a:xfrm>
          <a:prstGeom prst="rect">
            <a:avLst/>
          </a:prstGeom>
        </p:spPr>
      </p:pic>
      <p:pic>
        <p:nvPicPr>
          <p:cNvPr id="4" name="图片 3"/>
          <p:cNvPicPr>
            <a:picLocks noChangeAspect="1"/>
          </p:cNvPicPr>
          <p:nvPr/>
        </p:nvPicPr>
        <p:blipFill>
          <a:blip r:embed="rId3"/>
          <a:stretch>
            <a:fillRect/>
          </a:stretch>
        </p:blipFill>
        <p:spPr>
          <a:xfrm>
            <a:off x="25706" y="4226388"/>
            <a:ext cx="12140588" cy="2448000"/>
          </a:xfrm>
          <a:prstGeom prst="rect">
            <a:avLst/>
          </a:prstGeom>
        </p:spPr>
      </p:pic>
    </p:spTree>
    <p:extLst>
      <p:ext uri="{BB962C8B-B14F-4D97-AF65-F5344CB8AC3E}">
        <p14:creationId xmlns:p14="http://schemas.microsoft.com/office/powerpoint/2010/main" val="96666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10888395" cy="362708"/>
          </a:xfrm>
        </p:spPr>
        <p:txBody>
          <a:bodyPr/>
          <a:lstStyle/>
          <a:p>
            <a:r>
              <a:rPr lang="en-US" altLang="zh-CN" sz="3000" dirty="0"/>
              <a:t>Indexing (query by content)</a:t>
            </a:r>
            <a:endParaRPr lang="zh-CN" altLang="en-US" sz="3000" dirty="0"/>
          </a:p>
        </p:txBody>
      </p:sp>
      <p:sp>
        <p:nvSpPr>
          <p:cNvPr id="11" name="文本框 8"/>
          <p:cNvSpPr txBox="1"/>
          <p:nvPr/>
        </p:nvSpPr>
        <p:spPr>
          <a:xfrm>
            <a:off x="16480" y="683986"/>
            <a:ext cx="12166141" cy="2492990"/>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b="1" dirty="0">
                <a:solidFill>
                  <a:srgbClr val="0070C0"/>
                </a:solidFill>
                <a:latin typeface="+mn-ea"/>
              </a:rPr>
              <a:t>Empirical demonstration of implementation and data bias</a:t>
            </a:r>
            <a:endParaRPr lang="zh-CN" altLang="en-US" sz="2400" b="1" dirty="0">
              <a:solidFill>
                <a:srgbClr val="0070C0"/>
              </a:solidFill>
              <a:latin typeface="+mn-ea"/>
            </a:endParaRPr>
          </a:p>
          <a:p>
            <a:pPr>
              <a:lnSpc>
                <a:spcPct val="130000"/>
              </a:lnSpc>
            </a:pPr>
            <a:endParaRPr lang="en-US" altLang="zh-CN" sz="2400" dirty="0">
              <a:latin typeface="+mn-ea"/>
            </a:endParaRPr>
          </a:p>
          <a:p>
            <a:pPr>
              <a:lnSpc>
                <a:spcPct val="130000"/>
              </a:lnSpc>
            </a:pPr>
            <a:r>
              <a:rPr lang="en-US" altLang="zh-CN" sz="2400" dirty="0" smtClean="0">
                <a:latin typeface="+mn-ea"/>
              </a:rPr>
              <a:t>Which to believe?</a:t>
            </a:r>
          </a:p>
          <a:p>
            <a:pPr>
              <a:lnSpc>
                <a:spcPct val="130000"/>
              </a:lnSpc>
            </a:pPr>
            <a:r>
              <a:rPr lang="en-US" altLang="zh-CN" sz="2400" dirty="0">
                <a:latin typeface="+mn-ea"/>
              </a:rPr>
              <a:t>Because of the problems of implementation bias and the limited number of </a:t>
            </a:r>
            <a:r>
              <a:rPr lang="en-US" altLang="zh-CN" sz="2400" dirty="0" smtClean="0">
                <a:latin typeface="+mn-ea"/>
              </a:rPr>
              <a:t>test datasets </a:t>
            </a:r>
            <a:r>
              <a:rPr lang="en-US" altLang="zh-CN" sz="2400" dirty="0">
                <a:latin typeface="+mn-ea"/>
              </a:rPr>
              <a:t>we feel little credence can be </a:t>
            </a:r>
            <a:r>
              <a:rPr lang="en-US" altLang="zh-CN" sz="2400" dirty="0" smtClean="0">
                <a:latin typeface="+mn-ea"/>
              </a:rPr>
              <a:t>given to </a:t>
            </a:r>
            <a:r>
              <a:rPr lang="en-US" altLang="zh-CN" sz="2400" dirty="0">
                <a:latin typeface="+mn-ea"/>
              </a:rPr>
              <a:t>any of the claims.</a:t>
            </a:r>
          </a:p>
        </p:txBody>
      </p:sp>
      <p:pic>
        <p:nvPicPr>
          <p:cNvPr id="2" name="图片 1"/>
          <p:cNvPicPr>
            <a:picLocks noChangeAspect="1"/>
          </p:cNvPicPr>
          <p:nvPr/>
        </p:nvPicPr>
        <p:blipFill>
          <a:blip r:embed="rId2"/>
          <a:stretch>
            <a:fillRect/>
          </a:stretch>
        </p:blipFill>
        <p:spPr>
          <a:xfrm>
            <a:off x="281816" y="3822261"/>
            <a:ext cx="11628368" cy="2340000"/>
          </a:xfrm>
          <a:prstGeom prst="rect">
            <a:avLst/>
          </a:prstGeom>
        </p:spPr>
      </p:pic>
    </p:spTree>
    <p:extLst>
      <p:ext uri="{BB962C8B-B14F-4D97-AF65-F5344CB8AC3E}">
        <p14:creationId xmlns:p14="http://schemas.microsoft.com/office/powerpoint/2010/main" val="243224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10888395" cy="362708"/>
          </a:xfrm>
        </p:spPr>
        <p:txBody>
          <a:bodyPr/>
          <a:lstStyle/>
          <a:p>
            <a:r>
              <a:rPr lang="en-US" altLang="zh-CN" sz="3000" dirty="0" smtClean="0"/>
              <a:t>Demonstration </a:t>
            </a:r>
            <a:r>
              <a:rPr lang="en-US" altLang="zh-CN" sz="3000" dirty="0"/>
              <a:t>of data bias</a:t>
            </a:r>
            <a:endParaRPr lang="zh-CN" altLang="en-US" sz="3000" dirty="0"/>
          </a:p>
        </p:txBody>
      </p:sp>
      <p:sp>
        <p:nvSpPr>
          <p:cNvPr id="11" name="文本框 8"/>
          <p:cNvSpPr txBox="1"/>
          <p:nvPr/>
        </p:nvSpPr>
        <p:spPr>
          <a:xfrm>
            <a:off x="199360" y="712123"/>
            <a:ext cx="5118227" cy="361329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200" dirty="0">
                <a:latin typeface="+mn-ea"/>
              </a:rPr>
              <a:t>P</a:t>
            </a:r>
            <a:r>
              <a:rPr lang="en-US" altLang="zh-CN" sz="2200" dirty="0" smtClean="0">
                <a:latin typeface="+mn-ea"/>
              </a:rPr>
              <a:t>apers </a:t>
            </a:r>
            <a:r>
              <a:rPr lang="en-US" altLang="zh-CN" sz="2200" dirty="0">
                <a:latin typeface="+mn-ea"/>
              </a:rPr>
              <a:t>listed above experimented on a maximum of 3 datasets</a:t>
            </a:r>
            <a:r>
              <a:rPr lang="en-US" altLang="zh-CN" sz="2200" dirty="0" smtClean="0">
                <a:latin typeface="+mn-ea"/>
              </a:rPr>
              <a:t>. If </a:t>
            </a:r>
            <a:r>
              <a:rPr lang="en-US" altLang="zh-CN" sz="2200" dirty="0">
                <a:latin typeface="+mn-ea"/>
              </a:rPr>
              <a:t>we use that number of datasets we can demonstrate essentially any finding we </a:t>
            </a:r>
            <a:r>
              <a:rPr lang="en-US" altLang="zh-CN" sz="2200" dirty="0" smtClean="0">
                <a:latin typeface="+mn-ea"/>
              </a:rPr>
              <a:t>wish.</a:t>
            </a:r>
            <a:endParaRPr lang="en-US" altLang="zh-CN" sz="2200" dirty="0">
              <a:latin typeface="+mn-ea"/>
            </a:endParaRPr>
          </a:p>
          <a:p>
            <a:pPr>
              <a:lnSpc>
                <a:spcPct val="130000"/>
              </a:lnSpc>
            </a:pPr>
            <a:endParaRPr lang="en-US" altLang="zh-CN" sz="2200" dirty="0" smtClean="0">
              <a:latin typeface="+mn-ea"/>
            </a:endParaRPr>
          </a:p>
          <a:p>
            <a:pPr>
              <a:lnSpc>
                <a:spcPct val="130000"/>
              </a:lnSpc>
            </a:pPr>
            <a:endParaRPr lang="en-US" altLang="zh-CN" sz="2200" dirty="0">
              <a:latin typeface="+mn-ea"/>
            </a:endParaRPr>
          </a:p>
          <a:p>
            <a:pPr>
              <a:lnSpc>
                <a:spcPct val="130000"/>
              </a:lnSpc>
            </a:pPr>
            <a:endParaRPr lang="en-US" altLang="zh-CN" sz="2200" dirty="0" smtClean="0">
              <a:latin typeface="+mn-ea"/>
            </a:endParaRPr>
          </a:p>
        </p:txBody>
      </p:sp>
      <p:pic>
        <p:nvPicPr>
          <p:cNvPr id="3" name="图片 2"/>
          <p:cNvPicPr>
            <a:picLocks noChangeAspect="1"/>
          </p:cNvPicPr>
          <p:nvPr/>
        </p:nvPicPr>
        <p:blipFill>
          <a:blip r:embed="rId2"/>
          <a:stretch>
            <a:fillRect/>
          </a:stretch>
        </p:blipFill>
        <p:spPr>
          <a:xfrm>
            <a:off x="181267" y="3560492"/>
            <a:ext cx="5705475" cy="2762250"/>
          </a:xfrm>
          <a:prstGeom prst="rect">
            <a:avLst/>
          </a:prstGeom>
        </p:spPr>
      </p:pic>
      <p:pic>
        <p:nvPicPr>
          <p:cNvPr id="5" name="图片 4"/>
          <p:cNvPicPr>
            <a:picLocks noChangeAspect="1"/>
          </p:cNvPicPr>
          <p:nvPr/>
        </p:nvPicPr>
        <p:blipFill>
          <a:blip r:embed="rId3"/>
          <a:stretch>
            <a:fillRect/>
          </a:stretch>
        </p:blipFill>
        <p:spPr>
          <a:xfrm>
            <a:off x="6111825" y="752601"/>
            <a:ext cx="5676900" cy="2609850"/>
          </a:xfrm>
          <a:prstGeom prst="rect">
            <a:avLst/>
          </a:prstGeom>
        </p:spPr>
      </p:pic>
      <p:pic>
        <p:nvPicPr>
          <p:cNvPr id="6" name="图片 5"/>
          <p:cNvPicPr>
            <a:picLocks noChangeAspect="1"/>
          </p:cNvPicPr>
          <p:nvPr/>
        </p:nvPicPr>
        <p:blipFill>
          <a:blip r:embed="rId4"/>
          <a:stretch>
            <a:fillRect/>
          </a:stretch>
        </p:blipFill>
        <p:spPr>
          <a:xfrm>
            <a:off x="6049912" y="3608117"/>
            <a:ext cx="5800725" cy="2714625"/>
          </a:xfrm>
          <a:prstGeom prst="rect">
            <a:avLst/>
          </a:prstGeom>
        </p:spPr>
      </p:pic>
    </p:spTree>
    <p:extLst>
      <p:ext uri="{BB962C8B-B14F-4D97-AF65-F5344CB8AC3E}">
        <p14:creationId xmlns:p14="http://schemas.microsoft.com/office/powerpoint/2010/main" val="286664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10888395" cy="362708"/>
          </a:xfrm>
        </p:spPr>
        <p:txBody>
          <a:bodyPr/>
          <a:lstStyle/>
          <a:p>
            <a:r>
              <a:rPr lang="en-US" altLang="zh-CN" sz="3000" dirty="0"/>
              <a:t>Demonstration of implementation bias</a:t>
            </a:r>
            <a:endParaRPr lang="zh-CN" altLang="en-US" sz="3000" dirty="0"/>
          </a:p>
        </p:txBody>
      </p:sp>
      <p:sp>
        <p:nvSpPr>
          <p:cNvPr id="8" name="文本框 8"/>
          <p:cNvSpPr txBox="1"/>
          <p:nvPr/>
        </p:nvSpPr>
        <p:spPr>
          <a:xfrm>
            <a:off x="16480" y="712123"/>
            <a:ext cx="12166141" cy="100578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dirty="0" smtClean="0">
                <a:latin typeface="+mn-ea"/>
              </a:rPr>
              <a:t>Demonstrate </a:t>
            </a:r>
            <a:r>
              <a:rPr lang="en-US" altLang="zh-CN" sz="2400" dirty="0">
                <a:latin typeface="+mn-ea"/>
              </a:rPr>
              <a:t>the potential for implementation bias with sequential </a:t>
            </a:r>
            <a:r>
              <a:rPr lang="en-US" altLang="zh-CN" sz="2400" dirty="0" smtClean="0">
                <a:latin typeface="+mn-ea"/>
              </a:rPr>
              <a:t>scanning performed </a:t>
            </a:r>
            <a:r>
              <a:rPr lang="en-US" altLang="zh-CN" sz="2400" dirty="0">
                <a:latin typeface="+mn-ea"/>
              </a:rPr>
              <a:t>in main </a:t>
            </a:r>
            <a:r>
              <a:rPr lang="en-US" altLang="zh-CN" sz="2400" dirty="0" smtClean="0">
                <a:latin typeface="+mn-ea"/>
              </a:rPr>
              <a:t>memory.</a:t>
            </a:r>
          </a:p>
        </p:txBody>
      </p:sp>
      <p:pic>
        <p:nvPicPr>
          <p:cNvPr id="2" name="图片 1"/>
          <p:cNvPicPr>
            <a:picLocks noChangeAspect="1"/>
          </p:cNvPicPr>
          <p:nvPr/>
        </p:nvPicPr>
        <p:blipFill>
          <a:blip r:embed="rId2"/>
          <a:stretch>
            <a:fillRect/>
          </a:stretch>
        </p:blipFill>
        <p:spPr>
          <a:xfrm>
            <a:off x="5444196" y="2269712"/>
            <a:ext cx="6468003" cy="3816000"/>
          </a:xfrm>
          <a:prstGeom prst="rect">
            <a:avLst/>
          </a:prstGeom>
        </p:spPr>
      </p:pic>
      <p:sp>
        <p:nvSpPr>
          <p:cNvPr id="4" name="文本框 3"/>
          <p:cNvSpPr txBox="1"/>
          <p:nvPr/>
        </p:nvSpPr>
        <p:spPr>
          <a:xfrm>
            <a:off x="16480" y="2771336"/>
            <a:ext cx="5427716" cy="2862322"/>
          </a:xfrm>
          <a:prstGeom prst="rect">
            <a:avLst/>
          </a:prstGeom>
          <a:noFill/>
        </p:spPr>
        <p:txBody>
          <a:bodyPr wrap="square" rtlCol="0">
            <a:spAutoFit/>
          </a:bodyPr>
          <a:lstStyle/>
          <a:p>
            <a:r>
              <a:rPr lang="en-US" altLang="zh-CN" sz="2400" dirty="0" smtClean="0">
                <a:latin typeface="+mn-ea"/>
              </a:rPr>
              <a:t>Optimization 1: </a:t>
            </a:r>
            <a:r>
              <a:rPr lang="en-US" altLang="zh-CN" sz="2400" dirty="0">
                <a:latin typeface="+mn-ea"/>
              </a:rPr>
              <a:t>neglect </a:t>
            </a:r>
            <a:r>
              <a:rPr lang="en-US" altLang="zh-CN" sz="2400" dirty="0" smtClean="0">
                <a:latin typeface="+mn-ea"/>
              </a:rPr>
              <a:t>taking the </a:t>
            </a:r>
            <a:r>
              <a:rPr lang="en-US" altLang="zh-CN" sz="2400" dirty="0">
                <a:latin typeface="+mn-ea"/>
              </a:rPr>
              <a:t>square </a:t>
            </a:r>
            <a:r>
              <a:rPr lang="en-US" altLang="zh-CN" sz="2400" dirty="0" smtClean="0">
                <a:latin typeface="+mn-ea"/>
              </a:rPr>
              <a:t>root</a:t>
            </a:r>
          </a:p>
          <a:p>
            <a:endParaRPr lang="en-US" altLang="zh-CN" sz="2400" dirty="0">
              <a:latin typeface="+mn-ea"/>
            </a:endParaRPr>
          </a:p>
          <a:p>
            <a:r>
              <a:rPr lang="en-US" altLang="zh-CN" sz="2400" dirty="0">
                <a:latin typeface="+mn-ea"/>
              </a:rPr>
              <a:t>Optimization </a:t>
            </a:r>
            <a:r>
              <a:rPr lang="en-US" altLang="zh-CN" sz="2400" dirty="0" smtClean="0">
                <a:latin typeface="+mn-ea"/>
              </a:rPr>
              <a:t>2</a:t>
            </a:r>
            <a:r>
              <a:rPr lang="en-US" altLang="zh-CN" sz="2400" dirty="0">
                <a:latin typeface="+mn-ea"/>
              </a:rPr>
              <a:t>:  comparing the best so </a:t>
            </a:r>
            <a:r>
              <a:rPr lang="en-US" altLang="zh-CN" sz="2400" dirty="0" smtClean="0">
                <a:latin typeface="+mn-ea"/>
              </a:rPr>
              <a:t>far variable </a:t>
            </a:r>
            <a:r>
              <a:rPr lang="en-US" altLang="zh-CN" sz="2400" dirty="0">
                <a:latin typeface="+mn-ea"/>
              </a:rPr>
              <a:t>to the partial sums at each iteration of the loop.</a:t>
            </a:r>
          </a:p>
          <a:p>
            <a:r>
              <a:rPr lang="en-US" altLang="zh-CN" dirty="0"/>
              <a:t/>
            </a:r>
            <a:br>
              <a:rPr lang="en-US" altLang="zh-CN" dirty="0"/>
            </a:br>
            <a:endParaRPr lang="zh-CN" altLang="en-US" dirty="0"/>
          </a:p>
        </p:txBody>
      </p:sp>
    </p:spTree>
    <p:extLst>
      <p:ext uri="{BB962C8B-B14F-4D97-AF65-F5344CB8AC3E}">
        <p14:creationId xmlns:p14="http://schemas.microsoft.com/office/powerpoint/2010/main" val="315617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10888395" cy="362708"/>
          </a:xfrm>
        </p:spPr>
        <p:txBody>
          <a:bodyPr/>
          <a:lstStyle/>
          <a:p>
            <a:r>
              <a:rPr lang="en-US" altLang="zh-CN" sz="3000" dirty="0"/>
              <a:t>Demonstration of implementation bias</a:t>
            </a:r>
            <a:endParaRPr lang="zh-CN" altLang="en-US" sz="3000" dirty="0"/>
          </a:p>
        </p:txBody>
      </p:sp>
      <p:sp>
        <p:nvSpPr>
          <p:cNvPr id="8" name="文本框 8"/>
          <p:cNvSpPr txBox="1"/>
          <p:nvPr/>
        </p:nvSpPr>
        <p:spPr>
          <a:xfrm>
            <a:off x="16480" y="712123"/>
            <a:ext cx="12166141" cy="100578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dirty="0" smtClean="0">
                <a:latin typeface="+mn-ea"/>
              </a:rPr>
              <a:t>Demonstrate </a:t>
            </a:r>
            <a:r>
              <a:rPr lang="en-US" altLang="zh-CN" sz="2400" dirty="0">
                <a:latin typeface="+mn-ea"/>
              </a:rPr>
              <a:t>the potential for implementation bias with sequential scanning</a:t>
            </a:r>
          </a:p>
          <a:p>
            <a:pPr>
              <a:lnSpc>
                <a:spcPct val="130000"/>
              </a:lnSpc>
            </a:pPr>
            <a:r>
              <a:rPr lang="en-US" altLang="zh-CN" sz="2400" dirty="0">
                <a:latin typeface="+mn-ea"/>
              </a:rPr>
              <a:t>performed in main </a:t>
            </a:r>
            <a:r>
              <a:rPr lang="en-US" altLang="zh-CN" sz="2400" dirty="0" smtClean="0">
                <a:latin typeface="+mn-ea"/>
              </a:rPr>
              <a:t>memory.</a:t>
            </a:r>
          </a:p>
        </p:txBody>
      </p:sp>
      <p:pic>
        <p:nvPicPr>
          <p:cNvPr id="3" name="图片 2"/>
          <p:cNvPicPr>
            <a:picLocks noChangeAspect="1"/>
          </p:cNvPicPr>
          <p:nvPr/>
        </p:nvPicPr>
        <p:blipFill>
          <a:blip r:embed="rId2"/>
          <a:stretch>
            <a:fillRect/>
          </a:stretch>
        </p:blipFill>
        <p:spPr>
          <a:xfrm>
            <a:off x="1484650" y="1810555"/>
            <a:ext cx="9222701" cy="4788000"/>
          </a:xfrm>
          <a:prstGeom prst="rect">
            <a:avLst/>
          </a:prstGeom>
        </p:spPr>
      </p:pic>
    </p:spTree>
    <p:extLst>
      <p:ext uri="{BB962C8B-B14F-4D97-AF65-F5344CB8AC3E}">
        <p14:creationId xmlns:p14="http://schemas.microsoft.com/office/powerpoint/2010/main" val="7598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A real world </a:t>
            </a:r>
            <a:r>
              <a:rPr lang="en-US" altLang="zh-CN" sz="3000" dirty="0" smtClean="0"/>
              <a:t>case</a:t>
            </a:r>
            <a:endParaRPr lang="zh-CN" altLang="en-US" sz="3000" dirty="0"/>
          </a:p>
        </p:txBody>
      </p:sp>
      <p:sp>
        <p:nvSpPr>
          <p:cNvPr id="8" name="文本框 8"/>
          <p:cNvSpPr txBox="1"/>
          <p:nvPr/>
        </p:nvSpPr>
        <p:spPr>
          <a:xfrm>
            <a:off x="16480" y="712123"/>
            <a:ext cx="12166141" cy="52565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dirty="0">
                <a:latin typeface="+mn-ea"/>
              </a:rPr>
              <a:t>a novel linear time lower bounding technique for DTW. </a:t>
            </a:r>
            <a:r>
              <a:rPr lang="en-US" altLang="zh-CN" sz="2400" dirty="0" smtClean="0">
                <a:latin typeface="+mn-ea"/>
              </a:rPr>
              <a:t>     Kim </a:t>
            </a:r>
            <a:r>
              <a:rPr lang="en-US" altLang="zh-CN" sz="2400" dirty="0">
                <a:latin typeface="+mn-ea"/>
              </a:rPr>
              <a:t>et al. (2001)</a:t>
            </a:r>
            <a:endParaRPr lang="en-US" altLang="zh-CN" sz="2400" dirty="0" smtClean="0">
              <a:latin typeface="+mn-ea"/>
            </a:endParaRPr>
          </a:p>
        </p:txBody>
      </p:sp>
      <p:pic>
        <p:nvPicPr>
          <p:cNvPr id="2" name="图片 1"/>
          <p:cNvPicPr>
            <a:picLocks noChangeAspect="1"/>
          </p:cNvPicPr>
          <p:nvPr/>
        </p:nvPicPr>
        <p:blipFill>
          <a:blip r:embed="rId2"/>
          <a:stretch>
            <a:fillRect/>
          </a:stretch>
        </p:blipFill>
        <p:spPr>
          <a:xfrm>
            <a:off x="382210" y="1442967"/>
            <a:ext cx="11427581" cy="5184000"/>
          </a:xfrm>
          <a:prstGeom prst="rect">
            <a:avLst/>
          </a:prstGeom>
        </p:spPr>
      </p:pic>
    </p:spTree>
    <p:extLst>
      <p:ext uri="{BB962C8B-B14F-4D97-AF65-F5344CB8AC3E}">
        <p14:creationId xmlns:p14="http://schemas.microsoft.com/office/powerpoint/2010/main" val="270941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A real world </a:t>
            </a:r>
            <a:r>
              <a:rPr lang="en-US" altLang="zh-CN" sz="3000" dirty="0" smtClean="0"/>
              <a:t>case</a:t>
            </a:r>
            <a:endParaRPr lang="zh-CN" altLang="en-US" sz="3000" dirty="0"/>
          </a:p>
        </p:txBody>
      </p:sp>
      <p:sp>
        <p:nvSpPr>
          <p:cNvPr id="8" name="文本框 8"/>
          <p:cNvSpPr txBox="1"/>
          <p:nvPr/>
        </p:nvSpPr>
        <p:spPr>
          <a:xfrm>
            <a:off x="16480" y="712123"/>
            <a:ext cx="12166141" cy="507639"/>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300" dirty="0" smtClean="0">
                <a:latin typeface="+mn-ea"/>
              </a:rPr>
              <a:t>Time series appear </a:t>
            </a:r>
            <a:r>
              <a:rPr lang="en-US" altLang="zh-CN" sz="2300" dirty="0">
                <a:latin typeface="+mn-ea"/>
              </a:rPr>
              <a:t>to have similar shapes, </a:t>
            </a:r>
            <a:r>
              <a:rPr lang="en-US" altLang="zh-CN" sz="2300" dirty="0" smtClean="0">
                <a:latin typeface="+mn-ea"/>
              </a:rPr>
              <a:t>but </a:t>
            </a:r>
            <a:r>
              <a:rPr lang="en-US" altLang="zh-CN" sz="2300" dirty="0">
                <a:latin typeface="+mn-ea"/>
              </a:rPr>
              <a:t>occur at different offsets in the Y-Axis.</a:t>
            </a:r>
            <a:endParaRPr lang="en-US" altLang="zh-CN" sz="2300" dirty="0" smtClean="0">
              <a:latin typeface="+mn-ea"/>
            </a:endParaRPr>
          </a:p>
        </p:txBody>
      </p:sp>
      <p:pic>
        <p:nvPicPr>
          <p:cNvPr id="3" name="图片 2"/>
          <p:cNvPicPr>
            <a:picLocks noChangeAspect="1"/>
          </p:cNvPicPr>
          <p:nvPr/>
        </p:nvPicPr>
        <p:blipFill>
          <a:blip r:embed="rId2"/>
          <a:stretch>
            <a:fillRect/>
          </a:stretch>
        </p:blipFill>
        <p:spPr>
          <a:xfrm>
            <a:off x="582895" y="1983324"/>
            <a:ext cx="11033309" cy="3852000"/>
          </a:xfrm>
          <a:prstGeom prst="rect">
            <a:avLst/>
          </a:prstGeom>
        </p:spPr>
      </p:pic>
    </p:spTree>
    <p:extLst>
      <p:ext uri="{BB962C8B-B14F-4D97-AF65-F5344CB8AC3E}">
        <p14:creationId xmlns:p14="http://schemas.microsoft.com/office/powerpoint/2010/main" val="398665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A real world </a:t>
            </a:r>
            <a:r>
              <a:rPr lang="en-US" altLang="zh-CN" sz="3000" dirty="0" smtClean="0"/>
              <a:t>case</a:t>
            </a:r>
            <a:endParaRPr lang="zh-CN" altLang="en-US" sz="3000" dirty="0"/>
          </a:p>
        </p:txBody>
      </p:sp>
      <p:sp>
        <p:nvSpPr>
          <p:cNvPr id="8" name="文本框 8"/>
          <p:cNvSpPr txBox="1"/>
          <p:nvPr/>
        </p:nvSpPr>
        <p:spPr>
          <a:xfrm>
            <a:off x="16480" y="712123"/>
            <a:ext cx="12166141" cy="193283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300" dirty="0" smtClean="0">
                <a:latin typeface="+mn-ea"/>
              </a:rPr>
              <a:t>The </a:t>
            </a:r>
            <a:r>
              <a:rPr lang="en-US" altLang="zh-CN" sz="2300" dirty="0">
                <a:latin typeface="+mn-ea"/>
              </a:rPr>
              <a:t>authors report only experiments with no </a:t>
            </a:r>
            <a:r>
              <a:rPr lang="en-US" altLang="zh-CN" sz="2300" dirty="0" smtClean="0">
                <a:latin typeface="+mn-ea"/>
              </a:rPr>
              <a:t>normalization.</a:t>
            </a:r>
          </a:p>
          <a:p>
            <a:pPr>
              <a:lnSpc>
                <a:spcPct val="130000"/>
              </a:lnSpc>
            </a:pPr>
            <a:endParaRPr lang="en-US" altLang="zh-CN" sz="2300" dirty="0" smtClean="0">
              <a:latin typeface="+mn-ea"/>
            </a:endParaRPr>
          </a:p>
          <a:p>
            <a:pPr>
              <a:lnSpc>
                <a:spcPct val="130000"/>
              </a:lnSpc>
            </a:pPr>
            <a:r>
              <a:rPr lang="en-US" altLang="zh-CN" sz="2300" dirty="0">
                <a:latin typeface="+mn-ea"/>
              </a:rPr>
              <a:t>If we normalize the data the lower </a:t>
            </a:r>
            <a:r>
              <a:rPr lang="en-US" altLang="zh-CN" sz="2300" dirty="0" smtClean="0">
                <a:latin typeface="+mn-ea"/>
              </a:rPr>
              <a:t>bound becomes </a:t>
            </a:r>
            <a:r>
              <a:rPr lang="en-US" altLang="zh-CN" sz="2300" dirty="0">
                <a:latin typeface="+mn-ea"/>
              </a:rPr>
              <a:t>extremely weak, a tiny fraction </a:t>
            </a:r>
            <a:r>
              <a:rPr lang="en-US" altLang="zh-CN" sz="2300" dirty="0" smtClean="0">
                <a:latin typeface="+mn-ea"/>
              </a:rPr>
              <a:t>of the </a:t>
            </a:r>
            <a:r>
              <a:rPr lang="en-US" altLang="zh-CN" sz="2300" dirty="0">
                <a:latin typeface="+mn-ea"/>
              </a:rPr>
              <a:t>true distance, and thus the pruning </a:t>
            </a:r>
            <a:r>
              <a:rPr lang="en-US" altLang="zh-CN" sz="2300" dirty="0" smtClean="0">
                <a:latin typeface="+mn-ea"/>
              </a:rPr>
              <a:t>power of </a:t>
            </a:r>
            <a:r>
              <a:rPr lang="en-US" altLang="zh-CN" sz="2300" dirty="0">
                <a:latin typeface="+mn-ea"/>
              </a:rPr>
              <a:t>the lower bound is greatly </a:t>
            </a:r>
            <a:r>
              <a:rPr lang="en-US" altLang="zh-CN" sz="2300" dirty="0" smtClean="0">
                <a:latin typeface="+mn-ea"/>
              </a:rPr>
              <a:t>reduced.</a:t>
            </a:r>
          </a:p>
        </p:txBody>
      </p:sp>
      <p:pic>
        <p:nvPicPr>
          <p:cNvPr id="3" name="图片 2"/>
          <p:cNvPicPr>
            <a:picLocks noChangeAspect="1"/>
          </p:cNvPicPr>
          <p:nvPr/>
        </p:nvPicPr>
        <p:blipFill>
          <a:blip r:embed="rId2"/>
          <a:stretch>
            <a:fillRect/>
          </a:stretch>
        </p:blipFill>
        <p:spPr>
          <a:xfrm>
            <a:off x="582895" y="2785182"/>
            <a:ext cx="11033309" cy="3852000"/>
          </a:xfrm>
          <a:prstGeom prst="rect">
            <a:avLst/>
          </a:prstGeom>
        </p:spPr>
      </p:pic>
    </p:spTree>
    <p:extLst>
      <p:ext uri="{BB962C8B-B14F-4D97-AF65-F5344CB8AC3E}">
        <p14:creationId xmlns:p14="http://schemas.microsoft.com/office/powerpoint/2010/main" val="338014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Classification and clustering</a:t>
            </a:r>
            <a:endParaRPr lang="zh-CN" altLang="en-US" sz="3000" dirty="0"/>
          </a:p>
        </p:txBody>
      </p:sp>
      <p:sp>
        <p:nvSpPr>
          <p:cNvPr id="8" name="文本框 8"/>
          <p:cNvSpPr txBox="1"/>
          <p:nvPr/>
        </p:nvSpPr>
        <p:spPr>
          <a:xfrm>
            <a:off x="16480" y="712123"/>
            <a:ext cx="12166141" cy="2693045"/>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600" dirty="0">
                <a:latin typeface="+mn-ea"/>
              </a:rPr>
              <a:t>Most of the contributions focus on providing a new similarity </a:t>
            </a:r>
            <a:r>
              <a:rPr lang="en-US" altLang="zh-CN" sz="2600" dirty="0" smtClean="0">
                <a:latin typeface="+mn-ea"/>
              </a:rPr>
              <a:t>measure as a subroutine </a:t>
            </a:r>
            <a:r>
              <a:rPr lang="en-US" altLang="zh-CN" sz="2600" dirty="0">
                <a:latin typeface="+mn-ea"/>
              </a:rPr>
              <a:t>to an existing classification or clustering </a:t>
            </a:r>
            <a:r>
              <a:rPr lang="en-US" altLang="zh-CN" sz="2600" dirty="0" smtClean="0">
                <a:latin typeface="+mn-ea"/>
              </a:rPr>
              <a:t>algorithm.</a:t>
            </a:r>
          </a:p>
          <a:p>
            <a:pPr>
              <a:lnSpc>
                <a:spcPct val="130000"/>
              </a:lnSpc>
            </a:pPr>
            <a:endParaRPr lang="en-US" altLang="zh-CN" sz="2600" dirty="0" smtClean="0">
              <a:latin typeface="+mn-ea"/>
            </a:endParaRPr>
          </a:p>
          <a:p>
            <a:pPr>
              <a:lnSpc>
                <a:spcPct val="130000"/>
              </a:lnSpc>
            </a:pPr>
            <a:r>
              <a:rPr lang="en-US" altLang="zh-CN" sz="2600" dirty="0">
                <a:latin typeface="+mn-ea"/>
              </a:rPr>
              <a:t>There are two ways to answer this question, subjectively and objectively, we consider both below</a:t>
            </a:r>
            <a:r>
              <a:rPr lang="en-US" altLang="zh-CN" sz="2600" dirty="0" smtClean="0">
                <a:latin typeface="+mn-ea"/>
              </a:rPr>
              <a:t>.</a:t>
            </a:r>
            <a:endParaRPr lang="en-US" altLang="zh-CN" sz="2600" dirty="0">
              <a:latin typeface="+mn-ea"/>
            </a:endParaRPr>
          </a:p>
        </p:txBody>
      </p:sp>
    </p:spTree>
    <p:extLst>
      <p:ext uri="{BB962C8B-B14F-4D97-AF65-F5344CB8AC3E}">
        <p14:creationId xmlns:p14="http://schemas.microsoft.com/office/powerpoint/2010/main" val="313051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3404383" cy="362708"/>
          </a:xfrm>
        </p:spPr>
        <p:txBody>
          <a:bodyPr/>
          <a:lstStyle/>
          <a:p>
            <a:r>
              <a:rPr lang="en-US" altLang="zh-CN" sz="3000" dirty="0" smtClean="0"/>
              <a:t>Introduction</a:t>
            </a:r>
            <a:endParaRPr lang="zh-CN" altLang="en-US" sz="3000" dirty="0"/>
          </a:p>
        </p:txBody>
      </p:sp>
      <p:sp>
        <p:nvSpPr>
          <p:cNvPr id="11" name="文本框 8"/>
          <p:cNvSpPr txBox="1"/>
          <p:nvPr/>
        </p:nvSpPr>
        <p:spPr>
          <a:xfrm>
            <a:off x="16480" y="712123"/>
            <a:ext cx="12166141" cy="5853910"/>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dirty="0" smtClean="0">
                <a:latin typeface="+mn-ea"/>
              </a:rPr>
              <a:t>Researches about mining </a:t>
            </a:r>
            <a:r>
              <a:rPr lang="en-US" altLang="zh-CN" sz="2400" dirty="0">
                <a:latin typeface="+mn-ea"/>
              </a:rPr>
              <a:t>time series data</a:t>
            </a:r>
          </a:p>
          <a:p>
            <a:pPr>
              <a:lnSpc>
                <a:spcPct val="130000"/>
              </a:lnSpc>
            </a:pPr>
            <a:endParaRPr lang="en-US" altLang="zh-CN" sz="2400" dirty="0" smtClean="0">
              <a:latin typeface="+mn-ea"/>
            </a:endParaRPr>
          </a:p>
          <a:p>
            <a:pPr marL="342900" indent="-342900">
              <a:lnSpc>
                <a:spcPct val="130000"/>
              </a:lnSpc>
              <a:buFont typeface="Arial" panose="020B0604020202020204" pitchFamily="34" charset="0"/>
              <a:buChar char="•"/>
            </a:pPr>
            <a:r>
              <a:rPr lang="en-US" altLang="zh-CN" sz="2400" dirty="0" smtClean="0">
                <a:latin typeface="+mn-ea"/>
              </a:rPr>
              <a:t>indexing </a:t>
            </a:r>
            <a:r>
              <a:rPr lang="en-US" altLang="zh-CN" sz="2400" dirty="0">
                <a:latin typeface="+mn-ea"/>
              </a:rPr>
              <a:t>(speed)</a:t>
            </a:r>
            <a:endParaRPr lang="en-US" altLang="zh-CN" sz="2400" dirty="0" smtClean="0">
              <a:latin typeface="+mn-ea"/>
            </a:endParaRPr>
          </a:p>
          <a:p>
            <a:pPr marL="342900" indent="-342900">
              <a:lnSpc>
                <a:spcPct val="130000"/>
              </a:lnSpc>
              <a:buFont typeface="Arial" panose="020B0604020202020204" pitchFamily="34" charset="0"/>
              <a:buChar char="•"/>
            </a:pPr>
            <a:r>
              <a:rPr lang="en-US" altLang="zh-CN" sz="2400" dirty="0" smtClean="0">
                <a:latin typeface="+mn-ea"/>
              </a:rPr>
              <a:t>classification, </a:t>
            </a:r>
            <a:r>
              <a:rPr lang="en-US" altLang="zh-CN" sz="2400" dirty="0">
                <a:latin typeface="+mn-ea"/>
              </a:rPr>
              <a:t>clustering (accuracy)</a:t>
            </a:r>
            <a:endParaRPr lang="en-US" altLang="zh-CN" sz="2400" dirty="0" smtClean="0">
              <a:latin typeface="+mn-ea"/>
            </a:endParaRPr>
          </a:p>
          <a:p>
            <a:pPr marL="342900" indent="-342900">
              <a:lnSpc>
                <a:spcPct val="130000"/>
              </a:lnSpc>
              <a:buFont typeface="Arial" panose="020B0604020202020204" pitchFamily="34" charset="0"/>
              <a:buChar char="•"/>
            </a:pPr>
            <a:r>
              <a:rPr lang="en-US" altLang="zh-CN" sz="2400" dirty="0">
                <a:latin typeface="+mn-ea"/>
              </a:rPr>
              <a:t>segmentation (model accuracy</a:t>
            </a:r>
            <a:r>
              <a:rPr lang="en-US" altLang="zh-CN" sz="2400" dirty="0" smtClean="0">
                <a:latin typeface="+mn-ea"/>
              </a:rPr>
              <a:t>)</a:t>
            </a:r>
          </a:p>
          <a:p>
            <a:pPr>
              <a:lnSpc>
                <a:spcPct val="130000"/>
              </a:lnSpc>
            </a:pPr>
            <a:endParaRPr lang="en-US" altLang="zh-CN" sz="2400" dirty="0">
              <a:latin typeface="+mn-ea"/>
            </a:endParaRPr>
          </a:p>
          <a:p>
            <a:pPr>
              <a:lnSpc>
                <a:spcPct val="130000"/>
              </a:lnSpc>
            </a:pPr>
            <a:r>
              <a:rPr lang="en-US" altLang="zh-CN" sz="2400" dirty="0">
                <a:latin typeface="+mn-ea"/>
              </a:rPr>
              <a:t>Much of the work in the </a:t>
            </a:r>
            <a:r>
              <a:rPr lang="en-US" altLang="zh-CN" sz="2400" dirty="0" smtClean="0">
                <a:latin typeface="+mn-ea"/>
              </a:rPr>
              <a:t>literature suffers </a:t>
            </a:r>
            <a:r>
              <a:rPr lang="en-US" altLang="zh-CN" sz="2400" dirty="0">
                <a:latin typeface="+mn-ea"/>
              </a:rPr>
              <a:t>from two types of experimental flaws, </a:t>
            </a:r>
            <a:r>
              <a:rPr lang="en-US" altLang="zh-CN" sz="2400" b="1" dirty="0">
                <a:solidFill>
                  <a:srgbClr val="00B050"/>
                </a:solidFill>
                <a:latin typeface="+mn-ea"/>
              </a:rPr>
              <a:t>implementation bias </a:t>
            </a:r>
            <a:r>
              <a:rPr lang="en-US" altLang="zh-CN" sz="2400" dirty="0">
                <a:latin typeface="+mn-ea"/>
              </a:rPr>
              <a:t>and </a:t>
            </a:r>
            <a:r>
              <a:rPr lang="en-US" altLang="zh-CN" sz="2400" b="1" dirty="0">
                <a:solidFill>
                  <a:srgbClr val="00B050"/>
                </a:solidFill>
                <a:latin typeface="+mn-ea"/>
              </a:rPr>
              <a:t>data </a:t>
            </a:r>
            <a:r>
              <a:rPr lang="en-US" altLang="zh-CN" sz="2400" b="1" dirty="0" smtClean="0">
                <a:solidFill>
                  <a:srgbClr val="00B050"/>
                </a:solidFill>
                <a:latin typeface="+mn-ea"/>
              </a:rPr>
              <a:t>bias</a:t>
            </a:r>
            <a:r>
              <a:rPr lang="en-US" altLang="zh-CN" sz="2400" dirty="0" smtClean="0">
                <a:latin typeface="+mn-ea"/>
              </a:rPr>
              <a:t>. </a:t>
            </a:r>
            <a:r>
              <a:rPr lang="en-US" altLang="zh-CN" sz="2400" dirty="0">
                <a:latin typeface="+mn-ea"/>
              </a:rPr>
              <a:t>Because of </a:t>
            </a:r>
            <a:r>
              <a:rPr lang="en-US" altLang="zh-CN" sz="2400" dirty="0" smtClean="0">
                <a:latin typeface="+mn-ea"/>
              </a:rPr>
              <a:t>these flaws</a:t>
            </a:r>
            <a:r>
              <a:rPr lang="en-US" altLang="zh-CN" sz="2400" dirty="0">
                <a:latin typeface="+mn-ea"/>
              </a:rPr>
              <a:t>, much of the work has very little </a:t>
            </a:r>
            <a:r>
              <a:rPr lang="en-US" altLang="zh-CN" sz="2400" dirty="0" smtClean="0">
                <a:latin typeface="+mn-ea"/>
              </a:rPr>
              <a:t>generalizability to </a:t>
            </a:r>
            <a:r>
              <a:rPr lang="en-US" altLang="zh-CN" sz="2400" dirty="0">
                <a:latin typeface="+mn-ea"/>
              </a:rPr>
              <a:t>real world problems</a:t>
            </a:r>
            <a:r>
              <a:rPr lang="en-US" altLang="zh-CN" sz="2400" dirty="0" smtClean="0">
                <a:latin typeface="+mn-ea"/>
              </a:rPr>
              <a:t>.</a:t>
            </a:r>
          </a:p>
          <a:p>
            <a:pPr>
              <a:lnSpc>
                <a:spcPct val="130000"/>
              </a:lnSpc>
            </a:pPr>
            <a:endParaRPr lang="en-US" altLang="zh-CN" sz="2400" dirty="0" smtClean="0">
              <a:latin typeface="+mn-ea"/>
            </a:endParaRPr>
          </a:p>
          <a:p>
            <a:pPr>
              <a:lnSpc>
                <a:spcPct val="130000"/>
              </a:lnSpc>
            </a:pPr>
            <a:r>
              <a:rPr lang="en-US" altLang="zh-CN" sz="2400" dirty="0">
                <a:latin typeface="+mn-ea"/>
              </a:rPr>
              <a:t>Goal: Demonstrate that empirical evaluations in the past have often been inadequate. Encourage more extensive experimental evaluations in the future</a:t>
            </a:r>
            <a:r>
              <a:rPr lang="en-US" altLang="zh-CN" sz="2400" dirty="0" smtClean="0">
                <a:latin typeface="+mn-ea"/>
              </a:rPr>
              <a:t>.</a:t>
            </a:r>
            <a:endParaRPr lang="en-US" altLang="zh-CN" sz="2400" dirty="0">
              <a:latin typeface="+mn-ea"/>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1000"/>
                                        <p:tgtEl>
                                          <p:spTgt spid="11">
                                            <p:txEl>
                                              <p:pRg st="3" end="3"/>
                                            </p:txEl>
                                          </p:spTgt>
                                        </p:tgtEl>
                                      </p:cBhvr>
                                    </p:animEffect>
                                    <p:anim calcmode="lin" valueType="num">
                                      <p:cBhvr>
                                        <p:cTn id="2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1000"/>
                                        <p:tgtEl>
                                          <p:spTgt spid="11">
                                            <p:txEl>
                                              <p:pRg st="4" end="4"/>
                                            </p:txEl>
                                          </p:spTgt>
                                        </p:tgtEl>
                                      </p:cBhvr>
                                    </p:animEffect>
                                    <p:anim calcmode="lin" valueType="num">
                                      <p:cBhvr>
                                        <p:cTn id="29"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fade">
                                      <p:cBhvr>
                                        <p:cTn id="35" dur="1000"/>
                                        <p:tgtEl>
                                          <p:spTgt spid="11">
                                            <p:txEl>
                                              <p:pRg st="6" end="6"/>
                                            </p:txEl>
                                          </p:spTgt>
                                        </p:tgtEl>
                                      </p:cBhvr>
                                    </p:animEffect>
                                    <p:anim calcmode="lin" valueType="num">
                                      <p:cBhvr>
                                        <p:cTn id="36"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8" end="8"/>
                                            </p:txEl>
                                          </p:spTgt>
                                        </p:tgtEl>
                                        <p:attrNameLst>
                                          <p:attrName>style.visibility</p:attrName>
                                        </p:attrNameLst>
                                      </p:cBhvr>
                                      <p:to>
                                        <p:strVal val="visible"/>
                                      </p:to>
                                    </p:set>
                                    <p:animEffect transition="in" filter="fade">
                                      <p:cBhvr>
                                        <p:cTn id="42" dur="1000"/>
                                        <p:tgtEl>
                                          <p:spTgt spid="11">
                                            <p:txEl>
                                              <p:pRg st="8" end="8"/>
                                            </p:txEl>
                                          </p:spTgt>
                                        </p:tgtEl>
                                      </p:cBhvr>
                                    </p:animEffect>
                                    <p:anim calcmode="lin" valueType="num">
                                      <p:cBhvr>
                                        <p:cTn id="43"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Subjective evaluation of similarity</a:t>
            </a:r>
            <a:endParaRPr lang="zh-CN" altLang="en-US" sz="3000" dirty="0"/>
          </a:p>
        </p:txBody>
      </p:sp>
      <p:sp>
        <p:nvSpPr>
          <p:cNvPr id="8" name="文本框 8"/>
          <p:cNvSpPr txBox="1"/>
          <p:nvPr/>
        </p:nvSpPr>
        <p:spPr>
          <a:xfrm>
            <a:off x="16480" y="712123"/>
            <a:ext cx="12166141" cy="2292935"/>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000" dirty="0">
                <a:latin typeface="+mn-ea"/>
              </a:rPr>
              <a:t>We believe that one of the best (subjective) ways to evaluate a proposed similarity </a:t>
            </a:r>
            <a:r>
              <a:rPr lang="en-US" altLang="zh-CN" sz="2000" dirty="0" smtClean="0">
                <a:latin typeface="+mn-ea"/>
              </a:rPr>
              <a:t>measure is </a:t>
            </a:r>
            <a:r>
              <a:rPr lang="en-US" altLang="zh-CN" sz="2000" dirty="0">
                <a:latin typeface="+mn-ea"/>
              </a:rPr>
              <a:t>to use it to create a </a:t>
            </a:r>
            <a:r>
              <a:rPr lang="en-US" altLang="zh-CN" sz="2000" b="1" dirty="0">
                <a:latin typeface="+mn-ea"/>
              </a:rPr>
              <a:t>dendrogram of several time series </a:t>
            </a:r>
            <a:r>
              <a:rPr lang="en-US" altLang="zh-CN" sz="2000" dirty="0">
                <a:latin typeface="+mn-ea"/>
              </a:rPr>
              <a:t>from the domain of interest (</a:t>
            </a:r>
            <a:r>
              <a:rPr lang="en-US" altLang="zh-CN" sz="2000" dirty="0" smtClean="0">
                <a:latin typeface="+mn-ea"/>
              </a:rPr>
              <a:t>Keogh and </a:t>
            </a:r>
            <a:r>
              <a:rPr lang="en-US" altLang="zh-CN" sz="2000" dirty="0" err="1">
                <a:latin typeface="+mn-ea"/>
              </a:rPr>
              <a:t>Pazzani</a:t>
            </a:r>
            <a:r>
              <a:rPr lang="en-US" altLang="zh-CN" sz="2000" dirty="0">
                <a:latin typeface="+mn-ea"/>
              </a:rPr>
              <a:t>, 1998</a:t>
            </a:r>
            <a:r>
              <a:rPr lang="en-US" altLang="zh-CN" sz="2000" dirty="0" smtClean="0">
                <a:latin typeface="+mn-ea"/>
              </a:rPr>
              <a:t>).</a:t>
            </a:r>
          </a:p>
          <a:p>
            <a:pPr>
              <a:lnSpc>
                <a:spcPct val="130000"/>
              </a:lnSpc>
            </a:pPr>
            <a:endParaRPr lang="en-US" altLang="zh-CN" sz="1000" dirty="0">
              <a:latin typeface="+mn-ea"/>
            </a:endParaRPr>
          </a:p>
          <a:p>
            <a:pPr>
              <a:lnSpc>
                <a:spcPct val="130000"/>
              </a:lnSpc>
            </a:pPr>
            <a:r>
              <a:rPr lang="en-US" altLang="zh-CN" sz="2000" dirty="0">
                <a:latin typeface="+mn-ea"/>
              </a:rPr>
              <a:t>Moreover, </a:t>
            </a:r>
            <a:r>
              <a:rPr lang="en-US" altLang="zh-CN" sz="2000" dirty="0" smtClean="0">
                <a:latin typeface="+mn-ea"/>
              </a:rPr>
              <a:t>showing some </a:t>
            </a:r>
            <a:r>
              <a:rPr lang="en-US" altLang="zh-CN" sz="2000" dirty="0">
                <a:latin typeface="+mn-ea"/>
              </a:rPr>
              <a:t>examples of matching time series is of little utility unless some </a:t>
            </a:r>
            <a:r>
              <a:rPr lang="en-US" altLang="zh-CN" sz="2000" dirty="0" err="1">
                <a:latin typeface="+mn-ea"/>
              </a:rPr>
              <a:t>strawman</a:t>
            </a:r>
            <a:r>
              <a:rPr lang="en-US" altLang="zh-CN" sz="2000" dirty="0">
                <a:latin typeface="+mn-ea"/>
              </a:rPr>
              <a:t> </a:t>
            </a:r>
            <a:r>
              <a:rPr lang="en-US" altLang="zh-CN" sz="2000" dirty="0" smtClean="0">
                <a:latin typeface="+mn-ea"/>
              </a:rPr>
              <a:t>comparison is used.</a:t>
            </a:r>
            <a:endParaRPr lang="en-US" altLang="zh-CN" sz="2000" dirty="0">
              <a:latin typeface="+mn-ea"/>
            </a:endParaRPr>
          </a:p>
        </p:txBody>
      </p:sp>
      <p:pic>
        <p:nvPicPr>
          <p:cNvPr id="2" name="图片 1"/>
          <p:cNvPicPr>
            <a:picLocks noChangeAspect="1"/>
          </p:cNvPicPr>
          <p:nvPr/>
        </p:nvPicPr>
        <p:blipFill>
          <a:blip r:embed="rId2"/>
          <a:stretch>
            <a:fillRect/>
          </a:stretch>
        </p:blipFill>
        <p:spPr>
          <a:xfrm>
            <a:off x="1414902" y="3075398"/>
            <a:ext cx="9362196" cy="3600000"/>
          </a:xfrm>
          <a:prstGeom prst="rect">
            <a:avLst/>
          </a:prstGeom>
        </p:spPr>
      </p:pic>
    </p:spTree>
    <p:extLst>
      <p:ext uri="{BB962C8B-B14F-4D97-AF65-F5344CB8AC3E}">
        <p14:creationId xmlns:p14="http://schemas.microsoft.com/office/powerpoint/2010/main" val="207863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Objective evaluation of similarity</a:t>
            </a:r>
            <a:endParaRPr lang="zh-CN" altLang="en-US" sz="3000" dirty="0"/>
          </a:p>
        </p:txBody>
      </p:sp>
      <p:sp>
        <p:nvSpPr>
          <p:cNvPr id="8" name="文本框 8"/>
          <p:cNvSpPr txBox="1"/>
          <p:nvPr/>
        </p:nvSpPr>
        <p:spPr>
          <a:xfrm>
            <a:off x="16480" y="712123"/>
            <a:ext cx="12175519" cy="1660134"/>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700" dirty="0">
                <a:latin typeface="+mn-ea"/>
              </a:rPr>
              <a:t>Given a database of labeled time series, objective measurements of the quality of a </a:t>
            </a:r>
            <a:r>
              <a:rPr lang="en-US" altLang="zh-CN" sz="2700" dirty="0" smtClean="0">
                <a:latin typeface="+mn-ea"/>
              </a:rPr>
              <a:t>proposed similarity </a:t>
            </a:r>
            <a:r>
              <a:rPr lang="en-US" altLang="zh-CN" sz="2700" dirty="0">
                <a:latin typeface="+mn-ea"/>
              </a:rPr>
              <a:t>measure can be readily obtained by running simple classification experiments</a:t>
            </a:r>
            <a:r>
              <a:rPr lang="en-US" altLang="zh-CN" sz="2700" dirty="0" smtClean="0">
                <a:latin typeface="+mn-ea"/>
              </a:rPr>
              <a:t>. (error rates)</a:t>
            </a:r>
            <a:endParaRPr lang="en-US" altLang="zh-CN" sz="2700" dirty="0">
              <a:latin typeface="+mn-ea"/>
            </a:endParaRPr>
          </a:p>
        </p:txBody>
      </p:sp>
    </p:spTree>
    <p:extLst>
      <p:ext uri="{BB962C8B-B14F-4D97-AF65-F5344CB8AC3E}">
        <p14:creationId xmlns:p14="http://schemas.microsoft.com/office/powerpoint/2010/main" val="303334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Objective evaluation of similarity</a:t>
            </a:r>
            <a:endParaRPr lang="zh-CN" altLang="en-US" sz="3000" dirty="0"/>
          </a:p>
        </p:txBody>
      </p:sp>
      <p:pic>
        <p:nvPicPr>
          <p:cNvPr id="3" name="图片 2"/>
          <p:cNvPicPr>
            <a:picLocks noChangeAspect="1"/>
          </p:cNvPicPr>
          <p:nvPr/>
        </p:nvPicPr>
        <p:blipFill>
          <a:blip r:embed="rId2"/>
          <a:stretch>
            <a:fillRect/>
          </a:stretch>
        </p:blipFill>
        <p:spPr>
          <a:xfrm>
            <a:off x="1061520" y="818558"/>
            <a:ext cx="10068961" cy="5868000"/>
          </a:xfrm>
          <a:prstGeom prst="rect">
            <a:avLst/>
          </a:prstGeom>
        </p:spPr>
      </p:pic>
    </p:spTree>
    <p:extLst>
      <p:ext uri="{BB962C8B-B14F-4D97-AF65-F5344CB8AC3E}">
        <p14:creationId xmlns:p14="http://schemas.microsoft.com/office/powerpoint/2010/main" val="126345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Segmentation</a:t>
            </a:r>
            <a:endParaRPr lang="zh-CN" altLang="en-US" sz="3000" dirty="0"/>
          </a:p>
        </p:txBody>
      </p:sp>
      <p:sp>
        <p:nvSpPr>
          <p:cNvPr id="8" name="文本框 8"/>
          <p:cNvSpPr txBox="1"/>
          <p:nvPr/>
        </p:nvSpPr>
        <p:spPr>
          <a:xfrm>
            <a:off x="16480" y="712123"/>
            <a:ext cx="12175519" cy="655410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300" dirty="0" smtClean="0">
                <a:latin typeface="+mn-ea"/>
              </a:rPr>
              <a:t>Most </a:t>
            </a:r>
            <a:r>
              <a:rPr lang="en-US" altLang="zh-CN" sz="2300" dirty="0">
                <a:latin typeface="+mn-ea"/>
              </a:rPr>
              <a:t>time series segmentation algorithms can be grouped into one of the </a:t>
            </a:r>
            <a:r>
              <a:rPr lang="en-US" altLang="zh-CN" sz="2300" dirty="0" smtClean="0">
                <a:latin typeface="+mn-ea"/>
              </a:rPr>
              <a:t>following three </a:t>
            </a:r>
            <a:r>
              <a:rPr lang="en-US" altLang="zh-CN" sz="2300" dirty="0">
                <a:latin typeface="+mn-ea"/>
              </a:rPr>
              <a:t>categories</a:t>
            </a:r>
            <a:r>
              <a:rPr lang="en-US" altLang="zh-CN" sz="2300" dirty="0" smtClean="0">
                <a:latin typeface="+mn-ea"/>
              </a:rPr>
              <a:t>.</a:t>
            </a:r>
          </a:p>
          <a:p>
            <a:pPr>
              <a:lnSpc>
                <a:spcPct val="130000"/>
              </a:lnSpc>
            </a:pPr>
            <a:endParaRPr lang="en-US" altLang="zh-CN" sz="2700" dirty="0">
              <a:latin typeface="+mn-ea"/>
            </a:endParaRPr>
          </a:p>
          <a:p>
            <a:pPr>
              <a:lnSpc>
                <a:spcPct val="130000"/>
              </a:lnSpc>
            </a:pPr>
            <a:endParaRPr lang="en-US" altLang="zh-CN" sz="2700" dirty="0" smtClean="0">
              <a:latin typeface="+mn-ea"/>
            </a:endParaRPr>
          </a:p>
          <a:p>
            <a:pPr>
              <a:lnSpc>
                <a:spcPct val="130000"/>
              </a:lnSpc>
            </a:pPr>
            <a:endParaRPr lang="en-US" altLang="zh-CN" sz="2700" dirty="0">
              <a:latin typeface="+mn-ea"/>
            </a:endParaRPr>
          </a:p>
          <a:p>
            <a:pPr>
              <a:lnSpc>
                <a:spcPct val="130000"/>
              </a:lnSpc>
            </a:pPr>
            <a:endParaRPr lang="en-US" altLang="zh-CN" sz="2700" dirty="0" smtClean="0">
              <a:latin typeface="+mn-ea"/>
            </a:endParaRPr>
          </a:p>
          <a:p>
            <a:pPr>
              <a:lnSpc>
                <a:spcPct val="130000"/>
              </a:lnSpc>
            </a:pPr>
            <a:endParaRPr lang="en-US" altLang="zh-CN" sz="2700" dirty="0">
              <a:latin typeface="+mn-ea"/>
            </a:endParaRPr>
          </a:p>
          <a:p>
            <a:pPr>
              <a:lnSpc>
                <a:spcPct val="130000"/>
              </a:lnSpc>
            </a:pPr>
            <a:endParaRPr lang="en-US" altLang="zh-CN" sz="2300" dirty="0" smtClean="0">
              <a:latin typeface="+mn-ea"/>
            </a:endParaRPr>
          </a:p>
          <a:p>
            <a:pPr>
              <a:lnSpc>
                <a:spcPct val="130000"/>
              </a:lnSpc>
            </a:pPr>
            <a:r>
              <a:rPr lang="en-US" altLang="zh-CN" sz="2300" dirty="0" smtClean="0">
                <a:latin typeface="+mn-ea"/>
              </a:rPr>
              <a:t>How to measure </a:t>
            </a:r>
            <a:r>
              <a:rPr lang="en-US" altLang="zh-CN" sz="2300" dirty="0">
                <a:latin typeface="+mn-ea"/>
              </a:rPr>
              <a:t>the quality of a segmentation </a:t>
            </a:r>
            <a:r>
              <a:rPr lang="en-US" altLang="zh-CN" sz="2300" dirty="0" smtClean="0">
                <a:latin typeface="+mn-ea"/>
              </a:rPr>
              <a:t>algorithm?</a:t>
            </a:r>
          </a:p>
          <a:p>
            <a:pPr>
              <a:lnSpc>
                <a:spcPct val="130000"/>
              </a:lnSpc>
            </a:pPr>
            <a:endParaRPr lang="en-US" altLang="zh-CN" sz="2300" dirty="0">
              <a:latin typeface="+mn-ea"/>
            </a:endParaRPr>
          </a:p>
          <a:p>
            <a:pPr>
              <a:lnSpc>
                <a:spcPct val="130000"/>
              </a:lnSpc>
            </a:pPr>
            <a:r>
              <a:rPr lang="en-US" altLang="zh-CN" sz="2300" dirty="0">
                <a:latin typeface="+mn-ea"/>
              </a:rPr>
              <a:t>The reconstruction error is simply the Euclidean distance between the original data and the </a:t>
            </a:r>
            <a:r>
              <a:rPr lang="en-US" altLang="zh-CN" sz="2300" dirty="0" smtClean="0">
                <a:latin typeface="+mn-ea"/>
              </a:rPr>
              <a:t>segmented representation</a:t>
            </a:r>
            <a:r>
              <a:rPr lang="en-US" altLang="zh-CN" sz="2300" dirty="0">
                <a:latin typeface="+mn-ea"/>
              </a:rPr>
              <a:t>.</a:t>
            </a:r>
          </a:p>
          <a:p>
            <a:pPr>
              <a:lnSpc>
                <a:spcPct val="130000"/>
              </a:lnSpc>
            </a:pPr>
            <a:endParaRPr lang="en-US" altLang="zh-CN" sz="2700" dirty="0" smtClean="0">
              <a:latin typeface="+mn-ea"/>
            </a:endParaRPr>
          </a:p>
        </p:txBody>
      </p:sp>
      <p:pic>
        <p:nvPicPr>
          <p:cNvPr id="2" name="图片 1"/>
          <p:cNvPicPr>
            <a:picLocks noChangeAspect="1"/>
          </p:cNvPicPr>
          <p:nvPr/>
        </p:nvPicPr>
        <p:blipFill>
          <a:blip r:embed="rId2"/>
          <a:stretch>
            <a:fillRect/>
          </a:stretch>
        </p:blipFill>
        <p:spPr>
          <a:xfrm>
            <a:off x="111349" y="1988548"/>
            <a:ext cx="11985780" cy="2412000"/>
          </a:xfrm>
          <a:prstGeom prst="rect">
            <a:avLst/>
          </a:prstGeom>
        </p:spPr>
      </p:pic>
    </p:spTree>
    <p:extLst>
      <p:ext uri="{BB962C8B-B14F-4D97-AF65-F5344CB8AC3E}">
        <p14:creationId xmlns:p14="http://schemas.microsoft.com/office/powerpoint/2010/main" val="79080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1000"/>
                                        <p:tgtEl>
                                          <p:spTgt spid="8">
                                            <p:txEl>
                                              <p:pRg st="7" end="7"/>
                                            </p:txEl>
                                          </p:spTgt>
                                        </p:tgtEl>
                                      </p:cBhvr>
                                    </p:animEffect>
                                    <p:anim calcmode="lin" valueType="num">
                                      <p:cBhvr>
                                        <p:cTn id="22"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animEffect transition="in" filter="fade">
                                      <p:cBhvr>
                                        <p:cTn id="28" dur="1000"/>
                                        <p:tgtEl>
                                          <p:spTgt spid="8">
                                            <p:txEl>
                                              <p:pRg st="9" end="9"/>
                                            </p:txEl>
                                          </p:spTgt>
                                        </p:tgtEl>
                                      </p:cBhvr>
                                    </p:animEffect>
                                    <p:anim calcmode="lin" valueType="num">
                                      <p:cBhvr>
                                        <p:cTn id="29"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Data bias in segmentation</a:t>
            </a:r>
            <a:endParaRPr lang="zh-CN" altLang="en-US" sz="3000" dirty="0"/>
          </a:p>
        </p:txBody>
      </p:sp>
      <p:sp>
        <p:nvSpPr>
          <p:cNvPr id="8" name="文本框 8"/>
          <p:cNvSpPr txBox="1"/>
          <p:nvPr/>
        </p:nvSpPr>
        <p:spPr>
          <a:xfrm>
            <a:off x="16480" y="712123"/>
            <a:ext cx="12175519" cy="1472711"/>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300" dirty="0">
                <a:latin typeface="+mn-ea"/>
              </a:rPr>
              <a:t>Given that we have 3 </a:t>
            </a:r>
            <a:r>
              <a:rPr lang="en-US" altLang="zh-CN" sz="2300" dirty="0" smtClean="0">
                <a:latin typeface="+mn-ea"/>
              </a:rPr>
              <a:t>algorithms, want to know which is best.</a:t>
            </a:r>
          </a:p>
          <a:p>
            <a:pPr>
              <a:lnSpc>
                <a:spcPct val="130000"/>
              </a:lnSpc>
            </a:pPr>
            <a:r>
              <a:rPr lang="en-US" altLang="zh-CN" sz="2300" dirty="0" smtClean="0">
                <a:latin typeface="+mn-ea"/>
              </a:rPr>
              <a:t>The </a:t>
            </a:r>
            <a:r>
              <a:rPr lang="en-US" altLang="zh-CN" sz="2300" dirty="0">
                <a:latin typeface="+mn-ea"/>
              </a:rPr>
              <a:t>papers in the survey that use a segmentation algorithm test on a median of 1 dataset. However, if we use only one dataset we can demonstrate any </a:t>
            </a:r>
            <a:r>
              <a:rPr lang="en-US" altLang="zh-CN" sz="2300" dirty="0" smtClean="0">
                <a:latin typeface="+mn-ea"/>
              </a:rPr>
              <a:t>finding we </a:t>
            </a:r>
            <a:r>
              <a:rPr lang="en-US" altLang="zh-CN" sz="2300" dirty="0">
                <a:latin typeface="+mn-ea"/>
              </a:rPr>
              <a:t>wish</a:t>
            </a:r>
            <a:r>
              <a:rPr lang="en-US" altLang="zh-CN" sz="2300" dirty="0" smtClean="0">
                <a:latin typeface="+mn-ea"/>
              </a:rPr>
              <a:t>!</a:t>
            </a:r>
            <a:endParaRPr lang="en-US" altLang="zh-CN" sz="2700" dirty="0">
              <a:latin typeface="+mn-ea"/>
            </a:endParaRPr>
          </a:p>
        </p:txBody>
      </p:sp>
      <p:pic>
        <p:nvPicPr>
          <p:cNvPr id="3" name="图片 2"/>
          <p:cNvPicPr>
            <a:picLocks noChangeAspect="1"/>
          </p:cNvPicPr>
          <p:nvPr/>
        </p:nvPicPr>
        <p:blipFill>
          <a:blip r:embed="rId2"/>
          <a:stretch>
            <a:fillRect/>
          </a:stretch>
        </p:blipFill>
        <p:spPr>
          <a:xfrm>
            <a:off x="913256" y="2507785"/>
            <a:ext cx="10365488" cy="3960000"/>
          </a:xfrm>
          <a:prstGeom prst="rect">
            <a:avLst/>
          </a:prstGeom>
        </p:spPr>
      </p:pic>
    </p:spTree>
    <p:extLst>
      <p:ext uri="{BB962C8B-B14F-4D97-AF65-F5344CB8AC3E}">
        <p14:creationId xmlns:p14="http://schemas.microsoft.com/office/powerpoint/2010/main" val="76080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0" y="144228"/>
            <a:ext cx="10550770" cy="362708"/>
          </a:xfrm>
        </p:spPr>
        <p:txBody>
          <a:bodyPr/>
          <a:lstStyle/>
          <a:p>
            <a:r>
              <a:rPr lang="en-US" altLang="zh-CN" sz="3000" dirty="0"/>
              <a:t>Conclusions and recommendations</a:t>
            </a:r>
            <a:endParaRPr lang="zh-CN" altLang="en-US" sz="3000" dirty="0"/>
          </a:p>
        </p:txBody>
      </p:sp>
      <p:sp>
        <p:nvSpPr>
          <p:cNvPr id="8" name="文本框 8"/>
          <p:cNvSpPr txBox="1"/>
          <p:nvPr/>
        </p:nvSpPr>
        <p:spPr>
          <a:xfrm>
            <a:off x="16480" y="712123"/>
            <a:ext cx="12175519" cy="6211124"/>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200" dirty="0">
                <a:latin typeface="+mn-ea"/>
              </a:rPr>
              <a:t>We conclude this paper with concrete suggestions for researchers working on time series data mining</a:t>
            </a:r>
            <a:r>
              <a:rPr lang="en-US" altLang="zh-CN" sz="2200" dirty="0" smtClean="0">
                <a:latin typeface="+mn-ea"/>
              </a:rPr>
              <a:t>.</a:t>
            </a:r>
            <a:endParaRPr lang="en-US" altLang="zh-CN" sz="2200" dirty="0">
              <a:latin typeface="+mn-ea"/>
            </a:endParaRPr>
          </a:p>
          <a:p>
            <a:pPr marL="342900" indent="-342900">
              <a:lnSpc>
                <a:spcPct val="130000"/>
              </a:lnSpc>
              <a:buFont typeface="Arial" panose="020B0604020202020204" pitchFamily="34" charset="0"/>
              <a:buChar char="•"/>
            </a:pPr>
            <a:r>
              <a:rPr lang="en-US" altLang="zh-CN" sz="2200" b="1" dirty="0">
                <a:latin typeface="+mn-ea"/>
              </a:rPr>
              <a:t>Algorithms should be tested on a wide range of datasets</a:t>
            </a:r>
            <a:r>
              <a:rPr lang="en-US" altLang="zh-CN" sz="2200" dirty="0">
                <a:latin typeface="+mn-ea"/>
              </a:rPr>
              <a:t>, </a:t>
            </a:r>
            <a:r>
              <a:rPr lang="en-US" altLang="zh-CN" sz="2200" b="1" dirty="0">
                <a:latin typeface="+mn-ea"/>
              </a:rPr>
              <a:t>unless</a:t>
            </a:r>
            <a:r>
              <a:rPr lang="en-US" altLang="zh-CN" sz="2200" dirty="0">
                <a:latin typeface="+mn-ea"/>
              </a:rPr>
              <a:t> the utility of the </a:t>
            </a:r>
            <a:r>
              <a:rPr lang="en-US" altLang="zh-CN" sz="2200" dirty="0" smtClean="0">
                <a:latin typeface="+mn-ea"/>
              </a:rPr>
              <a:t>approach is </a:t>
            </a:r>
            <a:r>
              <a:rPr lang="en-US" altLang="zh-CN" sz="2200" dirty="0">
                <a:latin typeface="+mn-ea"/>
              </a:rPr>
              <a:t>only been claimed for a particular type of data. </a:t>
            </a:r>
            <a:r>
              <a:rPr lang="en-US" altLang="zh-CN" sz="2200" b="1" dirty="0">
                <a:latin typeface="+mn-ea"/>
              </a:rPr>
              <a:t>If possible</a:t>
            </a:r>
            <a:r>
              <a:rPr lang="en-US" altLang="zh-CN" sz="2200" dirty="0">
                <a:latin typeface="+mn-ea"/>
              </a:rPr>
              <a:t>, one subset of the </a:t>
            </a:r>
            <a:r>
              <a:rPr lang="en-US" altLang="zh-CN" sz="2200" dirty="0" smtClean="0">
                <a:latin typeface="+mn-ea"/>
              </a:rPr>
              <a:t>datasets should </a:t>
            </a:r>
            <a:r>
              <a:rPr lang="en-US" altLang="zh-CN" sz="2200" dirty="0">
                <a:latin typeface="+mn-ea"/>
              </a:rPr>
              <a:t>be used to fine tune the approach, then a different subset of the datasets should. be used to do that the actual testing</a:t>
            </a:r>
            <a:r>
              <a:rPr lang="en-US" altLang="zh-CN" sz="2200" dirty="0" smtClean="0">
                <a:latin typeface="+mn-ea"/>
              </a:rPr>
              <a:t>.</a:t>
            </a:r>
          </a:p>
          <a:p>
            <a:pPr marL="342900" indent="-342900">
              <a:lnSpc>
                <a:spcPct val="130000"/>
              </a:lnSpc>
              <a:buFont typeface="Arial" panose="020B0604020202020204" pitchFamily="34" charset="0"/>
              <a:buChar char="•"/>
            </a:pPr>
            <a:r>
              <a:rPr lang="en-US" altLang="zh-CN" sz="2200" dirty="0">
                <a:latin typeface="+mn-ea"/>
              </a:rPr>
              <a:t>Where possible, </a:t>
            </a:r>
            <a:r>
              <a:rPr lang="en-US" altLang="zh-CN" sz="2200" b="1" dirty="0">
                <a:latin typeface="+mn-ea"/>
              </a:rPr>
              <a:t>experiments should be designed to be free of the possibility of implementation bias</a:t>
            </a:r>
            <a:r>
              <a:rPr lang="en-US" altLang="zh-CN" sz="2200" dirty="0">
                <a:latin typeface="+mn-ea"/>
              </a:rPr>
              <a:t>. Note that this does not preclude the addition of extensive </a:t>
            </a:r>
            <a:r>
              <a:rPr lang="en-US" altLang="zh-CN" sz="2200" dirty="0" smtClean="0">
                <a:latin typeface="+mn-ea"/>
              </a:rPr>
              <a:t>implementation testing.</a:t>
            </a:r>
          </a:p>
          <a:p>
            <a:pPr marL="342900" indent="-342900">
              <a:lnSpc>
                <a:spcPct val="130000"/>
              </a:lnSpc>
              <a:buFont typeface="Arial" panose="020B0604020202020204" pitchFamily="34" charset="0"/>
              <a:buChar char="•"/>
            </a:pPr>
            <a:r>
              <a:rPr lang="en-US" altLang="zh-CN" sz="2200" b="1" dirty="0">
                <a:latin typeface="+mn-ea"/>
              </a:rPr>
              <a:t>Novel similarity measures should be compared to simple </a:t>
            </a:r>
            <a:r>
              <a:rPr lang="en-US" altLang="zh-CN" sz="2200" b="1" dirty="0" err="1" smtClean="0">
                <a:latin typeface="+mn-ea"/>
              </a:rPr>
              <a:t>strawman</a:t>
            </a:r>
            <a:r>
              <a:rPr lang="en-US" altLang="zh-CN" sz="2200" dirty="0">
                <a:latin typeface="+mn-ea"/>
              </a:rPr>
              <a:t>, such as </a:t>
            </a:r>
            <a:r>
              <a:rPr lang="en-US" altLang="zh-CN" sz="2200" dirty="0" smtClean="0">
                <a:latin typeface="+mn-ea"/>
              </a:rPr>
              <a:t>Euclidian distance </a:t>
            </a:r>
            <a:r>
              <a:rPr lang="en-US" altLang="zh-CN" sz="2200" dirty="0">
                <a:latin typeface="+mn-ea"/>
              </a:rPr>
              <a:t>or Dynamic Time Warping. Some </a:t>
            </a:r>
            <a:r>
              <a:rPr lang="en-US" altLang="zh-CN" sz="2200" b="1" dirty="0">
                <a:latin typeface="+mn-ea"/>
              </a:rPr>
              <a:t>subjective visualization</a:t>
            </a:r>
            <a:r>
              <a:rPr lang="en-US" altLang="zh-CN" sz="2200" dirty="0">
                <a:latin typeface="+mn-ea"/>
              </a:rPr>
              <a:t>, or </a:t>
            </a:r>
            <a:r>
              <a:rPr lang="en-US" altLang="zh-CN" sz="2200" b="1" dirty="0">
                <a:latin typeface="+mn-ea"/>
              </a:rPr>
              <a:t>objective experiments </a:t>
            </a:r>
            <a:r>
              <a:rPr lang="en-US" altLang="zh-CN" sz="2200" dirty="0">
                <a:latin typeface="+mn-ea"/>
              </a:rPr>
              <a:t>should justify their introduction</a:t>
            </a:r>
            <a:r>
              <a:rPr lang="en-US" altLang="zh-CN" sz="2200" dirty="0" smtClean="0">
                <a:latin typeface="+mn-ea"/>
              </a:rPr>
              <a:t>.</a:t>
            </a:r>
          </a:p>
          <a:p>
            <a:pPr marL="342900" indent="-342900">
              <a:lnSpc>
                <a:spcPct val="130000"/>
              </a:lnSpc>
              <a:buFont typeface="Arial" panose="020B0604020202020204" pitchFamily="34" charset="0"/>
              <a:buChar char="•"/>
            </a:pPr>
            <a:r>
              <a:rPr lang="en-US" altLang="zh-CN" sz="2200" dirty="0">
                <a:latin typeface="+mn-ea"/>
              </a:rPr>
              <a:t>Where possible, </a:t>
            </a:r>
            <a:r>
              <a:rPr lang="en-US" altLang="zh-CN" sz="2200" b="1" dirty="0">
                <a:latin typeface="+mn-ea"/>
              </a:rPr>
              <a:t>all data and code used in the experiments should be made freely </a:t>
            </a:r>
            <a:r>
              <a:rPr lang="en-US" altLang="zh-CN" sz="2200" b="1" dirty="0" smtClean="0">
                <a:latin typeface="+mn-ea"/>
              </a:rPr>
              <a:t>available</a:t>
            </a:r>
            <a:r>
              <a:rPr lang="en-US" altLang="zh-CN" sz="2200" dirty="0" smtClean="0">
                <a:latin typeface="+mn-ea"/>
              </a:rPr>
              <a:t> to </a:t>
            </a:r>
            <a:r>
              <a:rPr lang="en-US" altLang="zh-CN" sz="2200" dirty="0">
                <a:latin typeface="+mn-ea"/>
              </a:rPr>
              <a:t>allow independent duplication of findings (Bay, 1999).</a:t>
            </a:r>
          </a:p>
        </p:txBody>
      </p:sp>
    </p:spTree>
    <p:extLst>
      <p:ext uri="{BB962C8B-B14F-4D97-AF65-F5344CB8AC3E}">
        <p14:creationId xmlns:p14="http://schemas.microsoft.com/office/powerpoint/2010/main" val="144214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1000"/>
                                        <p:tgtEl>
                                          <p:spTgt spid="8">
                                            <p:txEl>
                                              <p:pRg st="4" end="4"/>
                                            </p:txEl>
                                          </p:spTgt>
                                        </p:tgtEl>
                                      </p:cBhvr>
                                    </p:animEffect>
                                    <p:anim calcmode="lin" valueType="num">
                                      <p:cBhvr>
                                        <p:cTn id="3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感谢聆听</a:t>
            </a:r>
            <a:endParaRPr kumimoji="1" lang="zh-CN" altLang="en-US" dirty="0"/>
          </a:p>
        </p:txBody>
      </p:sp>
    </p:spTree>
    <p:extLst>
      <p:ext uri="{BB962C8B-B14F-4D97-AF65-F5344CB8AC3E}">
        <p14:creationId xmlns:p14="http://schemas.microsoft.com/office/powerpoint/2010/main" val="18579625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3404383" cy="362708"/>
          </a:xfrm>
        </p:spPr>
        <p:txBody>
          <a:bodyPr/>
          <a:lstStyle/>
          <a:p>
            <a:r>
              <a:rPr lang="en-US" altLang="zh-CN" sz="3000" dirty="0" smtClean="0"/>
              <a:t>Introduction</a:t>
            </a:r>
            <a:endParaRPr lang="zh-CN" altLang="en-US" sz="3000" dirty="0"/>
          </a:p>
        </p:txBody>
      </p:sp>
      <p:sp>
        <p:nvSpPr>
          <p:cNvPr id="11" name="文本框 8"/>
          <p:cNvSpPr txBox="1"/>
          <p:nvPr/>
        </p:nvSpPr>
        <p:spPr>
          <a:xfrm>
            <a:off x="16480" y="712123"/>
            <a:ext cx="12166141" cy="100578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dirty="0" smtClean="0">
                <a:latin typeface="+mn-ea"/>
              </a:rPr>
              <a:t>For </a:t>
            </a:r>
            <a:r>
              <a:rPr lang="en-US" altLang="zh-CN" sz="2400" dirty="0">
                <a:latin typeface="+mn-ea"/>
              </a:rPr>
              <a:t>concreteness we begin by defining the various tasks that occupy the attention of </a:t>
            </a:r>
            <a:r>
              <a:rPr lang="en-US" altLang="zh-CN" sz="2400" dirty="0" smtClean="0">
                <a:latin typeface="+mn-ea"/>
              </a:rPr>
              <a:t>most time </a:t>
            </a:r>
            <a:r>
              <a:rPr lang="en-US" altLang="zh-CN" sz="2400" dirty="0">
                <a:latin typeface="+mn-ea"/>
              </a:rPr>
              <a:t>series data mining research.</a:t>
            </a:r>
          </a:p>
        </p:txBody>
      </p:sp>
      <p:pic>
        <p:nvPicPr>
          <p:cNvPr id="3" name="图片 2"/>
          <p:cNvPicPr>
            <a:picLocks noChangeAspect="1"/>
          </p:cNvPicPr>
          <p:nvPr/>
        </p:nvPicPr>
        <p:blipFill>
          <a:blip r:embed="rId2"/>
          <a:stretch>
            <a:fillRect/>
          </a:stretch>
        </p:blipFill>
        <p:spPr>
          <a:xfrm>
            <a:off x="81445" y="1756660"/>
            <a:ext cx="12029110" cy="3240000"/>
          </a:xfrm>
          <a:prstGeom prst="rect">
            <a:avLst/>
          </a:prstGeom>
        </p:spPr>
      </p:pic>
      <p:pic>
        <p:nvPicPr>
          <p:cNvPr id="2" name="图片 1"/>
          <p:cNvPicPr>
            <a:picLocks noChangeAspect="1"/>
          </p:cNvPicPr>
          <p:nvPr/>
        </p:nvPicPr>
        <p:blipFill>
          <a:blip r:embed="rId3"/>
          <a:stretch>
            <a:fillRect/>
          </a:stretch>
        </p:blipFill>
        <p:spPr>
          <a:xfrm>
            <a:off x="287998" y="5176089"/>
            <a:ext cx="11616004" cy="1548000"/>
          </a:xfrm>
          <a:prstGeom prst="rect">
            <a:avLst/>
          </a:prstGeom>
        </p:spPr>
      </p:pic>
    </p:spTree>
    <p:extLst>
      <p:ext uri="{BB962C8B-B14F-4D97-AF65-F5344CB8AC3E}">
        <p14:creationId xmlns:p14="http://schemas.microsoft.com/office/powerpoint/2010/main" val="190129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3404383" cy="362708"/>
          </a:xfrm>
        </p:spPr>
        <p:txBody>
          <a:bodyPr/>
          <a:lstStyle/>
          <a:p>
            <a:r>
              <a:rPr lang="en-US" altLang="zh-CN" sz="3000" dirty="0" smtClean="0"/>
              <a:t>Survey</a:t>
            </a:r>
            <a:endParaRPr lang="zh-CN" altLang="en-US" sz="3000" dirty="0"/>
          </a:p>
        </p:txBody>
      </p:sp>
      <p:sp>
        <p:nvSpPr>
          <p:cNvPr id="11" name="文本框 8"/>
          <p:cNvSpPr txBox="1"/>
          <p:nvPr/>
        </p:nvSpPr>
        <p:spPr>
          <a:xfrm>
            <a:off x="16480" y="712123"/>
            <a:ext cx="12166141" cy="489364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dirty="0" smtClean="0">
                <a:latin typeface="+mn-ea"/>
              </a:rPr>
              <a:t>Re-implementing </a:t>
            </a:r>
            <a:r>
              <a:rPr lang="en-US" altLang="zh-CN" sz="2400" dirty="0">
                <a:latin typeface="+mn-ea"/>
              </a:rPr>
              <a:t>the contribution of more than 25 papers and testing them on 50 real word datasets</a:t>
            </a:r>
            <a:r>
              <a:rPr lang="en-US" altLang="zh-CN" sz="2400" dirty="0" smtClean="0">
                <a:latin typeface="+mn-ea"/>
              </a:rPr>
              <a:t>.</a:t>
            </a:r>
          </a:p>
          <a:p>
            <a:pPr>
              <a:lnSpc>
                <a:spcPct val="130000"/>
              </a:lnSpc>
            </a:pPr>
            <a:endParaRPr lang="en-US" altLang="zh-CN" sz="2400" dirty="0" smtClean="0">
              <a:latin typeface="+mn-ea"/>
            </a:endParaRPr>
          </a:p>
          <a:p>
            <a:pPr>
              <a:lnSpc>
                <a:spcPct val="130000"/>
              </a:lnSpc>
            </a:pPr>
            <a:r>
              <a:rPr lang="en-US" altLang="zh-CN" sz="2400" dirty="0">
                <a:latin typeface="+mn-ea"/>
              </a:rPr>
              <a:t>Preparing the survey we read more than 360 data mining </a:t>
            </a:r>
            <a:r>
              <a:rPr lang="en-US" altLang="zh-CN" sz="2400" dirty="0" smtClean="0">
                <a:latin typeface="+mn-ea"/>
              </a:rPr>
              <a:t>papers. Only </a:t>
            </a:r>
            <a:r>
              <a:rPr lang="en-US" altLang="zh-CN" sz="2400" dirty="0">
                <a:latin typeface="+mn-ea"/>
              </a:rPr>
              <a:t>included the subset of 57 papers actually referenced in this </a:t>
            </a:r>
            <a:r>
              <a:rPr lang="en-US" altLang="zh-CN" sz="2400" dirty="0" smtClean="0">
                <a:latin typeface="+mn-ea"/>
              </a:rPr>
              <a:t>work</a:t>
            </a:r>
            <a:r>
              <a:rPr lang="en-US" altLang="zh-CN" sz="2400" dirty="0">
                <a:latin typeface="+mn-ea"/>
              </a:rPr>
              <a:t>. (Was the paper ever referenced? Was the paper published in a conference or journal likely to be read by a data miner</a:t>
            </a:r>
            <a:r>
              <a:rPr lang="en-US" altLang="zh-CN" sz="2400" dirty="0" smtClean="0">
                <a:latin typeface="+mn-ea"/>
              </a:rPr>
              <a:t>?)</a:t>
            </a:r>
          </a:p>
          <a:p>
            <a:pPr>
              <a:lnSpc>
                <a:spcPct val="130000"/>
              </a:lnSpc>
            </a:pPr>
            <a:endParaRPr lang="en-US" altLang="zh-CN" sz="2400" dirty="0">
              <a:latin typeface="+mn-ea"/>
            </a:endParaRPr>
          </a:p>
          <a:p>
            <a:pPr>
              <a:lnSpc>
                <a:spcPct val="130000"/>
              </a:lnSpc>
            </a:pPr>
            <a:r>
              <a:rPr lang="en-US" altLang="zh-CN" sz="2400" dirty="0">
                <a:latin typeface="+mn-ea"/>
              </a:rPr>
              <a:t>In general the papers </a:t>
            </a:r>
            <a:r>
              <a:rPr lang="en-US" altLang="zh-CN" sz="2400" dirty="0" smtClean="0">
                <a:latin typeface="+mn-ea"/>
              </a:rPr>
              <a:t>come from </a:t>
            </a:r>
            <a:r>
              <a:rPr lang="en-US" altLang="zh-CN" sz="2400" dirty="0">
                <a:latin typeface="+mn-ea"/>
              </a:rPr>
              <a:t>high quality conferences and journals, including (SIG)KDD (11), ICDE (11), </a:t>
            </a:r>
            <a:r>
              <a:rPr lang="en-US" altLang="zh-CN" sz="2400" dirty="0" smtClean="0">
                <a:latin typeface="+mn-ea"/>
              </a:rPr>
              <a:t>VLDB (5</a:t>
            </a:r>
            <a:r>
              <a:rPr lang="en-US" altLang="zh-CN" sz="2400" dirty="0">
                <a:latin typeface="+mn-ea"/>
              </a:rPr>
              <a:t>), SIGMOD/PODS (5), and CIKM (6).</a:t>
            </a:r>
          </a:p>
        </p:txBody>
      </p:sp>
    </p:spTree>
    <p:extLst>
      <p:ext uri="{BB962C8B-B14F-4D97-AF65-F5344CB8AC3E}">
        <p14:creationId xmlns:p14="http://schemas.microsoft.com/office/powerpoint/2010/main" val="347817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1000"/>
                                        <p:tgtEl>
                                          <p:spTgt spid="11">
                                            <p:txEl>
                                              <p:pRg st="4" end="4"/>
                                            </p:txEl>
                                          </p:spTgt>
                                        </p:tgtEl>
                                      </p:cBhvr>
                                    </p:animEffect>
                                    <p:anim calcmode="lin" valueType="num">
                                      <p:cBhvr>
                                        <p:cTn id="2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3404383" cy="362708"/>
          </a:xfrm>
        </p:spPr>
        <p:txBody>
          <a:bodyPr/>
          <a:lstStyle/>
          <a:p>
            <a:r>
              <a:rPr lang="en-US" altLang="zh-CN" sz="3000" dirty="0" smtClean="0"/>
              <a:t>Survey</a:t>
            </a:r>
            <a:endParaRPr lang="zh-CN" altLang="en-US" sz="3000" dirty="0"/>
          </a:p>
        </p:txBody>
      </p:sp>
      <p:sp>
        <p:nvSpPr>
          <p:cNvPr id="11" name="文本框 8"/>
          <p:cNvSpPr txBox="1"/>
          <p:nvPr/>
        </p:nvSpPr>
        <p:spPr>
          <a:xfrm>
            <a:off x="16480" y="712123"/>
            <a:ext cx="12166141" cy="6214009"/>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b="1" dirty="0">
                <a:solidFill>
                  <a:srgbClr val="0070C0"/>
                </a:solidFill>
                <a:latin typeface="+mn-ea"/>
              </a:rPr>
              <a:t>Size of test </a:t>
            </a:r>
            <a:r>
              <a:rPr lang="en-US" altLang="zh-CN" sz="2400" b="1" dirty="0" smtClean="0">
                <a:solidFill>
                  <a:srgbClr val="0070C0"/>
                </a:solidFill>
                <a:latin typeface="+mn-ea"/>
              </a:rPr>
              <a:t>datasets</a:t>
            </a:r>
          </a:p>
          <a:p>
            <a:pPr>
              <a:lnSpc>
                <a:spcPct val="130000"/>
              </a:lnSpc>
            </a:pPr>
            <a:r>
              <a:rPr lang="en-US" altLang="zh-CN" sz="2400" dirty="0" smtClean="0">
                <a:latin typeface="+mn-ea"/>
              </a:rPr>
              <a:t>The median size </a:t>
            </a:r>
            <a:r>
              <a:rPr lang="en-US" altLang="zh-CN" sz="2400" dirty="0">
                <a:latin typeface="+mn-ea"/>
              </a:rPr>
              <a:t>of the test database was only 10,000 objects. Approximately 89% of the test </a:t>
            </a:r>
            <a:r>
              <a:rPr lang="en-US" altLang="zh-CN" sz="2400" dirty="0" smtClean="0">
                <a:latin typeface="+mn-ea"/>
              </a:rPr>
              <a:t>databases could </a:t>
            </a:r>
            <a:r>
              <a:rPr lang="en-US" altLang="zh-CN" sz="2400" dirty="0">
                <a:latin typeface="+mn-ea"/>
              </a:rPr>
              <a:t>comfortably fit on a 1.44 Mb floppy disk</a:t>
            </a:r>
            <a:r>
              <a:rPr lang="en-US" altLang="zh-CN" sz="2400" dirty="0" smtClean="0">
                <a:latin typeface="+mn-ea"/>
              </a:rPr>
              <a:t>.</a:t>
            </a:r>
          </a:p>
          <a:p>
            <a:pPr>
              <a:lnSpc>
                <a:spcPct val="130000"/>
              </a:lnSpc>
            </a:pPr>
            <a:endParaRPr lang="en-US" altLang="zh-CN" sz="2400" dirty="0">
              <a:latin typeface="+mn-ea"/>
            </a:endParaRPr>
          </a:p>
          <a:p>
            <a:pPr>
              <a:lnSpc>
                <a:spcPct val="130000"/>
              </a:lnSpc>
            </a:pPr>
            <a:r>
              <a:rPr lang="en-US" altLang="zh-CN" sz="2400" b="1" dirty="0">
                <a:solidFill>
                  <a:srgbClr val="0070C0"/>
                </a:solidFill>
                <a:latin typeface="+mn-ea"/>
              </a:rPr>
              <a:t>Number of rival </a:t>
            </a:r>
            <a:r>
              <a:rPr lang="en-US" altLang="zh-CN" sz="2400" b="1" dirty="0" smtClean="0">
                <a:solidFill>
                  <a:srgbClr val="0070C0"/>
                </a:solidFill>
                <a:latin typeface="+mn-ea"/>
              </a:rPr>
              <a:t>methods</a:t>
            </a:r>
          </a:p>
          <a:p>
            <a:pPr>
              <a:lnSpc>
                <a:spcPct val="130000"/>
              </a:lnSpc>
            </a:pPr>
            <a:r>
              <a:rPr lang="en-US" altLang="zh-CN" sz="2400" dirty="0">
                <a:latin typeface="+mn-ea"/>
              </a:rPr>
              <a:t>The median number is 1 (The average is 0.91</a:t>
            </a:r>
            <a:r>
              <a:rPr lang="en-US" altLang="zh-CN" sz="2400" dirty="0" smtClean="0">
                <a:latin typeface="+mn-ea"/>
              </a:rPr>
              <a:t>), but </a:t>
            </a:r>
            <a:r>
              <a:rPr lang="en-US" altLang="zh-CN" sz="2400" dirty="0">
                <a:latin typeface="+mn-ea"/>
              </a:rPr>
              <a:t>this number includes very unrealistic </a:t>
            </a:r>
            <a:r>
              <a:rPr lang="en-US" altLang="zh-CN" sz="2400" dirty="0" err="1" smtClean="0">
                <a:latin typeface="+mn-ea"/>
              </a:rPr>
              <a:t>strawman</a:t>
            </a:r>
            <a:r>
              <a:rPr lang="en-US" altLang="zh-CN" sz="2400" dirty="0" smtClean="0">
                <a:latin typeface="+mn-ea"/>
              </a:rPr>
              <a:t>.</a:t>
            </a:r>
          </a:p>
          <a:p>
            <a:pPr>
              <a:lnSpc>
                <a:spcPct val="130000"/>
              </a:lnSpc>
            </a:pPr>
            <a:endParaRPr lang="en-US" altLang="zh-CN" dirty="0" smtClean="0">
              <a:latin typeface="+mn-ea"/>
            </a:endParaRPr>
          </a:p>
          <a:p>
            <a:pPr>
              <a:lnSpc>
                <a:spcPct val="130000"/>
              </a:lnSpc>
            </a:pPr>
            <a:r>
              <a:rPr lang="en-US" altLang="zh-CN" sz="2400" dirty="0">
                <a:latin typeface="+mn-ea"/>
              </a:rPr>
              <a:t>Example: compare times for an </a:t>
            </a:r>
            <a:r>
              <a:rPr lang="en-US" altLang="zh-CN" sz="2400" dirty="0" smtClean="0">
                <a:latin typeface="+mn-ea"/>
              </a:rPr>
              <a:t>indexing method </a:t>
            </a:r>
            <a:r>
              <a:rPr lang="en-US" altLang="zh-CN" sz="2400" dirty="0">
                <a:latin typeface="+mn-ea"/>
              </a:rPr>
              <a:t>to sequential scan where both are preformed in main memory. </a:t>
            </a:r>
            <a:r>
              <a:rPr lang="en-US" altLang="zh-CN" sz="2400" dirty="0" smtClean="0">
                <a:latin typeface="+mn-ea"/>
              </a:rPr>
              <a:t>Sequential </a:t>
            </a:r>
            <a:r>
              <a:rPr lang="en-US" altLang="zh-CN" sz="2400" dirty="0">
                <a:latin typeface="+mn-ea"/>
              </a:rPr>
              <a:t>scan enjoys a tenfold speed up when performed on </a:t>
            </a:r>
            <a:r>
              <a:rPr lang="en-US" altLang="zh-CN" sz="2400" dirty="0" smtClean="0">
                <a:latin typeface="+mn-ea"/>
              </a:rPr>
              <a:t>disk.</a:t>
            </a:r>
          </a:p>
          <a:p>
            <a:pPr>
              <a:lnSpc>
                <a:spcPct val="130000"/>
              </a:lnSpc>
            </a:pPr>
            <a:endParaRPr lang="en-US" altLang="zh-CN" dirty="0" smtClean="0">
              <a:latin typeface="+mn-ea"/>
            </a:endParaRPr>
          </a:p>
          <a:p>
            <a:pPr>
              <a:lnSpc>
                <a:spcPct val="130000"/>
              </a:lnSpc>
            </a:pPr>
            <a:r>
              <a:rPr lang="en-US" altLang="zh-CN" sz="2400" dirty="0">
                <a:latin typeface="+mn-ea"/>
              </a:rPr>
              <a:t>The average </a:t>
            </a:r>
            <a:r>
              <a:rPr lang="en-US" altLang="zh-CN" sz="2400" dirty="0" smtClean="0">
                <a:latin typeface="+mn-ea"/>
              </a:rPr>
              <a:t>number of </a:t>
            </a:r>
            <a:r>
              <a:rPr lang="en-US" altLang="zh-CN" sz="2400" dirty="0">
                <a:latin typeface="+mn-ea"/>
              </a:rPr>
              <a:t>rival similarity measures considered is only 0.97.</a:t>
            </a:r>
          </a:p>
        </p:txBody>
      </p:sp>
    </p:spTree>
    <p:extLst>
      <p:ext uri="{BB962C8B-B14F-4D97-AF65-F5344CB8AC3E}">
        <p14:creationId xmlns:p14="http://schemas.microsoft.com/office/powerpoint/2010/main" val="528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1000"/>
                                        <p:tgtEl>
                                          <p:spTgt spid="11">
                                            <p:txEl>
                                              <p:pRg st="3" end="3"/>
                                            </p:txEl>
                                          </p:spTgt>
                                        </p:tgtEl>
                                      </p:cBhvr>
                                    </p:animEffect>
                                    <p:anim calcmode="lin" valueType="num">
                                      <p:cBhvr>
                                        <p:cTn id="2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1000"/>
                                        <p:tgtEl>
                                          <p:spTgt spid="11">
                                            <p:txEl>
                                              <p:pRg st="4" end="4"/>
                                            </p:txEl>
                                          </p:spTgt>
                                        </p:tgtEl>
                                      </p:cBhvr>
                                    </p:animEffect>
                                    <p:anim calcmode="lin" valueType="num">
                                      <p:cBhvr>
                                        <p:cTn id="29"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fade">
                                      <p:cBhvr>
                                        <p:cTn id="35" dur="1000"/>
                                        <p:tgtEl>
                                          <p:spTgt spid="11">
                                            <p:txEl>
                                              <p:pRg st="6" end="6"/>
                                            </p:txEl>
                                          </p:spTgt>
                                        </p:tgtEl>
                                      </p:cBhvr>
                                    </p:animEffect>
                                    <p:anim calcmode="lin" valueType="num">
                                      <p:cBhvr>
                                        <p:cTn id="36"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8" end="8"/>
                                            </p:txEl>
                                          </p:spTgt>
                                        </p:tgtEl>
                                        <p:attrNameLst>
                                          <p:attrName>style.visibility</p:attrName>
                                        </p:attrNameLst>
                                      </p:cBhvr>
                                      <p:to>
                                        <p:strVal val="visible"/>
                                      </p:to>
                                    </p:set>
                                    <p:animEffect transition="in" filter="fade">
                                      <p:cBhvr>
                                        <p:cTn id="42" dur="1000"/>
                                        <p:tgtEl>
                                          <p:spTgt spid="11">
                                            <p:txEl>
                                              <p:pRg st="8" end="8"/>
                                            </p:txEl>
                                          </p:spTgt>
                                        </p:tgtEl>
                                      </p:cBhvr>
                                    </p:animEffect>
                                    <p:anim calcmode="lin" valueType="num">
                                      <p:cBhvr>
                                        <p:cTn id="43"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3404383" cy="362708"/>
          </a:xfrm>
        </p:spPr>
        <p:txBody>
          <a:bodyPr/>
          <a:lstStyle/>
          <a:p>
            <a:r>
              <a:rPr lang="en-US" altLang="zh-CN" sz="3000" dirty="0" smtClean="0"/>
              <a:t>Survey</a:t>
            </a:r>
            <a:endParaRPr lang="zh-CN" altLang="en-US" sz="3000" dirty="0"/>
          </a:p>
        </p:txBody>
      </p:sp>
      <p:sp>
        <p:nvSpPr>
          <p:cNvPr id="11" name="文本框 8"/>
          <p:cNvSpPr txBox="1"/>
          <p:nvPr/>
        </p:nvSpPr>
        <p:spPr>
          <a:xfrm>
            <a:off x="16480" y="712123"/>
            <a:ext cx="12166141" cy="3453253"/>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b="1" dirty="0">
                <a:solidFill>
                  <a:srgbClr val="0070C0"/>
                </a:solidFill>
                <a:latin typeface="+mn-ea"/>
              </a:rPr>
              <a:t>Number of different test </a:t>
            </a:r>
            <a:r>
              <a:rPr lang="en-US" altLang="zh-CN" sz="2400" b="1" dirty="0" smtClean="0">
                <a:solidFill>
                  <a:srgbClr val="0070C0"/>
                </a:solidFill>
                <a:latin typeface="+mn-ea"/>
              </a:rPr>
              <a:t>datasets</a:t>
            </a:r>
          </a:p>
          <a:p>
            <a:pPr>
              <a:lnSpc>
                <a:spcPct val="130000"/>
              </a:lnSpc>
            </a:pPr>
            <a:r>
              <a:rPr lang="en-US" altLang="zh-CN" sz="2400" dirty="0">
                <a:latin typeface="+mn-ea"/>
              </a:rPr>
              <a:t>On average, each contribution is tested on 1.85 datasets (1.26 real and 0.59 synthetic). This numbers are astonishingly low when you consider that new machine learning algorithms are typically evaluated on at least a dozen datasets</a:t>
            </a:r>
            <a:r>
              <a:rPr lang="en-US" altLang="zh-CN" sz="2400" dirty="0" smtClean="0">
                <a:latin typeface="+mn-ea"/>
              </a:rPr>
              <a:t>.</a:t>
            </a:r>
          </a:p>
          <a:p>
            <a:pPr>
              <a:lnSpc>
                <a:spcPct val="130000"/>
              </a:lnSpc>
            </a:pPr>
            <a:endParaRPr lang="en-US" altLang="zh-CN" sz="2400" dirty="0">
              <a:latin typeface="+mn-ea"/>
            </a:endParaRPr>
          </a:p>
          <a:p>
            <a:pPr>
              <a:lnSpc>
                <a:spcPct val="130000"/>
              </a:lnSpc>
            </a:pPr>
            <a:r>
              <a:rPr lang="en-US" altLang="zh-CN" sz="2400" dirty="0" smtClean="0">
                <a:latin typeface="+mn-ea"/>
              </a:rPr>
              <a:t>The </a:t>
            </a:r>
            <a:r>
              <a:rPr lang="en-US" altLang="zh-CN" sz="2400" dirty="0">
                <a:latin typeface="+mn-ea"/>
              </a:rPr>
              <a:t>choice of dataset has a huge effect on </a:t>
            </a:r>
            <a:r>
              <a:rPr lang="en-US" altLang="zh-CN" sz="2400" dirty="0" smtClean="0">
                <a:latin typeface="+mn-ea"/>
              </a:rPr>
              <a:t>the performance </a:t>
            </a:r>
            <a:r>
              <a:rPr lang="en-US" altLang="zh-CN" sz="2400" dirty="0">
                <a:latin typeface="+mn-ea"/>
              </a:rPr>
              <a:t>of time </a:t>
            </a:r>
            <a:r>
              <a:rPr lang="en-US" altLang="zh-CN" sz="2400" dirty="0" smtClean="0">
                <a:latin typeface="+mn-ea"/>
              </a:rPr>
              <a:t>series algorithms.</a:t>
            </a:r>
            <a:endParaRPr lang="en-US" altLang="zh-CN" sz="2400" dirty="0">
              <a:latin typeface="+mn-ea"/>
            </a:endParaRPr>
          </a:p>
        </p:txBody>
      </p:sp>
    </p:spTree>
    <p:extLst>
      <p:ext uri="{BB962C8B-B14F-4D97-AF65-F5344CB8AC3E}">
        <p14:creationId xmlns:p14="http://schemas.microsoft.com/office/powerpoint/2010/main" val="383780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1000"/>
                                        <p:tgtEl>
                                          <p:spTgt spid="11">
                                            <p:txEl>
                                              <p:pRg st="3" end="3"/>
                                            </p:txEl>
                                          </p:spTgt>
                                        </p:tgtEl>
                                      </p:cBhvr>
                                    </p:animEffect>
                                    <p:anim calcmode="lin" valueType="num">
                                      <p:cBhvr>
                                        <p:cTn id="2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5401995" cy="362708"/>
          </a:xfrm>
        </p:spPr>
        <p:txBody>
          <a:bodyPr/>
          <a:lstStyle/>
          <a:p>
            <a:r>
              <a:rPr lang="en-US" altLang="zh-CN" sz="3000" dirty="0"/>
              <a:t>Indexing (query by content)</a:t>
            </a:r>
            <a:endParaRPr lang="zh-CN" altLang="en-US" sz="3000" dirty="0"/>
          </a:p>
        </p:txBody>
      </p:sp>
      <p:sp>
        <p:nvSpPr>
          <p:cNvPr id="11" name="文本框 8"/>
          <p:cNvSpPr txBox="1"/>
          <p:nvPr/>
        </p:nvSpPr>
        <p:spPr>
          <a:xfrm>
            <a:off x="16480" y="712123"/>
            <a:ext cx="12166141" cy="2492990"/>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dirty="0">
                <a:latin typeface="+mn-ea"/>
              </a:rPr>
              <a:t>Similarity search in time series databases has emerged as an area of </a:t>
            </a:r>
            <a:r>
              <a:rPr lang="en-US" altLang="zh-CN" sz="2400" dirty="0" smtClean="0">
                <a:latin typeface="+mn-ea"/>
              </a:rPr>
              <a:t>active interest since the </a:t>
            </a:r>
            <a:r>
              <a:rPr lang="en-US" altLang="zh-CN" sz="2400" dirty="0">
                <a:latin typeface="+mn-ea"/>
              </a:rPr>
              <a:t>classic </a:t>
            </a:r>
            <a:r>
              <a:rPr lang="en-US" altLang="zh-CN" sz="2400" b="1" dirty="0">
                <a:latin typeface="+mn-ea"/>
              </a:rPr>
              <a:t>first paper by Agrawal </a:t>
            </a:r>
            <a:r>
              <a:rPr lang="en-US" altLang="zh-CN" sz="2400" dirty="0">
                <a:latin typeface="+mn-ea"/>
              </a:rPr>
              <a:t>et al. (1993). More than 68% of the indexing </a:t>
            </a:r>
            <a:r>
              <a:rPr lang="en-US" altLang="zh-CN" sz="2400" dirty="0" smtClean="0">
                <a:latin typeface="+mn-ea"/>
              </a:rPr>
              <a:t>approaches surveyed </a:t>
            </a:r>
            <a:r>
              <a:rPr lang="en-US" altLang="zh-CN" sz="2400" dirty="0">
                <a:latin typeface="+mn-ea"/>
              </a:rPr>
              <a:t>here use the original </a:t>
            </a:r>
            <a:r>
              <a:rPr lang="en-US" altLang="zh-CN" sz="2400" b="1" dirty="0">
                <a:latin typeface="+mn-ea"/>
              </a:rPr>
              <a:t>GEMINI framework </a:t>
            </a:r>
            <a:r>
              <a:rPr lang="en-US" altLang="zh-CN" sz="2400" dirty="0">
                <a:latin typeface="+mn-ea"/>
              </a:rPr>
              <a:t>(</a:t>
            </a:r>
            <a:r>
              <a:rPr lang="en-US" altLang="zh-CN" sz="2400" dirty="0" err="1">
                <a:latin typeface="+mn-ea"/>
              </a:rPr>
              <a:t>Faloutsos</a:t>
            </a:r>
            <a:r>
              <a:rPr lang="en-US" altLang="zh-CN" sz="2400" dirty="0">
                <a:latin typeface="+mn-ea"/>
              </a:rPr>
              <a:t> et al., 1994), but </a:t>
            </a:r>
            <a:r>
              <a:rPr lang="en-US" altLang="zh-CN" sz="2400" dirty="0" smtClean="0">
                <a:latin typeface="+mn-ea"/>
              </a:rPr>
              <a:t>suggest a </a:t>
            </a:r>
            <a:r>
              <a:rPr lang="en-US" altLang="zh-CN" sz="2400" dirty="0">
                <a:latin typeface="+mn-ea"/>
              </a:rPr>
              <a:t>different approach to the dimensionality reduction stage.</a:t>
            </a:r>
          </a:p>
        </p:txBody>
      </p:sp>
      <p:pic>
        <p:nvPicPr>
          <p:cNvPr id="2" name="图片 1"/>
          <p:cNvPicPr>
            <a:picLocks noChangeAspect="1"/>
          </p:cNvPicPr>
          <p:nvPr/>
        </p:nvPicPr>
        <p:blipFill>
          <a:blip r:embed="rId2"/>
          <a:stretch>
            <a:fillRect/>
          </a:stretch>
        </p:blipFill>
        <p:spPr>
          <a:xfrm>
            <a:off x="7800" y="3438436"/>
            <a:ext cx="12176401" cy="2808000"/>
          </a:xfrm>
          <a:prstGeom prst="rect">
            <a:avLst/>
          </a:prstGeom>
        </p:spPr>
      </p:pic>
    </p:spTree>
    <p:extLst>
      <p:ext uri="{BB962C8B-B14F-4D97-AF65-F5344CB8AC3E}">
        <p14:creationId xmlns:p14="http://schemas.microsoft.com/office/powerpoint/2010/main" val="32632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5401995" cy="362708"/>
          </a:xfrm>
        </p:spPr>
        <p:txBody>
          <a:bodyPr/>
          <a:lstStyle/>
          <a:p>
            <a:r>
              <a:rPr lang="en-US" altLang="zh-CN" sz="3000" dirty="0"/>
              <a:t>Indexing (query by content)</a:t>
            </a:r>
            <a:endParaRPr lang="zh-CN" altLang="en-US" sz="3000" dirty="0"/>
          </a:p>
        </p:txBody>
      </p:sp>
      <p:sp>
        <p:nvSpPr>
          <p:cNvPr id="11" name="文本框 8"/>
          <p:cNvSpPr txBox="1"/>
          <p:nvPr/>
        </p:nvSpPr>
        <p:spPr>
          <a:xfrm>
            <a:off x="16480" y="712123"/>
            <a:ext cx="12166141" cy="573387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b="1" dirty="0">
                <a:solidFill>
                  <a:srgbClr val="0070C0"/>
                </a:solidFill>
                <a:latin typeface="+mn-ea"/>
              </a:rPr>
              <a:t>Implementation </a:t>
            </a:r>
            <a:r>
              <a:rPr lang="en-US" altLang="zh-CN" sz="2400" b="1" dirty="0" smtClean="0">
                <a:solidFill>
                  <a:srgbClr val="0070C0"/>
                </a:solidFill>
                <a:latin typeface="+mn-ea"/>
              </a:rPr>
              <a:t>bias</a:t>
            </a:r>
          </a:p>
          <a:p>
            <a:pPr>
              <a:lnSpc>
                <a:spcPct val="130000"/>
              </a:lnSpc>
            </a:pPr>
            <a:r>
              <a:rPr lang="en-US" altLang="zh-CN" sz="2400" dirty="0" smtClean="0">
                <a:latin typeface="+mn-ea"/>
              </a:rPr>
              <a:t>Most </a:t>
            </a:r>
            <a:r>
              <a:rPr lang="en-US" altLang="zh-CN" sz="2400" dirty="0">
                <a:latin typeface="+mn-ea"/>
              </a:rPr>
              <a:t>time series indexing techniques use the </a:t>
            </a:r>
            <a:r>
              <a:rPr lang="en-US" altLang="zh-CN" sz="2400" b="1" dirty="0">
                <a:latin typeface="+mn-ea"/>
              </a:rPr>
              <a:t>same indexing framework</a:t>
            </a:r>
            <a:r>
              <a:rPr lang="en-US" altLang="zh-CN" sz="2400" dirty="0">
                <a:latin typeface="+mn-ea"/>
              </a:rPr>
              <a:t>, and </a:t>
            </a:r>
            <a:r>
              <a:rPr lang="en-US" altLang="zh-CN" sz="2400" dirty="0" smtClean="0">
                <a:latin typeface="+mn-ea"/>
              </a:rPr>
              <a:t>achieve the </a:t>
            </a:r>
            <a:r>
              <a:rPr lang="en-US" altLang="zh-CN" sz="2400" dirty="0">
                <a:latin typeface="+mn-ea"/>
              </a:rPr>
              <a:t>claimed speedup solely with the </a:t>
            </a:r>
            <a:r>
              <a:rPr lang="en-US" altLang="zh-CN" sz="2400" b="1" dirty="0">
                <a:latin typeface="+mn-ea"/>
              </a:rPr>
              <a:t>choice of representation</a:t>
            </a:r>
            <a:r>
              <a:rPr lang="en-US" altLang="zh-CN" sz="2400" dirty="0">
                <a:latin typeface="+mn-ea"/>
              </a:rPr>
              <a:t>, it </a:t>
            </a:r>
            <a:r>
              <a:rPr lang="en-US" altLang="zh-CN" sz="2400" dirty="0" smtClean="0">
                <a:latin typeface="+mn-ea"/>
              </a:rPr>
              <a:t>is important </a:t>
            </a:r>
            <a:r>
              <a:rPr lang="en-US" altLang="zh-CN" sz="2400" dirty="0">
                <a:latin typeface="+mn-ea"/>
              </a:rPr>
              <a:t>to </a:t>
            </a:r>
            <a:r>
              <a:rPr lang="en-US" altLang="zh-CN" sz="2400" dirty="0" smtClean="0">
                <a:latin typeface="+mn-ea"/>
              </a:rPr>
              <a:t>compare techniques </a:t>
            </a:r>
            <a:r>
              <a:rPr lang="en-US" altLang="zh-CN" sz="2400" dirty="0">
                <a:latin typeface="+mn-ea"/>
              </a:rPr>
              <a:t>in a manner that is free of implementation bias</a:t>
            </a:r>
            <a:r>
              <a:rPr lang="en-US" altLang="zh-CN" sz="2400" dirty="0" smtClean="0">
                <a:latin typeface="+mn-ea"/>
              </a:rPr>
              <a:t>.</a:t>
            </a:r>
          </a:p>
          <a:p>
            <a:pPr>
              <a:lnSpc>
                <a:spcPct val="130000"/>
              </a:lnSpc>
            </a:pPr>
            <a:endParaRPr lang="en-US" altLang="zh-CN" sz="2400" dirty="0">
              <a:latin typeface="+mn-ea"/>
            </a:endParaRPr>
          </a:p>
          <a:p>
            <a:pPr>
              <a:lnSpc>
                <a:spcPct val="130000"/>
              </a:lnSpc>
            </a:pPr>
            <a:endParaRPr lang="en-US" altLang="zh-CN" sz="2400" dirty="0" smtClean="0">
              <a:latin typeface="+mn-ea"/>
            </a:endParaRPr>
          </a:p>
          <a:p>
            <a:pPr>
              <a:lnSpc>
                <a:spcPct val="130000"/>
              </a:lnSpc>
            </a:pPr>
            <a:endParaRPr lang="en-US" altLang="zh-CN" sz="2400" dirty="0">
              <a:latin typeface="+mn-ea"/>
            </a:endParaRPr>
          </a:p>
          <a:p>
            <a:pPr>
              <a:lnSpc>
                <a:spcPct val="130000"/>
              </a:lnSpc>
            </a:pPr>
            <a:endParaRPr lang="en-US" altLang="zh-CN" sz="2400" dirty="0" smtClean="0">
              <a:latin typeface="+mn-ea"/>
            </a:endParaRPr>
          </a:p>
          <a:p>
            <a:pPr>
              <a:lnSpc>
                <a:spcPct val="130000"/>
              </a:lnSpc>
            </a:pPr>
            <a:endParaRPr lang="en-US" altLang="zh-CN" sz="2400" dirty="0">
              <a:latin typeface="+mn-ea"/>
            </a:endParaRPr>
          </a:p>
          <a:p>
            <a:pPr>
              <a:lnSpc>
                <a:spcPct val="130000"/>
              </a:lnSpc>
            </a:pPr>
            <a:r>
              <a:rPr lang="en-US" altLang="zh-CN" sz="2400" dirty="0">
                <a:latin typeface="+mn-ea"/>
              </a:rPr>
              <a:t>Implementing fairly complex indexing techniques allows many opportunities for implementation </a:t>
            </a:r>
            <a:r>
              <a:rPr lang="en-US" altLang="zh-CN" sz="2400" dirty="0" smtClean="0">
                <a:latin typeface="+mn-ea"/>
              </a:rPr>
              <a:t>bias.</a:t>
            </a:r>
          </a:p>
          <a:p>
            <a:pPr>
              <a:lnSpc>
                <a:spcPct val="130000"/>
              </a:lnSpc>
            </a:pPr>
            <a:endParaRPr lang="en-US" altLang="zh-CN" dirty="0">
              <a:latin typeface="+mn-ea"/>
            </a:endParaRPr>
          </a:p>
        </p:txBody>
      </p:sp>
      <p:pic>
        <p:nvPicPr>
          <p:cNvPr id="3" name="图片 2"/>
          <p:cNvPicPr>
            <a:picLocks noChangeAspect="1"/>
          </p:cNvPicPr>
          <p:nvPr/>
        </p:nvPicPr>
        <p:blipFill>
          <a:blip r:embed="rId2"/>
          <a:stretch>
            <a:fillRect/>
          </a:stretch>
        </p:blipFill>
        <p:spPr>
          <a:xfrm>
            <a:off x="43693" y="3195343"/>
            <a:ext cx="12104615" cy="1260000"/>
          </a:xfrm>
          <a:prstGeom prst="rect">
            <a:avLst/>
          </a:prstGeom>
        </p:spPr>
      </p:pic>
    </p:spTree>
    <p:extLst>
      <p:ext uri="{BB962C8B-B14F-4D97-AF65-F5344CB8AC3E}">
        <p14:creationId xmlns:p14="http://schemas.microsoft.com/office/powerpoint/2010/main" val="217405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1000"/>
                                        <p:tgtEl>
                                          <p:spTgt spid="11">
                                            <p:txEl>
                                              <p:pRg st="7" end="7"/>
                                            </p:txEl>
                                          </p:spTgt>
                                        </p:tgtEl>
                                      </p:cBhvr>
                                    </p:animEffect>
                                    <p:anim calcmode="lin" valueType="num">
                                      <p:cBhvr>
                                        <p:cTn id="29"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1" y="144228"/>
            <a:ext cx="5401995" cy="362708"/>
          </a:xfrm>
        </p:spPr>
        <p:txBody>
          <a:bodyPr/>
          <a:lstStyle/>
          <a:p>
            <a:r>
              <a:rPr lang="en-US" altLang="zh-CN" sz="3000" dirty="0"/>
              <a:t>Indexing (query by content)</a:t>
            </a:r>
            <a:endParaRPr lang="zh-CN" altLang="en-US" sz="3000" dirty="0"/>
          </a:p>
        </p:txBody>
      </p:sp>
      <p:sp>
        <p:nvSpPr>
          <p:cNvPr id="11" name="文本框 8"/>
          <p:cNvSpPr txBox="1"/>
          <p:nvPr/>
        </p:nvSpPr>
        <p:spPr>
          <a:xfrm>
            <a:off x="16480" y="712123"/>
            <a:ext cx="12166141" cy="4773614"/>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pPr>
            <a:r>
              <a:rPr lang="en-US" altLang="zh-CN" sz="2400" b="1" dirty="0">
                <a:solidFill>
                  <a:srgbClr val="0070C0"/>
                </a:solidFill>
                <a:latin typeface="+mn-ea"/>
              </a:rPr>
              <a:t>Implementation </a:t>
            </a:r>
            <a:r>
              <a:rPr lang="en-US" altLang="zh-CN" sz="2400" b="1" dirty="0" smtClean="0">
                <a:solidFill>
                  <a:srgbClr val="0070C0"/>
                </a:solidFill>
                <a:latin typeface="+mn-ea"/>
              </a:rPr>
              <a:t>bias</a:t>
            </a:r>
          </a:p>
          <a:p>
            <a:pPr>
              <a:lnSpc>
                <a:spcPct val="130000"/>
              </a:lnSpc>
            </a:pPr>
            <a:endParaRPr lang="en-US" altLang="zh-CN" sz="2400" dirty="0" smtClean="0">
              <a:latin typeface="+mn-ea"/>
            </a:endParaRPr>
          </a:p>
          <a:p>
            <a:pPr>
              <a:lnSpc>
                <a:spcPct val="130000"/>
              </a:lnSpc>
            </a:pPr>
            <a:r>
              <a:rPr lang="en-US" altLang="zh-CN" sz="2400" dirty="0" smtClean="0">
                <a:latin typeface="+mn-ea"/>
              </a:rPr>
              <a:t>Example:</a:t>
            </a:r>
          </a:p>
          <a:p>
            <a:pPr>
              <a:lnSpc>
                <a:spcPct val="130000"/>
              </a:lnSpc>
            </a:pPr>
            <a:endParaRPr lang="en-US" altLang="zh-CN" dirty="0">
              <a:latin typeface="+mn-ea"/>
            </a:endParaRPr>
          </a:p>
          <a:p>
            <a:pPr>
              <a:lnSpc>
                <a:spcPct val="130000"/>
              </a:lnSpc>
            </a:pPr>
            <a:r>
              <a:rPr lang="en-US" altLang="zh-CN" sz="2400" dirty="0" smtClean="0">
                <a:latin typeface="+mn-ea"/>
              </a:rPr>
              <a:t>Demonstrate </a:t>
            </a:r>
            <a:r>
              <a:rPr lang="en-US" altLang="zh-CN" sz="2400" dirty="0">
                <a:latin typeface="+mn-ea"/>
              </a:rPr>
              <a:t>that DWT is superior </a:t>
            </a:r>
            <a:r>
              <a:rPr lang="en-US" altLang="zh-CN" sz="2400" dirty="0" smtClean="0">
                <a:latin typeface="+mn-ea"/>
              </a:rPr>
              <a:t>to DFT with </a:t>
            </a:r>
            <a:r>
              <a:rPr lang="en-US" altLang="zh-CN" sz="2400" dirty="0">
                <a:latin typeface="+mn-ea"/>
              </a:rPr>
              <a:t>shift-normalized </a:t>
            </a:r>
            <a:r>
              <a:rPr lang="en-US" altLang="zh-CN" sz="2400" dirty="0" smtClean="0">
                <a:latin typeface="+mn-ea"/>
              </a:rPr>
              <a:t>data </a:t>
            </a:r>
          </a:p>
          <a:p>
            <a:pPr>
              <a:lnSpc>
                <a:spcPct val="130000"/>
              </a:lnSpc>
            </a:pPr>
            <a:r>
              <a:rPr lang="en-US" altLang="zh-CN" sz="2400" dirty="0" smtClean="0">
                <a:latin typeface="+mn-ea"/>
              </a:rPr>
              <a:t>(1~N) -&gt; (2~N+1)</a:t>
            </a:r>
          </a:p>
          <a:p>
            <a:pPr>
              <a:lnSpc>
                <a:spcPct val="130000"/>
              </a:lnSpc>
            </a:pPr>
            <a:endParaRPr lang="en-US" altLang="zh-CN" sz="2400" dirty="0">
              <a:latin typeface="+mn-ea"/>
            </a:endParaRPr>
          </a:p>
          <a:p>
            <a:pPr marL="342900" indent="-342900">
              <a:lnSpc>
                <a:spcPct val="130000"/>
              </a:lnSpc>
              <a:buFont typeface="Arial" panose="020B0604020202020204" pitchFamily="34" charset="0"/>
              <a:buChar char="•"/>
            </a:pPr>
            <a:r>
              <a:rPr lang="en-US" altLang="zh-CN" sz="2400" dirty="0">
                <a:latin typeface="+mn-ea"/>
              </a:rPr>
              <a:t>neglect doing </a:t>
            </a:r>
            <a:r>
              <a:rPr lang="en-US" altLang="zh-CN" sz="2400" dirty="0" smtClean="0">
                <a:latin typeface="+mn-ea"/>
              </a:rPr>
              <a:t>a similar </a:t>
            </a:r>
            <a:r>
              <a:rPr lang="en-US" altLang="zh-CN" sz="2400" dirty="0">
                <a:latin typeface="+mn-ea"/>
              </a:rPr>
              <a:t>optimization for </a:t>
            </a:r>
            <a:r>
              <a:rPr lang="en-US" altLang="zh-CN" sz="2400" dirty="0" smtClean="0">
                <a:latin typeface="+mn-ea"/>
              </a:rPr>
              <a:t>DFT</a:t>
            </a:r>
          </a:p>
          <a:p>
            <a:pPr marL="342900" indent="-342900">
              <a:lnSpc>
                <a:spcPct val="130000"/>
              </a:lnSpc>
              <a:buFont typeface="Arial" panose="020B0604020202020204" pitchFamily="34" charset="0"/>
              <a:buChar char="•"/>
            </a:pPr>
            <a:r>
              <a:rPr lang="en-US" altLang="zh-CN" sz="2400" dirty="0" smtClean="0">
                <a:latin typeface="+mn-ea"/>
              </a:rPr>
              <a:t>use </a:t>
            </a:r>
            <a:r>
              <a:rPr lang="en-US" altLang="zh-CN" sz="2400" dirty="0">
                <a:latin typeface="+mn-ea"/>
              </a:rPr>
              <a:t>the simple O(n2) DFT algorithm rather than </a:t>
            </a:r>
            <a:r>
              <a:rPr lang="en-US" altLang="zh-CN" sz="2400" dirty="0" smtClean="0">
                <a:latin typeface="+mn-ea"/>
              </a:rPr>
              <a:t>spend the </a:t>
            </a:r>
            <a:r>
              <a:rPr lang="en-US" altLang="zh-CN" sz="2400" dirty="0">
                <a:latin typeface="+mn-ea"/>
              </a:rPr>
              <a:t>time to code the more complex O(n Log n) radix 2 algorithm</a:t>
            </a:r>
          </a:p>
        </p:txBody>
      </p:sp>
    </p:spTree>
    <p:extLst>
      <p:ext uri="{BB962C8B-B14F-4D97-AF65-F5344CB8AC3E}">
        <p14:creationId xmlns:p14="http://schemas.microsoft.com/office/powerpoint/2010/main" val="377039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fade">
                                      <p:cBhvr>
                                        <p:cTn id="7" dur="1000"/>
                                        <p:tgtEl>
                                          <p:spTgt spid="11">
                                            <p:txEl>
                                              <p:pRg st="4" end="4"/>
                                            </p:txEl>
                                          </p:spTgt>
                                        </p:tgtEl>
                                      </p:cBhvr>
                                    </p:animEffect>
                                    <p:anim calcmode="lin" valueType="num">
                                      <p:cBhvr>
                                        <p:cTn id="8"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5" end="5"/>
                                            </p:txEl>
                                          </p:spTgt>
                                        </p:tgtEl>
                                        <p:attrNameLst>
                                          <p:attrName>style.visibility</p:attrName>
                                        </p:attrNameLst>
                                      </p:cBhvr>
                                      <p:to>
                                        <p:strVal val="visible"/>
                                      </p:to>
                                    </p:set>
                                    <p:animEffect transition="in" filter="fade">
                                      <p:cBhvr>
                                        <p:cTn id="12" dur="1000"/>
                                        <p:tgtEl>
                                          <p:spTgt spid="11">
                                            <p:txEl>
                                              <p:pRg st="5" end="5"/>
                                            </p:txEl>
                                          </p:spTgt>
                                        </p:tgtEl>
                                      </p:cBhvr>
                                    </p:animEffect>
                                    <p:anim calcmode="lin" valueType="num">
                                      <p:cBhvr>
                                        <p:cTn id="1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animEffect transition="in" filter="fade">
                                      <p:cBhvr>
                                        <p:cTn id="19" dur="1000"/>
                                        <p:tgtEl>
                                          <p:spTgt spid="11">
                                            <p:txEl>
                                              <p:pRg st="7" end="7"/>
                                            </p:txEl>
                                          </p:spTgt>
                                        </p:tgtEl>
                                      </p:cBhvr>
                                    </p:animEffect>
                                    <p:anim calcmode="lin" valueType="num">
                                      <p:cBhvr>
                                        <p:cTn id="20"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8" end="8"/>
                                            </p:txEl>
                                          </p:spTgt>
                                        </p:tgtEl>
                                        <p:attrNameLst>
                                          <p:attrName>style.visibility</p:attrName>
                                        </p:attrNameLst>
                                      </p:cBhvr>
                                      <p:to>
                                        <p:strVal val="visible"/>
                                      </p:to>
                                    </p:set>
                                    <p:animEffect transition="in" filter="fade">
                                      <p:cBhvr>
                                        <p:cTn id="26" dur="1000"/>
                                        <p:tgtEl>
                                          <p:spTgt spid="11">
                                            <p:txEl>
                                              <p:pRg st="8" end="8"/>
                                            </p:txEl>
                                          </p:spTgt>
                                        </p:tgtEl>
                                      </p:cBhvr>
                                    </p:animEffect>
                                    <p:anim calcmode="lin" valueType="num">
                                      <p:cBhvr>
                                        <p:cTn id="27"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板页面">
  <a:themeElements>
    <a:clrScheme name="自定义 100">
      <a:dk1>
        <a:srgbClr val="000000"/>
      </a:dk1>
      <a:lt1>
        <a:srgbClr val="FFFFFF"/>
      </a:lt1>
      <a:dk2>
        <a:srgbClr val="000000"/>
      </a:dk2>
      <a:lt2>
        <a:srgbClr val="FFFDFD"/>
      </a:lt2>
      <a:accent1>
        <a:srgbClr val="C0CA54"/>
      </a:accent1>
      <a:accent2>
        <a:srgbClr val="9BCF39"/>
      </a:accent2>
      <a:accent3>
        <a:srgbClr val="76AC70"/>
      </a:accent3>
      <a:accent4>
        <a:srgbClr val="2C9F76"/>
      </a:accent4>
      <a:accent5>
        <a:srgbClr val="2C7892"/>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4714</TotalTime>
  <Words>1340</Words>
  <Application>Microsoft Office PowerPoint</Application>
  <PresentationFormat>宽屏</PresentationFormat>
  <Paragraphs>129</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宋体</vt:lpstr>
      <vt:lpstr>微软雅黑</vt:lpstr>
      <vt:lpstr>Arial</vt:lpstr>
      <vt:lpstr>Calibri</vt:lpstr>
      <vt:lpstr>Century Gothic</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Liu Jorfun</cp:lastModifiedBy>
  <cp:revision>752</cp:revision>
  <dcterms:created xsi:type="dcterms:W3CDTF">2015-08-18T02:51:41Z</dcterms:created>
  <dcterms:modified xsi:type="dcterms:W3CDTF">2017-07-14T09:42:12Z</dcterms:modified>
  <cp:category/>
</cp:coreProperties>
</file>