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55"/>
  </p:notesMasterIdLst>
  <p:sldIdLst>
    <p:sldId id="256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1" r:id="rId20"/>
    <p:sldId id="303" r:id="rId21"/>
    <p:sldId id="302" r:id="rId22"/>
    <p:sldId id="304" r:id="rId23"/>
    <p:sldId id="305" r:id="rId24"/>
    <p:sldId id="306" r:id="rId25"/>
    <p:sldId id="308" r:id="rId26"/>
    <p:sldId id="310" r:id="rId27"/>
    <p:sldId id="309" r:id="rId28"/>
    <p:sldId id="311" r:id="rId29"/>
    <p:sldId id="312" r:id="rId30"/>
    <p:sldId id="313" r:id="rId31"/>
    <p:sldId id="315" r:id="rId32"/>
    <p:sldId id="314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5" r:id="rId42"/>
    <p:sldId id="326" r:id="rId43"/>
    <p:sldId id="324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281" r:id="rId5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2072" autoAdjust="0"/>
  </p:normalViewPr>
  <p:slideViewPr>
    <p:cSldViewPr snapToGrid="0" snapToObjects="1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2564064"/>
            <a:ext cx="5772585" cy="1729872"/>
          </a:xfrm>
        </p:spPr>
        <p:txBody>
          <a:bodyPr/>
          <a:lstStyle/>
          <a:p>
            <a:r>
              <a:rPr lang="en-US" altLang="zh-CN" sz="4100" dirty="0">
                <a:solidFill>
                  <a:schemeClr val="accent3">
                    <a:lumMod val="75000"/>
                  </a:schemeClr>
                </a:solidFill>
              </a:rPr>
              <a:t>OUTLIER DETECTION IN DISCRETE SEQUENCES</a:t>
            </a:r>
            <a:endParaRPr kumimoji="1" lang="zh-CN" altLang="en-US" sz="4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+mn-ea"/>
              </a:rPr>
              <a:t>报告人</a:t>
            </a:r>
            <a:r>
              <a:rPr kumimoji="1" lang="zh-CN" altLang="en-US" sz="2400" dirty="0" smtClean="0">
                <a:latin typeface="+mn-ea"/>
              </a:rPr>
              <a:t>：</a:t>
            </a:r>
            <a:r>
              <a:rPr kumimoji="1" lang="en-US" altLang="zh-CN" sz="2400" dirty="0" smtClean="0">
                <a:latin typeface="+mn-ea"/>
              </a:rPr>
              <a:t>Jorfun</a:t>
            </a:r>
            <a:endParaRPr kumimoji="1" lang="zh-CN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31520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Position Outliers: Markovian Models</a:t>
            </a: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157157" y="838734"/>
            <a:ext cx="11877687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number of states    </a:t>
            </a:r>
            <a:r>
              <a:rPr lang="en-US" altLang="zh-CN" sz="2400" dirty="0">
                <a:latin typeface="+mn-ea"/>
              </a:rPr>
              <a:t>AND    </a:t>
            </a:r>
            <a:r>
              <a:rPr lang="en-US" altLang="zh-CN" sz="2400" b="1" dirty="0" smtClean="0">
                <a:latin typeface="+mn-ea"/>
              </a:rPr>
              <a:t>value of K in k-order </a:t>
            </a:r>
            <a:r>
              <a:rPr lang="en-US" altLang="zh-CN" sz="2400" b="1" dirty="0">
                <a:latin typeface="+mn-ea"/>
              </a:rPr>
              <a:t>model 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Higher order </a:t>
            </a:r>
            <a:r>
              <a:rPr lang="en-US" altLang="zh-CN" sz="2400" dirty="0" smtClean="0">
                <a:latin typeface="+mn-ea"/>
              </a:rPr>
              <a:t>models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represent complex systems (theoretical)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+mn-ea"/>
              </a:rPr>
              <a:t>degrades </a:t>
            </a:r>
            <a:r>
              <a:rPr lang="en-US" altLang="zh-CN" sz="2400" dirty="0" smtClean="0">
                <a:latin typeface="+mn-ea"/>
              </a:rPr>
              <a:t>effectiveness  -  P 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dirty="0" err="1">
                <a:latin typeface="+mn-ea"/>
              </a:rPr>
              <a:t>n</a:t>
            </a:r>
            <a:r>
              <a:rPr lang="en-US" altLang="zh-CN" sz="2400" dirty="0" err="1">
                <a:latin typeface="+mn-ea"/>
              </a:rPr>
              <a:t>|a</a:t>
            </a:r>
            <a:r>
              <a:rPr lang="en-US" altLang="zh-CN" dirty="0" err="1">
                <a:latin typeface="+mn-ea"/>
              </a:rPr>
              <a:t>n−k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. . . a</a:t>
            </a:r>
            <a:r>
              <a:rPr lang="en-US" altLang="zh-CN" dirty="0"/>
              <a:t>n−1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+mn-ea"/>
              </a:rPr>
              <a:t>degrades efficiency  -  larger number of </a:t>
            </a:r>
            <a:r>
              <a:rPr lang="en-US" altLang="zh-CN" sz="2400" dirty="0" smtClean="0">
                <a:latin typeface="+mn-ea"/>
              </a:rPr>
              <a:t>states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</a:rPr>
              <a:t>有什么办法？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56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31520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Position Outliers: Markovian Models</a:t>
            </a: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157157" y="838734"/>
            <a:ext cx="11877687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A number of </a:t>
            </a:r>
            <a:r>
              <a:rPr lang="en-US" altLang="zh-CN" sz="2400" b="1" dirty="0">
                <a:latin typeface="+mn-ea"/>
              </a:rPr>
              <a:t>relaxations</a:t>
            </a:r>
            <a:r>
              <a:rPr lang="en-US" altLang="zh-CN" sz="2400" dirty="0">
                <a:latin typeface="+mn-ea"/>
              </a:rPr>
              <a:t> and </a:t>
            </a:r>
            <a:r>
              <a:rPr lang="en-US" altLang="zh-CN" sz="2400" b="1" dirty="0">
                <a:latin typeface="+mn-ea"/>
              </a:rPr>
              <a:t>variations</a:t>
            </a:r>
            <a:r>
              <a:rPr lang="en-US" altLang="zh-CN" sz="2400" dirty="0">
                <a:latin typeface="+mn-ea"/>
              </a:rPr>
              <a:t> of order-k models can be constructed for greater robustness. These are analogous to the variations of rule-based methods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</a:rPr>
              <a:t>Variable-order Models </a:t>
            </a:r>
            <a:r>
              <a:rPr lang="en-US" altLang="zh-CN" sz="2400" dirty="0" smtClean="0">
                <a:latin typeface="+mn-ea"/>
              </a:rPr>
              <a:t>(achieve by Probabilistic Suffix </a:t>
            </a:r>
            <a:r>
              <a:rPr lang="en-US" altLang="zh-CN" sz="2400" dirty="0">
                <a:latin typeface="+mn-ea"/>
              </a:rPr>
              <a:t>Trees (PST))</a:t>
            </a:r>
            <a:endParaRPr lang="en-US" altLang="zh-CN" sz="2400" dirty="0" smtClean="0">
              <a:latin typeface="+mn-ea"/>
            </a:endParaRP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High order low frequency -&gt; </a:t>
            </a:r>
            <a:r>
              <a:rPr lang="en-US" altLang="zh-CN" sz="2400" dirty="0">
                <a:latin typeface="+mn-ea"/>
              </a:rPr>
              <a:t>low order </a:t>
            </a:r>
            <a:r>
              <a:rPr lang="en-US" altLang="zh-CN" sz="2400" dirty="0" smtClean="0">
                <a:latin typeface="+mn-ea"/>
              </a:rPr>
              <a:t>generalizations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effectiveness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“</a:t>
            </a:r>
            <a:r>
              <a:rPr lang="en-US" altLang="zh-CN" sz="2400" b="1" dirty="0">
                <a:latin typeface="+mn-ea"/>
              </a:rPr>
              <a:t>Don’t care” subsequences </a:t>
            </a:r>
            <a:r>
              <a:rPr lang="en-US" altLang="zh-CN" sz="2400" dirty="0">
                <a:latin typeface="+mn-ea"/>
              </a:rPr>
              <a:t>(refer to as Sparse Markov Transducer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effectiveness and efficiency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3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8525022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Rule-based </a:t>
            </a:r>
            <a:r>
              <a:rPr lang="en-US" altLang="zh-CN" sz="3000" dirty="0" smtClean="0">
                <a:latin typeface="+mn-ea"/>
              </a:rPr>
              <a:t>models and Markovian </a:t>
            </a:r>
            <a:r>
              <a:rPr lang="en-US" altLang="zh-CN" sz="3000" dirty="0">
                <a:latin typeface="+mn-ea"/>
              </a:rPr>
              <a:t>Models</a:t>
            </a: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157157" y="838734"/>
            <a:ext cx="11877687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</a:rPr>
              <a:t>两者的关系：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Rule-based </a:t>
            </a:r>
            <a:r>
              <a:rPr lang="en-US" altLang="zh-CN" sz="2400" dirty="0">
                <a:latin typeface="+mn-ea"/>
              </a:rPr>
              <a:t>models can be considered heuristic simplifications of </a:t>
            </a:r>
            <a:r>
              <a:rPr lang="en-US" altLang="zh-CN" sz="2400" dirty="0" smtClean="0">
                <a:latin typeface="+mn-ea"/>
              </a:rPr>
              <a:t>more complete </a:t>
            </a:r>
            <a:r>
              <a:rPr lang="en-US" altLang="zh-CN" sz="2400" dirty="0">
                <a:latin typeface="+mn-ea"/>
              </a:rPr>
              <a:t>Markovian </a:t>
            </a:r>
            <a:r>
              <a:rPr lang="en-US" altLang="zh-CN" sz="2400" dirty="0" smtClean="0">
                <a:latin typeface="+mn-ea"/>
              </a:rPr>
              <a:t>models</a:t>
            </a:r>
            <a:r>
              <a:rPr lang="zh-CN" altLang="en-US" sz="2400" dirty="0" smtClean="0">
                <a:latin typeface="+mn-ea"/>
              </a:rPr>
              <a:t>（状态转换，信息的保留）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aforementioned variations are computationally challenging</a:t>
            </a:r>
            <a:r>
              <a:rPr lang="en-US" altLang="zh-CN" sz="2400" dirty="0" smtClean="0">
                <a:latin typeface="+mn-ea"/>
              </a:rPr>
              <a:t>. (variable order)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Efficient data structures are required for representation and processing</a:t>
            </a:r>
            <a:r>
              <a:rPr lang="en-US" altLang="zh-CN" sz="2400" dirty="0" smtClean="0">
                <a:latin typeface="+mn-ea"/>
              </a:rPr>
              <a:t>.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A </a:t>
            </a:r>
            <a:r>
              <a:rPr lang="en-US" altLang="zh-CN" sz="2400" dirty="0">
                <a:latin typeface="+mn-ea"/>
              </a:rPr>
              <a:t>lookup for a test subsequence 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−k </a:t>
            </a:r>
            <a:r>
              <a:rPr lang="en-US" altLang="zh-CN" sz="2400" dirty="0">
                <a:latin typeface="+mn-ea"/>
              </a:rPr>
              <a:t>. . . a</a:t>
            </a:r>
            <a:r>
              <a:rPr lang="en-US" altLang="zh-CN" dirty="0">
                <a:latin typeface="+mn-ea"/>
              </a:rPr>
              <a:t>i−</a:t>
            </a:r>
            <a:r>
              <a:rPr lang="en-US" altLang="zh-CN" dirty="0" smtClean="0">
                <a:latin typeface="+mn-ea"/>
              </a:rPr>
              <a:t>1 </a:t>
            </a:r>
            <a:r>
              <a:rPr lang="en-US" altLang="zh-CN" sz="2400" dirty="0" smtClean="0">
                <a:latin typeface="+mn-ea"/>
              </a:rPr>
              <a:t>is </a:t>
            </a:r>
            <a:r>
              <a:rPr lang="en-US" altLang="zh-CN" sz="2400" dirty="0">
                <a:latin typeface="+mn-ea"/>
              </a:rPr>
              <a:t>required in order to determine the probability of P (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sz="2400" dirty="0" err="1">
                <a:latin typeface="+mn-ea"/>
              </a:rPr>
              <a:t>|a</a:t>
            </a:r>
            <a:r>
              <a:rPr lang="en-US" altLang="zh-CN" dirty="0" err="1">
                <a:latin typeface="+mn-ea"/>
              </a:rPr>
              <a:t>i−k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. . . a</a:t>
            </a:r>
            <a:r>
              <a:rPr lang="en-US" altLang="zh-CN" dirty="0">
                <a:latin typeface="+mn-ea"/>
              </a:rPr>
              <a:t>i−1</a:t>
            </a:r>
            <a:r>
              <a:rPr lang="en-US" altLang="zh-CN" sz="2400" dirty="0" smtClean="0">
                <a:latin typeface="+mn-ea"/>
              </a:rPr>
              <a:t>). (organize -&gt; </a:t>
            </a:r>
            <a:r>
              <a:rPr lang="en-US" altLang="zh-CN" sz="2400" dirty="0">
                <a:latin typeface="+mn-ea"/>
              </a:rPr>
              <a:t>better </a:t>
            </a:r>
            <a:r>
              <a:rPr lang="en-US" altLang="zh-CN" sz="2400" dirty="0" smtClean="0">
                <a:latin typeface="+mn-ea"/>
              </a:rPr>
              <a:t>retrieval)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87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8525022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Efficiency Issues: Probabilistic Suffix Trees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157158" y="838734"/>
            <a:ext cx="5005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Suffix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trees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Compressed </a:t>
            </a:r>
            <a:r>
              <a:rPr lang="en-US" altLang="zh-CN" sz="2400" dirty="0" err="1" smtClean="0">
                <a:latin typeface="+mn-ea"/>
              </a:rPr>
              <a:t>trie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containing all </a:t>
            </a:r>
            <a:r>
              <a:rPr lang="en-US" altLang="zh-CN" sz="2400" dirty="0" smtClean="0">
                <a:latin typeface="+mn-ea"/>
              </a:rPr>
              <a:t>the suffixes </a:t>
            </a:r>
            <a:r>
              <a:rPr lang="en-US" altLang="zh-CN" sz="2400" dirty="0">
                <a:latin typeface="+mn-ea"/>
              </a:rPr>
              <a:t>of the given text as their keys and positions in the text as their values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Store </a:t>
            </a:r>
            <a:r>
              <a:rPr lang="en-US" altLang="zh-CN" sz="2400" dirty="0">
                <a:latin typeface="+mn-ea"/>
              </a:rPr>
              <a:t>all subsequences in a given database.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48" y="920354"/>
            <a:ext cx="5306747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8525022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Efficiency Issues: Probabilistic Suffix Trees</a:t>
            </a:r>
            <a:endParaRPr lang="zh-CN" altLang="en-US" sz="3000" dirty="0">
              <a:latin typeface="+mn-ea"/>
            </a:endParaRPr>
          </a:p>
          <a:p>
            <a:endParaRPr lang="zh-CN" altLang="en-US" sz="3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76" y="655849"/>
            <a:ext cx="9178734" cy="61920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57157" y="838734"/>
            <a:ext cx="3148751" cy="593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PST (</a:t>
            </a: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Probabilistic Suffix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Trees)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Stores </a:t>
            </a:r>
            <a:r>
              <a:rPr lang="en-US" altLang="zh-CN" sz="2200" dirty="0">
                <a:latin typeface="+mn-ea"/>
              </a:rPr>
              <a:t>the conditional probabilities of generation of the next symbol for a given sequence database.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Encodes </a:t>
            </a:r>
            <a:r>
              <a:rPr lang="en-US" altLang="zh-CN" sz="2200" dirty="0">
                <a:latin typeface="+mn-ea"/>
              </a:rPr>
              <a:t>all the information required for variable order</a:t>
            </a:r>
          </a:p>
        </p:txBody>
      </p:sp>
    </p:spTree>
    <p:extLst>
      <p:ext uri="{BB962C8B-B14F-4D97-AF65-F5344CB8AC3E}">
        <p14:creationId xmlns:p14="http://schemas.microsoft.com/office/powerpoint/2010/main" val="34223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8525022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Efficiency Issues: Probabilistic Suffix Trees</a:t>
            </a:r>
            <a:endParaRPr lang="zh-CN" altLang="en-US" sz="3000" dirty="0">
              <a:latin typeface="+mn-ea"/>
            </a:endParaRP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157157" y="2217591"/>
            <a:ext cx="11877687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probabilistic suffix </a:t>
            </a:r>
            <a:r>
              <a:rPr lang="en-US" altLang="zh-CN" sz="2400" dirty="0" smtClean="0">
                <a:latin typeface="+mn-ea"/>
              </a:rPr>
              <a:t>tree </a:t>
            </a:r>
            <a:r>
              <a:rPr lang="en-US" altLang="zh-CN" sz="2400" dirty="0">
                <a:latin typeface="+mn-ea"/>
              </a:rPr>
              <a:t>is pruned significantly in order to improve its compactness</a:t>
            </a:r>
            <a:r>
              <a:rPr lang="en-US" altLang="zh-CN" sz="2400" dirty="0" smtClean="0">
                <a:latin typeface="+mn-ea"/>
              </a:rPr>
              <a:t>.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suffixes which correspond to </a:t>
            </a:r>
            <a:r>
              <a:rPr lang="en-US" altLang="zh-CN" sz="2400" dirty="0" smtClean="0">
                <a:latin typeface="+mn-ea"/>
              </a:rPr>
              <a:t>very low </a:t>
            </a:r>
            <a:r>
              <a:rPr lang="en-US" altLang="zh-CN" sz="2400" dirty="0">
                <a:latin typeface="+mn-ea"/>
              </a:rPr>
              <a:t>counts in the original data can be pruned from </a:t>
            </a:r>
            <a:r>
              <a:rPr lang="en-US" altLang="zh-CN" sz="2400" dirty="0" smtClean="0">
                <a:latin typeface="+mn-ea"/>
              </a:rPr>
              <a:t>consideration. (</a:t>
            </a:r>
            <a:r>
              <a:rPr lang="en-US" altLang="zh-CN" sz="2400" dirty="0" err="1" smtClean="0">
                <a:latin typeface="+mn-ea"/>
              </a:rPr>
              <a:t>minCount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In order to create Markovian models of order k or </a:t>
            </a:r>
            <a:r>
              <a:rPr lang="en-US" altLang="zh-CN" sz="2400" dirty="0" smtClean="0">
                <a:latin typeface="+mn-ea"/>
              </a:rPr>
              <a:t>less, it </a:t>
            </a:r>
            <a:r>
              <a:rPr lang="en-US" altLang="zh-CN" sz="2400" dirty="0">
                <a:latin typeface="+mn-ea"/>
              </a:rPr>
              <a:t>is not necessary to keep portions of the tree with depth greater </a:t>
            </a:r>
            <a:r>
              <a:rPr lang="en-US" altLang="zh-CN" sz="2400" dirty="0" smtClean="0">
                <a:latin typeface="+mn-ea"/>
              </a:rPr>
              <a:t>than k</a:t>
            </a:r>
            <a:r>
              <a:rPr lang="en-US" altLang="zh-CN" sz="2400" dirty="0">
                <a:latin typeface="+mn-ea"/>
              </a:rPr>
              <a:t>.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nodes </a:t>
            </a:r>
            <a:r>
              <a:rPr lang="en-US" altLang="zh-CN" sz="2400" dirty="0">
                <a:latin typeface="+mn-ea"/>
              </a:rPr>
              <a:t>with low generative probabilities of their </a:t>
            </a:r>
            <a:r>
              <a:rPr lang="en-US" altLang="zh-CN" sz="2400" dirty="0" smtClean="0">
                <a:latin typeface="+mn-ea"/>
              </a:rPr>
              <a:t>underlying sequences </a:t>
            </a:r>
            <a:r>
              <a:rPr lang="en-US" altLang="zh-CN" sz="2400" dirty="0">
                <a:latin typeface="+mn-ea"/>
              </a:rPr>
              <a:t>can be pruned from </a:t>
            </a:r>
            <a:r>
              <a:rPr lang="en-US" altLang="zh-CN" sz="2400" dirty="0" smtClean="0">
                <a:latin typeface="+mn-ea"/>
              </a:rPr>
              <a:t>consideration (</a:t>
            </a:r>
            <a:r>
              <a:rPr lang="en-US" altLang="zh-CN" sz="2400" dirty="0" err="1" smtClean="0">
                <a:latin typeface="+mn-ea"/>
              </a:rPr>
              <a:t>PMin</a:t>
            </a:r>
            <a:r>
              <a:rPr lang="en-US" altLang="zh-CN" sz="2400" dirty="0" smtClean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4" y="896676"/>
            <a:ext cx="1166197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8525022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Efficiency Issues: Probabilistic Suffix Trees</a:t>
            </a:r>
            <a:endParaRPr lang="zh-CN" altLang="en-US" sz="3000" dirty="0">
              <a:latin typeface="+mn-ea"/>
            </a:endParaRP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157157" y="810824"/>
            <a:ext cx="11877687" cy="633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onsider </a:t>
            </a:r>
            <a:r>
              <a:rPr lang="en-US" altLang="zh-CN" sz="2400" dirty="0">
                <a:latin typeface="+mn-ea"/>
              </a:rPr>
              <a:t>the sequence a</a:t>
            </a:r>
            <a:r>
              <a:rPr lang="en-US" altLang="zh-CN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 . . . 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. . . a</a:t>
            </a:r>
            <a:r>
              <a:rPr lang="en-US" altLang="zh-CN" dirty="0">
                <a:latin typeface="+mn-ea"/>
              </a:rPr>
              <a:t>n</a:t>
            </a:r>
            <a:r>
              <a:rPr lang="en-US" altLang="zh-CN" sz="2400" dirty="0">
                <a:latin typeface="+mn-ea"/>
              </a:rPr>
              <a:t>, in which it is desired </a:t>
            </a:r>
            <a:r>
              <a:rPr lang="en-US" altLang="zh-CN" sz="2400" dirty="0" smtClean="0">
                <a:latin typeface="+mn-ea"/>
              </a:rPr>
              <a:t>to test </a:t>
            </a:r>
            <a:r>
              <a:rPr lang="en-US" altLang="zh-CN" sz="2400" dirty="0">
                <a:latin typeface="+mn-ea"/>
              </a:rPr>
              <a:t>whether position 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is a position outlier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P </a:t>
            </a:r>
            <a:r>
              <a:rPr lang="en-US" altLang="zh-CN" sz="2400" dirty="0">
                <a:latin typeface="+mn-ea"/>
              </a:rPr>
              <a:t>(a</a:t>
            </a:r>
            <a:r>
              <a:rPr lang="en-US" altLang="zh-CN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|a</a:t>
            </a:r>
            <a:r>
              <a:rPr lang="en-US" altLang="zh-CN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 . . . a</a:t>
            </a:r>
            <a:r>
              <a:rPr lang="en-US" altLang="zh-CN" dirty="0">
                <a:latin typeface="+mn-ea"/>
              </a:rPr>
              <a:t>i−1</a:t>
            </a:r>
            <a:r>
              <a:rPr lang="en-US" altLang="zh-CN" sz="2400" dirty="0">
                <a:latin typeface="+mn-ea"/>
              </a:rPr>
              <a:t>)  </a:t>
            </a:r>
            <a:r>
              <a:rPr lang="en-US" altLang="zh-CN" sz="2400" dirty="0" smtClean="0">
                <a:latin typeface="+mn-ea"/>
              </a:rPr>
              <a:t>-&gt;  P 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sz="2400" dirty="0" err="1">
                <a:latin typeface="+mn-ea"/>
              </a:rPr>
              <a:t>|a</a:t>
            </a:r>
            <a:r>
              <a:rPr lang="en-US" altLang="zh-CN" dirty="0" err="1">
                <a:latin typeface="+mn-ea"/>
              </a:rPr>
              <a:t>j</a:t>
            </a:r>
            <a:r>
              <a:rPr lang="en-US" altLang="zh-CN" sz="2400" dirty="0">
                <a:latin typeface="+mn-ea"/>
              </a:rPr>
              <a:t> . . . a</a:t>
            </a:r>
            <a:r>
              <a:rPr lang="en-US" altLang="zh-CN" dirty="0">
                <a:latin typeface="+mn-ea"/>
              </a:rPr>
              <a:t>i−1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outlier scores may be defined from the suffix tree in multiple </a:t>
            </a:r>
            <a:r>
              <a:rPr lang="en-US" altLang="zh-CN" sz="2400" dirty="0" smtClean="0">
                <a:latin typeface="+mn-ea"/>
              </a:rPr>
              <a:t>ways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O</a:t>
            </a:r>
            <a:r>
              <a:rPr lang="en-US" altLang="zh-CN" sz="2400" dirty="0" smtClean="0">
                <a:latin typeface="+mn-ea"/>
              </a:rPr>
              <a:t>nly </a:t>
            </a:r>
            <a:r>
              <a:rPr lang="en-US" altLang="zh-CN" sz="2400" dirty="0">
                <a:latin typeface="+mn-ea"/>
              </a:rPr>
              <a:t>short path lengths exist in the (pruned) suffix tree corresponding to a position 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and its preceding history, it is more </a:t>
            </a:r>
            <a:r>
              <a:rPr lang="en-US" altLang="zh-CN" sz="2400" dirty="0" smtClean="0">
                <a:latin typeface="+mn-ea"/>
              </a:rPr>
              <a:t>likely be </a:t>
            </a:r>
            <a:r>
              <a:rPr lang="en-US" altLang="zh-CN" sz="2400" dirty="0">
                <a:latin typeface="+mn-ea"/>
              </a:rPr>
              <a:t>an outlier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For the paths of lengths 1 . . . r, which do exist in the suffix tree </a:t>
            </a:r>
            <a:r>
              <a:rPr lang="en-US" altLang="zh-CN" sz="2400" dirty="0" smtClean="0">
                <a:latin typeface="+mn-ea"/>
              </a:rPr>
              <a:t>for position 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, a combination score may be used based on the </a:t>
            </a:r>
            <a:r>
              <a:rPr lang="en-US" altLang="zh-CN" sz="2400" dirty="0" smtClean="0">
                <a:latin typeface="+mn-ea"/>
              </a:rPr>
              <a:t>models of </a:t>
            </a:r>
            <a:r>
              <a:rPr lang="en-US" altLang="zh-CN" sz="2400" dirty="0">
                <a:latin typeface="+mn-ea"/>
              </a:rPr>
              <a:t>different orders. (some cases, only lower order scores </a:t>
            </a:r>
            <a:r>
              <a:rPr lang="en-US" altLang="zh-CN" sz="2400" dirty="0" smtClean="0">
                <a:latin typeface="+mn-ea"/>
              </a:rPr>
              <a:t>are combined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0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315200" cy="362708"/>
          </a:xfrm>
        </p:spPr>
        <p:txBody>
          <a:bodyPr/>
          <a:lstStyle/>
          <a:p>
            <a:r>
              <a:rPr lang="en-US" altLang="zh-CN" sz="3000" dirty="0" smtClean="0">
                <a:latin typeface="+mn-ea"/>
              </a:rPr>
              <a:t>Position Outliers</a:t>
            </a:r>
            <a:r>
              <a:rPr lang="zh-CN" altLang="en-US" sz="3000" dirty="0" smtClean="0">
                <a:latin typeface="+mn-ea"/>
              </a:rPr>
              <a:t>的应用场景</a:t>
            </a:r>
            <a:endParaRPr lang="en-US" altLang="zh-CN" sz="3000" dirty="0">
              <a:latin typeface="+mn-ea"/>
            </a:endParaRP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157157" y="838734"/>
            <a:ext cx="1187768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Position outliers </a:t>
            </a:r>
            <a:r>
              <a:rPr lang="en-US" altLang="zh-CN" sz="2400" dirty="0">
                <a:latin typeface="+mn-ea"/>
              </a:rPr>
              <a:t>can also be used for </a:t>
            </a:r>
            <a:r>
              <a:rPr lang="en-US" altLang="zh-CN" sz="2400" b="1" dirty="0">
                <a:latin typeface="+mn-ea"/>
              </a:rPr>
              <a:t>correcting noise </a:t>
            </a:r>
            <a:r>
              <a:rPr lang="en-US" altLang="zh-CN" sz="2400" dirty="0">
                <a:latin typeface="+mn-ea"/>
              </a:rPr>
              <a:t>in sequences, </a:t>
            </a:r>
            <a:r>
              <a:rPr lang="en-US" altLang="zh-CN" sz="2400" dirty="0" smtClean="0">
                <a:latin typeface="+mn-ea"/>
              </a:rPr>
              <a:t>by replacing </a:t>
            </a:r>
            <a:r>
              <a:rPr lang="en-US" altLang="zh-CN" sz="2400" dirty="0">
                <a:latin typeface="+mn-ea"/>
              </a:rPr>
              <a:t>sequence values with predicted values. </a:t>
            </a:r>
            <a:r>
              <a:rPr lang="en-US" altLang="zh-CN" sz="2400" b="1" dirty="0">
                <a:latin typeface="+mn-ea"/>
              </a:rPr>
              <a:t>Predicted (corrected) values </a:t>
            </a:r>
            <a:r>
              <a:rPr lang="en-US" altLang="zh-CN" sz="2400" dirty="0">
                <a:latin typeface="+mn-ea"/>
              </a:rPr>
              <a:t>can be obtained from the suffix tree as the symbols with </a:t>
            </a:r>
            <a:r>
              <a:rPr lang="en-US" altLang="zh-CN" sz="2400" dirty="0" smtClean="0">
                <a:latin typeface="+mn-ea"/>
              </a:rPr>
              <a:t>the highest </a:t>
            </a:r>
            <a:r>
              <a:rPr lang="en-US" altLang="zh-CN" sz="2400" dirty="0">
                <a:latin typeface="+mn-ea"/>
              </a:rPr>
              <a:t>probability of generation after a suffix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Such methods can </a:t>
            </a:r>
            <a:r>
              <a:rPr lang="en-US" altLang="zh-CN" sz="2400" dirty="0" smtClean="0">
                <a:latin typeface="+mn-ea"/>
              </a:rPr>
              <a:t>also potentially </a:t>
            </a:r>
            <a:r>
              <a:rPr lang="en-US" altLang="zh-CN" sz="2400" dirty="0">
                <a:latin typeface="+mn-ea"/>
              </a:rPr>
              <a:t>be used to </a:t>
            </a:r>
            <a:r>
              <a:rPr lang="en-US" altLang="zh-CN" sz="2400" b="1" dirty="0">
                <a:latin typeface="+mn-ea"/>
              </a:rPr>
              <a:t>correct grammatical errors in text </a:t>
            </a:r>
            <a:r>
              <a:rPr lang="en-US" altLang="zh-CN" sz="2400" b="1" dirty="0" smtClean="0">
                <a:latin typeface="+mn-ea"/>
              </a:rPr>
              <a:t>sentences</a:t>
            </a:r>
            <a:r>
              <a:rPr lang="en-US" altLang="zh-CN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4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838734"/>
            <a:ext cx="1187768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Combination </a:t>
            </a: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Outliers(collective outliers)</a:t>
            </a:r>
            <a:r>
              <a:rPr lang="en-US" altLang="zh-CN" sz="2400" dirty="0">
                <a:latin typeface="+mn-ea"/>
              </a:rPr>
              <a:t>: An entire test sequence is deemed to be </a:t>
            </a:r>
            <a:r>
              <a:rPr lang="en-US" altLang="zh-CN" sz="2400" b="1" dirty="0">
                <a:latin typeface="+mn-ea"/>
              </a:rPr>
              <a:t>unusual</a:t>
            </a:r>
            <a:r>
              <a:rPr lang="en-US" altLang="zh-CN" sz="2400" dirty="0">
                <a:latin typeface="+mn-ea"/>
              </a:rPr>
              <a:t> because of the combination of symbols in it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</a:t>
            </a:r>
            <a:r>
              <a:rPr lang="en-US" altLang="zh-CN" sz="2400" b="1" dirty="0">
                <a:latin typeface="+mn-ea"/>
              </a:rPr>
              <a:t>rarity</a:t>
            </a:r>
            <a:r>
              <a:rPr lang="en-US" altLang="zh-CN" sz="2400" dirty="0">
                <a:latin typeface="+mn-ea"/>
              </a:rPr>
              <a:t> in the combination of values can be defined in different </a:t>
            </a:r>
            <a:r>
              <a:rPr lang="en-US" altLang="zh-CN" sz="2400" dirty="0" smtClean="0">
                <a:latin typeface="+mn-ea"/>
              </a:rPr>
              <a:t>ways depending </a:t>
            </a:r>
            <a:r>
              <a:rPr lang="en-US" altLang="zh-CN" sz="2400" dirty="0">
                <a:latin typeface="+mn-ea"/>
              </a:rPr>
              <a:t>upon the </a:t>
            </a:r>
            <a:r>
              <a:rPr lang="en-US" altLang="zh-CN" sz="2400" b="1" dirty="0">
                <a:latin typeface="+mn-ea"/>
              </a:rPr>
              <a:t>specific regularity model </a:t>
            </a:r>
            <a:r>
              <a:rPr lang="en-US" altLang="zh-CN" sz="2400" dirty="0">
                <a:latin typeface="+mn-ea"/>
              </a:rPr>
              <a:t>used for outlier </a:t>
            </a:r>
            <a:r>
              <a:rPr lang="en-US" altLang="zh-CN" sz="2400" dirty="0" smtClean="0">
                <a:latin typeface="+mn-ea"/>
              </a:rPr>
              <a:t>analysis.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Distance-based</a:t>
            </a:r>
            <a:r>
              <a:rPr lang="en-US" altLang="zh-CN" sz="2400" dirty="0">
                <a:latin typeface="+mn-ea"/>
              </a:rPr>
              <a:t> (nearest neighbor distance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Frequency-based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(subsequences </a:t>
            </a:r>
            <a:r>
              <a:rPr lang="en-US" altLang="zh-CN" sz="2400" dirty="0">
                <a:latin typeface="+mn-ea"/>
              </a:rPr>
              <a:t>of </a:t>
            </a:r>
            <a:r>
              <a:rPr lang="en-US" altLang="zh-CN" sz="2400" dirty="0" smtClean="0">
                <a:latin typeface="+mn-ea"/>
              </a:rPr>
              <a:t>values, between a </a:t>
            </a:r>
            <a:r>
              <a:rPr lang="en-US" altLang="zh-CN" sz="2400" dirty="0">
                <a:latin typeface="+mn-ea"/>
              </a:rPr>
              <a:t>test instance and the base training </a:t>
            </a:r>
            <a:r>
              <a:rPr lang="en-US" altLang="zh-CN" sz="2400" dirty="0" smtClean="0">
                <a:latin typeface="+mn-ea"/>
              </a:rPr>
              <a:t>data)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Model-based</a:t>
            </a:r>
            <a:r>
              <a:rPr lang="en-US" altLang="zh-CN" sz="2400" dirty="0">
                <a:latin typeface="+mn-ea"/>
              </a:rPr>
              <a:t> (probabilistic generative model, </a:t>
            </a:r>
            <a:r>
              <a:rPr lang="en-US" altLang="zh-CN" sz="2400" dirty="0" smtClean="0">
                <a:latin typeface="+mn-ea"/>
              </a:rPr>
              <a:t>subsequences with low </a:t>
            </a:r>
            <a:r>
              <a:rPr lang="en-US" altLang="zh-CN" sz="2400" dirty="0">
                <a:latin typeface="+mn-ea"/>
              </a:rPr>
              <a:t>probability of being generated by the model </a:t>
            </a:r>
            <a:r>
              <a:rPr lang="en-US" altLang="zh-CN" sz="2400" dirty="0" smtClean="0">
                <a:latin typeface="+mn-ea"/>
              </a:rPr>
              <a:t>-&gt; </a:t>
            </a:r>
            <a:r>
              <a:rPr lang="en-US" altLang="zh-CN" sz="2400" dirty="0">
                <a:latin typeface="+mn-ea"/>
              </a:rPr>
              <a:t>outliers)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271804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4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55851"/>
            <a:ext cx="1187768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sequence-based outlier detection arises in rather diverse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scenarios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Unsupervised </a:t>
            </a:r>
            <a:r>
              <a:rPr lang="en-US" altLang="zh-CN" sz="2400" dirty="0">
                <a:latin typeface="+mn-ea"/>
              </a:rPr>
              <a:t>vs Semi-Supervised (At </a:t>
            </a:r>
            <a:r>
              <a:rPr lang="en-US" altLang="zh-CN" sz="2400" dirty="0" smtClean="0">
                <a:latin typeface="+mn-ea"/>
              </a:rPr>
              <a:t>the formulation </a:t>
            </a:r>
            <a:r>
              <a:rPr lang="en-US" altLang="zh-CN" sz="2400" dirty="0">
                <a:latin typeface="+mn-ea"/>
              </a:rPr>
              <a:t>level, </a:t>
            </a:r>
            <a:r>
              <a:rPr lang="en-US" altLang="zh-CN" sz="2400" dirty="0" smtClean="0">
                <a:latin typeface="+mn-ea"/>
              </a:rPr>
              <a:t>no difference)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271804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0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271804" cy="362708"/>
          </a:xfrm>
        </p:spPr>
        <p:txBody>
          <a:bodyPr/>
          <a:lstStyle/>
          <a:p>
            <a:r>
              <a:rPr lang="zh-CN" altLang="zh-CN" sz="3000" dirty="0"/>
              <a:t>OUTLIER DETECTION IN DISCRETE SEQUENCES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681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sequences are discrete, values at the time </a:t>
            </a:r>
            <a:r>
              <a:rPr lang="en-US" altLang="zh-CN" sz="2400" dirty="0" smtClean="0">
                <a:latin typeface="+mn-ea"/>
              </a:rPr>
              <a:t>stamps are categorical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As in the case of continuous data, outliers are of </a:t>
            </a:r>
            <a:r>
              <a:rPr lang="en-US" altLang="zh-CN" sz="2400" dirty="0" smtClean="0">
                <a:latin typeface="+mn-ea"/>
              </a:rPr>
              <a:t>two types, depending </a:t>
            </a:r>
            <a:r>
              <a:rPr lang="en-US" altLang="zh-CN" sz="2400" dirty="0">
                <a:latin typeface="+mn-ea"/>
              </a:rPr>
              <a:t>upon whether </a:t>
            </a:r>
            <a:r>
              <a:rPr lang="en-US" altLang="zh-CN" sz="2400" b="1" dirty="0">
                <a:latin typeface="+mn-ea"/>
              </a:rPr>
              <a:t>specific positions are considered </a:t>
            </a:r>
            <a:r>
              <a:rPr lang="en-US" altLang="zh-CN" sz="2400" b="1" dirty="0" smtClean="0">
                <a:latin typeface="+mn-ea"/>
              </a:rPr>
              <a:t>outliers</a:t>
            </a:r>
            <a:r>
              <a:rPr lang="en-US" altLang="zh-CN" sz="2400" dirty="0" smtClean="0">
                <a:latin typeface="+mn-ea"/>
              </a:rPr>
              <a:t>, or </a:t>
            </a:r>
            <a:r>
              <a:rPr lang="en-US" altLang="zh-CN" sz="2400" dirty="0">
                <a:latin typeface="+mn-ea"/>
              </a:rPr>
              <a:t>whether </a:t>
            </a:r>
            <a:r>
              <a:rPr lang="en-US" altLang="zh-CN" sz="2400" b="1" dirty="0">
                <a:latin typeface="+mn-ea"/>
              </a:rPr>
              <a:t>combinations of symbols are considered outliers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• </a:t>
            </a: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Position Outliers(contextual outliers)</a:t>
            </a:r>
            <a:r>
              <a:rPr lang="en-US" altLang="zh-CN" sz="2400" dirty="0">
                <a:latin typeface="+mn-ea"/>
              </a:rPr>
              <a:t>: V</a:t>
            </a:r>
            <a:r>
              <a:rPr lang="en-US" altLang="zh-CN" sz="2400" dirty="0" smtClean="0">
                <a:latin typeface="+mn-ea"/>
              </a:rPr>
              <a:t>alues </a:t>
            </a:r>
            <a:r>
              <a:rPr lang="en-US" altLang="zh-CN" sz="2400" dirty="0">
                <a:latin typeface="+mn-ea"/>
              </a:rPr>
              <a:t>at specific positions are predicted by a model. D</a:t>
            </a:r>
            <a:r>
              <a:rPr lang="en-US" altLang="zh-CN" sz="2400" dirty="0" smtClean="0">
                <a:latin typeface="+mn-ea"/>
              </a:rPr>
              <a:t>etermine </a:t>
            </a:r>
            <a:r>
              <a:rPr lang="en-US" altLang="zh-CN" sz="2400" dirty="0">
                <a:latin typeface="+mn-ea"/>
              </a:rPr>
              <a:t>the deviation from the model, </a:t>
            </a:r>
            <a:r>
              <a:rPr lang="en-US" altLang="zh-CN" sz="2400" dirty="0" smtClean="0">
                <a:latin typeface="+mn-ea"/>
              </a:rPr>
              <a:t>predict </a:t>
            </a:r>
            <a:r>
              <a:rPr lang="en-US" altLang="zh-CN" sz="2400" dirty="0">
                <a:latin typeface="+mn-ea"/>
              </a:rPr>
              <a:t>specific positions as outliers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• </a:t>
            </a: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Combination Outliers(collective outliers)</a:t>
            </a:r>
            <a:r>
              <a:rPr lang="en-US" altLang="zh-CN" sz="2400" dirty="0">
                <a:latin typeface="+mn-ea"/>
              </a:rPr>
              <a:t>: An entire test sequence is deemed to be unusual because of the combination of symbols in it.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633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sequence-based outlier detection arises in rather diverse scenarios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Long </a:t>
            </a:r>
            <a:r>
              <a:rPr lang="en-US" altLang="zh-CN" sz="2400" dirty="0">
                <a:latin typeface="+mn-ea"/>
              </a:rPr>
              <a:t>Test Sequence vs Short Test </a:t>
            </a:r>
            <a:r>
              <a:rPr lang="en-US" altLang="zh-CN" sz="2400" dirty="0" smtClean="0">
                <a:latin typeface="+mn-ea"/>
              </a:rPr>
              <a:t>Sequence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</a:rPr>
              <a:t>when </a:t>
            </a:r>
            <a:r>
              <a:rPr lang="en-US" altLang="zh-CN" sz="2400" dirty="0">
                <a:latin typeface="+mn-ea"/>
              </a:rPr>
              <a:t>both the test sequences and training sequences are </a:t>
            </a:r>
            <a:r>
              <a:rPr lang="en-US" altLang="zh-CN" sz="2400" dirty="0" smtClean="0">
                <a:latin typeface="+mn-ea"/>
              </a:rPr>
              <a:t>short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multidimensional </a:t>
            </a:r>
            <a:r>
              <a:rPr lang="en-US" altLang="zh-CN" sz="2400" dirty="0">
                <a:latin typeface="+mn-ea"/>
              </a:rPr>
              <a:t>methods for anomaly detection (k-nearest neighbor), </a:t>
            </a:r>
            <a:r>
              <a:rPr lang="en-US" altLang="zh-CN" sz="2400" dirty="0" smtClean="0">
                <a:latin typeface="+mn-ea"/>
              </a:rPr>
              <a:t>point-based techniques</a:t>
            </a:r>
            <a:endParaRPr lang="en-US" altLang="zh-CN" sz="2400" dirty="0">
              <a:latin typeface="+mn-ea"/>
            </a:endParaRP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When the test and training sequences are long (curse of dimensionality)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!! comparison units !!</a:t>
            </a:r>
            <a:r>
              <a:rPr lang="en-US" altLang="zh-CN" sz="2400" dirty="0" smtClean="0">
                <a:latin typeface="+mn-ea"/>
              </a:rPr>
              <a:t>: windows </a:t>
            </a:r>
            <a:r>
              <a:rPr lang="en-US" altLang="zh-CN" sz="2400" dirty="0">
                <a:latin typeface="+mn-ea"/>
              </a:rPr>
              <a:t>of the test sequence are </a:t>
            </a:r>
            <a:r>
              <a:rPr lang="en-US" altLang="zh-CN" sz="2400" dirty="0" smtClean="0">
                <a:latin typeface="+mn-ea"/>
              </a:rPr>
              <a:t>extracted as </a:t>
            </a:r>
            <a:r>
              <a:rPr lang="en-US" altLang="zh-CN" sz="2400" dirty="0">
                <a:latin typeface="+mn-ea"/>
              </a:rPr>
              <a:t>small </a:t>
            </a:r>
            <a:r>
              <a:rPr lang="en-US" altLang="zh-CN" sz="2400" dirty="0" smtClean="0">
                <a:latin typeface="+mn-ea"/>
              </a:rPr>
              <a:t>subsequences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the relative behavior of the comparison units is compared in both the training data and test </a:t>
            </a:r>
            <a:r>
              <a:rPr lang="en-US" altLang="zh-CN" sz="2400" dirty="0" smtClean="0">
                <a:latin typeface="+mn-ea"/>
              </a:rPr>
              <a:t>sequence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notion of </a:t>
            </a:r>
            <a:r>
              <a:rPr lang="en-US" altLang="zh-CN" sz="2400" dirty="0" smtClean="0">
                <a:latin typeface="+mn-ea"/>
              </a:rPr>
              <a:t>similarity (distance, frequency, generative probability)</a:t>
            </a:r>
          </a:p>
          <a:p>
            <a:pPr marL="1257277" lvl="2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F</a:t>
            </a:r>
            <a:r>
              <a:rPr lang="en-US" altLang="zh-CN" sz="2400" dirty="0" smtClean="0">
                <a:latin typeface="+mn-ea"/>
              </a:rPr>
              <a:t>inal </a:t>
            </a:r>
            <a:r>
              <a:rPr lang="en-US" altLang="zh-CN" sz="2400" dirty="0">
                <a:latin typeface="+mn-ea"/>
              </a:rPr>
              <a:t>anomaly score for a given test </a:t>
            </a:r>
            <a:r>
              <a:rPr lang="en-US" altLang="zh-CN" sz="2400" dirty="0" smtClean="0">
                <a:latin typeface="+mn-ea"/>
              </a:rPr>
              <a:t>sequence = combination </a:t>
            </a:r>
            <a:r>
              <a:rPr lang="en-US" altLang="zh-CN" sz="2400" dirty="0">
                <a:latin typeface="+mn-ea"/>
              </a:rPr>
              <a:t>score from all the subsequences extracted </a:t>
            </a:r>
            <a:r>
              <a:rPr lang="en-US" altLang="zh-CN" sz="2400" dirty="0" smtClean="0">
                <a:latin typeface="+mn-ea"/>
              </a:rPr>
              <a:t>from it</a:t>
            </a:r>
            <a:r>
              <a:rPr lang="en-US" altLang="zh-CN" sz="2400" dirty="0">
                <a:latin typeface="+mn-ea"/>
              </a:rPr>
              <a:t>. 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271804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4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sequence-based outlier detection arises in rather diverse scenarios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Single </a:t>
            </a:r>
            <a:r>
              <a:rPr lang="en-US" altLang="zh-CN" sz="2400" dirty="0">
                <a:latin typeface="+mn-ea"/>
              </a:rPr>
              <a:t>Long Training Sequence vs Many Training </a:t>
            </a:r>
            <a:r>
              <a:rPr lang="en-US" altLang="zh-CN" sz="2400" dirty="0" smtClean="0">
                <a:latin typeface="+mn-ea"/>
              </a:rPr>
              <a:t>Sequences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</a:rPr>
              <a:t>little </a:t>
            </a:r>
            <a:r>
              <a:rPr lang="en-US" altLang="zh-CN" sz="2400" dirty="0">
                <a:latin typeface="+mn-ea"/>
              </a:rPr>
              <a:t>difference between these </a:t>
            </a:r>
            <a:r>
              <a:rPr lang="en-US" altLang="zh-CN" sz="2400" dirty="0" smtClean="0">
                <a:latin typeface="+mn-ea"/>
              </a:rPr>
              <a:t>cases (logical view)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</a:rPr>
              <a:t>because </a:t>
            </a:r>
            <a:r>
              <a:rPr lang="en-US" altLang="zh-CN" sz="2400" dirty="0">
                <a:latin typeface="+mn-ea"/>
              </a:rPr>
              <a:t>t</a:t>
            </a:r>
            <a:r>
              <a:rPr lang="en-US" altLang="zh-CN" sz="2400" dirty="0" smtClean="0">
                <a:latin typeface="+mn-ea"/>
              </a:rPr>
              <a:t>hese models </a:t>
            </a:r>
            <a:r>
              <a:rPr lang="en-US" altLang="zh-CN" sz="2400" dirty="0">
                <a:latin typeface="+mn-ea"/>
              </a:rPr>
              <a:t>describe the behavior of only a very small </a:t>
            </a:r>
            <a:r>
              <a:rPr lang="en-US" altLang="zh-CN" sz="2400" dirty="0" smtClean="0">
                <a:latin typeface="+mn-ea"/>
              </a:rPr>
              <a:t>window of </a:t>
            </a:r>
            <a:r>
              <a:rPr lang="en-US" altLang="zh-CN" sz="2400" dirty="0">
                <a:latin typeface="+mn-ea"/>
              </a:rPr>
              <a:t>the data corresponding to the comparison </a:t>
            </a:r>
            <a:r>
              <a:rPr lang="en-US" altLang="zh-CN" sz="2400" dirty="0" smtClean="0">
                <a:latin typeface="+mn-ea"/>
              </a:rPr>
              <a:t>unit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271804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75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sequence-based outlier detection arises in rather diverse scenarios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Single Long Sequence which is undifferentiated between Training and Test Data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</a:rPr>
              <a:t>web logs, a single long sequence, determine unusual portions of this sequence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multi-granularity approach </a:t>
            </a:r>
            <a:r>
              <a:rPr lang="en-US" altLang="zh-CN" sz="2400" dirty="0" smtClean="0">
                <a:latin typeface="+mn-ea"/>
              </a:rPr>
              <a:t>(extract test sequences of different lengths)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</a:rPr>
              <a:t>second level (comparison units)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</a:rPr>
              <a:t>relative difference between the derived test sequences and the training sequences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271804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sequence-based outlier detection arises in rather diverse scenarios</a:t>
            </a:r>
          </a:p>
          <a:p>
            <a:pPr lvl="1"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Presence </a:t>
            </a:r>
            <a:r>
              <a:rPr lang="en-US" altLang="zh-CN" sz="2400" dirty="0">
                <a:latin typeface="+mn-ea"/>
              </a:rPr>
              <a:t>or Absence of Domain Knowledge about Relevant Comparison Units for Anomaly </a:t>
            </a:r>
            <a:r>
              <a:rPr lang="en-US" altLang="zh-CN" sz="2400" dirty="0" smtClean="0">
                <a:latin typeface="+mn-ea"/>
              </a:rPr>
              <a:t>Detection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specific domain knowledge may be available about important comparison units (</a:t>
            </a:r>
            <a:r>
              <a:rPr lang="en-US" altLang="zh-CN" sz="2400" i="1" dirty="0">
                <a:latin typeface="+mn-ea"/>
              </a:rPr>
              <a:t>Login Password Login </a:t>
            </a:r>
            <a:r>
              <a:rPr lang="en-US" altLang="zh-CN" sz="2400" i="1" dirty="0" smtClean="0">
                <a:latin typeface="+mn-ea"/>
              </a:rPr>
              <a:t>Password Login </a:t>
            </a:r>
            <a:r>
              <a:rPr lang="en-US" altLang="zh-CN" sz="2400" i="1" dirty="0">
                <a:latin typeface="+mn-ea"/>
              </a:rPr>
              <a:t>Password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domain-dependent comparison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units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</a:rPr>
              <a:t>improve </a:t>
            </a:r>
            <a:r>
              <a:rPr lang="en-US" altLang="zh-CN" sz="2400" dirty="0" smtClean="0">
                <a:latin typeface="+mn-ea"/>
              </a:rPr>
              <a:t>the quality </a:t>
            </a:r>
            <a:r>
              <a:rPr lang="en-US" altLang="zh-CN" sz="2400" dirty="0">
                <a:latin typeface="+mn-ea"/>
              </a:rPr>
              <a:t>of the overall </a:t>
            </a:r>
            <a:r>
              <a:rPr lang="en-US" altLang="zh-CN" sz="2400" dirty="0" smtClean="0">
                <a:latin typeface="+mn-ea"/>
              </a:rPr>
              <a:t>results (generally)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271804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6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Aforementioned variations and techniques </a:t>
            </a:r>
            <a:r>
              <a:rPr lang="en-US" altLang="zh-CN" sz="2400" dirty="0">
                <a:latin typeface="+mn-ea"/>
              </a:rPr>
              <a:t>are </a:t>
            </a:r>
            <a:r>
              <a:rPr lang="en-US" altLang="zh-CN" sz="2400" dirty="0" smtClean="0">
                <a:latin typeface="+mn-ea"/>
              </a:rPr>
              <a:t>also relevant </a:t>
            </a:r>
            <a:r>
              <a:rPr lang="en-US" altLang="zh-CN" sz="2400" dirty="0">
                <a:latin typeface="+mn-ea"/>
              </a:rPr>
              <a:t>to the case </a:t>
            </a:r>
            <a:r>
              <a:rPr lang="en-US" altLang="zh-CN" sz="2400" dirty="0" smtClean="0">
                <a:latin typeface="+mn-ea"/>
              </a:rPr>
              <a:t>of outlier </a:t>
            </a:r>
            <a:r>
              <a:rPr lang="en-US" altLang="zh-CN" sz="2400" dirty="0">
                <a:latin typeface="+mn-ea"/>
              </a:rPr>
              <a:t>analysis in time-series </a:t>
            </a:r>
            <a:r>
              <a:rPr lang="en-US" altLang="zh-CN" sz="2400" dirty="0" smtClean="0">
                <a:latin typeface="+mn-ea"/>
              </a:rPr>
              <a:t>data.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Relationship </a:t>
            </a:r>
            <a:r>
              <a:rPr lang="en-US" altLang="zh-CN" sz="2400" dirty="0">
                <a:latin typeface="+mn-ea"/>
              </a:rPr>
              <a:t>between Position and Combination </a:t>
            </a:r>
            <a:r>
              <a:rPr lang="en-US" altLang="zh-CN" sz="2400" dirty="0" smtClean="0">
                <a:latin typeface="+mn-ea"/>
              </a:rPr>
              <a:t>Outliers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P</a:t>
            </a:r>
            <a:r>
              <a:rPr lang="en-US" altLang="zh-CN" sz="2400" dirty="0" smtClean="0">
                <a:latin typeface="+mn-ea"/>
              </a:rPr>
              <a:t>ossible </a:t>
            </a:r>
            <a:r>
              <a:rPr lang="en-US" altLang="zh-CN" sz="2400" dirty="0">
                <a:latin typeface="+mn-ea"/>
              </a:rPr>
              <a:t>to determine the outlier score for smaller test </a:t>
            </a:r>
            <a:r>
              <a:rPr lang="en-US" altLang="zh-CN" sz="2400" dirty="0" smtClean="0">
                <a:latin typeface="+mn-ea"/>
              </a:rPr>
              <a:t>sequences by </a:t>
            </a:r>
            <a:r>
              <a:rPr lang="en-US" altLang="zh-CN" sz="2400" dirty="0">
                <a:latin typeface="+mn-ea"/>
              </a:rPr>
              <a:t>repeated use of </a:t>
            </a:r>
            <a:r>
              <a:rPr lang="en-US" altLang="zh-CN" sz="2400" dirty="0" smtClean="0">
                <a:latin typeface="+mn-ea"/>
              </a:rPr>
              <a:t>position outliers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Probabilistic suffix </a:t>
            </a:r>
            <a:r>
              <a:rPr lang="en-US" altLang="zh-CN" sz="2400" dirty="0">
                <a:latin typeface="+mn-ea"/>
              </a:rPr>
              <a:t>tree of order </a:t>
            </a:r>
            <a:r>
              <a:rPr lang="en-US" altLang="zh-CN" sz="2400" dirty="0" smtClean="0">
                <a:latin typeface="+mn-ea"/>
              </a:rPr>
              <a:t>k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271804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8" y="4658178"/>
            <a:ext cx="9344025" cy="65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6107833"/>
            <a:ext cx="96583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</a:t>
            </a:r>
            <a:r>
              <a:rPr lang="en-US" altLang="zh-CN" sz="2400" dirty="0" smtClean="0">
                <a:latin typeface="+mn-ea"/>
              </a:rPr>
              <a:t>he </a:t>
            </a:r>
            <a:r>
              <a:rPr lang="en-US" altLang="zh-CN" sz="2400" b="1" dirty="0">
                <a:latin typeface="+mn-ea"/>
              </a:rPr>
              <a:t>absolute distance of the comparison unit </a:t>
            </a:r>
            <a:r>
              <a:rPr lang="en-US" altLang="zh-CN" sz="2400" dirty="0">
                <a:latin typeface="+mn-ea"/>
              </a:rPr>
              <a:t>is computed to equivalent windows of the </a:t>
            </a:r>
            <a:r>
              <a:rPr lang="en-US" altLang="zh-CN" sz="2400" b="1" dirty="0">
                <a:latin typeface="+mn-ea"/>
              </a:rPr>
              <a:t>training sequence</a:t>
            </a:r>
            <a:r>
              <a:rPr lang="en-US" altLang="zh-CN" sz="2400" dirty="0">
                <a:latin typeface="+mn-ea"/>
              </a:rPr>
              <a:t>. The distance of the </a:t>
            </a:r>
            <a:r>
              <a:rPr lang="en-US" altLang="zh-CN" sz="2400" b="1" dirty="0">
                <a:latin typeface="+mn-ea"/>
              </a:rPr>
              <a:t>k-</a:t>
            </a:r>
            <a:r>
              <a:rPr lang="en-US" altLang="zh-CN" sz="2400" b="1" dirty="0" err="1">
                <a:latin typeface="+mn-ea"/>
              </a:rPr>
              <a:t>th</a:t>
            </a:r>
            <a:r>
              <a:rPr lang="en-US" altLang="zh-CN" sz="2400" b="1" dirty="0">
                <a:latin typeface="+mn-ea"/>
              </a:rPr>
              <a:t> nearest neighbor </a:t>
            </a:r>
            <a:r>
              <a:rPr lang="en-US" altLang="zh-CN" sz="2400" dirty="0">
                <a:latin typeface="+mn-ea"/>
              </a:rPr>
              <a:t>window in the training sequence is used in order to determine the anomaly score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Proximity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+mn-ea"/>
              </a:rPr>
              <a:t>Similarity</a:t>
            </a:r>
          </a:p>
          <a:p>
            <a:pPr marL="800089" lvl="1" indent="-342900">
              <a:lnSpc>
                <a:spcPct val="130000"/>
              </a:lnSpc>
              <a:buFont typeface="微软雅黑" panose="020B0503020204020204" pitchFamily="34" charset="-122"/>
              <a:buChar char="〤"/>
            </a:pPr>
            <a:r>
              <a:rPr lang="en-US" altLang="zh-CN" sz="2400" dirty="0" smtClean="0">
                <a:latin typeface="+mn-ea"/>
              </a:rPr>
              <a:t>Distance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483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Common methods which are used in order to compute the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similarity between </a:t>
            </a: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a pair of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sequences</a:t>
            </a:r>
          </a:p>
          <a:p>
            <a:pPr>
              <a:lnSpc>
                <a:spcPct val="130000"/>
              </a:lnSpc>
            </a:pPr>
            <a:endParaRPr lang="en-US" altLang="zh-CN" sz="2300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Simple Matching </a:t>
            </a:r>
            <a:r>
              <a:rPr lang="en-US" altLang="zh-CN" sz="2400" dirty="0" smtClean="0">
                <a:latin typeface="+mn-ea"/>
              </a:rPr>
              <a:t>Coefficient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determines the number of matching positions between </a:t>
            </a:r>
            <a:r>
              <a:rPr lang="en-US" altLang="zh-CN" sz="2400" dirty="0" smtClean="0">
                <a:latin typeface="+mn-ea"/>
              </a:rPr>
              <a:t>two sequences </a:t>
            </a:r>
            <a:r>
              <a:rPr lang="en-US" altLang="zh-CN" sz="2400" dirty="0">
                <a:latin typeface="+mn-ea"/>
              </a:rPr>
              <a:t>of equal </a:t>
            </a:r>
            <a:r>
              <a:rPr lang="en-US" altLang="zh-CN" sz="2400" dirty="0" smtClean="0">
                <a:latin typeface="+mn-ea"/>
              </a:rPr>
              <a:t>length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Normalized Longest Common </a:t>
            </a:r>
            <a:r>
              <a:rPr lang="en-US" altLang="zh-CN" sz="2400" dirty="0" smtClean="0">
                <a:latin typeface="+mn-ea"/>
              </a:rPr>
              <a:t>Subsequence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unequal </a:t>
            </a:r>
            <a:r>
              <a:rPr lang="en-US" altLang="zh-CN" sz="2400" dirty="0" smtClean="0">
                <a:latin typeface="+mn-ea"/>
              </a:rPr>
              <a:t>length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8" y="5065623"/>
            <a:ext cx="53816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Common methods which are used in order to compute the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similarity between </a:t>
            </a: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a pair of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sequences</a:t>
            </a:r>
          </a:p>
          <a:p>
            <a:pPr>
              <a:lnSpc>
                <a:spcPct val="130000"/>
              </a:lnSpc>
            </a:pPr>
            <a:endParaRPr lang="en-US" altLang="zh-CN" sz="23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300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Edit </a:t>
            </a:r>
            <a:r>
              <a:rPr lang="en-US" altLang="zh-CN" sz="2400" dirty="0" smtClean="0">
                <a:latin typeface="+mn-ea"/>
              </a:rPr>
              <a:t>Distance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most common similarity functions used for sequence matching [196</a:t>
            </a:r>
            <a:r>
              <a:rPr lang="en-US" altLang="zh-CN" sz="2400" dirty="0" smtClean="0">
                <a:latin typeface="+mn-ea"/>
              </a:rPr>
              <a:t>]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measures the distance between two sequences by the </a:t>
            </a:r>
            <a:r>
              <a:rPr lang="en-US" altLang="zh-CN" sz="2400" dirty="0" smtClean="0">
                <a:latin typeface="+mn-ea"/>
              </a:rPr>
              <a:t>minimum number </a:t>
            </a:r>
            <a:r>
              <a:rPr lang="en-US" altLang="zh-CN" sz="2400" dirty="0">
                <a:latin typeface="+mn-ea"/>
              </a:rPr>
              <a:t>of edits required to transform one sequence to the other</a:t>
            </a:r>
            <a:r>
              <a:rPr lang="en-US" altLang="zh-CN" sz="2400" dirty="0" smtClean="0">
                <a:latin typeface="+mn-ea"/>
              </a:rPr>
              <a:t>.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2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Common methods which are used in order to compute the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similarity between </a:t>
            </a: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a pair of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sequences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Compression-based </a:t>
            </a:r>
            <a:r>
              <a:rPr lang="en-US" altLang="zh-CN" sz="2400" dirty="0" smtClean="0">
                <a:latin typeface="+mn-ea"/>
              </a:rPr>
              <a:t>Dissimilarity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based on principles from information </a:t>
            </a:r>
            <a:r>
              <a:rPr lang="en-US" altLang="zh-CN" sz="2400" dirty="0" smtClean="0">
                <a:latin typeface="+mn-ea"/>
              </a:rPr>
              <a:t>theory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latin typeface="+mn-ea"/>
              </a:rPr>
              <a:t>W⊕</a:t>
            </a:r>
            <a:r>
              <a:rPr lang="en-US" altLang="zh-CN" sz="2400" dirty="0" err="1">
                <a:latin typeface="+mn-ea"/>
              </a:rPr>
              <a:t>Ui</a:t>
            </a:r>
            <a:r>
              <a:rPr lang="en-US" altLang="zh-CN" sz="2400" dirty="0">
                <a:latin typeface="+mn-ea"/>
              </a:rPr>
              <a:t> be the string representing the concatenation of </a:t>
            </a:r>
            <a:r>
              <a:rPr lang="en-US" altLang="zh-CN" sz="2400" dirty="0" smtClean="0">
                <a:latin typeface="+mn-ea"/>
              </a:rPr>
              <a:t>W and </a:t>
            </a:r>
            <a:r>
              <a:rPr lang="en-US" altLang="zh-CN" sz="2400" dirty="0" err="1" smtClean="0">
                <a:latin typeface="+mn-ea"/>
              </a:rPr>
              <a:t>Ui</a:t>
            </a:r>
            <a:endParaRPr lang="en-US" altLang="zh-CN" sz="2400" dirty="0" smtClean="0">
              <a:latin typeface="+mn-ea"/>
            </a:endParaRP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DL(S) &lt; |S| be the </a:t>
            </a:r>
            <a:r>
              <a:rPr lang="en-US" altLang="zh-CN" sz="2400" b="1" dirty="0">
                <a:latin typeface="+mn-ea"/>
              </a:rPr>
              <a:t>description length </a:t>
            </a:r>
            <a:r>
              <a:rPr lang="en-US" altLang="zh-CN" sz="2400" dirty="0">
                <a:latin typeface="+mn-ea"/>
              </a:rPr>
              <a:t>of any </a:t>
            </a:r>
            <a:r>
              <a:rPr lang="en-US" altLang="zh-CN" sz="2400" dirty="0" smtClean="0">
                <a:latin typeface="+mn-ea"/>
              </a:rPr>
              <a:t>string S </a:t>
            </a:r>
            <a:r>
              <a:rPr lang="en-US" altLang="zh-CN" sz="2400" dirty="0">
                <a:latin typeface="+mn-ea"/>
              </a:rPr>
              <a:t>after applying a standard compression algorithm to it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8" y="5052279"/>
            <a:ext cx="6067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Common methods which are used in order to compute the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similarity between </a:t>
            </a: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a pair of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sequences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counting </a:t>
            </a:r>
            <a:r>
              <a:rPr lang="en-US" altLang="zh-CN" sz="2400" dirty="0">
                <a:latin typeface="+mn-ea"/>
              </a:rPr>
              <a:t>mismatches among </a:t>
            </a:r>
            <a:r>
              <a:rPr lang="en-US" altLang="zh-CN" sz="2400" dirty="0" err="1">
                <a:latin typeface="+mn-ea"/>
              </a:rPr>
              <a:t>lookahead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pairs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7" y="2255338"/>
            <a:ext cx="8524875" cy="40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57" y="2799819"/>
            <a:ext cx="6001616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57" y="6174725"/>
            <a:ext cx="8305800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409" y="3159819"/>
            <a:ext cx="573659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5050302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Position Outliers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700" dirty="0" smtClean="0">
                <a:latin typeface="+mn-ea"/>
              </a:rPr>
              <a:t>Definition:</a:t>
            </a:r>
          </a:p>
          <a:p>
            <a:pPr>
              <a:lnSpc>
                <a:spcPct val="130000"/>
              </a:lnSpc>
            </a:pPr>
            <a:r>
              <a:rPr lang="en-US" altLang="zh-CN" sz="2700" dirty="0" smtClean="0">
                <a:latin typeface="+mn-ea"/>
              </a:rPr>
              <a:t>The </a:t>
            </a:r>
            <a:r>
              <a:rPr lang="en-US" altLang="zh-CN" sz="2700" dirty="0">
                <a:latin typeface="+mn-ea"/>
              </a:rPr>
              <a:t>discrete positions at specific time-stamps can be predicted with the use of different models. When a position has very low probability of matching its forecasted value, it is considered an outlier.</a:t>
            </a:r>
          </a:p>
          <a:p>
            <a:pPr>
              <a:lnSpc>
                <a:spcPct val="130000"/>
              </a:lnSpc>
            </a:pPr>
            <a:endParaRPr lang="en-US" altLang="zh-CN" sz="27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700" dirty="0" smtClean="0">
                <a:latin typeface="+mn-ea"/>
              </a:rPr>
              <a:t>Example:</a:t>
            </a:r>
          </a:p>
          <a:p>
            <a:pPr>
              <a:lnSpc>
                <a:spcPct val="130000"/>
              </a:lnSpc>
            </a:pPr>
            <a:r>
              <a:rPr lang="en-US" altLang="zh-CN" sz="2700" dirty="0" smtClean="0"/>
              <a:t>Sequence 1: </a:t>
            </a:r>
            <a:r>
              <a:rPr lang="en-US" altLang="zh-CN" sz="2700" dirty="0" err="1" smtClean="0"/>
              <a:t>PlacedOnShelf</a:t>
            </a:r>
            <a:r>
              <a:rPr lang="en-US" altLang="zh-CN" sz="2700" dirty="0"/>
              <a:t>, </a:t>
            </a:r>
            <a:r>
              <a:rPr lang="en-US" altLang="zh-CN" sz="2700" dirty="0" err="1"/>
              <a:t>RemovedFromShelf</a:t>
            </a:r>
            <a:r>
              <a:rPr lang="en-US" altLang="zh-CN" sz="2700" dirty="0"/>
              <a:t>, </a:t>
            </a:r>
            <a:r>
              <a:rPr lang="en-US" altLang="zh-CN" sz="2700" dirty="0" err="1"/>
              <a:t>CheckOut</a:t>
            </a:r>
            <a:r>
              <a:rPr lang="en-US" altLang="zh-CN" sz="2700" dirty="0"/>
              <a:t>, </a:t>
            </a:r>
            <a:r>
              <a:rPr lang="en-US" altLang="zh-CN" sz="2700" dirty="0" err="1"/>
              <a:t>ExitStore</a:t>
            </a:r>
            <a:r>
              <a:rPr lang="en-US" altLang="zh-CN" sz="2700" dirty="0"/>
              <a:t>.</a:t>
            </a:r>
            <a:br>
              <a:rPr lang="en-US" altLang="zh-CN" sz="2700" dirty="0"/>
            </a:br>
            <a:r>
              <a:rPr lang="en-US" altLang="zh-CN" sz="2700" dirty="0" smtClean="0"/>
              <a:t>Sequence 2: </a:t>
            </a:r>
            <a:r>
              <a:rPr lang="en-US" altLang="zh-CN" sz="2700" dirty="0" err="1" smtClean="0"/>
              <a:t>PlacedOnShelf</a:t>
            </a:r>
            <a:r>
              <a:rPr lang="en-US" altLang="zh-CN" sz="2700" dirty="0"/>
              <a:t>, </a:t>
            </a:r>
            <a:r>
              <a:rPr lang="en-US" altLang="zh-CN" sz="2700" dirty="0" err="1"/>
              <a:t>RemovedFromShelf</a:t>
            </a:r>
            <a:r>
              <a:rPr lang="en-US" altLang="zh-CN" sz="2700" dirty="0"/>
              <a:t>, </a:t>
            </a:r>
            <a:r>
              <a:rPr lang="en-US" altLang="zh-CN" sz="2700" dirty="0" err="1"/>
              <a:t>ExitStore</a:t>
            </a:r>
            <a:r>
              <a:rPr lang="en-US" altLang="zh-CN" sz="2700" dirty="0"/>
              <a:t>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29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195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Common methods which are used in order to compute the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similarity between </a:t>
            </a: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a pair of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sequences</a:t>
            </a:r>
          </a:p>
          <a:p>
            <a:pPr>
              <a:lnSpc>
                <a:spcPct val="130000"/>
              </a:lnSpc>
            </a:pPr>
            <a:endParaRPr lang="en-US" altLang="zh-CN" sz="23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99111"/>
            <a:ext cx="9144000" cy="177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3705225"/>
            <a:ext cx="8953500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4492139"/>
            <a:ext cx="9153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Common methods which are used in order to compute the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similarity between </a:t>
            </a: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a pair of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sequences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length-sensitive </a:t>
            </a:r>
            <a:r>
              <a:rPr lang="en-US" altLang="zh-CN" sz="2400" dirty="0">
                <a:latin typeface="+mn-ea"/>
              </a:rPr>
              <a:t>recursive computation of subsequence </a:t>
            </a:r>
            <a:r>
              <a:rPr lang="en-US" altLang="zh-CN" sz="2400" dirty="0" smtClean="0">
                <a:latin typeface="+mn-ea"/>
              </a:rPr>
              <a:t>similarity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contiguous 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</a:rPr>
              <a:t>mismatches are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more important than 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</a:rPr>
              <a:t>non-contiguous mismatches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</a:rPr>
              <a:t>for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each position 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</a:rPr>
              <a:t>l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in </a:t>
            </a:r>
            <a:r>
              <a:rPr lang="en-US" altLang="zh-CN" sz="2400" dirty="0" err="1">
                <a:solidFill>
                  <a:srgbClr val="002060"/>
                </a:solidFill>
                <a:latin typeface="+mn-ea"/>
              </a:rPr>
              <a:t>Ui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, the length p 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</a:rPr>
              <a:t>of the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longest contiguous set of positions to the left of position l 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</a:rPr>
              <a:t>is determined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</a:rPr>
              <a:t>aggregation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anomaly score for comparison unit  </a:t>
            </a:r>
            <a:r>
              <a:rPr lang="en-US" altLang="zh-CN" sz="24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wrt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training sequences (extract equivalent windows, k-</a:t>
            </a:r>
            <a:r>
              <a:rPr lang="en-US" altLang="zh-CN" sz="24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th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nearest neighbor distance)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Combine </a:t>
            </a:r>
            <a:r>
              <a:rPr lang="en-US" altLang="zh-CN" sz="2400" dirty="0">
                <a:latin typeface="+mn-ea"/>
              </a:rPr>
              <a:t>results </a:t>
            </a:r>
            <a:r>
              <a:rPr lang="en-US" altLang="zh-CN" sz="2400" dirty="0" smtClean="0">
                <a:latin typeface="+mn-ea"/>
              </a:rPr>
              <a:t>of different </a:t>
            </a:r>
            <a:r>
              <a:rPr lang="en-US" altLang="zh-CN" sz="2400" dirty="0">
                <a:latin typeface="+mn-ea"/>
              </a:rPr>
              <a:t>comparison units U1 . . . Ur extracted from </a:t>
            </a:r>
            <a:r>
              <a:rPr lang="en-US" altLang="zh-CN" sz="2400" dirty="0" smtClean="0">
                <a:latin typeface="+mn-ea"/>
              </a:rPr>
              <a:t>V. How to combine???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6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575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300" dirty="0">
                <a:latin typeface="+mn-ea"/>
              </a:rPr>
              <a:t>The anomaly scores from different comparison units extracted </a:t>
            </a:r>
            <a:r>
              <a:rPr lang="en-US" altLang="zh-CN" sz="2300" dirty="0" smtClean="0">
                <a:latin typeface="+mn-ea"/>
              </a:rPr>
              <a:t>from a </a:t>
            </a:r>
            <a:r>
              <a:rPr lang="en-US" altLang="zh-CN" sz="2300" dirty="0">
                <a:latin typeface="+mn-ea"/>
              </a:rPr>
              <a:t>test </a:t>
            </a:r>
            <a:r>
              <a:rPr lang="en-US" altLang="zh-CN" sz="2300" dirty="0" smtClean="0">
                <a:latin typeface="+mn-ea"/>
              </a:rPr>
              <a:t>sequence can </a:t>
            </a:r>
            <a:r>
              <a:rPr lang="en-US" altLang="zh-CN" sz="2300" dirty="0">
                <a:latin typeface="+mn-ea"/>
              </a:rPr>
              <a:t>be combined together in order to create a </a:t>
            </a:r>
            <a:r>
              <a:rPr lang="en-US" altLang="zh-CN" sz="2300" dirty="0" smtClean="0">
                <a:latin typeface="+mn-ea"/>
              </a:rPr>
              <a:t>global anomaly </a:t>
            </a:r>
            <a:r>
              <a:rPr lang="en-US" altLang="zh-CN" sz="2300" dirty="0">
                <a:latin typeface="+mn-ea"/>
              </a:rPr>
              <a:t>score for the test sequence </a:t>
            </a:r>
            <a:r>
              <a:rPr lang="en-US" altLang="zh-CN" sz="2300" dirty="0" smtClean="0">
                <a:latin typeface="+mn-ea"/>
              </a:rPr>
              <a:t>V.</a:t>
            </a:r>
          </a:p>
          <a:p>
            <a:pPr>
              <a:lnSpc>
                <a:spcPct val="130000"/>
              </a:lnSpc>
            </a:pPr>
            <a:endParaRPr lang="en-US" altLang="zh-CN" sz="23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Combining </a:t>
            </a: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Anomaly Scores from Comparison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Units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Number of Anomalous Units</a:t>
            </a:r>
            <a:endParaRPr lang="en-US" altLang="zh-CN" sz="2400" dirty="0" smtClean="0">
              <a:latin typeface="+mn-ea"/>
            </a:endParaRP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threshold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not account for varying levels of </a:t>
            </a:r>
            <a:r>
              <a:rPr lang="en-US" altLang="zh-CN" sz="2400" dirty="0" smtClean="0">
                <a:latin typeface="+mn-ea"/>
              </a:rPr>
              <a:t>anomaly scores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Aggregate Anomaly </a:t>
            </a:r>
            <a:r>
              <a:rPr lang="en-US" altLang="zh-CN" sz="2400" dirty="0" smtClean="0">
                <a:latin typeface="+mn-ea"/>
              </a:rPr>
              <a:t>Score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can be impacted from the noisy </a:t>
            </a:r>
            <a:r>
              <a:rPr lang="en-US" altLang="zh-CN" sz="2400" dirty="0" smtClean="0">
                <a:latin typeface="+mn-ea"/>
              </a:rPr>
              <a:t>scores of </a:t>
            </a:r>
            <a:r>
              <a:rPr lang="en-US" altLang="zh-CN" sz="2400" dirty="0">
                <a:latin typeface="+mn-ea"/>
              </a:rPr>
              <a:t>windows which are </a:t>
            </a:r>
            <a:r>
              <a:rPr lang="en-US" altLang="zh-CN" sz="2400" dirty="0" smtClean="0">
                <a:latin typeface="+mn-ea"/>
              </a:rPr>
              <a:t>not anomalous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2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583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Combining </a:t>
            </a: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Anomaly Scores from Comparison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Units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Selective Aggregate Anomaly </a:t>
            </a:r>
            <a:r>
              <a:rPr lang="en-US" altLang="zh-CN" sz="2400" dirty="0" smtClean="0">
                <a:latin typeface="+mn-ea"/>
              </a:rPr>
              <a:t>Score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combine previous two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select windows with threshold, aggregate scores of these windows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Clustered Anomaly </a:t>
            </a:r>
            <a:r>
              <a:rPr lang="en-US" altLang="zh-CN" sz="2400" dirty="0" smtClean="0">
                <a:latin typeface="+mn-ea"/>
              </a:rPr>
              <a:t>Scores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ea"/>
              </a:rPr>
              <a:t>contiguous anomalous windows </a:t>
            </a:r>
            <a:r>
              <a:rPr lang="en-US" altLang="zh-CN" sz="2400" dirty="0">
                <a:latin typeface="+mn-ea"/>
              </a:rPr>
              <a:t>are generally more significant </a:t>
            </a:r>
            <a:r>
              <a:rPr lang="en-US" altLang="zh-CN" sz="2400" dirty="0" smtClean="0">
                <a:latin typeface="+mn-ea"/>
              </a:rPr>
              <a:t>in application specific </a:t>
            </a:r>
            <a:r>
              <a:rPr lang="en-US" altLang="zh-CN" sz="2400" dirty="0">
                <a:latin typeface="+mn-ea"/>
              </a:rPr>
              <a:t>scenarios than anomalous windows which are </a:t>
            </a:r>
            <a:r>
              <a:rPr lang="en-US" altLang="zh-CN" sz="2400" dirty="0" smtClean="0">
                <a:latin typeface="+mn-ea"/>
              </a:rPr>
              <a:t>arbitrarily distributed </a:t>
            </a:r>
            <a:r>
              <a:rPr lang="en-US" altLang="zh-CN" sz="2400" dirty="0">
                <a:latin typeface="+mn-ea"/>
              </a:rPr>
              <a:t>over the </a:t>
            </a:r>
            <a:r>
              <a:rPr lang="en-US" altLang="zh-CN" sz="2400" dirty="0" smtClean="0">
                <a:latin typeface="+mn-ea"/>
              </a:rPr>
              <a:t>sequence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counter </a:t>
            </a:r>
            <a:r>
              <a:rPr lang="en-US" altLang="zh-CN" sz="2400" dirty="0">
                <a:latin typeface="+mn-ea"/>
              </a:rPr>
              <a:t>noisy scores of </a:t>
            </a:r>
            <a:r>
              <a:rPr lang="en-US" altLang="zh-CN" sz="2400" dirty="0" smtClean="0">
                <a:latin typeface="+mn-ea"/>
              </a:rPr>
              <a:t>windows</a:t>
            </a:r>
          </a:p>
          <a:p>
            <a:pPr marL="914389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Locality Frame </a:t>
            </a:r>
            <a:r>
              <a:rPr lang="en-US" altLang="zh-CN" sz="2400" dirty="0" smtClean="0">
                <a:latin typeface="+mn-ea"/>
              </a:rPr>
              <a:t>Count</a:t>
            </a:r>
          </a:p>
          <a:p>
            <a:pPr marL="914389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Leaky Bucket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37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631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Combining </a:t>
            </a:r>
            <a:r>
              <a:rPr lang="en-US" altLang="zh-CN" sz="2300" b="1" dirty="0">
                <a:solidFill>
                  <a:srgbClr val="0070C0"/>
                </a:solidFill>
                <a:latin typeface="+mn-ea"/>
              </a:rPr>
              <a:t>Anomaly Scores from Comparison </a:t>
            </a:r>
            <a:r>
              <a:rPr lang="en-US" altLang="zh-CN" sz="2300" b="1" dirty="0" smtClean="0">
                <a:solidFill>
                  <a:srgbClr val="0070C0"/>
                </a:solidFill>
                <a:latin typeface="+mn-ea"/>
              </a:rPr>
              <a:t>Units</a:t>
            </a: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Locality </a:t>
            </a:r>
            <a:r>
              <a:rPr lang="en-US" altLang="zh-CN" sz="2400" dirty="0">
                <a:latin typeface="+mn-ea"/>
              </a:rPr>
              <a:t>Frame </a:t>
            </a:r>
            <a:r>
              <a:rPr lang="en-US" altLang="zh-CN" sz="2400" dirty="0" smtClean="0">
                <a:latin typeface="+mn-ea"/>
              </a:rPr>
              <a:t>Count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examines each possible set </a:t>
            </a:r>
            <a:r>
              <a:rPr lang="en-US" altLang="zh-CN" sz="2400" dirty="0" smtClean="0">
                <a:latin typeface="+mn-ea"/>
              </a:rPr>
              <a:t>of η </a:t>
            </a:r>
            <a:r>
              <a:rPr lang="en-US" altLang="zh-CN" sz="2400" dirty="0">
                <a:latin typeface="+mn-ea"/>
              </a:rPr>
              <a:t>contiguous comparison units, as a </a:t>
            </a:r>
            <a:r>
              <a:rPr lang="en-US" altLang="zh-CN" sz="2400" dirty="0" smtClean="0">
                <a:latin typeface="+mn-ea"/>
              </a:rPr>
              <a:t>super-unit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number </a:t>
            </a:r>
            <a:r>
              <a:rPr lang="en-US" altLang="zh-CN" sz="2400" dirty="0" smtClean="0">
                <a:latin typeface="+mn-ea"/>
              </a:rPr>
              <a:t>of anomalous </a:t>
            </a:r>
            <a:r>
              <a:rPr lang="en-US" altLang="zh-CN" sz="2400" dirty="0">
                <a:latin typeface="+mn-ea"/>
              </a:rPr>
              <a:t>units within this </a:t>
            </a:r>
            <a:r>
              <a:rPr lang="en-US" altLang="zh-CN" sz="2400" dirty="0" smtClean="0">
                <a:latin typeface="+mn-ea"/>
              </a:rPr>
              <a:t>super-unit   &gt;= or &lt;=?   Threshold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Outlier score = total number of anomalous </a:t>
            </a:r>
            <a:r>
              <a:rPr lang="en-US" altLang="zh-CN" sz="2400" dirty="0" smtClean="0">
                <a:latin typeface="+mn-ea"/>
              </a:rPr>
              <a:t>super-units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Leaky </a:t>
            </a:r>
            <a:r>
              <a:rPr lang="en-US" altLang="zh-CN" sz="2400" dirty="0" smtClean="0">
                <a:latin typeface="+mn-ea"/>
              </a:rPr>
              <a:t>Bucket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comparison units </a:t>
            </a:r>
            <a:r>
              <a:rPr lang="en-US" altLang="zh-CN" sz="2400" dirty="0" smtClean="0">
                <a:latin typeface="+mn-ea"/>
              </a:rPr>
              <a:t>are scanned </a:t>
            </a:r>
            <a:r>
              <a:rPr lang="en-US" altLang="zh-CN" sz="2400" dirty="0">
                <a:latin typeface="+mn-ea"/>
              </a:rPr>
              <a:t>in temporal </a:t>
            </a:r>
            <a:r>
              <a:rPr lang="en-US" altLang="zh-CN" sz="2400" dirty="0" smtClean="0">
                <a:latin typeface="+mn-ea"/>
              </a:rPr>
              <a:t>order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 running count is </a:t>
            </a:r>
            <a:r>
              <a:rPr lang="en-US" altLang="zh-CN" sz="2400" dirty="0" smtClean="0">
                <a:latin typeface="+mn-ea"/>
              </a:rPr>
              <a:t>maintained of </a:t>
            </a:r>
            <a:r>
              <a:rPr lang="en-US" altLang="zh-CN" sz="2400" dirty="0">
                <a:latin typeface="+mn-ea"/>
              </a:rPr>
              <a:t>the difference between the number of anomalous comparison units and the number of normal units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running count is never allowed to fall below </a:t>
            </a:r>
            <a:r>
              <a:rPr lang="en-US" altLang="zh-CN" sz="2400" dirty="0" smtClean="0">
                <a:latin typeface="+mn-ea"/>
              </a:rPr>
              <a:t>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Highest value </a:t>
            </a:r>
            <a:r>
              <a:rPr lang="en-US" altLang="zh-CN" sz="2400" dirty="0">
                <a:latin typeface="+mn-ea"/>
              </a:rPr>
              <a:t>of the running count over the entire sequence is </a:t>
            </a:r>
            <a:r>
              <a:rPr lang="en-US" altLang="zh-CN" sz="2400" dirty="0" smtClean="0">
                <a:latin typeface="+mn-ea"/>
              </a:rPr>
              <a:t>reported as </a:t>
            </a:r>
            <a:r>
              <a:rPr lang="en-US" altLang="zh-CN" sz="2400" dirty="0">
                <a:latin typeface="+mn-ea"/>
              </a:rPr>
              <a:t>the outlier score.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1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Discussion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In </a:t>
            </a:r>
            <a:r>
              <a:rPr lang="en-US" altLang="zh-CN" sz="2400" dirty="0">
                <a:latin typeface="+mn-ea"/>
              </a:rPr>
              <a:t>many scenarios, comparison units may be provided by a </a:t>
            </a:r>
            <a:r>
              <a:rPr lang="en-US" altLang="zh-CN" sz="2400" dirty="0" smtClean="0">
                <a:latin typeface="+mn-ea"/>
              </a:rPr>
              <a:t>domain expert</a:t>
            </a:r>
            <a:r>
              <a:rPr lang="en-US" altLang="zh-CN" sz="2400" dirty="0">
                <a:latin typeface="+mn-ea"/>
              </a:rPr>
              <a:t>, and may correspond to significant semantic </a:t>
            </a:r>
            <a:r>
              <a:rPr lang="en-US" altLang="zh-CN" sz="2400" dirty="0" smtClean="0">
                <a:latin typeface="+mn-ea"/>
              </a:rPr>
              <a:t>events.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〤"/>
            </a:pPr>
            <a:r>
              <a:rPr lang="en-US" altLang="zh-CN" sz="2400" dirty="0" smtClean="0">
                <a:latin typeface="+mn-ea"/>
              </a:rPr>
              <a:t>Distance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+mn-ea"/>
              </a:rPr>
              <a:t>frequency-based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+mn-ea"/>
              </a:rPr>
              <a:t>model-based </a:t>
            </a:r>
            <a:r>
              <a:rPr lang="en-US" altLang="zh-CN" sz="2400" dirty="0" smtClean="0">
                <a:latin typeface="+mn-ea"/>
              </a:rPr>
              <a:t>methods (HMM)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Deviation  VS  Existence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48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Discussion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when the data contains a set of </a:t>
            </a:r>
            <a:r>
              <a:rPr lang="en-US" altLang="zh-CN" sz="2400" dirty="0" smtClean="0">
                <a:latin typeface="+mn-ea"/>
              </a:rPr>
              <a:t>relatively short </a:t>
            </a:r>
            <a:r>
              <a:rPr lang="en-US" altLang="zh-CN" sz="2400" dirty="0">
                <a:latin typeface="+mn-ea"/>
              </a:rPr>
              <a:t>sequences of comparable </a:t>
            </a:r>
            <a:r>
              <a:rPr lang="en-US" altLang="zh-CN" sz="2400" dirty="0" smtClean="0">
                <a:latin typeface="+mn-ea"/>
              </a:rPr>
              <a:t>size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multidimensional </a:t>
            </a:r>
            <a:r>
              <a:rPr lang="en-US" altLang="zh-CN" sz="2400" dirty="0" smtClean="0">
                <a:latin typeface="+mn-ea"/>
              </a:rPr>
              <a:t>methods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k-nearest </a:t>
            </a:r>
            <a:r>
              <a:rPr lang="en-US" altLang="zh-CN" sz="2400" dirty="0" smtClean="0">
                <a:latin typeface="+mn-ea"/>
              </a:rPr>
              <a:t>neighbor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CLUSEQ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k-</a:t>
            </a:r>
            <a:r>
              <a:rPr lang="en-US" altLang="zh-CN" sz="2400" dirty="0" err="1">
                <a:latin typeface="+mn-ea"/>
              </a:rPr>
              <a:t>medoid</a:t>
            </a:r>
            <a:r>
              <a:rPr lang="en-US" altLang="zh-CN" sz="2400" dirty="0">
                <a:latin typeface="+mn-ea"/>
              </a:rPr>
              <a:t> based clustering </a:t>
            </a:r>
            <a:r>
              <a:rPr lang="en-US" altLang="zh-CN" sz="2400" dirty="0" smtClean="0">
                <a:latin typeface="+mn-ea"/>
              </a:rPr>
              <a:t>approach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probabilistic suffix trees: efficient representation of a cluster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129933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Distance-based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Typically </a:t>
            </a:r>
            <a:r>
              <a:rPr lang="en-US" altLang="zh-CN" sz="2400" dirty="0">
                <a:latin typeface="+mn-ea"/>
              </a:rPr>
              <a:t>used with domain-specific comparison units, which are specified by the </a:t>
            </a:r>
            <a:r>
              <a:rPr lang="en-US" altLang="zh-CN" sz="2400" dirty="0" smtClean="0">
                <a:latin typeface="+mn-ea"/>
              </a:rPr>
              <a:t>user. 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Relative frequency </a:t>
            </a:r>
            <a:r>
              <a:rPr lang="en-US" altLang="zh-CN" sz="2400" dirty="0">
                <a:latin typeface="+mn-ea"/>
              </a:rPr>
              <a:t>of the comparison unit </a:t>
            </a:r>
            <a:r>
              <a:rPr lang="en-US" altLang="zh-CN" sz="2400" dirty="0" smtClean="0">
                <a:latin typeface="+mn-ea"/>
              </a:rPr>
              <a:t>in </a:t>
            </a:r>
            <a:r>
              <a:rPr lang="en-US" altLang="zh-CN" sz="2400" dirty="0">
                <a:latin typeface="+mn-ea"/>
              </a:rPr>
              <a:t>the </a:t>
            </a:r>
            <a:r>
              <a:rPr lang="en-US" altLang="zh-CN" sz="2400" dirty="0" smtClean="0">
                <a:latin typeface="+mn-ea"/>
              </a:rPr>
              <a:t>training sequences </a:t>
            </a:r>
            <a:r>
              <a:rPr lang="en-US" altLang="zh-CN" sz="2400" dirty="0">
                <a:latin typeface="+mn-ea"/>
              </a:rPr>
              <a:t>and the test </a:t>
            </a:r>
            <a:r>
              <a:rPr lang="en-US" altLang="zh-CN" sz="2400" dirty="0" smtClean="0">
                <a:latin typeface="+mn-ea"/>
              </a:rPr>
              <a:t>sequences.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absolute value of the average of these scores are computed over </a:t>
            </a:r>
            <a:r>
              <a:rPr lang="en-US" altLang="zh-CN" sz="2400" dirty="0" smtClean="0">
                <a:latin typeface="+mn-ea"/>
              </a:rPr>
              <a:t>all the </a:t>
            </a:r>
            <a:r>
              <a:rPr lang="en-US" altLang="zh-CN" sz="2400" dirty="0">
                <a:latin typeface="+mn-ea"/>
              </a:rPr>
              <a:t>sequences in the database D = T1 . . . TN  -&gt;  </a:t>
            </a:r>
            <a:r>
              <a:rPr lang="en-US" altLang="zh-CN" sz="2400" dirty="0" smtClean="0">
                <a:latin typeface="+mn-ea"/>
              </a:rPr>
              <a:t>final anomaly </a:t>
            </a:r>
            <a:r>
              <a:rPr lang="en-US" altLang="zh-CN" sz="2400" dirty="0">
                <a:latin typeface="+mn-ea"/>
              </a:rPr>
              <a:t>score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Frequency-based Models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65" y="3950703"/>
            <a:ext cx="5669871" cy="187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32" y="5936319"/>
            <a:ext cx="8181137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Special situation</a:t>
            </a:r>
            <a:r>
              <a:rPr lang="en-US" altLang="zh-CN" sz="2400" dirty="0" smtClean="0">
                <a:latin typeface="+mn-ea"/>
              </a:rPr>
              <a:t>: Comparison </a:t>
            </a:r>
            <a:r>
              <a:rPr lang="en-US" altLang="zh-CN" sz="2400" dirty="0">
                <a:latin typeface="+mn-ea"/>
              </a:rPr>
              <a:t>units are specified by the user, </a:t>
            </a:r>
            <a:r>
              <a:rPr lang="en-US" altLang="zh-CN" sz="2400" dirty="0" smtClean="0">
                <a:latin typeface="+mn-ea"/>
              </a:rPr>
              <a:t>may </a:t>
            </a:r>
            <a:r>
              <a:rPr lang="en-US" altLang="zh-CN" sz="2400" dirty="0">
                <a:latin typeface="+mn-ea"/>
              </a:rPr>
              <a:t>not always be of the compact size </a:t>
            </a:r>
            <a:r>
              <a:rPr lang="en-US" altLang="zh-CN" sz="2400" dirty="0" smtClean="0">
                <a:latin typeface="+mn-ea"/>
              </a:rPr>
              <a:t>required for </a:t>
            </a:r>
            <a:r>
              <a:rPr lang="en-US" altLang="zh-CN" sz="2400" dirty="0">
                <a:latin typeface="+mn-ea"/>
              </a:rPr>
              <a:t>effective frequency </a:t>
            </a:r>
            <a:r>
              <a:rPr lang="en-US" altLang="zh-CN" sz="2400" dirty="0" smtClean="0">
                <a:latin typeface="+mn-ea"/>
              </a:rPr>
              <a:t>computations.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frequencies </a:t>
            </a:r>
            <a:r>
              <a:rPr lang="en-US" altLang="zh-CN" sz="2400" dirty="0" smtClean="0">
                <a:latin typeface="+mn-ea"/>
              </a:rPr>
              <a:t>in training </a:t>
            </a:r>
            <a:r>
              <a:rPr lang="en-US" altLang="zh-CN" sz="2400" dirty="0">
                <a:latin typeface="+mn-ea"/>
              </a:rPr>
              <a:t>sequences may be small or </a:t>
            </a:r>
            <a:r>
              <a:rPr lang="en-US" altLang="zh-CN" sz="2400" dirty="0" smtClean="0">
                <a:latin typeface="+mn-ea"/>
              </a:rPr>
              <a:t>zero -&gt; insignificant results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Two possible solution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uses subsequences of the comparison </a:t>
            </a:r>
            <a:r>
              <a:rPr lang="en-US" altLang="zh-CN" sz="2400" dirty="0" smtClean="0">
                <a:latin typeface="+mn-ea"/>
              </a:rPr>
              <a:t>units,    aggregate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allows relaxation of the definition of “subsequence” in </a:t>
            </a:r>
            <a:r>
              <a:rPr lang="en-US" altLang="zh-CN" sz="2400" dirty="0" smtClean="0">
                <a:latin typeface="+mn-ea"/>
              </a:rPr>
              <a:t>counting frequencies,    allowing </a:t>
            </a:r>
            <a:r>
              <a:rPr lang="en-US" altLang="zh-CN" sz="2400" dirty="0">
                <a:latin typeface="+mn-ea"/>
              </a:rPr>
              <a:t>permutations of the comparison unit.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Frequency-based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5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improve the efficiency of frequency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computation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The </a:t>
            </a:r>
            <a:r>
              <a:rPr lang="en-US" altLang="zh-CN" sz="2400" dirty="0">
                <a:latin typeface="+mn-ea"/>
              </a:rPr>
              <a:t>training sequences should be decomposed </a:t>
            </a:r>
            <a:r>
              <a:rPr lang="en-US" altLang="zh-CN" sz="2400" dirty="0" smtClean="0">
                <a:latin typeface="+mn-ea"/>
              </a:rPr>
              <a:t>into smaller </a:t>
            </a:r>
            <a:r>
              <a:rPr lang="en-US" altLang="zh-CN" sz="2400" dirty="0">
                <a:latin typeface="+mn-ea"/>
              </a:rPr>
              <a:t>windows </a:t>
            </a:r>
            <a:r>
              <a:rPr lang="en-US" altLang="zh-CN" sz="2400" dirty="0" smtClean="0">
                <a:latin typeface="+mn-ea"/>
              </a:rPr>
              <a:t>for subsequence </a:t>
            </a:r>
            <a:r>
              <a:rPr lang="en-US" altLang="zh-CN" sz="2400" dirty="0">
                <a:latin typeface="+mn-ea"/>
              </a:rPr>
              <a:t>computations</a:t>
            </a:r>
            <a:r>
              <a:rPr lang="en-US" altLang="zh-CN" sz="2400" dirty="0" smtClean="0">
                <a:latin typeface="+mn-ea"/>
              </a:rPr>
              <a:t>. (Rather than equal size window)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The </a:t>
            </a:r>
            <a:r>
              <a:rPr lang="en-US" altLang="zh-CN" sz="2400" dirty="0">
                <a:latin typeface="+mn-ea"/>
              </a:rPr>
              <a:t>number of </a:t>
            </a:r>
            <a:r>
              <a:rPr lang="en-US" altLang="zh-CN" sz="2400" dirty="0" smtClean="0">
                <a:latin typeface="+mn-ea"/>
              </a:rPr>
              <a:t>windows in </a:t>
            </a:r>
            <a:r>
              <a:rPr lang="en-US" altLang="zh-CN" sz="2400" dirty="0">
                <a:latin typeface="+mn-ea"/>
              </a:rPr>
              <a:t>which the comparison unit occurs is used as a proxy for the </a:t>
            </a:r>
            <a:r>
              <a:rPr lang="en-US" altLang="zh-CN" sz="2400" dirty="0" smtClean="0">
                <a:latin typeface="+mn-ea"/>
              </a:rPr>
              <a:t>frequency.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Frequency-based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53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5050302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Position Outliers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It is assumed that the prediction of the values at a </a:t>
            </a:r>
            <a:r>
              <a:rPr lang="en-US" altLang="zh-CN" sz="2400" dirty="0" smtClean="0">
                <a:latin typeface="+mn-ea"/>
              </a:rPr>
              <a:t>position depends </a:t>
            </a:r>
            <a:r>
              <a:rPr lang="en-US" altLang="zh-CN" sz="2400" dirty="0">
                <a:latin typeface="+mn-ea"/>
              </a:rPr>
              <a:t>upon this short history. This is known as the </a:t>
            </a: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short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memory property </a:t>
            </a:r>
            <a:r>
              <a:rPr lang="en-US" altLang="zh-CN" sz="2400" dirty="0">
                <a:latin typeface="+mn-ea"/>
              </a:rPr>
              <a:t>of discrete sequences, which generally holds true across a </a:t>
            </a:r>
            <a:r>
              <a:rPr lang="en-US" altLang="zh-CN" sz="2400" dirty="0" smtClean="0">
                <a:latin typeface="+mn-ea"/>
              </a:rPr>
              <a:t>wide variety </a:t>
            </a:r>
            <a:r>
              <a:rPr lang="en-US" altLang="zh-CN" sz="2400" dirty="0">
                <a:latin typeface="+mn-ea"/>
              </a:rPr>
              <a:t>of temporal </a:t>
            </a:r>
            <a:r>
              <a:rPr lang="en-US" altLang="zh-CN" sz="2400" dirty="0" smtClean="0">
                <a:latin typeface="+mn-ea"/>
              </a:rPr>
              <a:t>application domains [</a:t>
            </a:r>
            <a:r>
              <a:rPr lang="en-US" altLang="zh-CN" sz="2400" dirty="0">
                <a:latin typeface="+mn-ea"/>
              </a:rPr>
              <a:t>386</a:t>
            </a:r>
            <a:r>
              <a:rPr lang="en-US" altLang="zh-CN" sz="2400" dirty="0" smtClean="0">
                <a:latin typeface="+mn-ea"/>
              </a:rPr>
              <a:t>].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8" y="3563219"/>
            <a:ext cx="11706924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Frequency-based Model with Extracted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Comparison Units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While such methods </a:t>
            </a:r>
            <a:r>
              <a:rPr lang="en-US" altLang="zh-CN" sz="2400" dirty="0" smtClean="0">
                <a:latin typeface="+mn-ea"/>
              </a:rPr>
              <a:t>are feasible</a:t>
            </a:r>
            <a:r>
              <a:rPr lang="en-US" altLang="zh-CN" sz="2400" dirty="0">
                <a:latin typeface="+mn-ea"/>
              </a:rPr>
              <a:t>, they have generally not been used </a:t>
            </a:r>
            <a:r>
              <a:rPr lang="en-US" altLang="zh-CN" sz="2400" dirty="0" smtClean="0">
                <a:latin typeface="+mn-ea"/>
              </a:rPr>
              <a:t>very frequently </a:t>
            </a:r>
            <a:r>
              <a:rPr lang="en-US" altLang="zh-CN" sz="2400" dirty="0">
                <a:latin typeface="+mn-ea"/>
              </a:rPr>
              <a:t>in the literature. Distance-based methods are much more </a:t>
            </a:r>
            <a:r>
              <a:rPr lang="en-US" altLang="zh-CN" sz="2400" dirty="0" smtClean="0">
                <a:latin typeface="+mn-ea"/>
              </a:rPr>
              <a:t>popular, when comparison units </a:t>
            </a:r>
            <a:r>
              <a:rPr lang="en-US" altLang="zh-CN" sz="2400" dirty="0">
                <a:latin typeface="+mn-ea"/>
              </a:rPr>
              <a:t>are extracted directly from the test sequences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Combining Anomaly Scores from Comparison Units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</a:t>
            </a:r>
            <a:r>
              <a:rPr lang="en-US" altLang="zh-CN" sz="2400" dirty="0" smtClean="0">
                <a:latin typeface="+mn-ea"/>
              </a:rPr>
              <a:t>he </a:t>
            </a:r>
            <a:r>
              <a:rPr lang="en-US" altLang="zh-CN" sz="2400" dirty="0">
                <a:latin typeface="+mn-ea"/>
              </a:rPr>
              <a:t>same as discussed for distance-based methods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Frequency-based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99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Hidden Markov Models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5898" r="1" b="49827"/>
          <a:stretch/>
        </p:blipFill>
        <p:spPr>
          <a:xfrm>
            <a:off x="5035320" y="659276"/>
            <a:ext cx="6842740" cy="15352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95" y="2779544"/>
            <a:ext cx="7442590" cy="406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900332"/>
            <a:ext cx="47353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States: </a:t>
            </a:r>
            <a:r>
              <a:rPr lang="en-US" altLang="zh-CN" sz="2400" dirty="0" smtClean="0">
                <a:latin typeface="+mn-ea"/>
              </a:rPr>
              <a:t>hidden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Only </a:t>
            </a:r>
            <a:r>
              <a:rPr lang="en-US" altLang="zh-CN" sz="2400" dirty="0">
                <a:latin typeface="+mn-ea"/>
              </a:rPr>
              <a:t>a sequence of discrete observations are </a:t>
            </a:r>
            <a:r>
              <a:rPr lang="en-US" altLang="zh-CN" sz="2400" dirty="0" smtClean="0">
                <a:latin typeface="+mn-ea"/>
              </a:rPr>
              <a:t>visible (emission probabilities)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State definition </a:t>
            </a:r>
            <a:r>
              <a:rPr lang="en-US" altLang="zh-CN" sz="2400" dirty="0" smtClean="0">
                <a:latin typeface="+mn-ea"/>
              </a:rPr>
              <a:t>- understanding of the underlying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P</a:t>
            </a:r>
            <a:r>
              <a:rPr lang="en-US" altLang="zh-CN" sz="2400" dirty="0" smtClean="0">
                <a:latin typeface="+mn-ea"/>
              </a:rPr>
              <a:t>recise </a:t>
            </a:r>
            <a:r>
              <a:rPr lang="en-US" altLang="zh-CN" sz="2400" dirty="0">
                <a:latin typeface="+mn-ea"/>
              </a:rPr>
              <a:t>sequence of transitions between the states </a:t>
            </a:r>
            <a:r>
              <a:rPr lang="en-US" altLang="zh-CN" sz="2400" dirty="0" smtClean="0">
                <a:latin typeface="+mn-ea"/>
              </a:rPr>
              <a:t>- can only </a:t>
            </a:r>
            <a:r>
              <a:rPr lang="en-US" altLang="zh-CN" sz="2400" dirty="0">
                <a:latin typeface="+mn-ea"/>
              </a:rPr>
              <a:t>be estimated for a particular observed </a:t>
            </a:r>
            <a:r>
              <a:rPr lang="en-US" altLang="zh-CN" sz="2400" dirty="0" smtClean="0">
                <a:latin typeface="+mn-ea"/>
              </a:rPr>
              <a:t>sequence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3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Encode domain knowledge with the use of states which describe different generating scenarios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Hidden Markov Models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68" y="1683946"/>
            <a:ext cx="8943464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Design Choices in a Hidden Markov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Model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Poor design could </a:t>
            </a:r>
            <a:r>
              <a:rPr lang="en-US" altLang="zh-CN" sz="2400" dirty="0">
                <a:latin typeface="+mn-ea"/>
              </a:rPr>
              <a:t>result in the model either overfitting the data or not fitting </a:t>
            </a:r>
            <a:r>
              <a:rPr lang="en-US" altLang="zh-CN" sz="2400" dirty="0" smtClean="0">
                <a:latin typeface="+mn-ea"/>
              </a:rPr>
              <a:t>the training </a:t>
            </a:r>
            <a:r>
              <a:rPr lang="en-US" altLang="zh-CN" sz="2400" dirty="0">
                <a:latin typeface="+mn-ea"/>
              </a:rPr>
              <a:t>sequences at </a:t>
            </a:r>
            <a:r>
              <a:rPr lang="en-US" altLang="zh-CN" sz="2400" dirty="0" smtClean="0">
                <a:latin typeface="+mn-ea"/>
              </a:rPr>
              <a:t>all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Two primary design choices exist in </a:t>
            </a:r>
            <a:r>
              <a:rPr lang="en-US" altLang="zh-CN" sz="2400" dirty="0" smtClean="0">
                <a:latin typeface="+mn-ea"/>
              </a:rPr>
              <a:t>picking the </a:t>
            </a:r>
            <a:r>
              <a:rPr lang="en-US" altLang="zh-CN" sz="2400" dirty="0">
                <a:latin typeface="+mn-ea"/>
              </a:rPr>
              <a:t>parameters of a Hidden Markov </a:t>
            </a:r>
            <a:r>
              <a:rPr lang="en-US" altLang="zh-CN" sz="2400" dirty="0" smtClean="0">
                <a:latin typeface="+mn-ea"/>
              </a:rPr>
              <a:t>Model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black-box  </a:t>
            </a:r>
            <a:r>
              <a:rPr lang="en-US" altLang="zh-CN" sz="2400" dirty="0">
                <a:latin typeface="+mn-ea"/>
              </a:rPr>
              <a:t>VS  domain-specific </a:t>
            </a:r>
            <a:r>
              <a:rPr lang="en-US" altLang="zh-CN" sz="2400" dirty="0" smtClean="0">
                <a:latin typeface="+mn-ea"/>
              </a:rPr>
              <a:t>architecture (!!)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</a:rPr>
              <a:t>number </a:t>
            </a:r>
            <a:r>
              <a:rPr lang="en-US" altLang="zh-CN" sz="2400" dirty="0">
                <a:latin typeface="+mn-ea"/>
              </a:rPr>
              <a:t>of </a:t>
            </a:r>
            <a:r>
              <a:rPr lang="en-US" altLang="zh-CN" sz="2400" dirty="0" smtClean="0">
                <a:latin typeface="+mn-ea"/>
              </a:rPr>
              <a:t>parameters need </a:t>
            </a:r>
            <a:r>
              <a:rPr lang="en-US" altLang="zh-CN" sz="2400" dirty="0">
                <a:latin typeface="+mn-ea"/>
              </a:rPr>
              <a:t>to be </a:t>
            </a:r>
            <a:r>
              <a:rPr lang="en-US" altLang="zh-CN" sz="2400" dirty="0" smtClean="0">
                <a:latin typeface="+mn-ea"/>
              </a:rPr>
              <a:t>learned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</a:rPr>
              <a:t>bias</a:t>
            </a:r>
            <a:r>
              <a:rPr lang="en-US" altLang="zh-CN" sz="2400" dirty="0">
                <a:latin typeface="+mn-ea"/>
              </a:rPr>
              <a:t>, not </a:t>
            </a:r>
            <a:r>
              <a:rPr lang="en-US" altLang="zh-CN" sz="2400" dirty="0" smtClean="0">
                <a:latin typeface="+mn-ea"/>
              </a:rPr>
              <a:t>truly reflect </a:t>
            </a:r>
            <a:r>
              <a:rPr lang="en-US" altLang="zh-CN" sz="2400" dirty="0">
                <a:latin typeface="+mn-ea"/>
              </a:rPr>
              <a:t>the </a:t>
            </a:r>
            <a:r>
              <a:rPr lang="en-US" altLang="zh-CN" sz="2400" dirty="0" smtClean="0">
                <a:latin typeface="+mn-ea"/>
              </a:rPr>
              <a:t>actual behavior</a:t>
            </a:r>
          </a:p>
          <a:p>
            <a:pPr lvl="1"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number of states ~ level of complexity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Hidden Markov Models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26" y="3554671"/>
            <a:ext cx="38862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1582341"/>
            <a:ext cx="2360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M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ethodologies commonly </a:t>
            </a: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leveraged in creating and using a Hidden Markov 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Model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Hidden Markov Models</a:t>
            </a:r>
            <a:endParaRPr lang="zh-CN" altLang="en-US" sz="3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82" y="648652"/>
            <a:ext cx="9674318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Computing Anomaly 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Scores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n-ea"/>
              </a:rPr>
              <a:t>Short test sequence: compute </a:t>
            </a:r>
            <a:r>
              <a:rPr lang="en-US" altLang="zh-CN" sz="2200" dirty="0">
                <a:latin typeface="+mn-ea"/>
              </a:rPr>
              <a:t>anomaly scores directly for the test sequence V , </a:t>
            </a:r>
            <a:r>
              <a:rPr lang="en-US" altLang="zh-CN" sz="2200" dirty="0" smtClean="0">
                <a:latin typeface="+mn-ea"/>
              </a:rPr>
              <a:t>once the </a:t>
            </a:r>
            <a:r>
              <a:rPr lang="en-US" altLang="zh-CN" sz="2200" dirty="0">
                <a:latin typeface="+mn-ea"/>
              </a:rPr>
              <a:t>training model has been constructed from the sequence </a:t>
            </a:r>
            <a:r>
              <a:rPr lang="en-US" altLang="zh-CN" sz="2200" dirty="0" smtClean="0">
                <a:latin typeface="+mn-ea"/>
              </a:rPr>
              <a:t>database D </a:t>
            </a:r>
            <a:r>
              <a:rPr lang="en-US" altLang="zh-CN" sz="2200" dirty="0">
                <a:latin typeface="+mn-ea"/>
              </a:rPr>
              <a:t>= T1 . . . TN 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n-ea"/>
              </a:rPr>
              <a:t>Long</a:t>
            </a:r>
            <a:r>
              <a:rPr lang="en-US" altLang="zh-CN" sz="2200" dirty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test sequence: comparison units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+mn-ea"/>
              </a:rPr>
              <a:t>Absolute (combine scores of all units)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</a:rPr>
              <a:t>Relative (two separate Markov Models, Forward Algorithm)  -  used rarely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Combination Outliers: Hidden Markov Models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8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Multivariate Sequences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Description</a:t>
            </a:r>
            <a:r>
              <a:rPr lang="en-US" altLang="zh-CN" sz="2200" dirty="0">
                <a:latin typeface="+mn-ea"/>
              </a:rPr>
              <a:t>: Multiple sensors may record sequences drawn from possibly different alphabets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Solution</a:t>
            </a:r>
            <a:r>
              <a:rPr lang="en-US" altLang="zh-CN" sz="2200" dirty="0">
                <a:latin typeface="+mn-ea"/>
              </a:rPr>
              <a:t>: A variety of solutions are possible for finding unusual time-windows by combining the results from univariate analysis of the different series</a:t>
            </a:r>
            <a:r>
              <a:rPr lang="en-US" altLang="zh-CN" sz="2200" dirty="0" smtClean="0">
                <a:latin typeface="+mn-ea"/>
              </a:rPr>
              <a:t>.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Complex Sequences and </a:t>
            </a:r>
            <a:r>
              <a:rPr lang="en-US" altLang="zh-CN" sz="3000" dirty="0" smtClean="0">
                <a:latin typeface="+mn-ea"/>
              </a:rPr>
              <a:t>Scenarios</a:t>
            </a:r>
            <a:endParaRPr lang="en-US" altLang="zh-CN" sz="3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4320175"/>
            <a:ext cx="9363075" cy="581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5394446"/>
            <a:ext cx="6419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9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581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Set-based 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Sequences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Description</a:t>
            </a:r>
            <a:r>
              <a:rPr lang="en-US" altLang="zh-CN" sz="2200" dirty="0">
                <a:latin typeface="+mn-ea"/>
              </a:rPr>
              <a:t>: In practice, each unit element of the sequence may be a set Si ⊆ Σ.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+mn-ea"/>
              </a:rPr>
              <a:t>Solution</a:t>
            </a:r>
            <a:r>
              <a:rPr lang="en-US" altLang="zh-CN" sz="2200" dirty="0" smtClean="0">
                <a:latin typeface="+mn-ea"/>
              </a:rPr>
              <a:t>: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+mn-ea"/>
              </a:rPr>
              <a:t>first-story detection (document</a:t>
            </a:r>
            <a:r>
              <a:rPr lang="en-US" altLang="zh-CN" sz="2200" dirty="0" smtClean="0">
                <a:latin typeface="+mn-ea"/>
              </a:rPr>
              <a:t>) or clustering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+mn-ea"/>
              </a:rPr>
              <a:t>temporal description length (bits </a:t>
            </a:r>
            <a:r>
              <a:rPr lang="en-US" altLang="zh-CN" sz="2200" dirty="0" smtClean="0">
                <a:latin typeface="+mn-ea"/>
              </a:rPr>
              <a:t>requited to </a:t>
            </a:r>
            <a:r>
              <a:rPr lang="en-US" altLang="zh-CN" sz="2200" dirty="0">
                <a:latin typeface="+mn-ea"/>
              </a:rPr>
              <a:t>encode): determine item sets and data segments which reflect significant changes in correlations over time.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In general, set-based sequences </a:t>
            </a:r>
            <a:r>
              <a:rPr lang="en-US" altLang="zh-CN" sz="2200" dirty="0" smtClean="0">
                <a:latin typeface="+mn-ea"/>
              </a:rPr>
              <a:t>are much </a:t>
            </a:r>
            <a:r>
              <a:rPr lang="en-US" altLang="zh-CN" sz="2200" dirty="0">
                <a:latin typeface="+mn-ea"/>
              </a:rPr>
              <a:t>closer in spirit to sparse multidimensional </a:t>
            </a:r>
            <a:r>
              <a:rPr lang="en-US" altLang="zh-CN" sz="2200" dirty="0" smtClean="0">
                <a:latin typeface="+mn-ea"/>
              </a:rPr>
              <a:t>data.</a:t>
            </a: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Aggregate </a:t>
            </a:r>
            <a:r>
              <a:rPr lang="en-US" altLang="zh-CN" sz="2200" dirty="0">
                <a:latin typeface="+mn-ea"/>
              </a:rPr>
              <a:t>change analysis</a:t>
            </a:r>
            <a:endParaRPr lang="en-US" altLang="zh-CN" sz="2200" dirty="0" smtClean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Complex Sequences and </a:t>
            </a:r>
            <a:r>
              <a:rPr lang="en-US" altLang="zh-CN" sz="3000" dirty="0" smtClean="0">
                <a:latin typeface="+mn-ea"/>
              </a:rPr>
              <a:t>Scenarios</a:t>
            </a:r>
            <a:endParaRPr lang="en-US" altLang="zh-CN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1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b="1" dirty="0">
                <a:solidFill>
                  <a:srgbClr val="0070C0"/>
                </a:solidFill>
                <a:latin typeface="+mn-ea"/>
              </a:rPr>
              <a:t>Online Applications: Early </a:t>
            </a:r>
            <a:r>
              <a:rPr lang="en-US" altLang="zh-CN" sz="2200" b="1" dirty="0" smtClean="0">
                <a:solidFill>
                  <a:srgbClr val="0070C0"/>
                </a:solidFill>
                <a:latin typeface="+mn-ea"/>
              </a:rPr>
              <a:t>Anomaly Detection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+mn-ea"/>
              </a:rPr>
              <a:t>Position </a:t>
            </a:r>
            <a:r>
              <a:rPr lang="en-US" altLang="zh-CN" sz="2200" dirty="0" smtClean="0">
                <a:latin typeface="+mn-ea"/>
              </a:rPr>
              <a:t>Outliers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+mn-ea"/>
              </a:rPr>
              <a:t>Prediction is </a:t>
            </a:r>
            <a:r>
              <a:rPr lang="en-US" altLang="zh-CN" sz="2200" dirty="0">
                <a:latin typeface="+mn-ea"/>
              </a:rPr>
              <a:t>dependent only on a short memory before the position </a:t>
            </a:r>
            <a:r>
              <a:rPr lang="en-US" altLang="zh-CN" sz="2200" dirty="0" smtClean="0">
                <a:latin typeface="+mn-ea"/>
              </a:rPr>
              <a:t>being predicted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</a:rPr>
              <a:t>probabilistic suffix </a:t>
            </a:r>
            <a:r>
              <a:rPr lang="en-US" altLang="zh-CN" sz="2200" dirty="0" smtClean="0">
                <a:latin typeface="+mn-ea"/>
              </a:rPr>
              <a:t>trees, efficiently updated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+mn-ea"/>
              </a:rPr>
              <a:t>Combination </a:t>
            </a:r>
            <a:r>
              <a:rPr lang="en-US" altLang="zh-CN" sz="2200" dirty="0" smtClean="0">
                <a:latin typeface="+mn-ea"/>
              </a:rPr>
              <a:t>Outliers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</a:rPr>
              <a:t>comparison </a:t>
            </a:r>
            <a:r>
              <a:rPr lang="en-US" altLang="zh-CN" sz="2200" dirty="0" smtClean="0">
                <a:latin typeface="+mn-ea"/>
              </a:rPr>
              <a:t>unit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Complex Sequences and </a:t>
            </a:r>
            <a:r>
              <a:rPr lang="en-US" altLang="zh-CN" sz="3000" dirty="0" smtClean="0">
                <a:latin typeface="+mn-ea"/>
              </a:rPr>
              <a:t>Scenarios</a:t>
            </a:r>
            <a:endParaRPr lang="en-US" altLang="zh-CN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1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581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Many patterns which are discovered as outliers may correspond to </a:t>
            </a:r>
            <a:r>
              <a:rPr lang="en-US" altLang="zh-CN" sz="2200" b="1" dirty="0">
                <a:latin typeface="+mn-ea"/>
              </a:rPr>
              <a:t>noise</a:t>
            </a:r>
            <a:r>
              <a:rPr lang="en-US" altLang="zh-CN" sz="2200" dirty="0">
                <a:latin typeface="+mn-ea"/>
              </a:rPr>
              <a:t>, and may not represent </a:t>
            </a:r>
            <a:r>
              <a:rPr lang="en-US" altLang="zh-CN" sz="2200" b="1" dirty="0">
                <a:latin typeface="+mn-ea"/>
              </a:rPr>
              <a:t>true anomalies</a:t>
            </a:r>
            <a:r>
              <a:rPr lang="en-US" altLang="zh-CN" sz="2200" dirty="0" smtClean="0">
                <a:latin typeface="+mn-ea"/>
              </a:rPr>
              <a:t>.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Distinguish </a:t>
            </a:r>
            <a:r>
              <a:rPr lang="en-US" altLang="zh-CN" sz="2200" dirty="0">
                <a:latin typeface="+mn-ea"/>
              </a:rPr>
              <a:t>noise from anomalies </a:t>
            </a:r>
            <a:r>
              <a:rPr lang="en-US" altLang="zh-CN" sz="2200" dirty="0" smtClean="0">
                <a:latin typeface="+mn-ea"/>
              </a:rPr>
              <a:t>by </a:t>
            </a:r>
            <a:r>
              <a:rPr lang="en-US" altLang="zh-CN" sz="2200" b="1" dirty="0">
                <a:latin typeface="+mn-ea"/>
              </a:rPr>
              <a:t>incorporating additional knowledge </a:t>
            </a:r>
            <a:r>
              <a:rPr lang="en-US" altLang="zh-CN" sz="2200" dirty="0">
                <a:latin typeface="+mn-ea"/>
              </a:rPr>
              <a:t>about previously known (and interesting) examples into the outlier analysis process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M</a:t>
            </a:r>
            <a:r>
              <a:rPr lang="en-US" altLang="zh-CN" sz="2200" dirty="0" smtClean="0">
                <a:latin typeface="+mn-ea"/>
              </a:rPr>
              <a:t>ost </a:t>
            </a:r>
            <a:r>
              <a:rPr lang="en-US" altLang="zh-CN" sz="2200" dirty="0">
                <a:latin typeface="+mn-ea"/>
              </a:rPr>
              <a:t>of the methods for classification of sequence data are </a:t>
            </a:r>
            <a:r>
              <a:rPr lang="en-US" altLang="zh-CN" sz="2200" dirty="0" smtClean="0">
                <a:latin typeface="+mn-ea"/>
              </a:rPr>
              <a:t>not designed </a:t>
            </a:r>
            <a:r>
              <a:rPr lang="en-US" altLang="zh-CN" sz="2200" dirty="0">
                <a:latin typeface="+mn-ea"/>
              </a:rPr>
              <a:t>for the </a:t>
            </a:r>
            <a:r>
              <a:rPr lang="en-US" altLang="zh-CN" sz="2200" b="1" dirty="0">
                <a:latin typeface="+mn-ea"/>
              </a:rPr>
              <a:t>imbalanced </a:t>
            </a:r>
            <a:r>
              <a:rPr lang="en-US" altLang="zh-CN" sz="2200" b="1" dirty="0" smtClean="0">
                <a:latin typeface="+mn-ea"/>
              </a:rPr>
              <a:t>case</a:t>
            </a: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Use </a:t>
            </a:r>
            <a:r>
              <a:rPr lang="en-US" altLang="zh-CN" sz="2200" b="1" dirty="0">
                <a:solidFill>
                  <a:srgbClr val="00B050"/>
                </a:solidFill>
                <a:latin typeface="+mn-ea"/>
              </a:rPr>
              <a:t>meta-algorithms</a:t>
            </a:r>
            <a:r>
              <a:rPr lang="en-US" altLang="zh-CN" sz="2200" dirty="0">
                <a:latin typeface="+mn-ea"/>
              </a:rPr>
              <a:t> discussed </a:t>
            </a:r>
            <a:r>
              <a:rPr lang="en-US" altLang="zh-CN" sz="2200" dirty="0" smtClean="0">
                <a:latin typeface="+mn-ea"/>
              </a:rPr>
              <a:t>in Chapter </a:t>
            </a:r>
            <a:r>
              <a:rPr lang="en-US" altLang="zh-CN" sz="2200" dirty="0">
                <a:latin typeface="+mn-ea"/>
              </a:rPr>
              <a:t>6. </a:t>
            </a:r>
            <a:r>
              <a:rPr lang="en-US" altLang="zh-CN" sz="2200" dirty="0" smtClean="0">
                <a:latin typeface="+mn-ea"/>
              </a:rPr>
              <a:t>(classification, clustering, improve robustness of underlying solution)</a:t>
            </a: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Issue </a:t>
            </a:r>
            <a:r>
              <a:rPr lang="en-US" altLang="zh-CN" sz="2200" dirty="0">
                <a:latin typeface="+mn-ea"/>
              </a:rPr>
              <a:t>of class imbalance is orthogonal to the </a:t>
            </a:r>
            <a:r>
              <a:rPr lang="en-US" altLang="zh-CN" sz="2200" dirty="0" smtClean="0">
                <a:latin typeface="+mn-ea"/>
              </a:rPr>
              <a:t>actual techniques </a:t>
            </a:r>
            <a:r>
              <a:rPr lang="en-US" altLang="zh-CN" sz="2200" dirty="0">
                <a:latin typeface="+mn-ea"/>
              </a:rPr>
              <a:t>which are used for sequence classification.</a:t>
            </a:r>
            <a:endParaRPr lang="en-US" altLang="zh-CN" sz="2200" dirty="0" smtClean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Supervised Outliers in Sequences</a:t>
            </a:r>
          </a:p>
        </p:txBody>
      </p:sp>
    </p:spTree>
    <p:extLst>
      <p:ext uri="{BB962C8B-B14F-4D97-AF65-F5344CB8AC3E}">
        <p14:creationId xmlns:p14="http://schemas.microsoft.com/office/powerpoint/2010/main" val="38350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5050302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Position Outliers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57157" y="838734"/>
            <a:ext cx="1187768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Rule-based models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Markovian models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Technically equivalent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860" y="3331724"/>
            <a:ext cx="2628900" cy="2952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156" y="4093699"/>
            <a:ext cx="7777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Exploit </a:t>
            </a:r>
            <a:r>
              <a:rPr lang="en-US" altLang="zh-CN" sz="2400" dirty="0">
                <a:latin typeface="+mn-ea"/>
              </a:rPr>
              <a:t>the </a:t>
            </a:r>
            <a:r>
              <a:rPr lang="en-US" altLang="zh-CN" sz="2400" b="1" dirty="0">
                <a:latin typeface="+mn-ea"/>
              </a:rPr>
              <a:t>short memory property </a:t>
            </a:r>
            <a:r>
              <a:rPr lang="en-US" altLang="zh-CN" sz="2400" dirty="0">
                <a:latin typeface="+mn-ea"/>
              </a:rPr>
              <a:t>of sequences in order to explicitly </a:t>
            </a:r>
            <a:r>
              <a:rPr lang="en-US" altLang="zh-CN" sz="2400" b="1" dirty="0">
                <a:latin typeface="+mn-ea"/>
              </a:rPr>
              <a:t>model the sequences </a:t>
            </a:r>
            <a:r>
              <a:rPr lang="en-US" altLang="zh-CN" sz="2400" dirty="0">
                <a:latin typeface="+mn-ea"/>
              </a:rPr>
              <a:t>as a </a:t>
            </a:r>
            <a:r>
              <a:rPr lang="en-US" altLang="zh-CN" sz="2400" b="1" dirty="0">
                <a:latin typeface="+mn-ea"/>
              </a:rPr>
              <a:t>set of states</a:t>
            </a:r>
            <a:r>
              <a:rPr lang="en-US" altLang="zh-CN" sz="2400" dirty="0">
                <a:latin typeface="+mn-ea"/>
              </a:rPr>
              <a:t> in a Markov Chain.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The problem of supervised outlier detection in sequence data is equivalent </a:t>
            </a:r>
            <a:r>
              <a:rPr lang="en-US" altLang="zh-CN" sz="2200" dirty="0" smtClean="0">
                <a:latin typeface="+mn-ea"/>
              </a:rPr>
              <a:t>to </a:t>
            </a:r>
            <a:r>
              <a:rPr lang="en-US" altLang="zh-CN" sz="2200" b="1" dirty="0" smtClean="0">
                <a:solidFill>
                  <a:srgbClr val="00B050"/>
                </a:solidFill>
                <a:latin typeface="+mn-ea"/>
              </a:rPr>
              <a:t>sequence </a:t>
            </a:r>
            <a:r>
              <a:rPr lang="en-US" altLang="zh-CN" sz="2200" b="1" dirty="0">
                <a:solidFill>
                  <a:srgbClr val="00B050"/>
                </a:solidFill>
                <a:latin typeface="+mn-ea"/>
              </a:rPr>
              <a:t>classification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A brief review of the main classes of </a:t>
            </a:r>
            <a:r>
              <a:rPr lang="en-US" altLang="zh-CN" sz="2200" dirty="0" smtClean="0">
                <a:latin typeface="+mn-ea"/>
              </a:rPr>
              <a:t>techniques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+mn-ea"/>
              </a:rPr>
              <a:t>Feature Transformations (</a:t>
            </a:r>
            <a:r>
              <a:rPr lang="en-US" altLang="zh-CN" sz="2200" dirty="0" smtClean="0">
                <a:latin typeface="+mn-ea"/>
              </a:rPr>
              <a:t>k-grams</a:t>
            </a:r>
            <a:r>
              <a:rPr lang="en-US" altLang="zh-CN" sz="2200" dirty="0">
                <a:latin typeface="+mn-ea"/>
              </a:rPr>
              <a:t>, pattern-based methods, wavelet decomposition)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+mn-ea"/>
              </a:rPr>
              <a:t>Distance-based Methods (edit distance)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n-ea"/>
              </a:rPr>
              <a:t>Hidden </a:t>
            </a:r>
            <a:r>
              <a:rPr lang="en-US" altLang="zh-CN" sz="2200" dirty="0">
                <a:latin typeface="+mn-ea"/>
              </a:rPr>
              <a:t>Markov Models (create a generative model which is specific </a:t>
            </a:r>
            <a:r>
              <a:rPr lang="en-US" altLang="zh-CN" sz="2200" dirty="0" smtClean="0">
                <a:latin typeface="+mn-ea"/>
              </a:rPr>
              <a:t>to each </a:t>
            </a:r>
            <a:r>
              <a:rPr lang="en-US" altLang="zh-CN" sz="2200" dirty="0">
                <a:latin typeface="+mn-ea"/>
              </a:rPr>
              <a:t>class)</a:t>
            </a:r>
          </a:p>
          <a:p>
            <a:pPr marL="914389" lvl="1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</a:rPr>
              <a:t>For a given test </a:t>
            </a:r>
            <a:r>
              <a:rPr lang="en-US" altLang="zh-CN" sz="2200" dirty="0" smtClean="0">
                <a:latin typeface="+mn-ea"/>
              </a:rPr>
              <a:t>sequence, the </a:t>
            </a:r>
            <a:r>
              <a:rPr lang="en-US" altLang="zh-CN" sz="2200" dirty="0">
                <a:latin typeface="+mn-ea"/>
              </a:rPr>
              <a:t>evaluation algorithm is used to determine </a:t>
            </a:r>
            <a:r>
              <a:rPr lang="en-US" altLang="zh-CN" sz="2200" dirty="0" smtClean="0">
                <a:latin typeface="+mn-ea"/>
              </a:rPr>
              <a:t>the identity </a:t>
            </a:r>
            <a:r>
              <a:rPr lang="en-US" altLang="zh-CN" sz="2200" dirty="0">
                <a:latin typeface="+mn-ea"/>
              </a:rPr>
              <a:t>of the best </a:t>
            </a:r>
            <a:r>
              <a:rPr lang="en-US" altLang="zh-CN" sz="2200" dirty="0" smtClean="0">
                <a:latin typeface="+mn-ea"/>
              </a:rPr>
              <a:t>fit class</a:t>
            </a:r>
            <a:r>
              <a:rPr lang="en-US" altLang="zh-CN" sz="2200" dirty="0">
                <a:latin typeface="+mn-ea"/>
              </a:rPr>
              <a:t>.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Supervised Outliers in Sequences</a:t>
            </a:r>
          </a:p>
        </p:txBody>
      </p:sp>
    </p:spTree>
    <p:extLst>
      <p:ext uri="{BB962C8B-B14F-4D97-AF65-F5344CB8AC3E}">
        <p14:creationId xmlns:p14="http://schemas.microsoft.com/office/powerpoint/2010/main" val="5034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8"/>
          <p:cNvSpPr txBox="1"/>
          <p:nvPr/>
        </p:nvSpPr>
        <p:spPr>
          <a:xfrm>
            <a:off x="157157" y="627716"/>
            <a:ext cx="11877687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altLang="zh-CN" sz="2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+mn-ea"/>
              </a:rPr>
              <a:t>与“</a:t>
            </a:r>
            <a:r>
              <a:rPr lang="en-US" altLang="zh-CN" sz="2200" dirty="0" smtClean="0">
                <a:latin typeface="+mn-ea"/>
              </a:rPr>
              <a:t>Anomaly Detection for Discrete Sequence: A Survey</a:t>
            </a:r>
            <a:r>
              <a:rPr lang="zh-CN" altLang="en-US" sz="2200" dirty="0" smtClean="0">
                <a:latin typeface="+mn-ea"/>
              </a:rPr>
              <a:t>”的区别</a:t>
            </a:r>
            <a:endParaRPr lang="en-US" altLang="zh-CN" sz="2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2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+mn-ea"/>
              </a:rPr>
              <a:t>研究中的运用，</a:t>
            </a:r>
            <a:r>
              <a:rPr lang="en-US" altLang="zh-CN" sz="2200" dirty="0" smtClean="0">
                <a:latin typeface="+mn-ea"/>
              </a:rPr>
              <a:t>Position Outlier </a:t>
            </a:r>
            <a:endParaRPr lang="en-US" altLang="zh-CN" sz="2200" dirty="0">
              <a:latin typeface="+mn-ea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9397220" cy="362708"/>
          </a:xfrm>
        </p:spPr>
        <p:txBody>
          <a:bodyPr/>
          <a:lstStyle/>
          <a:p>
            <a:r>
              <a:rPr lang="zh-CN" altLang="en-US" sz="3000" dirty="0">
                <a:latin typeface="+mn-ea"/>
              </a:rPr>
              <a:t>其他</a:t>
            </a:r>
            <a:endParaRPr lang="en-US" altLang="zh-CN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9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31520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Position Outliers: Rule-based models</a:t>
            </a: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57157" y="3342784"/>
            <a:ext cx="1187768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probability of the prediction is typically quantified by the </a:t>
            </a:r>
            <a:r>
              <a:rPr lang="en-US" altLang="zh-CN" sz="2400" b="1" dirty="0" smtClean="0">
                <a:latin typeface="+mn-ea"/>
              </a:rPr>
              <a:t>confidence</a:t>
            </a:r>
            <a:r>
              <a:rPr lang="en-US" altLang="zh-CN" sz="2400" dirty="0" smtClean="0">
                <a:latin typeface="+mn-ea"/>
              </a:rPr>
              <a:t> of </a:t>
            </a:r>
            <a:r>
              <a:rPr lang="en-US" altLang="zh-CN" sz="2400" dirty="0">
                <a:latin typeface="+mn-ea"/>
              </a:rPr>
              <a:t>the rule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err="1" smtClean="0">
                <a:latin typeface="+mn-ea"/>
              </a:rPr>
              <a:t>supp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-k</a:t>
            </a:r>
            <a:r>
              <a:rPr lang="en-US" altLang="zh-CN" sz="2400" dirty="0" smtClean="0">
                <a:latin typeface="+mn-ea"/>
              </a:rPr>
              <a:t> … a</a:t>
            </a:r>
            <a:r>
              <a:rPr lang="en-US" altLang="zh-CN" dirty="0" smtClean="0">
                <a:latin typeface="+mn-ea"/>
              </a:rPr>
              <a:t>i-1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) / </a:t>
            </a:r>
            <a:r>
              <a:rPr lang="en-US" altLang="zh-CN" sz="2400" dirty="0" err="1" smtClean="0">
                <a:latin typeface="+mn-ea"/>
              </a:rPr>
              <a:t>supp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-k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… 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i-1</a:t>
            </a:r>
            <a:r>
              <a:rPr lang="en-US" altLang="zh-CN" sz="2400" dirty="0" smtClean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83" y="1017049"/>
            <a:ext cx="1126203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6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31520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Position Outliers: Rule-based models</a:t>
            </a: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157157" y="838734"/>
            <a:ext cx="11877687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Key </a:t>
            </a:r>
            <a:r>
              <a:rPr lang="en-US" altLang="zh-CN" sz="2400" dirty="0">
                <a:latin typeface="+mn-ea"/>
              </a:rPr>
              <a:t>challenge: perform robust estimation of </a:t>
            </a:r>
            <a:r>
              <a:rPr lang="en-US" altLang="zh-CN" sz="2400" dirty="0" smtClean="0">
                <a:latin typeface="+mn-ea"/>
              </a:rPr>
              <a:t>the rules </a:t>
            </a:r>
            <a:r>
              <a:rPr lang="en-US" altLang="zh-CN" sz="2400" dirty="0">
                <a:latin typeface="+mn-ea"/>
              </a:rPr>
              <a:t>from the training data.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err="1" smtClean="0">
                <a:latin typeface="+mn-ea"/>
              </a:rPr>
              <a:t>Sparsity</a:t>
            </a:r>
            <a:r>
              <a:rPr lang="en-US" altLang="zh-CN" sz="2400" dirty="0" smtClean="0">
                <a:latin typeface="+mn-ea"/>
              </a:rPr>
              <a:t> of </a:t>
            </a:r>
            <a:r>
              <a:rPr lang="en-US" altLang="zh-CN" sz="2400" dirty="0">
                <a:latin typeface="+mn-ea"/>
              </a:rPr>
              <a:t>the data creates a </a:t>
            </a:r>
            <a:r>
              <a:rPr lang="en-US" altLang="zh-CN" sz="2400" dirty="0" smtClean="0">
                <a:latin typeface="+mn-ea"/>
              </a:rPr>
              <a:t>challenge: Even </a:t>
            </a:r>
            <a:r>
              <a:rPr lang="en-US" altLang="zh-CN" sz="2400" dirty="0">
                <a:latin typeface="+mn-ea"/>
              </a:rPr>
              <a:t>for small window sizes (value of k</a:t>
            </a:r>
            <a:r>
              <a:rPr lang="en-US" altLang="zh-CN" sz="2400" dirty="0" smtClean="0">
                <a:latin typeface="+mn-ea"/>
              </a:rPr>
              <a:t>)......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In order to address this issue, a number of heuristic relaxations and variations of the basic probability estimation approach can be used. 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</a:rPr>
              <a:t>Support Criterion </a:t>
            </a:r>
            <a:r>
              <a:rPr lang="en-US" altLang="zh-CN" sz="2400" dirty="0">
                <a:latin typeface="+mn-ea"/>
              </a:rPr>
              <a:t>(Both support and confidence criteria </a:t>
            </a:r>
            <a:r>
              <a:rPr lang="en-US" altLang="zh-CN" sz="2400" dirty="0" smtClean="0">
                <a:latin typeface="+mn-ea"/>
              </a:rPr>
              <a:t>should be used)</a:t>
            </a:r>
          </a:p>
          <a:p>
            <a:pPr marL="800089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latin typeface="+mn-ea"/>
              </a:rPr>
              <a:t>supp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-k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… a</a:t>
            </a:r>
            <a:r>
              <a:rPr lang="en-US" altLang="zh-CN" dirty="0">
                <a:latin typeface="+mn-ea"/>
              </a:rPr>
              <a:t>i-1</a:t>
            </a:r>
            <a:r>
              <a:rPr lang="en-US" altLang="zh-CN" sz="2400" dirty="0">
                <a:latin typeface="+mn-ea"/>
              </a:rPr>
              <a:t>, </a:t>
            </a:r>
            <a:r>
              <a:rPr lang="en-US" altLang="zh-CN" sz="2400" b="1" dirty="0" err="1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) / </a:t>
            </a:r>
            <a:r>
              <a:rPr lang="en-US" altLang="zh-CN" sz="2400" dirty="0" err="1">
                <a:latin typeface="+mn-ea"/>
              </a:rPr>
              <a:t>supp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-k</a:t>
            </a:r>
            <a:r>
              <a:rPr lang="en-US" altLang="zh-CN" sz="2400" dirty="0">
                <a:latin typeface="+mn-ea"/>
              </a:rPr>
              <a:t> … a</a:t>
            </a:r>
            <a:r>
              <a:rPr lang="en-US" altLang="zh-CN" dirty="0">
                <a:latin typeface="+mn-ea"/>
              </a:rPr>
              <a:t>i-1</a:t>
            </a:r>
            <a:r>
              <a:rPr lang="en-US" altLang="zh-CN" sz="2400" dirty="0" smtClean="0">
                <a:latin typeface="+mn-ea"/>
              </a:rPr>
              <a:t>)  </a:t>
            </a:r>
            <a:r>
              <a:rPr lang="en-US" altLang="zh-CN" sz="2400" dirty="0">
                <a:latin typeface="+mn-ea"/>
              </a:rPr>
              <a:t>and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supp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-k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… a</a:t>
            </a:r>
            <a:r>
              <a:rPr lang="en-US" altLang="zh-CN" dirty="0">
                <a:latin typeface="+mn-ea"/>
              </a:rPr>
              <a:t>i-1</a:t>
            </a:r>
            <a:r>
              <a:rPr lang="en-US" altLang="zh-CN" sz="2400" dirty="0">
                <a:latin typeface="+mn-ea"/>
              </a:rPr>
              <a:t>) </a:t>
            </a: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</a:rPr>
              <a:t>Variable Antecedent </a:t>
            </a:r>
            <a:r>
              <a:rPr lang="en-US" altLang="zh-CN" sz="2400" b="1" dirty="0" smtClean="0">
                <a:latin typeface="+mn-ea"/>
              </a:rPr>
              <a:t>Size</a:t>
            </a: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</a:rPr>
              <a:t>“Don’t Care” Positions </a:t>
            </a:r>
            <a:r>
              <a:rPr lang="en-US" altLang="zh-CN" sz="2400" dirty="0">
                <a:latin typeface="+mn-ea"/>
              </a:rPr>
              <a:t>(a</a:t>
            </a:r>
            <a:r>
              <a:rPr lang="en-US" altLang="zh-CN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 ∗ ∗a</a:t>
            </a:r>
            <a:r>
              <a:rPr lang="en-US" altLang="zh-CN" dirty="0">
                <a:latin typeface="+mn-ea"/>
              </a:rPr>
              <a:t>5</a:t>
            </a:r>
            <a:r>
              <a:rPr lang="en-US" altLang="zh-CN" sz="2400" dirty="0">
                <a:latin typeface="+mn-ea"/>
              </a:rPr>
              <a:t> ⇒ a</a:t>
            </a:r>
            <a:r>
              <a:rPr lang="en-US" altLang="zh-CN" dirty="0">
                <a:latin typeface="+mn-ea"/>
              </a:rPr>
              <a:t>6</a:t>
            </a:r>
            <a:r>
              <a:rPr lang="en-US" altLang="zh-CN" sz="2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61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31520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Position Outliers: Rule-based models</a:t>
            </a: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157157" y="838734"/>
            <a:ext cx="1187768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Criterion </a:t>
            </a:r>
            <a:r>
              <a:rPr lang="en-US" altLang="zh-CN" sz="2400" dirty="0">
                <a:latin typeface="+mn-ea"/>
              </a:rPr>
              <a:t>for </a:t>
            </a:r>
            <a:r>
              <a:rPr lang="en-US" altLang="zh-CN" sz="2400" dirty="0" smtClean="0">
                <a:latin typeface="+mn-ea"/>
              </a:rPr>
              <a:t>rule-generation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Support-confidence </a:t>
            </a: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criterion</a:t>
            </a:r>
            <a:endParaRPr lang="en-US" altLang="zh-CN" sz="2400" b="1" dirty="0" smtClean="0">
              <a:solidFill>
                <a:srgbClr val="00B050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Classification rules </a:t>
            </a:r>
            <a:r>
              <a:rPr lang="en-US" altLang="zh-CN" sz="2400" dirty="0">
                <a:latin typeface="+mn-ea"/>
              </a:rPr>
              <a:t>(extracting windows from the training sequence, last symbol is treated as a class label)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Application-dependent </a:t>
            </a:r>
            <a:r>
              <a:rPr lang="en-US" altLang="zh-CN" sz="2400" dirty="0">
                <a:latin typeface="+mn-ea"/>
              </a:rPr>
              <a:t>criterion for the rule-generation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17167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144228"/>
            <a:ext cx="7315200" cy="362708"/>
          </a:xfrm>
        </p:spPr>
        <p:txBody>
          <a:bodyPr/>
          <a:lstStyle/>
          <a:p>
            <a:r>
              <a:rPr lang="en-US" altLang="zh-CN" sz="3000" dirty="0">
                <a:latin typeface="+mn-ea"/>
              </a:rPr>
              <a:t>Position Outliers: Markovian Models</a:t>
            </a:r>
          </a:p>
          <a:p>
            <a:endParaRPr lang="zh-CN" altLang="en-US" sz="3000" dirty="0">
              <a:latin typeface="+mn-ea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157158" y="838734"/>
            <a:ext cx="39196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These models represent the sequence generation process with the use </a:t>
            </a:r>
            <a:r>
              <a:rPr lang="en-US" altLang="zh-CN" sz="2400" dirty="0" smtClean="0">
                <a:latin typeface="+mn-ea"/>
              </a:rPr>
              <a:t>of transitions </a:t>
            </a:r>
            <a:r>
              <a:rPr lang="en-US" altLang="zh-CN" sz="2400" dirty="0">
                <a:latin typeface="+mn-ea"/>
              </a:rPr>
              <a:t>in a Markov chain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Kth(short memory) </a:t>
            </a: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order Markov Models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850" y="679543"/>
            <a:ext cx="8085150" cy="5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4377</TotalTime>
  <Words>2935</Words>
  <Application>Microsoft Office PowerPoint</Application>
  <PresentationFormat>宽屏</PresentationFormat>
  <Paragraphs>384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 Jorfun</cp:lastModifiedBy>
  <cp:revision>672</cp:revision>
  <dcterms:created xsi:type="dcterms:W3CDTF">2015-08-18T02:51:41Z</dcterms:created>
  <dcterms:modified xsi:type="dcterms:W3CDTF">2017-07-14T09:41:30Z</dcterms:modified>
  <cp:category/>
</cp:coreProperties>
</file>