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60"/>
  </p:notesMasterIdLst>
  <p:sldIdLst>
    <p:sldId id="256" r:id="rId3"/>
    <p:sldId id="259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9" r:id="rId46"/>
    <p:sldId id="330" r:id="rId47"/>
    <p:sldId id="325" r:id="rId48"/>
    <p:sldId id="326" r:id="rId49"/>
    <p:sldId id="327" r:id="rId50"/>
    <p:sldId id="331" r:id="rId51"/>
    <p:sldId id="333" r:id="rId52"/>
    <p:sldId id="332" r:id="rId53"/>
    <p:sldId id="334" r:id="rId54"/>
    <p:sldId id="335" r:id="rId55"/>
    <p:sldId id="336" r:id="rId56"/>
    <p:sldId id="337" r:id="rId57"/>
    <p:sldId id="338" r:id="rId58"/>
    <p:sldId id="281" r:id="rId5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92072" autoAdjust="0"/>
  </p:normalViewPr>
  <p:slideViewPr>
    <p:cSldViewPr snapToGrid="0" snapToObjects="1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15T00:00:07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6524 0,'-25'0'63,"25"-25"-48,25 0-15,-25 0 16,25 0-16,24-24 15,-24-1-15,74-49 16,-49 49-16,-1 1 16,100-26-16,-49 26 15,-1-1-15,25 1 16,49-1-16,-98 0 16,74 25-1,-75 1-15,25-1 0,50-25 16,-75 50-16,1 0 15,49 0-15,50-25 16,-50 25-16,24 0 16,26 0-16,-25 0 15,49 0-15,-24 0 16,-50 0-16,0 0 16,-25 0-1,-24 0-15,-26 25 16,1-25-1,-1 25-15,-49 0 16,50 0-16,-25-1 16,24 1-16,1 25 15,74 0-15,-74-1 16,49 26-16,-49-51 16,49 76-16,-50-76 15,51 76-15,-51-51 16,50 26-16,-24-26 15,-50 1-15,74 24 16,-25 1-16,-24-51 16,74 51-16,-74-50 15,98 99-15,1-50 16,-74-49-16,73 74 16,-24-49-16,0 24 15,0-49-15,-24 25 16,24-1-16,-75-49 15,51 25-15,-51-25 16,50 0-16,-49 0 16,24 0-16,1 0 15,-1 0 1,25 0-16,1 0 16,24 0-16,25-50 15,-25 1-15,24-26 16,-24 26-16,50-26 15,0-24-15,-50 25 16,25-26-16,-1 1 16,-24 0-16,25 25 15,-25-26-15,-25 1 16,-24 74-16,24-74 16,-25 74-16,26-49 15,-26 0-15,25 49 16,-24-25-16,-1-24 15,50 74-15,-25-75 16,-24 50-16,49-24 16,-50 24-16,-24 25 15,24-25-15,-49 25 16,74-25 0,-24-24-16,-1 49 15,25 0-15,-24 0 16,24-25-16,25 25 15,-74 0-15,24-25 16,0 25-16,1-49 16,-26 49-16,1 0 15,0 0-15,24 0 16,-24 0-16,49 0 16,-25 0-16,1 0 15,24 24-15,-25 1 16,26 0-16,-26 0 15,50 24-15,-74 1 16,-1-25-16,75 24 16,-74-24-16,-25 0 15,99 50-15,-99-51 16,24 1 0,26 0-16,-26 25 15,50-1-15,-49-24 0,-25 0 16,74 0-16,-49 24 15,-1-49-15,26 25 16,-26 25 0,50-50-16,-49 0 15,49 24-15,25 1 16,-24-25-16,24 0 16,-25 0-1,25 0-15,25 0 16,-25 0-16,-25 0 15,0 0-15,0 0 16,1 0-16,-26 0 16,0 0-16,26 0 15,-26 0-15,25-49 16,-24 49-16,49-50 16,-50 0-16,-24 50 15,24-49-15,25-1 16,1 25-16,-26 25 15,-24-24-15,49-26 16,-25 50-16,-24 0 16,-1 0-16,1-25 15,0 25-15,-1-25 16,-24 25-16,25 0 16,-26 0-16,1 0 15,0-24 1,0 24-1,0 0 79</inkml:trace>
  <inkml:trace contextRef="#ctx0" brushRef="#br0" timeOffset="20047.8204">23986 6871 0,'-25'0'47,"1"0"-15,-1 0-17,0 0 16,0-25 1,0 0-17,25 0 17,0 1 14,25-1-14,-25 0-1,25 25-15,0-25-1,0 25 48,-1 0-48,1 0 32,0 0-16,0 0-15,0 25 125,-25 0-63,0 0-31,0-1-32,0 1 32,-25 0 47,0-25-47,0 25-16,0-25 16,1 0-16</inkml:trace>
  <inkml:trace contextRef="#ctx0" brushRef="#br0" timeOffset="22360.4408">23267 7243 0,'-25'0'63,"25"-25"-17,0 0-30,0 1-16,0-1 16,0 0 15,0 0-15,0-24 30,25 49-14,-25-25-1,25 25-15,-1 0 46,1 0-15,0 0 0,0 0 31,0 0-31,-1 25-16,-24-1 0,0 1 1,0 25 30,0-25-31,0-1 32,0 26-1,-24-25 16,-1-25-46,0 25 15,-25-25 31</inkml:trace>
  <inkml:trace contextRef="#ctx0" brushRef="#br0" timeOffset="27735.6994">21158 7218 0,'0'-25'78,"0"1"-46,0-1-17,0 0 1,0 0-16,0 0 31,0 1-31,0-1 16,25 0-1,-25 0 17,25 25 15,0 0-16,0-25 0,-1 1 16,1 24 0,0 0 15,0 0-30,0 0-1,-25 24 0,24-24 16,-24 25-16,25 0 0,-25 0 1,0 0-17,0-1 32,0 1-31,0 0 46,-25 25 1,1-26-1,-1 1 1,0-25-32,0 0 32,0 0-1,1 0-46,-1 0 187,-25 0-63</inkml:trace>
  <inkml:trace contextRef="#ctx0" brushRef="#br0" timeOffset="30126.4452">20985 3621 0</inkml:trace>
  <inkml:trace contextRef="#ctx0" brushRef="#br0" timeOffset="30517.0771">21010 4018 0,'24'25'125</inkml:trace>
  <inkml:trace contextRef="#ctx0" brushRef="#br0" timeOffset="30829.5711">21034 4217 0,'0'25'16,"0"-1"46,0 1-46</inkml:trace>
  <inkml:trace contextRef="#ctx0" brushRef="#br0" timeOffset="31220.2157">21059 4564 0,'0'50'125,"0"-26"-94</inkml:trace>
  <inkml:trace contextRef="#ctx0" brushRef="#br0" timeOffset="31595.2442">21059 4862 0,'0'25'94,"0"-1"-79,0 1 17,0 0-32,0 0 15</inkml:trace>
  <inkml:trace contextRef="#ctx0" brushRef="#br0" timeOffset="31939.0315">21034 5209 0,'0'25'78,"0"0"-62,0-1-16,0 1 15</inkml:trace>
  <inkml:trace contextRef="#ctx0" brushRef="#br0" timeOffset="32220.2617">21034 5482 0,'0'25'63,"0"24"-1,0-24-62</inkml:trace>
  <inkml:trace contextRef="#ctx0" brushRef="#br0" timeOffset="32548.3988">21034 5829 0,'0'25'0,"0"0"109,0 0-78,0-1-31</inkml:trace>
  <inkml:trace contextRef="#ctx0" brushRef="#br0" timeOffset="32860.9133">21034 6077 0,'0'25'15,"0"0"16,0 0 1,0-1-1,0 1-15,0 0-1,0 0 1,0 0-16</inkml:trace>
  <inkml:trace contextRef="#ctx0" brushRef="#br0" timeOffset="33157.8047">21034 6449 0,'0'25'63,"0"0"-32,0 0-15,0 24-1</inkml:trace>
  <inkml:trace contextRef="#ctx0" brushRef="#br0" timeOffset="33423.4664">21034 6722 0,'0'25'47,"0"24"-16</inkml:trace>
  <inkml:trace contextRef="#ctx0" brushRef="#br0" timeOffset="33689.1161">21059 6945 0,'0'25'31,"0"0"-15,0 0 0,0 0 15,0-1-15,0 1-16</inkml:trace>
  <inkml:trace contextRef="#ctx0" brushRef="#br0" timeOffset="33954.756">21084 7342 0,'0'25'16,"0"0"15,0 0 32,0-1-63,0 1 15</inkml:trace>
  <inkml:trace contextRef="#ctx0" brushRef="#br0" timeOffset="34235.9972">21084 7689 0,'0'25'0,"0"0"16,0 0 31,0 0-32,0-1 1,0 1-1</inkml:trace>
  <inkml:trace contextRef="#ctx0" brushRef="#br0" timeOffset="34486.0173">21059 7987 0,'0'25'16,"-25"-25"-1,25 25 1,0 24 15,0-24-15,0 0-1</inkml:trace>
  <inkml:trace contextRef="#ctx0" brushRef="#br0" timeOffset="34736.0292">21034 8409 0,'0'25'0,"0"24"31,0-24 0,0 25-31,0-26 16,0 26-1</inkml:trace>
  <inkml:trace contextRef="#ctx0" brushRef="#br0" timeOffset="35032.8944">21034 8855 0,'0'0'0,"0"25"31,0 0 31,0 0-62,0-1 16,0 1 0,0 25-1</inkml:trace>
  <inkml:trace contextRef="#ctx0" brushRef="#br0" timeOffset="35251.6789">21034 9227 0,'0'25'31,"0"0"-15,0 0-1,0 0 1,0 24-1,0-24 1</inkml:trace>
  <inkml:trace contextRef="#ctx0" brushRef="#br0" timeOffset="35470.4501">21034 9575 0,'0'24'16,"0"1"-1,0 0 1,0 0 0,0 0 15</inkml:trace>
  <inkml:trace contextRef="#ctx0" brushRef="#br0" timeOffset="39329.9733">25127 3721 0</inkml:trace>
  <inkml:trace contextRef="#ctx0" brushRef="#br0" timeOffset="39720.6406">25152 3919 0,'0'25'94,"0"0"-79,0 0 1,0-1 0,0 1-16,0 0 15,0 0 1</inkml:trace>
  <inkml:trace contextRef="#ctx0" brushRef="#br0" timeOffset="40033.1567">25177 4266 0,'0'25'78,"0"0"-62,0 0-1</inkml:trace>
  <inkml:trace contextRef="#ctx0" brushRef="#br0" timeOffset="40470.6882">25177 4688 0,'0'50'31,"25"-50"16,-25 24-31</inkml:trace>
  <inkml:trace contextRef="#ctx0" brushRef="#br0" timeOffset="40783.183">25202 4986 0,'0'25'47,"0"-1"-16,0 1-15</inkml:trace>
  <inkml:trace contextRef="#ctx0" brushRef="#br0" timeOffset="41048.8057">25202 5283 0,'0'0'0,"0"25"15,0 0 1,0 0 31,0 0-32,0-1 1</inkml:trace>
  <inkml:trace contextRef="#ctx0" brushRef="#br0" timeOffset="41439.4495">25202 5606 0,'0'25'46,"0"24"-14,0-24-1,0 25 0,0-26-15,0 1-1,0 0 1,0 0 0,0 0 15,0 0-31</inkml:trace>
  <inkml:trace contextRef="#ctx0" brushRef="#br0" timeOffset="41689.5049">25226 6102 0,'0'0'0,"0"25"31,0 0 16,25-25-31,-25 24 0</inkml:trace>
  <inkml:trace contextRef="#ctx0" brushRef="#br0" timeOffset="42298.8644">25276 6648 0,'0'24'78,"0"1"-46,0 0-17,0 0 1</inkml:trace>
  <inkml:trace contextRef="#ctx0" brushRef="#br0" timeOffset="42611.405">25276 6921 0,'0'24'31,"0"26"0,0-25 16,0 24-31,0-24-1</inkml:trace>
  <inkml:trace contextRef="#ctx0" brushRef="#br0" timeOffset="42877.0309">25276 7392 0,'0'25'15,"0"-1"-15,0 1 32,0 0-17,0 0 1,0 0-1,0-1 1</inkml:trace>
  <inkml:trace contextRef="#ctx0" brushRef="#br0" timeOffset="43142.6903">25276 7739 0,'0'50'15,"0"-26"17,0 26-1,0-25 0,0 24-15</inkml:trace>
  <inkml:trace contextRef="#ctx0" brushRef="#br0" timeOffset="43455.2048">25276 8384 0,'0'25'16,"0"0"-1,0-1 1,0 1 15,0 25 1</inkml:trace>
  <inkml:trace contextRef="#ctx0" brushRef="#br0" timeOffset="43720.834">25276 8781 0,'0'0'0,"0"25"47,0-1-31,0 1 15,0 0-31,0 0 16</inkml:trace>
  <inkml:trace contextRef="#ctx0" brushRef="#br0" timeOffset="43970.8235">25276 9227 0,'0'50'0,"0"-25"16,0 24 15,0-24 1,0 0-17,0 0 1</inkml:trace>
  <inkml:trace contextRef="#ctx0" brushRef="#br0" timeOffset="44220.8455">25276 9599 0,'0'25'16,"25"0"-16,-25 0 47,0 0-31,0-1-1</inkml:trace>
  <inkml:trace contextRef="#ctx0" brushRef="#br0" timeOffset="44408.37">25301 9872 0,'0'25'31,"0"0"1,0 0-32,0-1 15</inkml:trace>
  <inkml:trace contextRef="#ctx0" brushRef="#br0" timeOffset="62206.0975">21704 7441 0,'-25'0'125,"0"0"-110,25-24 16,0-1 16,0 0-31,0 0 0,0 0 15,0 1-16,0-1 1,0 0 62,0 0-62,0 0-1,25 1 32,-25-1 63,25 0-79,0 25 94,25 0-31,-26 0 46,26 0 1,-25 25-47,0-25-47,-25 25-1,24-1 1,-24 26 125,0-25-78,0 0-16,0-1-15,0 1-48,0 0 79,0 0 62,-24-25-93,-1 25 46,0-25 32,0 0-32,0 0-46,25 24-17,-24-24 64,-1 0-63,0 0 31</inkml:trace>
  <inkml:trace contextRef="#ctx0" brushRef="#br0" timeOffset="85238.4095">22250 7516 0,'-75'0'188,"75"-25"-141,0 0 15,-24-24-31,24 24 16,0 0-16,0 0 1,0 0-1,0 1 0,0-1 0,0 0-15,0 0 47,24 25 124,26 0-124,-25 0 62,0 0 31,-1 0-141,1 0 79,0 0 16,0 0-32,0 50-16,-25-25 16,0 24-31,0-24 0,0 0 16,0 0 15,0-1-47,0 1 125,0 0-109,-25-25 62,0 25-15,0-25-16,0 0 16,1 0-16</inkml:trace>
  <inkml:trace contextRef="#ctx0" brushRef="#br0" timeOffset="103020.5061">22771 7516 0,'25'0'172,"-25"-25"-156,0 0 15,0 0-15,0 1 15,-25-1-15,25 0 15,0 0 0,0 0 32,0 1-16,0-1-32,0 0 16,0 0 1,0 0-1,0 1 31,0-1-30,0 0 15,25 25-1,-1 0 33,26 0 30,-25 0-47,0 0 1,-1 0 31,-24 25-16,25-25-63,0 0 17,-25 25 15,0-1-16,0 1-16,0 0 17,25 0-1,-25 0 47,0-1-47,0 1 32,0 0-16,0 0-32,0 0 48,0-1-32,0 1 16,-25-25 47,25 25-47,-25 0 46,0-25-46,1 0 47,-26 0-16,25 0-31</inkml:trace>
  <inkml:trace contextRef="#ctx0" brushRef="#br0" timeOffset="148683.8589">24457 6672 0,'-24'0'109,"-1"0"-78,0 0-15,25-24-1,-25 24 32,0 0 0,-24-25-31,49 0 15,0 0 16,-25 25-31,25-49 15,0 24 0,0 0 0,0 0-15,0 0 15,0 1 0,0-1 16,25 25 31,0-25-46,-1 25 46,1 0-63,0 0 17,0 0 46,0 0-16,-1 0 63,26 0-93,-25 0-1,-25 25 0,0 24 32,25-24-17,-25 25 1,24-25-31,-24 24 46,0-24 32,0 0-31,-24-25-32,24 25 0,-25-25 0,0 0 1,0 0 15</inkml:trace>
  <inkml:trace contextRef="#ctx0" brushRef="#br0" timeOffset="151949.6679">24929 6375 0,'0'0'0,"-25"0"62,0 0 1,-25 0-32,26 0-15,-1-25 46,25 0 1,0 0-48,0 1 1,0-1-16,0 0 16,0 0 15,0 0-16,0 1-15,0-1 32,0 0-17,0 0 32,0 0-31,0-24 15,0 24 32,25 25-48,-1-25 48,1 25 46,0 0-78,0-25-15,0 25 46,0-24-62,-1 24 79,1 0-33,0 0-14,0 0 61,-25 24-61,0 1-1,49 0-15,-49 0-1,0 0 16,0-1-15,0 1 15,0 0 1,0 0-17,0 0 16,-24-25 16,24 49-31,-25-24 15,25 25 47,-25-50-62,25 24 15,-25 1 16,25 0-16,-25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15T06:51:44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27715 6052 0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15T05:17:52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19224 16892 0,'49'0'78,"50"0"-63,-24 0-15,74 0 16,0 0-16,49 0 16,-24 0-16,49 0 15,50 0-15,24 0 16,-49 0-16,25 0 15,-50 0-15,26 0 16,-51 0-16,-24 0 16,-26 0-16,51 0 15,-100 0-15,50 0 16,-25 0-16,74 0 16,-49 0-16,-25 0 15,-25 0-15,75 0 16,-50 0-1,-25 0-15,25 0 16,0 0-16,-24 0 16,48 0-16,51 0 15,-75 0-15,-25 0 16,50 0-16,-75 0 16,26 0-16,-1 0 15,-25 0-15,1 0 16,24 0-16,25 0 15,25 0-15,49 0 16,-49 0-16,99 0 16,-99 0-16,49 0 15,-49 0-15,-25 0 16,50 0-16,-125 0 16,-24 0-16,25 0 15,-1 0-15,-24 0 31,25 0 1,-25 0-32,-1 0 47,1 0-32</inkml:trace>
  <inkml:trace contextRef="#ctx0" brushRef="#br0" timeOffset="1218.8076">27434 16247 0,'25'0'78,"24"0"-78,1 50 16,49-1-16,-24 1 16,49 49-16,0 0 15,0-49-15,0 49 16,49 25-16,-49-74 16,0 74-1,0-75-15,-24 1 0,24 24 16,-100-49-16,26-25 15,-75 0 173,-24 50-188,-26-50 16,-24 25-16,-75-25 15,75 24-15,-25-24 16,-49 50-16,24-25 15,0 0-15,50-25 16,-25 24-16,74-24 16,0 0-16,26 50 15,-1-50-15</inkml:trace>
  <inkml:trace contextRef="#ctx0" brushRef="#br0" timeOffset="2750.0944">28476 18008 0,'0'-25'31,"25"25"-15,24 0 0,1 0-16,-1 0 15,1-24 1,0-1-1,-26 25-15,26 0 16,-25 0-16,24-25 16,-49 0 77</inkml:trace>
  <inkml:trace contextRef="#ctx0" brushRef="#br0" timeOffset="3377.128">28724 17611 0,'-50'75'62,"50"-26"-46,-25-24 0,-24 50-1,49-1-15,0-49 16,0 49-16,-25-49 15,0 49-15,25-49 16,0 50-16,0-51 16,0 1-1,0 0-15,0 0 32,0 0-17,25-25 1,0 0 15,24 0-31,-24 0 16,0 0-1,0 0-15,0 0 16,-1-25 0,1-25-1,-25 25 1,25 1-16,0-51 15</inkml:trace>
  <inkml:trace contextRef="#ctx0" brushRef="#br0" timeOffset="3752.1421">29195 17462 0,'0'25'62,"0"0"-62,0 25 16,0-25-16,0 49 15</inkml:trace>
  <inkml:trace contextRef="#ctx0" brushRef="#br0" timeOffset="4361.5476">29096 17909 0,'25'0'78,"0"25"-15,-25 24-48,0 26 1,0-50-1,0 24-15,-50 26 16,25-51-16,25 26 16,0 24-16,-25-24 15,25-25 1,-25 24-16,25-24 16,0 0-1,50-25 95,0 0-95,-1-25 1,26-24-16</inkml:trace>
  <inkml:trace contextRef="#ctx0" brushRef="#br0" timeOffset="5736.228">29493 18008 0,'0'25'15,"0"25"1,0-26-16,0 26 15,0 0 1,0-26-16,-25 26 16,25 24-16,0-49 15,-25 0-15,25 0 16,0 0 15,0-75 47,25-74-62,49 50-16,1-50 16,-26 24-16,-24 51 15,0 24-15,25-25 16,-26 1-16,-24 74 94,0 24-79,0 1 1,25-1-16,0 1 15,-25 0 1,0-1-16,0-24 16,0 0-1,0 24-15,0 1 16,0-25 0,0 0 46,25-50 16,-25-25-78,25-24 16,24 24-16,-24-24 15,0-1-15,0 51 16,-1-1 0,-24 0 15,25 0-15,-25 50 62,0 0-63,50 49-15,-50-24 16,0-1-16,0 26 16,0-1-16,25 1 15,-25-26-15,0 1 16,0-25-16,0-1 15,0 1-15,24 0 16</inkml:trace>
  <inkml:trace contextRef="#ctx0" brushRef="#br0" timeOffset="7111.4975">30311 18256 0,'50'-49'63,"-25"24"-48,0 0-15,24 0 16,1-24 0,-25 24-16,-1 0 15,1 25 1,0-25-16,0 0 15,-25 1 1,0-1 31,0 0-16,0 0 16,-25 25-47,0 0 16,-24 0-1,24 0 1,-25 0-16,1 0 16,-1 0-16,25 0 15,0 0-15,1 25 16,-1-25 15,0 0-15,25 25-16,-25-25 15,0 0 1,25 25 0,-25-1 15,25 1 0,0 0-31,0 0 16,0 0-16,0-1 15,0 1 1,0 0-16,0 0 16,0 0-1,25-25 1,-25 24-1,25-24 1,0 25 0,-25 0-1,25-25 1,-25 25 0,25-25 15,-25 25-31,49-25 31,-24 0-15,25 0-1,24 0 1,-24 0-16,24-25 16,-49 25-1,24 0-15,-24 0 16,25 0-16,-25 0 109,-25-25-93,24 25-1,1 0 32,0-25-15</inkml:trace>
  <inkml:trace contextRef="#ctx0" brushRef="#br0" timeOffset="10596.039">22721 16594 0,'0'25'172,"0"0"-156,0 0-1,0 0 1,0-1-16,0 1 31,0 0-31,0 0 16,0 0-1,0-1-15,0 1 16,0 0 0,0 25 15,0-26-15,0 26-1,0-25 32,0 0 62</inkml:trace>
  <inkml:trace contextRef="#ctx0" brushRef="#br0" timeOffset="13877.4088">19968 16594 0,'0'50'94,"0"-25"-78,0 24-16,0-24 15,0 25-15,0-25 16,0 24 15,25 1 47,-25-25 0,0-1-46,24 1-32,-24 0 15,0 0 1,25 0-16,-25-1 16,0 1-1,25 0 16,-25 0-15,0 0 31</inkml:trace>
  <inkml:trace contextRef="#ctx0" brushRef="#br0" timeOffset="15158.7194">25822 16718 0,'0'25'93,"0"25"-77,0-1-16,0 1 16,0-25-16,0 49 15,0-49 1,0 25 0,0-26 15,0 1 0,0 0-31,0 0 16,0 0 15</inkml:trace>
  <inkml:trace contextRef="#ctx0" brushRef="#br0" timeOffset="17721.3697">22895 17264 0,'25'25'109,"-25"0"-93,24-25-1,1 24 1,0 1 0,0 0-16,0-25 15,-1 25 32,26 0-16,-25-25 1,-25 24-32,25-24 31,-1 0-16,1 0 1,0 0 0,25 0-1,-26 0 1,-24 25-16,50-25 16,-25 0-16,24 0 15,-24 0-15,25 0 16,-1 0-16,26 0 15,-26 0-15,1 0 16,0 0 0,-26 0-1,26 0 1,-25 0 15,0 0 0,0 0-15,-1 0 0,-24 25 77,0 0-61,0 0-17,0 24 1,0 1-16,25 0 16,-25-1-1,0 1 16,25-50-15,-25 25 0,25-25-1,0-50 95,-1 25-95,1-24-15,0 24 16,0-25-16,24 1 16,-24-1-16,0 0 15,25 25 1,-50 1-1,24 24 1,1-25 0,0 0 15,0 25-15,0 0 30,-1 0-30,1 0 0,25 25-1,-25-25-15,-1 0 16,-24 25-16,50-1 16,-25-24-1,24 25 1,1-25-16,0 0 15,-26 0 1,51 0-16,-50 0 16,0 25-16,24-25 15,1 0-15,-25 0 16,24 0 0,-24 0-1,0 0 1,0 0-1,-1 0-15,1 0 16,0 0 0,0 0-16,0 0 15,24 0-15,-24-25 16,0 25 0,0 0-16,24 0 15,-24 0 1,25-25-1,-1 1 17,-49-1-17,25 25-15,0 0 16,0-25 78</inkml:trace>
  <inkml:trace contextRef="#ctx0" brushRef="#br0" timeOffset="20377.7544">20141 17338 0,'25'0'47,"0"0"-16,0 25-31,-25 0 16,25-25-1,24 25 1,-24-25 15,25 49 0,-26-49 1,1 0-1,25 0-16,-25 0-15,24 0 16,1 0-16,-1 0 16,26 0-16,-50 0 15,0 0-15,-1 0 16,1 0-16,0 0 16,25 0-1,-26-24 16,1 24-31,0 0 16,0 0 0,0 0-16,-1 0 15,1 0 1,0 0 31,0 0 78,-25 24-110,0 1 1,0 25-16,0-25 16,0 0-1,25-1 1,-1 1 0,1 0-1,-25 0 1,0 0 15,25-25 94,-25-50-125,25 0 16,0 26-16,-1-26 15,-24 25 1,25 0-16,0-24 16,0 24-1,0-25 1,-1 50-1,-24-25 1,50 25-16,-25 0 16,0-49-1,-1 49 1,1 0 46,0 0-46,25 0 0,-26 25-16,26-25 15,0 0-15,-25 49 16,24-49-16,1 0 16,-25 0-16,24 0 15,-49 25-15,25-25 16,25 0-16,-26 0 31,26 0-31,-25 0 16,24 0-16,1 0 15,0 0-15,-1 0 16,-24 0-16,0 0 16,0 0-16,-1 0 15,1 0-15,0 0 16,0 0-1,0-25 17,-1 25-1,-24-25-15,25 25-1,0-24-15,0-1 110</inkml:trace>
  <inkml:trace contextRef="#ctx0" brushRef="#br0" timeOffset="22565.3233">20637 17884 0,'0'25'78,"0"0"-78,0 0 16,0-1-16,0 26 15,0-25-15,0 24 31,0-24-31,0 25 16,-24-1 0,24-24-16,0 0 15,0 0 1,0 0-16,0-1 31,0-48 94,49-26-109,-49 25-1,25 25-15,-25-49 16,50-1-16,-25 50 16,-1-25-1,-24 0-15,25 25 47,0 0 0,25 25 16,-50 0-63,0 25 15,0-1 1,0-24-1,0 0-15,0 0 16,0-1 0,0 1-1,0 0 95</inkml:trace>
  <inkml:trace contextRef="#ctx0" brushRef="#br0" timeOffset="23643.5388">21059 18405 0,'25'0'140,"0"-25"-108,0 0 46,-1 25-47,1-24-15,0 24 171</inkml:trace>
  <inkml:trace contextRef="#ctx0" brushRef="#br0" timeOffset="24815.4662">21208 18107 0,'0'25'32,"0"25"-1,0-25-31,0-1 16,-25-24-1,25 25-15,0 0 16,0 0 15,0 0-15,0-1 15,0 1 0,0 0-15,0 0 15,0 0-15,0-1-1,0 1 17,0 0-17,25 0 79,25-25 0,-26 0-47,-24-25-16,0 0-31</inkml:trace>
  <inkml:trace contextRef="#ctx0" brushRef="#br0" timeOffset="26831.1861">24482 17983 0,'-49'0'78,"49"25"-62,0 0-16,0 25 16,0-26-16,0 1 15,-25 25-15,25-1 16,-50-24-16,50 0 16,0 25-16,-25-26 15,25 26-15,0-25 16,-49 0-1,49-1-15,0 1 16,0-50 140,25-49-156,-25 0 16,49 49 0,-49 0-1,25 25 16,0 0 1,0 0 30,-1 0-15,1 25-16,0-25-31,-25 25 32,25-25 14,-25 24-30,0 1 0,0 0-1,0 0 17,0 0-1,0 24-16,0-24 48,0 25-16</inkml:trace>
  <inkml:trace contextRef="#ctx0" brushRef="#br0" timeOffset="27628.1001">24532 18455 0,'25'0'47,"-1"0"0,1-25-32,0 25 1,0 0 15,0 0-15,-1 0 0,1 0 62,-25-25-63,25 0 1,0 25 0</inkml:trace>
  <inkml:trace contextRef="#ctx0" brushRef="#br0" timeOffset="28659.3988">24755 18231 0,'-25'25'78,"25"0"-63,0 0-15,0 0 16,0-1-16,0 1 16,0 0 15,0 0-16,0 0 1,0-1 15,0 1-15,0 0 15,0 0 0,25 0 1,-25 0-1,25-25 47,0 0-15,-1 0-48,1 0 1,0 0-1,-25-25 32</inkml:trace>
  <inkml:trace contextRef="#ctx0" brushRef="#br0" timeOffset="30018.8281">22448 15925 0,'25'0'63,"0"0"-48,49 0-15,-49 0 16,25 0 0,-1 0-16,1 0 15,-25 0-15,24 0 16,-24 0-16,0 0 16,0 0-1,0 0-15,-1 0 47,1 0-31</inkml:trace>
  <inkml:trace contextRef="#ctx0" brushRef="#br0" timeOffset="31222.0262">22920 15751 0,'-25'-25'31,"0"25"47,0 50-78,25-1 47,-25-24-47,1-25 31,24 50-31,-25-25 32,25 24-32,0-24 31,0 25 0,0-26-15,0 26-1,0-25 1,0 0 15,0-1-15,0 1-1,0 0 1,0 25 0,25-50 109,-1 0-110,1 0 1,25 0 46,-25 0-15,-25-25-31,24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extreme value analysis techniques of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Chapter 2 can be used on </a:t>
            </a:r>
            <a:r>
              <a:rPr lang="en-US" altLang="zh-CN" dirty="0" err="1" smtClean="0"/>
              <a:t>εt</a:t>
            </a:r>
            <a:r>
              <a:rPr lang="en-US" altLang="zh-CN" dirty="0" smtClean="0"/>
              <a:t> in order to determine those deviations which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vary significantly from the expected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values. These values are assumed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to be independent and identically distributed random variables, which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are drawn from a normal distribution.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46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normal distribution assumption (or the t-distribution) can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be used in order to determine the level of significance of the different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anomalies. In general, the values of </a:t>
            </a:r>
            <a:r>
              <a:rPr lang="en-US" altLang="zh-CN" dirty="0" err="1" smtClean="0"/>
              <a:t>εjt</a:t>
            </a:r>
            <a:r>
              <a:rPr lang="en-US" altLang="zh-CN" dirty="0" smtClean="0"/>
              <a:t> for a fixed value of </a:t>
            </a:r>
            <a:r>
              <a:rPr lang="en-US" altLang="zh-CN" dirty="0" err="1" smtClean="0"/>
              <a:t>of</a:t>
            </a:r>
            <a:r>
              <a:rPr lang="en-US" altLang="zh-CN" dirty="0" smtClean="0"/>
              <a:t> j are assumed to be drawn from a normal or t-distribution.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9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an incoming data point does not lie within a specified statistical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radius of the existing clusters in the data. Such data points may be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considered outliers.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76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+mn-ea"/>
              </a:rPr>
              <a:t>projected clustering</a:t>
            </a:r>
            <a:r>
              <a:rPr lang="en-US" altLang="zh-CN" sz="1200" dirty="0" smtClean="0">
                <a:latin typeface="+mn-ea"/>
              </a:rPr>
              <a:t>: which can determine clusters for a specific subset of dimensions.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25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2037586"/>
            <a:ext cx="5772585" cy="1729872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TIME SERIES </a:t>
            </a:r>
            <a:r>
              <a:rPr lang="en-US" altLang="zh-CN" dirty="0"/>
              <a:t>AND </a:t>
            </a:r>
            <a:r>
              <a:rPr lang="en-US" altLang="zh-CN" dirty="0" smtClean="0">
                <a:solidFill>
                  <a:srgbClr val="7030A0"/>
                </a:solidFill>
              </a:rPr>
              <a:t>MULTIDIMENSIONAL </a:t>
            </a:r>
            <a:r>
              <a:rPr lang="en-US" altLang="zh-CN" dirty="0">
                <a:solidFill>
                  <a:schemeClr val="accent5"/>
                </a:solidFill>
              </a:rPr>
              <a:t>STREAMING </a:t>
            </a:r>
            <a:r>
              <a:rPr lang="en-US" altLang="zh-CN" dirty="0" smtClean="0">
                <a:solidFill>
                  <a:schemeClr val="accent5"/>
                </a:solidFill>
              </a:rPr>
              <a:t>OUTLIER </a:t>
            </a:r>
            <a:r>
              <a:rPr lang="en-US" altLang="zh-CN" dirty="0">
                <a:solidFill>
                  <a:schemeClr val="accent5"/>
                </a:solidFill>
              </a:rPr>
              <a:t>DETECTION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+mn-ea"/>
              </a:rPr>
              <a:t>报告人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en-US" altLang="zh-CN" sz="2400" dirty="0">
                <a:latin typeface="+mn-ea"/>
              </a:rPr>
              <a:t>Jorfun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57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Autoregressive Models (Correlations across time)</a:t>
            </a: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• </a:t>
            </a:r>
            <a:r>
              <a:rPr lang="en-US" altLang="zh-CN" sz="2400" b="1" dirty="0">
                <a:latin typeface="+mn-ea"/>
              </a:rPr>
              <a:t>Autoregressive Integrated Moving Average Model (ARIMA)</a:t>
            </a:r>
            <a:r>
              <a:rPr lang="en-US" altLang="zh-CN" sz="2400" dirty="0">
                <a:latin typeface="+mn-ea"/>
              </a:rPr>
              <a:t>: In some cases, the time-series may have some random characteristics, as a result of which it may drift away from the mean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Underlying </a:t>
            </a:r>
            <a:r>
              <a:rPr lang="en-US" altLang="zh-CN" sz="2400" dirty="0">
                <a:latin typeface="+mn-ea"/>
              </a:rPr>
              <a:t>statistical structure </a:t>
            </a:r>
            <a:r>
              <a:rPr lang="en-US" altLang="zh-CN" sz="2400" dirty="0" smtClean="0">
                <a:latin typeface="+mn-ea"/>
              </a:rPr>
              <a:t>of the time series </a:t>
            </a:r>
            <a:r>
              <a:rPr lang="en-US" altLang="zh-CN" sz="2400" dirty="0">
                <a:latin typeface="+mn-ea"/>
              </a:rPr>
              <a:t>evolve with </a:t>
            </a:r>
            <a:r>
              <a:rPr lang="en-US" altLang="zh-CN" sz="2400" dirty="0" smtClean="0">
                <a:latin typeface="+mn-ea"/>
              </a:rPr>
              <a:t>time.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The </a:t>
            </a:r>
            <a:r>
              <a:rPr lang="en-US" altLang="zh-CN" sz="2400" dirty="0">
                <a:latin typeface="+mn-ea"/>
              </a:rPr>
              <a:t>series </a:t>
            </a:r>
            <a:r>
              <a:rPr lang="en-US" altLang="zh-CN" sz="2400" dirty="0" smtClean="0">
                <a:latin typeface="+mn-ea"/>
              </a:rPr>
              <a:t>can be </a:t>
            </a:r>
            <a:r>
              <a:rPr lang="en-US" altLang="zh-CN" sz="2400" dirty="0">
                <a:latin typeface="+mn-ea"/>
              </a:rPr>
              <a:t>de-trended by first differencing the time-series before ARMA modeling.</a:t>
            </a:r>
          </a:p>
        </p:txBody>
      </p:sp>
    </p:spTree>
    <p:extLst>
      <p:ext uri="{BB962C8B-B14F-4D97-AF65-F5344CB8AC3E}">
        <p14:creationId xmlns:p14="http://schemas.microsoft.com/office/powerpoint/2010/main" val="23617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81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Autoregressive Models (Correlations across time)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Multiple Time Series Regression Models (Correlations across series)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Supervised Outlier Detection in Time Series</a:t>
            </a: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Different time series may often contain the same information, and may sometimes contain lag correlations.</a:t>
            </a:r>
          </a:p>
        </p:txBody>
      </p:sp>
    </p:spTree>
    <p:extLst>
      <p:ext uri="{BB962C8B-B14F-4D97-AF65-F5344CB8AC3E}">
        <p14:creationId xmlns:p14="http://schemas.microsoft.com/office/powerpoint/2010/main" val="36473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85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Multiple Time Series Regression Models (Correlations across series)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+mn-ea"/>
              </a:rPr>
              <a:t>Direct </a:t>
            </a:r>
            <a:r>
              <a:rPr lang="en-US" altLang="zh-CN" sz="2000" dirty="0">
                <a:latin typeface="+mn-ea"/>
              </a:rPr>
              <a:t>Generalization of Auto-Regressive </a:t>
            </a:r>
            <a:r>
              <a:rPr lang="en-US" altLang="zh-CN" sz="2000" dirty="0" smtClean="0">
                <a:latin typeface="+mn-ea"/>
              </a:rPr>
              <a:t>Models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</a:rPr>
              <a:t>Principal Component Analysis and Hidden </a:t>
            </a:r>
            <a:r>
              <a:rPr lang="en-US" altLang="zh-CN" sz="2000" dirty="0" smtClean="0">
                <a:latin typeface="+mn-ea"/>
              </a:rPr>
              <a:t>Variable based </a:t>
            </a:r>
            <a:r>
              <a:rPr lang="en-US" altLang="zh-CN" sz="2000" dirty="0">
                <a:latin typeface="+mn-ea"/>
              </a:rPr>
              <a:t>Models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69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1714466" lvl="3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Multiple Time Series Regression Models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Direct Generalization of Auto-Regressive Models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+mn-ea"/>
              </a:rPr>
              <a:t>Principal Component Analysis and Hidden Variable based Models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3114355"/>
            <a:ext cx="5848350" cy="1428750"/>
          </a:xfrm>
          <a:prstGeom prst="rect">
            <a:avLst/>
          </a:prstGeom>
        </p:spPr>
      </p:pic>
      <p:sp>
        <p:nvSpPr>
          <p:cNvPr id="5" name="文本框 8"/>
          <p:cNvSpPr txBox="1"/>
          <p:nvPr/>
        </p:nvSpPr>
        <p:spPr>
          <a:xfrm>
            <a:off x="157156" y="4600880"/>
            <a:ext cx="118776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+mn-ea"/>
              </a:rPr>
              <a:t>Exponential </a:t>
            </a:r>
            <a:r>
              <a:rPr lang="en-US" altLang="zh-CN" sz="2000" b="1" dirty="0">
                <a:latin typeface="+mn-ea"/>
              </a:rPr>
              <a:t>forgetting mechanism </a:t>
            </a:r>
            <a:r>
              <a:rPr lang="en-US" altLang="zh-CN" sz="2000" dirty="0">
                <a:latin typeface="+mn-ea"/>
              </a:rPr>
              <a:t>(give more importance to the recent history of the stream</a:t>
            </a:r>
            <a:r>
              <a:rPr lang="en-US" altLang="zh-CN" sz="2000" dirty="0" smtClean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+mn-ea"/>
              </a:rPr>
              <a:t>Speed </a:t>
            </a:r>
            <a:r>
              <a:rPr lang="en-US" altLang="zh-CN" sz="2000" dirty="0">
                <a:latin typeface="+mn-ea"/>
              </a:rPr>
              <a:t>up the regression process: 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</a:rPr>
              <a:t>Muscles </a:t>
            </a:r>
            <a:r>
              <a:rPr lang="en-US" altLang="zh-CN" sz="2000" b="1" dirty="0">
                <a:latin typeface="+mn-ea"/>
              </a:rPr>
              <a:t>(least squares technique for multivariate regression)</a:t>
            </a:r>
            <a:r>
              <a:rPr lang="en-US" altLang="zh-CN" sz="2000" dirty="0" smtClean="0">
                <a:latin typeface="+mn-ea"/>
              </a:rPr>
              <a:t>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</a:rPr>
              <a:t>Selective Muscles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7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Abrupt Change Detection in Time 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Prediction-based Outlier Detection of Streaming Time Series</a:t>
            </a:r>
          </a:p>
          <a:p>
            <a:pPr marL="1714466" lvl="3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Multiple Time Series Regression Models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Direct Generalization of Auto-Regressive Models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Principal Component Analysis and Hidden Variable based Models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100" b="1" dirty="0">
                <a:latin typeface="+mn-ea"/>
              </a:rPr>
              <a:t>Dependent-variable analysis </a:t>
            </a:r>
            <a:r>
              <a:rPr lang="en-US" altLang="zh-CN" sz="2100" dirty="0">
                <a:latin typeface="+mn-ea"/>
              </a:rPr>
              <a:t>can sometimes be very </a:t>
            </a:r>
            <a:r>
              <a:rPr lang="en-US" altLang="zh-CN" sz="2100" b="1" dirty="0">
                <a:latin typeface="+mn-ea"/>
              </a:rPr>
              <a:t>sensitive to the presence of noise and outliers</a:t>
            </a:r>
            <a:r>
              <a:rPr lang="en-US" altLang="zh-CN" sz="21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1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100" dirty="0">
                <a:latin typeface="+mn-ea"/>
              </a:rPr>
              <a:t>Global directions of correlation such as </a:t>
            </a:r>
            <a:r>
              <a:rPr lang="en-US" altLang="zh-CN" sz="2100" b="1" dirty="0">
                <a:latin typeface="+mn-ea"/>
              </a:rPr>
              <a:t>PCA</a:t>
            </a:r>
            <a:r>
              <a:rPr lang="en-US" altLang="zh-CN" sz="2100" dirty="0">
                <a:latin typeface="+mn-ea"/>
              </a:rPr>
              <a:t>, which are not optimized to any particular variable, are usually much </a:t>
            </a:r>
            <a:r>
              <a:rPr lang="en-US" altLang="zh-CN" sz="2100" b="1" dirty="0">
                <a:latin typeface="+mn-ea"/>
              </a:rPr>
              <a:t>more robust to the presence of outliers</a:t>
            </a:r>
            <a:r>
              <a:rPr lang="en-US" altLang="zh-CN" sz="2100" dirty="0">
                <a:latin typeface="+mn-ea"/>
              </a:rPr>
              <a:t>. Such analysis leads to a set of </a:t>
            </a:r>
            <a:r>
              <a:rPr lang="en-US" altLang="zh-CN" sz="2100" b="1" dirty="0">
                <a:latin typeface="+mn-ea"/>
              </a:rPr>
              <a:t>hidden variables</a:t>
            </a:r>
            <a:r>
              <a:rPr lang="en-US" altLang="zh-CN" sz="2100" dirty="0">
                <a:latin typeface="+mn-ea"/>
              </a:rPr>
              <a:t>, which can be used in order to generate all variables in the stream simultaneously (</a:t>
            </a:r>
            <a:r>
              <a:rPr lang="zh-CN" altLang="en-US" sz="2100" dirty="0">
                <a:latin typeface="+mn-ea"/>
              </a:rPr>
              <a:t>使用</a:t>
            </a:r>
            <a:r>
              <a:rPr lang="en-US" altLang="zh-CN" sz="2100" dirty="0">
                <a:latin typeface="+mn-ea"/>
              </a:rPr>
              <a:t>hidden variables</a:t>
            </a:r>
            <a:r>
              <a:rPr lang="zh-CN" altLang="en-US" sz="2100" dirty="0">
                <a:latin typeface="+mn-ea"/>
              </a:rPr>
              <a:t>来把流的所有时间戳上的</a:t>
            </a:r>
            <a:r>
              <a:rPr lang="en-US" altLang="zh-CN" sz="2100" dirty="0">
                <a:latin typeface="+mn-ea"/>
              </a:rPr>
              <a:t>variable</a:t>
            </a:r>
            <a:r>
              <a:rPr lang="zh-CN" altLang="en-US" sz="2100" dirty="0">
                <a:latin typeface="+mn-ea"/>
              </a:rPr>
              <a:t>都同时预测出来</a:t>
            </a:r>
            <a:r>
              <a:rPr lang="en-US" altLang="zh-CN" sz="2100" dirty="0">
                <a:latin typeface="+mn-ea"/>
              </a:rPr>
              <a:t>).</a:t>
            </a: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94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65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Abrupt Change Detection in Time 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Prediction-based Outlier Detection of Streaming Time Series</a:t>
            </a:r>
          </a:p>
          <a:p>
            <a:pPr marL="1714466" lvl="3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Multiple Time Series Regression Models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Direct Generalization of Auto-Regressive Models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Principal Component Analysis and Hidden Variable based Models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The PCA method can be generalized to </a:t>
            </a:r>
            <a:r>
              <a:rPr lang="en-US" altLang="zh-CN" sz="2200" b="1" dirty="0">
                <a:latin typeface="+mn-ea"/>
              </a:rPr>
              <a:t>window-based analysis</a:t>
            </a:r>
            <a:r>
              <a:rPr lang="en-US" altLang="zh-CN" sz="2200" dirty="0">
                <a:latin typeface="+mn-ea"/>
              </a:rPr>
              <a:t>, by using a window of length p in order to create the </a:t>
            </a:r>
            <a:r>
              <a:rPr lang="en-US" altLang="zh-CN" sz="2200" b="1" dirty="0">
                <a:latin typeface="+mn-ea"/>
              </a:rPr>
              <a:t>covariance matrix</a:t>
            </a:r>
            <a:r>
              <a:rPr lang="en-US" altLang="zh-CN" sz="22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The </a:t>
            </a:r>
            <a:r>
              <a:rPr lang="en-US" altLang="zh-CN" sz="2200" b="1" dirty="0">
                <a:latin typeface="+mn-ea"/>
              </a:rPr>
              <a:t>eigenvectors</a:t>
            </a:r>
            <a:r>
              <a:rPr lang="en-US" altLang="zh-CN" sz="2200" dirty="0">
                <a:latin typeface="+mn-ea"/>
              </a:rPr>
              <a:t> of this covariance matrix provide a </a:t>
            </a:r>
            <a:r>
              <a:rPr lang="en-US" altLang="zh-CN" sz="2200" b="1" dirty="0">
                <a:latin typeface="+mn-ea"/>
              </a:rPr>
              <a:t>generative model</a:t>
            </a:r>
            <a:r>
              <a:rPr lang="en-US" altLang="zh-CN" sz="2200" dirty="0">
                <a:latin typeface="+mn-ea"/>
              </a:rPr>
              <a:t> for the values in the data stream. Significant deviations from this model represent deviations in the underlying data stream.</a:t>
            </a: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13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45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Abrupt Change Detection in Time 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Prediction-based Outlier Detection of Streaming Time Series</a:t>
            </a:r>
          </a:p>
          <a:p>
            <a:pPr marL="1714466" lvl="3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Multiple Time Series Regression Models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Direct Generalization of Auto-Regressive Models</a:t>
            </a:r>
          </a:p>
          <a:p>
            <a:pPr marL="2171654" lvl="4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Principal Component Analysis and Hidden Variable based Models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+mn-ea"/>
              </a:rPr>
              <a:t>过度的偏离值虽说代表着异常事件，但并不清楚具体是由什么引起的异常，我们感兴趣的异常可能会混在一些虚假的（我们不感兴趣的）异常之中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So how does one distinguish between noise and true anomalies, </a:t>
            </a:r>
            <a:r>
              <a:rPr lang="en-US" altLang="zh-CN" sz="2200" dirty="0" smtClean="0">
                <a:latin typeface="+mn-ea"/>
              </a:rPr>
              <a:t>which are </a:t>
            </a:r>
            <a:r>
              <a:rPr lang="en-US" altLang="zh-CN" sz="2200" dirty="0">
                <a:latin typeface="+mn-ea"/>
              </a:rPr>
              <a:t>of interest to the analyst? The time-tested method for making </a:t>
            </a:r>
            <a:r>
              <a:rPr lang="en-US" altLang="zh-CN" sz="2200" dirty="0" smtClean="0">
                <a:latin typeface="+mn-ea"/>
              </a:rPr>
              <a:t>the approach </a:t>
            </a:r>
            <a:r>
              <a:rPr lang="en-US" altLang="zh-CN" sz="2200" dirty="0">
                <a:latin typeface="+mn-ea"/>
              </a:rPr>
              <a:t>more sensitive to analyst interest, is to use </a:t>
            </a:r>
            <a:r>
              <a:rPr lang="en-US" altLang="zh-CN" sz="2200" b="1" dirty="0">
                <a:latin typeface="+mn-ea"/>
              </a:rPr>
              <a:t>supervision</a:t>
            </a:r>
            <a:r>
              <a:rPr lang="en-US" altLang="zh-CN" sz="2200" dirty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from previous </a:t>
            </a:r>
            <a:r>
              <a:rPr lang="en-US" altLang="zh-CN" sz="2200" dirty="0">
                <a:latin typeface="+mn-ea"/>
              </a:rPr>
              <a:t>examples.</a:t>
            </a:r>
          </a:p>
        </p:txBody>
      </p:sp>
    </p:spTree>
    <p:extLst>
      <p:ext uri="{BB962C8B-B14F-4D97-AF65-F5344CB8AC3E}">
        <p14:creationId xmlns:p14="http://schemas.microsoft.com/office/powerpoint/2010/main" val="373164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Abrupt Change Detection in Time 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Prediction-based Outlier Detection of Streaming Time 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Autoregressive Models (Correlations across time)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Multiple Time Series Regression Models (Correlations across series)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Supervised Outlier Detection in Time Series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 smtClean="0">
                <a:latin typeface="+mn-ea"/>
              </a:rPr>
              <a:t>Supervision</a:t>
            </a:r>
            <a:r>
              <a:rPr lang="en-US" altLang="zh-CN" sz="2200" dirty="0" smtClean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can be very helpful in distinguishing the true </a:t>
            </a:r>
            <a:r>
              <a:rPr lang="en-US" altLang="zh-CN" sz="2200" dirty="0" smtClean="0">
                <a:latin typeface="+mn-ea"/>
              </a:rPr>
              <a:t>anomalies from </a:t>
            </a:r>
            <a:r>
              <a:rPr lang="en-US" altLang="zh-CN" sz="2200" dirty="0">
                <a:latin typeface="+mn-ea"/>
              </a:rPr>
              <a:t>the spurious abnormalities in the time series data stream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Example: </a:t>
            </a:r>
            <a:r>
              <a:rPr lang="en-US" altLang="zh-CN" sz="2200" b="1" dirty="0">
                <a:latin typeface="+mn-ea"/>
              </a:rPr>
              <a:t>M</a:t>
            </a:r>
            <a:r>
              <a:rPr lang="en-US" altLang="zh-CN" sz="2200" b="1" dirty="0" smtClean="0">
                <a:latin typeface="+mn-ea"/>
              </a:rPr>
              <a:t>ultivariate scenario</a:t>
            </a:r>
            <a:r>
              <a:rPr lang="en-US" altLang="zh-CN" sz="2200" dirty="0" smtClean="0">
                <a:latin typeface="+mn-ea"/>
              </a:rPr>
              <a:t>. Create </a:t>
            </a:r>
            <a:r>
              <a:rPr lang="en-US" altLang="zh-CN" sz="2200" dirty="0">
                <a:latin typeface="+mn-ea"/>
              </a:rPr>
              <a:t>a </a:t>
            </a:r>
            <a:r>
              <a:rPr lang="en-US" altLang="zh-CN" sz="2200" b="1" dirty="0">
                <a:latin typeface="+mn-ea"/>
              </a:rPr>
              <a:t>composite </a:t>
            </a:r>
            <a:r>
              <a:rPr lang="en-US" altLang="zh-CN" sz="2200" b="1" dirty="0" smtClean="0">
                <a:latin typeface="+mn-ea"/>
              </a:rPr>
              <a:t>alarm level </a:t>
            </a:r>
            <a:r>
              <a:rPr lang="en-US" altLang="zh-CN" sz="2200" dirty="0">
                <a:latin typeface="+mn-ea"/>
              </a:rPr>
              <a:t>from the error terms in the time series prediction. </a:t>
            </a:r>
          </a:p>
        </p:txBody>
      </p:sp>
    </p:spTree>
    <p:extLst>
      <p:ext uri="{BB962C8B-B14F-4D97-AF65-F5344CB8AC3E}">
        <p14:creationId xmlns:p14="http://schemas.microsoft.com/office/powerpoint/2010/main" val="32652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97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Abrupt Change Detection in Time 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Prediction-based Outlier Detection of Streaming Time 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Autoregressive Models (Correlations across time)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Multiple Time Series Regression Models (Correlations across series)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Supervised Outlier Detection in Time Series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+mn-ea"/>
              </a:rPr>
              <a:t>根据</a:t>
            </a:r>
            <a:r>
              <a:rPr lang="zh-CN" altLang="en-US" sz="2200" dirty="0">
                <a:latin typeface="+mn-ea"/>
              </a:rPr>
              <a:t>前面</a:t>
            </a:r>
            <a:r>
              <a:rPr lang="en-US" altLang="zh-CN" sz="2200" dirty="0">
                <a:latin typeface="+mn-ea"/>
              </a:rPr>
              <a:t>univariate </a:t>
            </a:r>
            <a:r>
              <a:rPr lang="en-US" altLang="zh-CN" sz="2200" dirty="0" smtClean="0">
                <a:latin typeface="+mn-ea"/>
              </a:rPr>
              <a:t>time-series </a:t>
            </a:r>
            <a:r>
              <a:rPr lang="en-US" altLang="zh-CN" sz="2200" dirty="0">
                <a:latin typeface="+mn-ea"/>
              </a:rPr>
              <a:t>prediction model</a:t>
            </a:r>
            <a:r>
              <a:rPr lang="zh-CN" altLang="en-US" sz="2200" dirty="0">
                <a:latin typeface="+mn-ea"/>
              </a:rPr>
              <a:t>得到在某一时间戳上，所有</a:t>
            </a:r>
            <a:r>
              <a:rPr lang="en-US" altLang="zh-CN" sz="2200" dirty="0">
                <a:latin typeface="+mn-ea"/>
              </a:rPr>
              <a:t>stream</a:t>
            </a:r>
            <a:r>
              <a:rPr lang="zh-CN" altLang="en-US" sz="2200" dirty="0">
                <a:latin typeface="+mn-ea"/>
              </a:rPr>
              <a:t>都有的一个与之对应的</a:t>
            </a:r>
            <a:r>
              <a:rPr lang="en-US" altLang="zh-CN" sz="2200" dirty="0">
                <a:latin typeface="+mn-ea"/>
              </a:rPr>
              <a:t>error term</a:t>
            </a:r>
            <a:r>
              <a:rPr lang="zh-CN" altLang="en-US" sz="2200" dirty="0">
                <a:latin typeface="+mn-ea"/>
              </a:rPr>
              <a:t>。通过规范化处理将它们转换为</a:t>
            </a:r>
            <a:r>
              <a:rPr lang="en-US" altLang="zh-CN" sz="2200" dirty="0">
                <a:latin typeface="+mn-ea"/>
              </a:rPr>
              <a:t>Z-value</a:t>
            </a:r>
            <a:r>
              <a:rPr lang="zh-CN" altLang="en-US" sz="2200" dirty="0">
                <a:latin typeface="+mn-ea"/>
              </a:rPr>
              <a:t>。然后根据</a:t>
            </a:r>
            <a:r>
              <a:rPr lang="en-US" altLang="zh-CN" sz="2200" dirty="0">
                <a:latin typeface="+mn-ea"/>
              </a:rPr>
              <a:t>ground truth events of interest</a:t>
            </a:r>
            <a:r>
              <a:rPr lang="zh-CN" altLang="en-US" sz="2200" dirty="0">
                <a:latin typeface="+mn-ea"/>
              </a:rPr>
              <a:t>的偏离情况来对不符合的值进行剪枝（剔除掉即不可能属于</a:t>
            </a:r>
            <a:r>
              <a:rPr lang="en-US" altLang="zh-CN" sz="2200" dirty="0" smtClean="0">
                <a:latin typeface="+mn-ea"/>
              </a:rPr>
              <a:t>primary abnormal</a:t>
            </a:r>
            <a:r>
              <a:rPr lang="zh-CN" altLang="en-US" sz="2200" dirty="0">
                <a:latin typeface="+mn-ea"/>
              </a:rPr>
              <a:t>也不属于</a:t>
            </a:r>
            <a:r>
              <a:rPr lang="en-US" altLang="zh-CN" sz="2200" dirty="0">
                <a:latin typeface="+mn-ea"/>
              </a:rPr>
              <a:t>secondary abnormal</a:t>
            </a:r>
            <a:r>
              <a:rPr lang="zh-CN" altLang="en-US" sz="2200" dirty="0">
                <a:latin typeface="+mn-ea"/>
              </a:rPr>
              <a:t>的情况，这些值不可能会是我们想要找的异常）。之后我们要找到合适</a:t>
            </a:r>
            <a:r>
              <a:rPr lang="el-GR" altLang="zh-CN" sz="2200" dirty="0">
                <a:latin typeface="+mn-ea"/>
              </a:rPr>
              <a:t>α</a:t>
            </a:r>
            <a:r>
              <a:rPr lang="zh-CN" altLang="en-US" sz="2200" dirty="0">
                <a:latin typeface="+mn-ea"/>
              </a:rPr>
              <a:t>值来对剪枝后的这些值里面的</a:t>
            </a:r>
            <a:r>
              <a:rPr lang="en-US" altLang="zh-CN" sz="2200" dirty="0">
                <a:latin typeface="+mn-ea"/>
              </a:rPr>
              <a:t>primary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secondary events</a:t>
            </a:r>
            <a:r>
              <a:rPr lang="zh-CN" altLang="en-US" sz="2200" dirty="0">
                <a:latin typeface="+mn-ea"/>
              </a:rPr>
              <a:t>（标签预先就有的）做出最好的</a:t>
            </a:r>
            <a:r>
              <a:rPr lang="zh-CN" altLang="en-US" sz="2200" dirty="0" smtClean="0">
                <a:latin typeface="+mn-ea"/>
              </a:rPr>
              <a:t>区分（产生相差最大的</a:t>
            </a:r>
            <a:r>
              <a:rPr lang="en-US" altLang="zh-CN" sz="2200" dirty="0" smtClean="0">
                <a:latin typeface="+mn-ea"/>
              </a:rPr>
              <a:t>composite alarm level</a:t>
            </a:r>
            <a:r>
              <a:rPr lang="zh-CN" altLang="en-US" sz="2200" dirty="0" smtClean="0">
                <a:latin typeface="+mn-ea"/>
              </a:rPr>
              <a:t>）。</a:t>
            </a:r>
            <a:endParaRPr lang="zh-CN" altLang="en-US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+mn-ea"/>
              </a:rPr>
              <a:t>在实际应用中，就可以根据这些</a:t>
            </a:r>
            <a:r>
              <a:rPr lang="el-GR" altLang="zh-CN" sz="2200" dirty="0">
                <a:latin typeface="+mn-ea"/>
              </a:rPr>
              <a:t>α</a:t>
            </a:r>
            <a:r>
              <a:rPr lang="zh-CN" altLang="en-US" sz="2200" dirty="0">
                <a:latin typeface="+mn-ea"/>
              </a:rPr>
              <a:t>值来对当前时间戳的情况计算出</a:t>
            </a:r>
            <a:r>
              <a:rPr lang="en-US" altLang="zh-CN" sz="2200" dirty="0">
                <a:latin typeface="+mn-ea"/>
              </a:rPr>
              <a:t>composite alarm level</a:t>
            </a:r>
            <a:r>
              <a:rPr lang="zh-CN" altLang="en-US" sz="2200" dirty="0">
                <a:latin typeface="+mn-ea"/>
              </a:rPr>
              <a:t>然后把它作为相应的异常分数，或者根据预先设定的阈值来判断是否为</a:t>
            </a:r>
            <a:r>
              <a:rPr lang="zh-CN" altLang="en-US" sz="2200" dirty="0" smtClean="0">
                <a:latin typeface="+mn-ea"/>
              </a:rPr>
              <a:t>异常</a:t>
            </a:r>
            <a:r>
              <a:rPr lang="zh-CN" altLang="en-US" sz="2200" dirty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744" y="819149"/>
            <a:ext cx="27051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ea"/>
              </a:rPr>
              <a:t>Prediction-based Outlier Detection of Streaming Time </a:t>
            </a:r>
            <a:r>
              <a:rPr lang="en-US" altLang="zh-CN" sz="2200" dirty="0" smtClean="0"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ea"/>
              </a:rPr>
              <a:t>Time-Series of Unusual </a:t>
            </a:r>
            <a:r>
              <a:rPr lang="en-US" altLang="zh-CN" sz="2200" dirty="0" smtClean="0">
                <a:latin typeface="+mn-ea"/>
              </a:rPr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39497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Abrupt Change Detection in Time </a:t>
            </a:r>
            <a:r>
              <a:rPr lang="en-US" altLang="zh-CN" sz="2400" dirty="0" smtClean="0">
                <a:latin typeface="+mn-ea"/>
              </a:rPr>
              <a:t>Series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Outlier </a:t>
            </a:r>
            <a:r>
              <a:rPr lang="en-US" altLang="zh-CN" sz="2400" dirty="0">
                <a:latin typeface="+mn-ea"/>
              </a:rPr>
              <a:t>Detection in Multidimensional Data </a:t>
            </a:r>
            <a:r>
              <a:rPr lang="en-US" altLang="zh-CN" sz="2400" dirty="0" smtClean="0">
                <a:latin typeface="+mn-ea"/>
              </a:rPr>
              <a:t>Streams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In </a:t>
            </a:r>
            <a:r>
              <a:rPr lang="en-US" altLang="zh-CN" sz="2400" dirty="0">
                <a:latin typeface="+mn-ea"/>
              </a:rPr>
              <a:t>many cases, the detection of unusual events needs to be performed in a </a:t>
            </a:r>
            <a:r>
              <a:rPr lang="en-US" altLang="zh-CN" sz="2400" b="1" dirty="0">
                <a:latin typeface="+mn-ea"/>
              </a:rPr>
              <a:t>time-critical manner</a:t>
            </a:r>
            <a:r>
              <a:rPr lang="en-US" altLang="zh-CN" sz="2400" dirty="0">
                <a:latin typeface="+mn-ea"/>
              </a:rPr>
              <a:t>. This is also referred to as </a:t>
            </a:r>
            <a:r>
              <a:rPr lang="en-US" altLang="zh-CN" sz="2400" b="1" dirty="0">
                <a:latin typeface="+mn-ea"/>
              </a:rPr>
              <a:t>streaming outlier detection</a:t>
            </a:r>
            <a:r>
              <a:rPr lang="en-US" altLang="zh-CN" sz="2400" dirty="0" smtClean="0">
                <a:latin typeface="+mn-ea"/>
              </a:rPr>
              <a:t>.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0" y="4195895"/>
            <a:ext cx="10795241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Transformation to Other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Representations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Distance-based </a:t>
            </a:r>
            <a:r>
              <a:rPr lang="en-US" altLang="zh-CN" sz="2200" dirty="0" smtClean="0">
                <a:latin typeface="+mn-ea"/>
              </a:rPr>
              <a:t>Methods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Finding Unusual Shapes from </a:t>
            </a:r>
            <a:r>
              <a:rPr lang="en-US" altLang="zh-CN" sz="2200" dirty="0" smtClean="0">
                <a:latin typeface="+mn-ea"/>
              </a:rPr>
              <a:t>Multivariate Series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Supervised Methods for Finding </a:t>
            </a:r>
            <a:r>
              <a:rPr lang="en-US" altLang="zh-CN" sz="2200" dirty="0" smtClean="0">
                <a:latin typeface="+mn-ea"/>
              </a:rPr>
              <a:t>Unusual Time-Series Shapes</a:t>
            </a:r>
          </a:p>
        </p:txBody>
      </p:sp>
    </p:spTree>
    <p:extLst>
      <p:ext uri="{BB962C8B-B14F-4D97-AF65-F5344CB8AC3E}">
        <p14:creationId xmlns:p14="http://schemas.microsoft.com/office/powerpoint/2010/main" val="335539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655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Transformation to Other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Representations</a:t>
            </a:r>
          </a:p>
          <a:p>
            <a:pPr marL="1828766" lvl="3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Numeric Multidimensional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Transformations</a:t>
            </a:r>
          </a:p>
          <a:p>
            <a:pPr marL="1828766" lvl="3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+mn-ea"/>
              </a:rPr>
              <a:t>Discrete Sequence </a:t>
            </a:r>
            <a:r>
              <a:rPr lang="en-US" altLang="zh-CN" sz="2200" dirty="0" smtClean="0">
                <a:latin typeface="+mn-ea"/>
              </a:rPr>
              <a:t>Transformations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The series (or each subsequence of the series) is transformed into a 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multidimensional vector</a:t>
            </a: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. The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representation of 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each dimension</a:t>
            </a: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 corresponds to 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numeric coefficients in standard vector space</a:t>
            </a: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. Proximity can be computed on this representation with the Euclidean distance.</a:t>
            </a:r>
          </a:p>
          <a:p>
            <a:r>
              <a:rPr lang="zh-CN" altLang="zh-CN" sz="2200" dirty="0">
                <a:solidFill>
                  <a:srgbClr val="5B9BD5"/>
                </a:solidFill>
                <a:latin typeface="+mn-ea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C</a:t>
            </a: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onsider each window of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length n in the time-series as a multidimensional vector of length n.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 </a:t>
            </a:r>
            <a:endParaRPr lang="zh-CN" altLang="zh-CN" sz="22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Other methods such as 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Discrete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Wavelet Transform (DWT)</a:t>
            </a: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 and 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Fast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Fourier Transform</a:t>
            </a: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 are available for compressing the series with the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multi-scale approach into numeric coefficients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1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81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Transformation to Other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Representations</a:t>
            </a:r>
          </a:p>
          <a:p>
            <a:pPr marL="1828766" lvl="3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+mn-ea"/>
              </a:rPr>
              <a:t>Numeric Multidimensional </a:t>
            </a:r>
            <a:r>
              <a:rPr lang="en-US" altLang="zh-CN" sz="2200" dirty="0" smtClean="0">
                <a:latin typeface="+mn-ea"/>
              </a:rPr>
              <a:t>Transformations</a:t>
            </a:r>
          </a:p>
          <a:p>
            <a:pPr marL="1828766" lvl="3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Discrete Sequence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Transformations</a:t>
            </a:r>
            <a:endParaRPr lang="en-US" altLang="zh-CN" sz="22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T</a:t>
            </a:r>
            <a:r>
              <a:rPr lang="zh-CN" altLang="zh-CN" sz="2000" dirty="0">
                <a:latin typeface="+mn-ea"/>
              </a:rPr>
              <a:t>he series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can be transformed to </a:t>
            </a:r>
            <a:r>
              <a:rPr lang="zh-CN" altLang="zh-CN" sz="2000" b="1" dirty="0">
                <a:latin typeface="+mn-ea"/>
              </a:rPr>
              <a:t>symbolic representations</a:t>
            </a:r>
            <a:r>
              <a:rPr lang="zh-CN" altLang="zh-CN" sz="2000" dirty="0">
                <a:latin typeface="+mn-ea"/>
              </a:rPr>
              <a:t> by using discretization methods</a:t>
            </a:r>
            <a:r>
              <a:rPr lang="en-US" altLang="zh-CN" sz="2000" dirty="0">
                <a:latin typeface="+mn-ea"/>
              </a:rPr>
              <a:t>.</a:t>
            </a:r>
            <a:endParaRPr lang="zh-CN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 </a:t>
            </a:r>
          </a:p>
          <a:p>
            <a:r>
              <a:rPr lang="zh-CN" altLang="zh-CN" sz="2000" dirty="0">
                <a:latin typeface="+mn-ea"/>
              </a:rPr>
              <a:t> </a:t>
            </a:r>
            <a:r>
              <a:rPr lang="zh-CN" altLang="zh-CN" sz="2000" b="1" dirty="0">
                <a:latin typeface="+mn-ea"/>
              </a:rPr>
              <a:t>(symbolically discretized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zh-CN" sz="2000" b="1" dirty="0">
                <a:latin typeface="+mn-ea"/>
              </a:rPr>
              <a:t>representations of) the means over specific windows</a:t>
            </a:r>
            <a:r>
              <a:rPr lang="zh-CN" altLang="zh-CN" sz="2000" dirty="0">
                <a:latin typeface="+mn-ea"/>
              </a:rPr>
              <a:t>,</a:t>
            </a:r>
            <a:r>
              <a:rPr lang="zh-CN" altLang="zh-CN" sz="2000" b="1" dirty="0">
                <a:latin typeface="+mn-ea"/>
              </a:rPr>
              <a:t> slopes over specific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zh-CN" sz="2000" b="1" dirty="0">
                <a:latin typeface="+mn-ea"/>
              </a:rPr>
              <a:t>windows</a:t>
            </a:r>
            <a:r>
              <a:rPr lang="zh-CN" altLang="zh-CN" sz="2000" dirty="0">
                <a:latin typeface="+mn-ea"/>
              </a:rPr>
              <a:t>, </a:t>
            </a:r>
            <a:r>
              <a:rPr lang="zh-CN" altLang="zh-CN" sz="2000" b="1" dirty="0">
                <a:latin typeface="+mn-ea"/>
              </a:rPr>
              <a:t>discrete wavelet coefficients</a:t>
            </a:r>
            <a:r>
              <a:rPr lang="zh-CN" altLang="zh-CN" sz="2000" dirty="0">
                <a:latin typeface="+mn-ea"/>
              </a:rPr>
              <a:t>, and </a:t>
            </a:r>
            <a:r>
              <a:rPr lang="zh-CN" altLang="zh-CN" sz="2000" b="1" dirty="0">
                <a:latin typeface="+mn-ea"/>
              </a:rPr>
              <a:t>Fourier transform coefficients</a:t>
            </a:r>
            <a:endParaRPr lang="zh-CN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 </a:t>
            </a:r>
          </a:p>
          <a:p>
            <a:r>
              <a:rPr lang="zh-CN" altLang="zh-CN" sz="2000" b="1" dirty="0">
                <a:latin typeface="+mn-ea"/>
              </a:rPr>
              <a:t>Symbolic Aggregate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zh-CN" sz="2000" b="1" dirty="0">
                <a:latin typeface="+mn-ea"/>
              </a:rPr>
              <a:t>Approximation (SAX)</a:t>
            </a:r>
            <a:endParaRPr lang="zh-CN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 </a:t>
            </a:r>
          </a:p>
          <a:p>
            <a:r>
              <a:rPr lang="zh-CN" altLang="zh-CN" sz="2000" dirty="0">
                <a:latin typeface="+mn-ea"/>
              </a:rPr>
              <a:t>symbolic discretization does lose a significant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amount of information about the underlying time-series</a:t>
            </a:r>
            <a:r>
              <a:rPr lang="en-US" altLang="zh-CN" sz="2000" dirty="0">
                <a:latin typeface="+mn-ea"/>
              </a:rPr>
              <a:t>. S</a:t>
            </a:r>
            <a:r>
              <a:rPr lang="zh-CN" altLang="zh-CN" sz="2000" dirty="0">
                <a:latin typeface="+mn-ea"/>
              </a:rPr>
              <a:t>uch approximations are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useful in streaming scenarios because of their simplicity and ease in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construction</a:t>
            </a:r>
            <a:r>
              <a:rPr lang="en-US" altLang="zh-CN" sz="2000" dirty="0" smtClean="0">
                <a:latin typeface="+mn-ea"/>
              </a:rPr>
              <a:t>.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Transformation to Other </a:t>
            </a:r>
            <a:r>
              <a:rPr lang="en-US" altLang="zh-CN" sz="2200" dirty="0" smtClean="0">
                <a:latin typeface="+mn-ea"/>
              </a:rPr>
              <a:t>Representations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Distance-based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Methods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Finding Unusual Shapes from </a:t>
            </a:r>
            <a:r>
              <a:rPr lang="en-US" altLang="zh-CN" sz="2200" dirty="0" smtClean="0">
                <a:latin typeface="+mn-ea"/>
              </a:rPr>
              <a:t>Multivariate Series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Supervised Methods for Finding </a:t>
            </a:r>
            <a:r>
              <a:rPr lang="en-US" altLang="zh-CN" sz="2200" dirty="0" smtClean="0">
                <a:latin typeface="+mn-ea"/>
              </a:rPr>
              <a:t>Unusual Time-Series Shapes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9977400" y="2178720"/>
              <a:ext cx="360" cy="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8040" y="2169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64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Distance-based Methods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Euclidean distances</a:t>
            </a:r>
            <a:r>
              <a:rPr lang="en-US" altLang="zh-CN" sz="2200" dirty="0">
                <a:latin typeface="+mn-ea"/>
              </a:rPr>
              <a:t>, </a:t>
            </a:r>
            <a:r>
              <a:rPr lang="en-US" altLang="zh-CN" sz="2200" b="1" dirty="0">
                <a:latin typeface="+mn-ea"/>
              </a:rPr>
              <a:t>Dynamic Time </a:t>
            </a:r>
            <a:r>
              <a:rPr lang="en-US" altLang="zh-CN" sz="2200" b="1" dirty="0" smtClean="0">
                <a:latin typeface="+mn-ea"/>
              </a:rPr>
              <a:t>Warping</a:t>
            </a:r>
            <a:endParaRPr lang="en-US" altLang="zh-CN" sz="2200" b="1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HOT-SAX</a:t>
            </a:r>
            <a:r>
              <a:rPr lang="en-US" altLang="zh-CN" sz="2200" dirty="0">
                <a:latin typeface="+mn-ea"/>
              </a:rPr>
              <a:t> (Heuristically Ordered Time series using Symbolic Aggregate Approximation</a:t>
            </a:r>
            <a:r>
              <a:rPr lang="en-US" altLang="zh-CN" sz="2200" dirty="0" smtClean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The </a:t>
            </a:r>
            <a:r>
              <a:rPr lang="en-US" altLang="zh-CN" sz="2200" b="1" dirty="0">
                <a:latin typeface="+mn-ea"/>
              </a:rPr>
              <a:t>discretized versions of time series </a:t>
            </a:r>
            <a:r>
              <a:rPr lang="en-US" altLang="zh-CN" sz="2200" dirty="0">
                <a:latin typeface="+mn-ea"/>
              </a:rPr>
              <a:t>discussed in the last </a:t>
            </a:r>
            <a:r>
              <a:rPr lang="en-US" altLang="zh-CN" sz="2200" dirty="0" smtClean="0">
                <a:latin typeface="+mn-ea"/>
              </a:rPr>
              <a:t>section are </a:t>
            </a:r>
            <a:r>
              <a:rPr lang="en-US" altLang="zh-CN" sz="2200" dirty="0">
                <a:latin typeface="+mn-ea"/>
              </a:rPr>
              <a:t>often used </a:t>
            </a:r>
            <a:r>
              <a:rPr lang="en-US" altLang="zh-CN" sz="2200" dirty="0" smtClean="0">
                <a:latin typeface="+mn-ea"/>
              </a:rPr>
              <a:t>for scenarios </a:t>
            </a:r>
            <a:r>
              <a:rPr lang="en-US" altLang="zh-CN" sz="2200" dirty="0">
                <a:latin typeface="+mn-ea"/>
              </a:rPr>
              <a:t>where quick approximations are needed </a:t>
            </a:r>
            <a:r>
              <a:rPr lang="en-US" altLang="zh-CN" sz="2200" dirty="0" smtClean="0">
                <a:latin typeface="+mn-ea"/>
              </a:rPr>
              <a:t>for </a:t>
            </a:r>
            <a:r>
              <a:rPr lang="en-US" altLang="zh-CN" sz="2200" b="1" dirty="0" smtClean="0">
                <a:latin typeface="+mn-ea"/>
              </a:rPr>
              <a:t>pruning </a:t>
            </a:r>
            <a:r>
              <a:rPr lang="en-US" altLang="zh-CN" sz="2200" b="1" dirty="0">
                <a:latin typeface="+mn-ea"/>
              </a:rPr>
              <a:t>purposes</a:t>
            </a:r>
            <a:r>
              <a:rPr lang="en-US" altLang="zh-CN" sz="2200" dirty="0">
                <a:latin typeface="+mn-ea"/>
              </a:rPr>
              <a:t>, and </a:t>
            </a:r>
            <a:r>
              <a:rPr lang="en-US" altLang="zh-CN" sz="2200" dirty="0" smtClean="0">
                <a:latin typeface="+mn-ea"/>
              </a:rPr>
              <a:t>the </a:t>
            </a:r>
            <a:r>
              <a:rPr lang="en-US" altLang="zh-CN" sz="2200" b="1" dirty="0" smtClean="0">
                <a:latin typeface="+mn-ea"/>
              </a:rPr>
              <a:t>anomaly </a:t>
            </a:r>
            <a:r>
              <a:rPr lang="en-US" altLang="zh-CN" sz="2200" b="1" dirty="0">
                <a:latin typeface="+mn-ea"/>
              </a:rPr>
              <a:t>scores </a:t>
            </a:r>
            <a:r>
              <a:rPr lang="en-US" altLang="zh-CN" sz="2200" dirty="0">
                <a:latin typeface="+mn-ea"/>
              </a:rPr>
              <a:t>are computed on the </a:t>
            </a:r>
            <a:r>
              <a:rPr lang="en-US" altLang="zh-CN" sz="2200" dirty="0" smtClean="0">
                <a:latin typeface="+mn-ea"/>
              </a:rPr>
              <a:t>basis of </a:t>
            </a:r>
            <a:r>
              <a:rPr lang="en-US" altLang="zh-CN" sz="2200" dirty="0">
                <a:latin typeface="+mn-ea"/>
              </a:rPr>
              <a:t>the </a:t>
            </a:r>
            <a:r>
              <a:rPr lang="en-US" altLang="zh-CN" sz="2200" b="1" dirty="0">
                <a:latin typeface="+mn-ea"/>
              </a:rPr>
              <a:t>original numeric </a:t>
            </a:r>
            <a:r>
              <a:rPr lang="en-US" altLang="zh-CN" sz="2200" b="1" dirty="0" smtClean="0">
                <a:latin typeface="+mn-ea"/>
              </a:rPr>
              <a:t>representations</a:t>
            </a:r>
            <a:r>
              <a:rPr lang="en-US" altLang="zh-CN" sz="2200" dirty="0" smtClean="0">
                <a:latin typeface="+mn-ea"/>
              </a:rPr>
              <a:t>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The </a:t>
            </a:r>
            <a:r>
              <a:rPr lang="en-US" altLang="zh-CN" sz="2200" b="1" dirty="0">
                <a:latin typeface="+mn-ea"/>
              </a:rPr>
              <a:t>SAX representation </a:t>
            </a:r>
            <a:r>
              <a:rPr lang="en-US" altLang="zh-CN" sz="2200" dirty="0">
                <a:latin typeface="+mn-ea"/>
              </a:rPr>
              <a:t>is used in order </a:t>
            </a:r>
            <a:r>
              <a:rPr lang="en-US" altLang="zh-CN" sz="2200" dirty="0" smtClean="0">
                <a:latin typeface="+mn-ea"/>
              </a:rPr>
              <a:t>to </a:t>
            </a:r>
            <a:r>
              <a:rPr lang="en-US" altLang="zh-CN" sz="2200" dirty="0">
                <a:latin typeface="+mn-ea"/>
              </a:rPr>
              <a:t>provide a </a:t>
            </a:r>
            <a:r>
              <a:rPr lang="en-US" altLang="zh-CN" sz="2200" b="1" dirty="0">
                <a:latin typeface="+mn-ea"/>
              </a:rPr>
              <a:t>good ordering </a:t>
            </a:r>
            <a:r>
              <a:rPr lang="en-US" altLang="zh-CN" sz="2200" b="1" dirty="0" smtClean="0">
                <a:latin typeface="+mn-ea"/>
              </a:rPr>
              <a:t>of candidates </a:t>
            </a:r>
            <a:r>
              <a:rPr lang="en-US" altLang="zh-CN" sz="2200" dirty="0">
                <a:latin typeface="+mn-ea"/>
              </a:rPr>
              <a:t>for outliers, as well </a:t>
            </a:r>
            <a:r>
              <a:rPr lang="en-US" altLang="zh-CN" sz="2200" dirty="0" smtClean="0">
                <a:latin typeface="+mn-ea"/>
              </a:rPr>
              <a:t>the </a:t>
            </a:r>
            <a:r>
              <a:rPr lang="en-US" altLang="zh-CN" sz="2200" b="1" dirty="0" smtClean="0">
                <a:latin typeface="+mn-ea"/>
              </a:rPr>
              <a:t>ordering in which to iteratively compute the nearest neighbor distance for a candidate.</a:t>
            </a:r>
            <a:endParaRPr lang="en-US" altLang="zh-CN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4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Transformation to Other </a:t>
            </a:r>
            <a:r>
              <a:rPr lang="en-US" altLang="zh-CN" sz="2200" dirty="0" smtClean="0">
                <a:latin typeface="+mn-ea"/>
              </a:rPr>
              <a:t>Representations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Distance-based </a:t>
            </a:r>
            <a:r>
              <a:rPr lang="en-US" altLang="zh-CN" sz="2200" dirty="0" smtClean="0">
                <a:latin typeface="+mn-ea"/>
              </a:rPr>
              <a:t>Methods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Finding Unusual Shapes from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Multivariate Series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Supervised Methods for Finding </a:t>
            </a:r>
            <a:r>
              <a:rPr lang="en-US" altLang="zh-CN" sz="2200" dirty="0" smtClean="0">
                <a:latin typeface="+mn-ea"/>
              </a:rPr>
              <a:t>Unusual Time-Series Shapes</a:t>
            </a:r>
          </a:p>
        </p:txBody>
      </p:sp>
    </p:spTree>
    <p:extLst>
      <p:ext uri="{BB962C8B-B14F-4D97-AF65-F5344CB8AC3E}">
        <p14:creationId xmlns:p14="http://schemas.microsoft.com/office/powerpoint/2010/main" val="10016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17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Finding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Unusual Shapes from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Multivariate Series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multivariate series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Different </a:t>
            </a:r>
            <a:r>
              <a:rPr lang="en-US" altLang="zh-CN" sz="2400" dirty="0">
                <a:latin typeface="+mn-ea"/>
              </a:rPr>
              <a:t>behavioral attributes such as temperature, </a:t>
            </a:r>
            <a:r>
              <a:rPr lang="en-US" altLang="zh-CN" sz="2400" dirty="0" smtClean="0">
                <a:latin typeface="+mn-ea"/>
              </a:rPr>
              <a:t>pressure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or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the same </a:t>
            </a:r>
            <a:r>
              <a:rPr lang="en-US" altLang="zh-CN" sz="2400" dirty="0" smtClean="0">
                <a:latin typeface="+mn-ea"/>
              </a:rPr>
              <a:t>behavioral </a:t>
            </a:r>
            <a:r>
              <a:rPr lang="en-US" altLang="zh-CN" sz="2400" dirty="0">
                <a:latin typeface="+mn-ea"/>
              </a:rPr>
              <a:t>attribute such as the temperature may be measured at the same instant by different sensors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trajectory outlier detection</a:t>
            </a: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05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Finding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Unusual Shapes from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Multivariate Series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300" dirty="0">
                <a:latin typeface="+mn-ea"/>
              </a:rPr>
              <a:t>Even though the existing work </a:t>
            </a:r>
            <a:r>
              <a:rPr lang="en-US" altLang="zh-CN" sz="2300" dirty="0" smtClean="0">
                <a:latin typeface="+mn-ea"/>
              </a:rPr>
              <a:t>has </a:t>
            </a:r>
            <a:r>
              <a:rPr lang="en-US" altLang="zh-CN" sz="2300" dirty="0">
                <a:latin typeface="+mn-ea"/>
              </a:rPr>
              <a:t>been designed for </a:t>
            </a:r>
            <a:r>
              <a:rPr lang="en-US" altLang="zh-CN" sz="2300" b="1" dirty="0">
                <a:latin typeface="+mn-ea"/>
              </a:rPr>
              <a:t>spatial trajectories</a:t>
            </a:r>
            <a:r>
              <a:rPr lang="en-US" altLang="zh-CN" sz="2300" dirty="0">
                <a:latin typeface="+mn-ea"/>
              </a:rPr>
              <a:t>, it can also be extended </a:t>
            </a:r>
            <a:r>
              <a:rPr lang="en-US" altLang="zh-CN" sz="2300" dirty="0" smtClean="0">
                <a:latin typeface="+mn-ea"/>
              </a:rPr>
              <a:t>to the </a:t>
            </a:r>
            <a:r>
              <a:rPr lang="en-US" altLang="zh-CN" sz="2300" dirty="0">
                <a:latin typeface="+mn-ea"/>
              </a:rPr>
              <a:t>non-spatial case with arbitrary values on the X-coordinates and Y </a:t>
            </a:r>
            <a:r>
              <a:rPr lang="en-US" altLang="zh-CN" sz="2300" dirty="0" smtClean="0">
                <a:latin typeface="+mn-ea"/>
              </a:rPr>
              <a:t>-coordinates</a:t>
            </a:r>
            <a:r>
              <a:rPr lang="en-US" altLang="zh-CN" sz="2300" dirty="0">
                <a:latin typeface="+mn-ea"/>
              </a:rPr>
              <a:t>. </a:t>
            </a:r>
            <a:endParaRPr lang="en-US" altLang="zh-CN" sz="23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300" dirty="0" smtClean="0">
                <a:latin typeface="+mn-ea"/>
              </a:rPr>
              <a:t>In </a:t>
            </a:r>
            <a:r>
              <a:rPr lang="en-US" altLang="zh-CN" sz="2300" dirty="0">
                <a:latin typeface="+mn-ea"/>
              </a:rPr>
              <a:t>this case, it is possible to visualize the variation of </a:t>
            </a:r>
            <a:r>
              <a:rPr lang="en-US" altLang="zh-CN" sz="2300" dirty="0" smtClean="0">
                <a:latin typeface="+mn-ea"/>
              </a:rPr>
              <a:t>the two behavioral attributes </a:t>
            </a:r>
            <a:r>
              <a:rPr lang="en-US" altLang="zh-CN" sz="2300" dirty="0">
                <a:latin typeface="+mn-ea"/>
              </a:rPr>
              <a:t>by eliminating the common time </a:t>
            </a:r>
            <a:r>
              <a:rPr lang="en-US" altLang="zh-CN" sz="2300" dirty="0" smtClean="0">
                <a:latin typeface="+mn-ea"/>
              </a:rPr>
              <a:t>attribute,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or</a:t>
            </a:r>
            <a:r>
              <a:rPr lang="en-US" altLang="zh-CN" sz="2300" dirty="0" smtClean="0">
                <a:latin typeface="+mn-ea"/>
              </a:rPr>
              <a:t> </a:t>
            </a:r>
            <a:r>
              <a:rPr lang="en-US" altLang="zh-CN" sz="2300" dirty="0">
                <a:latin typeface="+mn-ea"/>
              </a:rPr>
              <a:t>by creating a 3-dimensional trajectory containing the time and </a:t>
            </a:r>
            <a:r>
              <a:rPr lang="en-US" altLang="zh-CN" sz="2300" dirty="0" smtClean="0">
                <a:latin typeface="+mn-ea"/>
              </a:rPr>
              <a:t>the other </a:t>
            </a:r>
            <a:r>
              <a:rPr lang="en-US" altLang="zh-CN" sz="2300" dirty="0">
                <a:latin typeface="+mn-ea"/>
              </a:rPr>
              <a:t>two </a:t>
            </a:r>
            <a:r>
              <a:rPr lang="en-US" altLang="zh-CN" sz="2300" dirty="0" smtClean="0">
                <a:latin typeface="+mn-ea"/>
              </a:rPr>
              <a:t>behavioral </a:t>
            </a:r>
            <a:r>
              <a:rPr lang="en-US" altLang="zh-CN" sz="2300" dirty="0">
                <a:latin typeface="+mn-ea"/>
              </a:rPr>
              <a:t>attributes.</a:t>
            </a:r>
            <a:endParaRPr lang="en-US" altLang="zh-CN" sz="23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52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28" y="668568"/>
            <a:ext cx="692914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73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Finding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Unusual Shapes from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Multivariate Series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T</a:t>
            </a:r>
            <a:r>
              <a:rPr lang="en-US" altLang="zh-CN" sz="2400" b="1" dirty="0" smtClean="0">
                <a:latin typeface="+mn-ea"/>
              </a:rPr>
              <a:t>he </a:t>
            </a:r>
            <a:r>
              <a:rPr lang="en-US" altLang="zh-CN" sz="2400" b="1" dirty="0">
                <a:latin typeface="+mn-ea"/>
              </a:rPr>
              <a:t>curse </a:t>
            </a:r>
            <a:r>
              <a:rPr lang="en-US" altLang="zh-CN" sz="2400" b="1" dirty="0" smtClean="0">
                <a:latin typeface="+mn-ea"/>
              </a:rPr>
              <a:t>of dimensionality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In </a:t>
            </a:r>
            <a:r>
              <a:rPr lang="en-US" altLang="zh-CN" sz="2400" dirty="0">
                <a:latin typeface="+mn-ea"/>
              </a:rPr>
              <a:t>such cases, it may be better to explore subsets of behavioral attributes in order to determine outliers.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80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Time-Series of Unusual </a:t>
            </a:r>
            <a:r>
              <a:rPr lang="en-US" altLang="zh-CN" sz="2400" dirty="0" smtClean="0">
                <a:latin typeface="+mn-ea"/>
              </a:rPr>
              <a:t>Shapes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Contextual Anomalies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3" y="3998822"/>
            <a:ext cx="1109101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Transformation to Other </a:t>
            </a:r>
            <a:r>
              <a:rPr lang="en-US" altLang="zh-CN" sz="2200" dirty="0" smtClean="0">
                <a:latin typeface="+mn-ea"/>
              </a:rPr>
              <a:t>Representations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Distance-based </a:t>
            </a:r>
            <a:r>
              <a:rPr lang="en-US" altLang="zh-CN" sz="2200" dirty="0" smtClean="0">
                <a:latin typeface="+mn-ea"/>
              </a:rPr>
              <a:t>Methods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+mn-ea"/>
              </a:rPr>
              <a:t>Finding Unusual Shapes from </a:t>
            </a:r>
            <a:r>
              <a:rPr lang="en-US" altLang="zh-CN" sz="2200" dirty="0" smtClean="0">
                <a:latin typeface="+mn-ea"/>
              </a:rPr>
              <a:t>Multivariate Series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Supervised Methods for Finding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Unusual Time-Series Shapes</a:t>
            </a:r>
          </a:p>
        </p:txBody>
      </p:sp>
    </p:spTree>
    <p:extLst>
      <p:ext uri="{BB962C8B-B14F-4D97-AF65-F5344CB8AC3E}">
        <p14:creationId xmlns:p14="http://schemas.microsoft.com/office/powerpoint/2010/main" val="21789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Supervised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Methods for Finding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Unusual Time-Series Shapes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In many medical applications, </a:t>
            </a:r>
            <a:r>
              <a:rPr lang="en-US" altLang="zh-CN" sz="2400" b="1" dirty="0">
                <a:latin typeface="+mn-ea"/>
              </a:rPr>
              <a:t>characteristic pathological </a:t>
            </a:r>
            <a:r>
              <a:rPr lang="en-US" altLang="zh-CN" sz="2400" b="1" dirty="0" smtClean="0">
                <a:latin typeface="+mn-ea"/>
              </a:rPr>
              <a:t>properties </a:t>
            </a:r>
            <a:r>
              <a:rPr lang="en-US" altLang="zh-CN" sz="2400" dirty="0" smtClean="0">
                <a:latin typeface="+mn-ea"/>
              </a:rPr>
              <a:t>may </a:t>
            </a:r>
            <a:r>
              <a:rPr lang="en-US" altLang="zh-CN" sz="2400" dirty="0">
                <a:latin typeface="+mn-ea"/>
              </a:rPr>
              <a:t>be captured by </a:t>
            </a:r>
            <a:r>
              <a:rPr lang="en-US" altLang="zh-CN" sz="2400" b="1" dirty="0">
                <a:latin typeface="+mn-ea"/>
              </a:rPr>
              <a:t>unusual shapes </a:t>
            </a:r>
            <a:r>
              <a:rPr lang="en-US" altLang="zh-CN" sz="2400" dirty="0">
                <a:latin typeface="+mn-ea"/>
              </a:rPr>
              <a:t>of the underlying time series. </a:t>
            </a:r>
            <a:r>
              <a:rPr lang="en-US" altLang="zh-CN" sz="2400" dirty="0" smtClean="0">
                <a:latin typeface="+mn-ea"/>
              </a:rPr>
              <a:t>In such </a:t>
            </a:r>
            <a:r>
              <a:rPr lang="en-US" altLang="zh-CN" sz="2400" dirty="0">
                <a:latin typeface="+mn-ea"/>
              </a:rPr>
              <a:t>cases, </a:t>
            </a:r>
            <a:r>
              <a:rPr lang="en-US" altLang="zh-CN" sz="2400" b="1" dirty="0">
                <a:latin typeface="+mn-ea"/>
              </a:rPr>
              <a:t>training data </a:t>
            </a:r>
            <a:r>
              <a:rPr lang="en-US" altLang="zh-CN" sz="2400" dirty="0">
                <a:latin typeface="+mn-ea"/>
              </a:rPr>
              <a:t>is often available about either the </a:t>
            </a:r>
            <a:r>
              <a:rPr lang="en-US" altLang="zh-CN" sz="2400" b="1" dirty="0">
                <a:latin typeface="+mn-ea"/>
              </a:rPr>
              <a:t>normal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or the </a:t>
            </a:r>
            <a:r>
              <a:rPr lang="en-US" altLang="zh-CN" sz="2400" b="1" dirty="0" smtClean="0">
                <a:latin typeface="+mn-ea"/>
              </a:rPr>
              <a:t>pathological behavior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or both. Thus, such an approach requires </a:t>
            </a:r>
            <a:r>
              <a:rPr lang="en-US" altLang="zh-CN" sz="2400" dirty="0" smtClean="0">
                <a:latin typeface="+mn-ea"/>
              </a:rPr>
              <a:t>the detection </a:t>
            </a:r>
            <a:r>
              <a:rPr lang="en-US" altLang="zh-CN" sz="2400" dirty="0">
                <a:latin typeface="+mn-ea"/>
              </a:rPr>
              <a:t>of unusual shapes in time series in a </a:t>
            </a:r>
            <a:r>
              <a:rPr lang="en-US" altLang="zh-CN" sz="2400" b="1" dirty="0">
                <a:latin typeface="+mn-ea"/>
              </a:rPr>
              <a:t>supervised manner</a:t>
            </a:r>
            <a:r>
              <a:rPr lang="en-US" altLang="zh-CN" sz="2400" dirty="0">
                <a:latin typeface="+mn-ea"/>
              </a:rPr>
              <a:t>.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2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4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65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Supervised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Methods for Finding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Unusual Time-Series Shapes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simplest possible approach in such a scenario is </a:t>
            </a:r>
            <a:r>
              <a:rPr lang="en-US" altLang="zh-CN" sz="2400" b="1" dirty="0">
                <a:latin typeface="+mn-ea"/>
              </a:rPr>
              <a:t>develop </a:t>
            </a:r>
            <a:r>
              <a:rPr lang="en-US" altLang="zh-CN" sz="2400" b="1" dirty="0" smtClean="0">
                <a:latin typeface="+mn-ea"/>
              </a:rPr>
              <a:t>subsequence profiles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for both the normal class and the anomalous class.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For </a:t>
            </a:r>
            <a:r>
              <a:rPr lang="en-US" altLang="zh-CN" sz="2400" dirty="0">
                <a:latin typeface="+mn-ea"/>
              </a:rPr>
              <a:t>a </a:t>
            </a:r>
            <a:r>
              <a:rPr lang="en-US" altLang="zh-CN" sz="2400" b="1" dirty="0">
                <a:latin typeface="+mn-ea"/>
              </a:rPr>
              <a:t>given </a:t>
            </a:r>
            <a:r>
              <a:rPr lang="en-US" altLang="zh-CN" sz="2400" b="1" dirty="0" smtClean="0">
                <a:latin typeface="+mn-ea"/>
              </a:rPr>
              <a:t>test subsequence</a:t>
            </a:r>
            <a:r>
              <a:rPr lang="en-US" altLang="zh-CN" sz="2400" dirty="0">
                <a:latin typeface="+mn-ea"/>
              </a:rPr>
              <a:t>, a </a:t>
            </a:r>
            <a:r>
              <a:rPr lang="en-US" altLang="zh-CN" sz="2400" b="1" dirty="0">
                <a:latin typeface="+mn-ea"/>
              </a:rPr>
              <a:t>k-nearest neighbor approach </a:t>
            </a:r>
            <a:r>
              <a:rPr lang="en-US" altLang="zh-CN" sz="2400" dirty="0">
                <a:latin typeface="+mn-ea"/>
              </a:rPr>
              <a:t>may be used for </a:t>
            </a:r>
            <a:r>
              <a:rPr lang="en-US" altLang="zh-CN" sz="2400" b="1" dirty="0" smtClean="0">
                <a:latin typeface="+mn-ea"/>
              </a:rPr>
              <a:t>classification</a:t>
            </a:r>
            <a:r>
              <a:rPr lang="en-US" altLang="zh-CN" sz="2400" dirty="0" smtClean="0">
                <a:latin typeface="+mn-ea"/>
              </a:rPr>
              <a:t> purposes</a:t>
            </a:r>
            <a:r>
              <a:rPr lang="en-US" altLang="zh-CN" sz="2400" dirty="0">
                <a:latin typeface="+mn-ea"/>
              </a:rPr>
              <a:t>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2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50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91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Time-Series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of Unusual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Shapes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Supervised 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Methods for Finding </a:t>
            </a: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Unusual Time-Series Shapes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solidFill>
                <a:srgbClr val="00B050"/>
              </a:solidFill>
              <a:latin typeface="+mn-ea"/>
            </a:endParaRPr>
          </a:p>
          <a:p>
            <a:r>
              <a:rPr lang="zh-CN" altLang="zh-CN" sz="2400" b="1" dirty="0">
                <a:latin typeface="+mn-ea"/>
              </a:rPr>
              <a:t>Feature extraction and transformation</a:t>
            </a:r>
            <a:r>
              <a:rPr lang="zh-CN" altLang="zh-CN" sz="2400" dirty="0">
                <a:latin typeface="+mn-ea"/>
              </a:rPr>
              <a:t> forms the core of all </a:t>
            </a:r>
            <a:r>
              <a:rPr lang="zh-CN" altLang="zh-CN" sz="2400" dirty="0" smtClean="0">
                <a:latin typeface="+mn-ea"/>
              </a:rPr>
              <a:t>supervised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 smtClean="0">
                <a:latin typeface="+mn-ea"/>
              </a:rPr>
              <a:t>methods </a:t>
            </a:r>
            <a:r>
              <a:rPr lang="zh-CN" altLang="zh-CN" sz="2400" dirty="0">
                <a:latin typeface="+mn-ea"/>
              </a:rPr>
              <a:t>for time series classification</a:t>
            </a:r>
            <a:r>
              <a:rPr lang="zh-CN" altLang="zh-CN" sz="2400" dirty="0" smtClean="0">
                <a:latin typeface="+mn-ea"/>
              </a:rPr>
              <a:t>.</a:t>
            </a:r>
            <a:endParaRPr lang="en-US" altLang="zh-CN" sz="2400" dirty="0" smtClean="0">
              <a:latin typeface="+mn-ea"/>
            </a:endParaRPr>
          </a:p>
          <a:p>
            <a:endParaRPr lang="zh-CN" altLang="zh-CN" sz="2400" dirty="0">
              <a:latin typeface="+mn-ea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T</a:t>
            </a:r>
            <a:r>
              <a:rPr lang="zh-CN" altLang="zh-CN" sz="2400" dirty="0">
                <a:latin typeface="+mn-ea"/>
              </a:rPr>
              <a:t>ransform the series to a discrete representation, and then use </a:t>
            </a:r>
            <a:r>
              <a:rPr lang="zh-CN" altLang="zh-CN" sz="2400" b="1" dirty="0">
                <a:latin typeface="+mn-ea"/>
              </a:rPr>
              <a:t>Hidden Markov Models (HMM)</a:t>
            </a:r>
            <a:r>
              <a:rPr lang="zh-CN" altLang="zh-CN" sz="2400" dirty="0">
                <a:latin typeface="+mn-ea"/>
              </a:rPr>
              <a:t> for the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purposes of classification</a:t>
            </a:r>
            <a:r>
              <a:rPr lang="zh-CN" altLang="zh-CN" sz="2400" dirty="0" smtClean="0">
                <a:latin typeface="+mn-ea"/>
              </a:rPr>
              <a:t>.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>
                <a:latin typeface="+mn-ea"/>
              </a:rPr>
              <a:t>create a </a:t>
            </a:r>
            <a:r>
              <a:rPr lang="en-US" altLang="zh-CN" sz="2400" b="1" dirty="0">
                <a:latin typeface="+mn-ea"/>
              </a:rPr>
              <a:t>generative model </a:t>
            </a:r>
            <a:r>
              <a:rPr lang="en-US" altLang="zh-CN" sz="2400" dirty="0">
                <a:latin typeface="+mn-ea"/>
              </a:rPr>
              <a:t>which is </a:t>
            </a:r>
            <a:r>
              <a:rPr lang="en-US" altLang="zh-CN" sz="2400" b="1" dirty="0">
                <a:latin typeface="+mn-ea"/>
              </a:rPr>
              <a:t>specific </a:t>
            </a:r>
            <a:r>
              <a:rPr lang="en-US" altLang="zh-CN" sz="2400" b="1" dirty="0" smtClean="0">
                <a:latin typeface="+mn-ea"/>
              </a:rPr>
              <a:t>to each </a:t>
            </a:r>
            <a:r>
              <a:rPr lang="en-US" altLang="zh-CN" sz="2400" b="1" dirty="0">
                <a:latin typeface="+mn-ea"/>
              </a:rPr>
              <a:t>class</a:t>
            </a:r>
            <a:r>
              <a:rPr lang="en-US" altLang="zh-CN" sz="2400" dirty="0">
                <a:latin typeface="+mn-ea"/>
              </a:rPr>
              <a:t>. For a given test </a:t>
            </a:r>
            <a:r>
              <a:rPr lang="en-US" altLang="zh-CN" sz="2400" dirty="0" smtClean="0">
                <a:latin typeface="+mn-ea"/>
              </a:rPr>
              <a:t>sequence, the </a:t>
            </a:r>
            <a:r>
              <a:rPr lang="en-US" altLang="zh-CN" sz="2400" b="1" dirty="0">
                <a:latin typeface="+mn-ea"/>
              </a:rPr>
              <a:t>evaluation algorithm </a:t>
            </a:r>
            <a:r>
              <a:rPr lang="en-US" altLang="zh-CN" sz="2400" dirty="0">
                <a:latin typeface="+mn-ea"/>
              </a:rPr>
              <a:t>is used to determine the identity of the best </a:t>
            </a:r>
            <a:r>
              <a:rPr lang="en-US" altLang="zh-CN" sz="2400" dirty="0" smtClean="0">
                <a:latin typeface="+mn-ea"/>
              </a:rPr>
              <a:t>fit class)</a:t>
            </a:r>
          </a:p>
          <a:p>
            <a:pPr fontAlgn="ctr"/>
            <a:endParaRPr lang="zh-CN" altLang="zh-CN" sz="2400" dirty="0">
              <a:latin typeface="+mn-ea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ine </a:t>
            </a:r>
            <a:r>
              <a:rPr lang="zh-CN" altLang="zh-CN" sz="2400" b="1" dirty="0">
                <a:latin typeface="+mn-ea"/>
              </a:rPr>
              <a:t>shapelets</a:t>
            </a:r>
            <a:r>
              <a:rPr lang="zh-CN" altLang="zh-CN" sz="2400" dirty="0">
                <a:latin typeface="+mn-ea"/>
              </a:rPr>
              <a:t> from the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data, which are highly discriminative features for classification purposes</a:t>
            </a:r>
            <a:r>
              <a:rPr lang="zh-CN" altLang="zh-CN" sz="2400" dirty="0" smtClean="0">
                <a:latin typeface="+mn-ea"/>
              </a:rPr>
              <a:t>.</a:t>
            </a:r>
            <a:endParaRPr lang="en-US" altLang="zh-CN" sz="22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5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Abrupt Change Detection in Time </a:t>
            </a:r>
            <a:r>
              <a:rPr lang="en-US" altLang="zh-CN" sz="2400" dirty="0" smtClean="0">
                <a:latin typeface="+mn-ea"/>
              </a:rPr>
              <a:t>Series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Outlier Detection in Multidimensional Data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Streams</a:t>
            </a:r>
            <a:endParaRPr lang="en-US" altLang="zh-CN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800" dirty="0">
              <a:latin typeface="+mn-ea"/>
            </a:endParaRPr>
          </a:p>
          <a:p>
            <a:r>
              <a:rPr lang="en-US" altLang="zh-CN" sz="2600" dirty="0">
                <a:latin typeface="+mn-ea"/>
              </a:rPr>
              <a:t>E</a:t>
            </a:r>
            <a:r>
              <a:rPr lang="zh-CN" altLang="zh-CN" sz="2600" dirty="0">
                <a:latin typeface="+mn-ea"/>
              </a:rPr>
              <a:t>ach record contains d-dimensions which form an </a:t>
            </a:r>
            <a:r>
              <a:rPr lang="zh-CN" altLang="zh-CN" sz="2600" b="1" dirty="0">
                <a:latin typeface="+mn-ea"/>
              </a:rPr>
              <a:t>indivisible unit</a:t>
            </a:r>
            <a:r>
              <a:rPr lang="en-US" altLang="zh-CN" sz="2600" dirty="0" smtClean="0">
                <a:latin typeface="+mn-ea"/>
              </a:rPr>
              <a:t>. </a:t>
            </a:r>
            <a:r>
              <a:rPr lang="en-US" altLang="zh-CN" sz="2600" b="1" dirty="0" smtClean="0">
                <a:latin typeface="+mn-ea"/>
              </a:rPr>
              <a:t>T</a:t>
            </a:r>
            <a:r>
              <a:rPr lang="zh-CN" altLang="zh-CN" sz="2600" b="1" dirty="0">
                <a:latin typeface="+mn-ea"/>
              </a:rPr>
              <a:t>emporal continuity</a:t>
            </a:r>
            <a:r>
              <a:rPr lang="zh-CN" altLang="zh-CN" sz="2600" dirty="0">
                <a:latin typeface="+mn-ea"/>
              </a:rPr>
              <a:t> is much </a:t>
            </a:r>
            <a:r>
              <a:rPr lang="zh-CN" altLang="zh-CN" sz="2600" b="1" dirty="0">
                <a:latin typeface="+mn-ea"/>
              </a:rPr>
              <a:t>weaker</a:t>
            </a:r>
            <a:r>
              <a:rPr lang="en-US" altLang="zh-CN" sz="2600" dirty="0">
                <a:latin typeface="+mn-ea"/>
              </a:rPr>
              <a:t> than the case of time-series</a:t>
            </a:r>
            <a:r>
              <a:rPr lang="en-US" altLang="zh-CN" sz="2600" dirty="0" smtClean="0">
                <a:latin typeface="+mn-ea"/>
              </a:rPr>
              <a:t>.</a:t>
            </a:r>
          </a:p>
          <a:p>
            <a:endParaRPr lang="zh-CN" altLang="zh-CN" sz="2600" dirty="0">
              <a:latin typeface="+mn-ea"/>
            </a:endParaRPr>
          </a:p>
          <a:p>
            <a:r>
              <a:rPr lang="zh-CN" altLang="zh-CN" sz="2600" dirty="0">
                <a:latin typeface="+mn-ea"/>
              </a:rPr>
              <a:t>In the context of multidimensional data streams,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b="1" dirty="0">
                <a:latin typeface="+mn-ea"/>
              </a:rPr>
              <a:t>efficiency</a:t>
            </a:r>
            <a:r>
              <a:rPr lang="zh-CN" altLang="zh-CN" sz="2600" dirty="0">
                <a:latin typeface="+mn-ea"/>
              </a:rPr>
              <a:t> is a core concern, because the outliers need to be discovered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quickly.</a:t>
            </a:r>
          </a:p>
        </p:txBody>
      </p:sp>
    </p:spTree>
    <p:extLst>
      <p:ext uri="{BB962C8B-B14F-4D97-AF65-F5344CB8AC3E}">
        <p14:creationId xmlns:p14="http://schemas.microsoft.com/office/powerpoint/2010/main" val="390554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Individual Data Points as </a:t>
            </a:r>
            <a:r>
              <a:rPr lang="en-US" altLang="zh-CN" sz="2400" dirty="0" smtClean="0">
                <a:latin typeface="+mn-ea"/>
              </a:rPr>
              <a:t>Outliers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Aggregate Change Points as </a:t>
            </a:r>
            <a:r>
              <a:rPr lang="en-US" altLang="zh-CN" sz="2400" dirty="0" smtClean="0">
                <a:latin typeface="+mn-ea"/>
              </a:rPr>
              <a:t>Outliers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Rare and Novel Class Detection in Multidimensional </a:t>
            </a:r>
            <a:r>
              <a:rPr lang="en-US" altLang="zh-CN" sz="2400" dirty="0" smtClean="0">
                <a:latin typeface="+mn-ea"/>
              </a:rPr>
              <a:t>Data Streams </a:t>
            </a:r>
            <a:r>
              <a:rPr lang="en-US" altLang="zh-CN" sz="2400" dirty="0">
                <a:latin typeface="+mn-ea"/>
              </a:rPr>
              <a:t>(supervised streaming scenario)</a:t>
            </a:r>
            <a:endParaRPr lang="en-US" altLang="zh-CN" sz="2400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pPr fontAlgn="ctr"/>
            <a:r>
              <a:rPr lang="en-US" altLang="zh-CN" sz="2600" b="1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zh-CN" altLang="zh-CN" sz="2600" b="1" dirty="0" smtClean="0">
                <a:solidFill>
                  <a:srgbClr val="0070C0"/>
                </a:solidFill>
                <a:latin typeface="+mn-ea"/>
              </a:rPr>
              <a:t>ovelty</a:t>
            </a:r>
            <a:r>
              <a:rPr lang="en-US" altLang="zh-CN" sz="2600" dirty="0">
                <a:latin typeface="+mn-ea"/>
              </a:rPr>
              <a:t>:</a:t>
            </a:r>
            <a:r>
              <a:rPr lang="en-US" altLang="zh-CN" sz="2600" dirty="0" smtClean="0">
                <a:latin typeface="+mn-ea"/>
              </a:rPr>
              <a:t> O</a:t>
            </a:r>
            <a:r>
              <a:rPr lang="zh-CN" altLang="zh-CN" sz="2600" dirty="0">
                <a:latin typeface="+mn-ea"/>
              </a:rPr>
              <a:t>utlier detection of </a:t>
            </a:r>
            <a:r>
              <a:rPr lang="zh-CN" altLang="zh-CN" sz="2600" b="1" dirty="0">
                <a:latin typeface="+mn-ea"/>
              </a:rPr>
              <a:t>individual records</a:t>
            </a:r>
            <a:r>
              <a:rPr lang="en-US" altLang="zh-CN" sz="2600" dirty="0">
                <a:latin typeface="+mn-ea"/>
              </a:rPr>
              <a:t>. A</a:t>
            </a:r>
            <a:r>
              <a:rPr lang="zh-CN" altLang="zh-CN" sz="2600" dirty="0">
                <a:latin typeface="+mn-ea"/>
              </a:rPr>
              <a:t> </a:t>
            </a:r>
            <a:r>
              <a:rPr lang="zh-CN" altLang="zh-CN" sz="2600" b="1" dirty="0">
                <a:latin typeface="+mn-ea"/>
              </a:rPr>
              <a:t>first</a:t>
            </a:r>
            <a:r>
              <a:rPr lang="zh-CN" altLang="zh-CN" sz="2600" dirty="0">
                <a:latin typeface="+mn-ea"/>
              </a:rPr>
              <a:t> news story on a </a:t>
            </a:r>
            <a:r>
              <a:rPr lang="zh-CN" altLang="zh-CN" sz="2600" b="1" dirty="0">
                <a:latin typeface="+mn-ea"/>
              </a:rPr>
              <a:t>specific topic </a:t>
            </a:r>
            <a:r>
              <a:rPr lang="zh-CN" altLang="zh-CN" sz="2600" dirty="0">
                <a:latin typeface="+mn-ea"/>
              </a:rPr>
              <a:t>represents an outlier of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this type</a:t>
            </a:r>
            <a:r>
              <a:rPr lang="en-US" altLang="zh-CN" sz="2600" dirty="0" smtClean="0">
                <a:latin typeface="+mn-ea"/>
              </a:rPr>
              <a:t>.</a:t>
            </a:r>
          </a:p>
          <a:p>
            <a:pPr fontAlgn="ctr"/>
            <a:endParaRPr lang="zh-CN" altLang="zh-CN" sz="2600" dirty="0">
              <a:latin typeface="+mn-ea"/>
            </a:endParaRPr>
          </a:p>
          <a:p>
            <a:pPr fontAlgn="ctr"/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C</a:t>
            </a:r>
            <a:r>
              <a:rPr lang="zh-CN" altLang="zh-CN" sz="2600" b="1" dirty="0">
                <a:solidFill>
                  <a:srgbClr val="0070C0"/>
                </a:solidFill>
                <a:latin typeface="+mn-ea"/>
              </a:rPr>
              <a:t>hange </a:t>
            </a:r>
            <a:r>
              <a:rPr lang="zh-CN" altLang="zh-CN" sz="2600" b="1" dirty="0" smtClean="0">
                <a:solidFill>
                  <a:srgbClr val="0070C0"/>
                </a:solidFill>
                <a:latin typeface="+mn-ea"/>
              </a:rPr>
              <a:t>point</a:t>
            </a:r>
            <a:r>
              <a:rPr lang="en-US" altLang="zh-CN" sz="2600" dirty="0" smtClean="0">
                <a:latin typeface="+mn-ea"/>
              </a:rPr>
              <a:t>: </a:t>
            </a:r>
            <a:r>
              <a:rPr lang="en-US" altLang="zh-CN" sz="2600" b="1" dirty="0" smtClean="0">
                <a:latin typeface="+mn-ea"/>
              </a:rPr>
              <a:t>C</a:t>
            </a:r>
            <a:r>
              <a:rPr lang="zh-CN" altLang="zh-CN" sz="2600" b="1" dirty="0">
                <a:latin typeface="+mn-ea"/>
              </a:rPr>
              <a:t>hanges in the aggregate trends </a:t>
            </a:r>
            <a:r>
              <a:rPr lang="zh-CN" altLang="zh-CN" sz="2600" dirty="0">
                <a:latin typeface="+mn-ea"/>
              </a:rPr>
              <a:t>of the multidimensional data</a:t>
            </a:r>
            <a:r>
              <a:rPr lang="en-US" altLang="zh-CN" sz="2600" dirty="0">
                <a:latin typeface="+mn-ea"/>
              </a:rPr>
              <a:t>. A</a:t>
            </a:r>
            <a:r>
              <a:rPr lang="zh-CN" altLang="zh-CN" sz="2600" dirty="0">
                <a:latin typeface="+mn-ea"/>
              </a:rPr>
              <a:t>n unusual event such as a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terrorist attack may lead to a burst of news stories on a specific topic.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This essentially represents a </a:t>
            </a:r>
            <a:r>
              <a:rPr lang="zh-CN" altLang="zh-CN" sz="2600" b="1" dirty="0">
                <a:latin typeface="+mn-ea"/>
              </a:rPr>
              <a:t>higher level and aggregated outlier</a:t>
            </a:r>
            <a:r>
              <a:rPr lang="en-US" altLang="zh-CN" sz="2600" b="1" dirty="0">
                <a:latin typeface="+mn-ea"/>
              </a:rPr>
              <a:t> </a:t>
            </a:r>
            <a:r>
              <a:rPr lang="zh-CN" altLang="zh-CN" sz="2600" b="1" dirty="0">
                <a:latin typeface="+mn-ea"/>
              </a:rPr>
              <a:t>based on a specific time window</a:t>
            </a:r>
            <a:r>
              <a:rPr lang="zh-CN" altLang="zh-CN" sz="2600" dirty="0" smtClean="0">
                <a:latin typeface="+mn-ea"/>
              </a:rPr>
              <a:t>.</a:t>
            </a:r>
            <a:endParaRPr lang="zh-CN" altLang="zh-CN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69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Individual Data Points as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Aggregate Change Points as </a:t>
            </a:r>
            <a:r>
              <a:rPr lang="en-US" altLang="zh-CN" sz="2400" dirty="0" smtClean="0">
                <a:latin typeface="+mn-ea"/>
              </a:rPr>
              <a:t>Outliers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Rare and Novel Class Detection in Multidimensional </a:t>
            </a:r>
            <a:r>
              <a:rPr lang="en-US" altLang="zh-CN" sz="2400" dirty="0" smtClean="0">
                <a:latin typeface="+mn-ea"/>
              </a:rPr>
              <a:t>Data Streams </a:t>
            </a:r>
            <a:r>
              <a:rPr lang="en-US" altLang="zh-CN" sz="2400" dirty="0">
                <a:latin typeface="+mn-ea"/>
              </a:rPr>
              <a:t>(supervised streaming scenario</a:t>
            </a:r>
            <a:r>
              <a:rPr lang="en-US" altLang="zh-CN" sz="2400" dirty="0" smtClean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32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668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Individual Data Points as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+mn-ea"/>
              </a:rPr>
              <a:t>Proximity-based </a:t>
            </a:r>
            <a:r>
              <a:rPr lang="en-US" altLang="zh-CN" sz="2100" dirty="0" smtClean="0">
                <a:latin typeface="+mn-ea"/>
              </a:rPr>
              <a:t>Algorithms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+mn-ea"/>
              </a:rPr>
              <a:t>Probabilistic </a:t>
            </a:r>
            <a:r>
              <a:rPr lang="en-US" altLang="zh-CN" sz="2100" dirty="0" smtClean="0">
                <a:latin typeface="+mn-ea"/>
              </a:rPr>
              <a:t>Algorithms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+mn-ea"/>
              </a:rPr>
              <a:t>High-dimensional </a:t>
            </a:r>
            <a:r>
              <a:rPr lang="en-US" altLang="zh-CN" sz="2100" dirty="0" smtClean="0">
                <a:latin typeface="+mn-ea"/>
              </a:rPr>
              <a:t>Scenario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r>
              <a:rPr lang="en-US" altLang="zh-CN" sz="2200" dirty="0">
                <a:latin typeface="+mn-ea"/>
              </a:rPr>
              <a:t>Closely r</a:t>
            </a:r>
            <a:r>
              <a:rPr lang="zh-CN" altLang="zh-CN" sz="2200" dirty="0">
                <a:latin typeface="+mn-ea"/>
              </a:rPr>
              <a:t>elated to the problem of </a:t>
            </a:r>
            <a:r>
              <a:rPr lang="zh-CN" altLang="zh-CN" sz="2200" b="1" dirty="0">
                <a:latin typeface="+mn-ea"/>
              </a:rPr>
              <a:t>unsupervised novelty detection</a:t>
            </a:r>
            <a:r>
              <a:rPr lang="zh-CN" altLang="zh-CN" sz="2200" dirty="0">
                <a:latin typeface="+mn-ea"/>
              </a:rPr>
              <a:t>, especially when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the entire history of the data stream is used</a:t>
            </a:r>
            <a:r>
              <a:rPr lang="en-US" altLang="zh-CN" sz="2200" dirty="0">
                <a:latin typeface="+mn-ea"/>
              </a:rPr>
              <a:t>.</a:t>
            </a:r>
            <a:endParaRPr lang="zh-CN" altLang="zh-CN" sz="2200" dirty="0">
              <a:latin typeface="+mn-ea"/>
            </a:endParaRPr>
          </a:p>
          <a:p>
            <a:endParaRPr lang="zh-CN" altLang="zh-CN" sz="2200" dirty="0">
              <a:latin typeface="+mn-ea"/>
            </a:endParaRPr>
          </a:p>
          <a:p>
            <a:r>
              <a:rPr lang="en-US" altLang="zh-CN" sz="2200" b="1" dirty="0">
                <a:latin typeface="+mn-ea"/>
              </a:rPr>
              <a:t>first story detection</a:t>
            </a:r>
            <a:endParaRPr lang="en-US" altLang="zh-CN" sz="2200" dirty="0">
              <a:latin typeface="+mn-ea"/>
            </a:endParaRPr>
          </a:p>
          <a:p>
            <a:r>
              <a:rPr lang="zh-CN" altLang="zh-CN" sz="2200" dirty="0">
                <a:latin typeface="+mn-ea"/>
              </a:rPr>
              <a:t>The traditional approach to first story detection is to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b="1" dirty="0">
                <a:latin typeface="+mn-ea"/>
              </a:rPr>
              <a:t>represent documents as vectors in term space</a:t>
            </a:r>
            <a:r>
              <a:rPr lang="zh-CN" altLang="zh-CN" sz="2200" dirty="0">
                <a:latin typeface="+mn-ea"/>
              </a:rPr>
              <a:t>, where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coordinates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represent the (possibly </a:t>
            </a:r>
            <a:r>
              <a:rPr lang="zh-CN" altLang="zh-CN" sz="2200" b="1" dirty="0">
                <a:latin typeface="+mn-ea"/>
              </a:rPr>
              <a:t>IDF-weighted)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zh-CN" sz="2200" b="1" dirty="0">
                <a:latin typeface="+mn-ea"/>
              </a:rPr>
              <a:t>frequency of a particular term</a:t>
            </a:r>
            <a:r>
              <a:rPr lang="zh-CN" altLang="zh-CN" sz="2200" dirty="0">
                <a:latin typeface="+mn-ea"/>
              </a:rPr>
              <a:t> in a document. Each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new document is then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compared to the previous ones,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and if its similarity to the closest document (or centroid)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is below a certain threshold,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the new document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zh-CN" sz="2200" dirty="0">
                <a:latin typeface="+mn-ea"/>
              </a:rPr>
              <a:t>is declared to be a first story.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3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82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Individual Data Points as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Proximity-based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Algorithms</a:t>
            </a:r>
          </a:p>
          <a:p>
            <a:pPr>
              <a:lnSpc>
                <a:spcPct val="130000"/>
              </a:lnSpc>
            </a:pPr>
            <a:endParaRPr lang="en-US" altLang="zh-CN" sz="8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300" b="1" dirty="0" smtClean="0">
                <a:latin typeface="+mn-ea"/>
              </a:rPr>
              <a:t>distance-based definition </a:t>
            </a:r>
            <a:r>
              <a:rPr lang="en-US" altLang="zh-CN" sz="2300" b="1" dirty="0">
                <a:latin typeface="+mn-ea"/>
              </a:rPr>
              <a:t>of </a:t>
            </a:r>
            <a:r>
              <a:rPr lang="en-US" altLang="zh-CN" sz="2300" b="1" dirty="0" smtClean="0">
                <a:latin typeface="+mn-ea"/>
              </a:rPr>
              <a:t>outliers</a:t>
            </a:r>
            <a:r>
              <a:rPr lang="en-US" altLang="zh-CN" sz="2300" dirty="0" smtClean="0">
                <a:latin typeface="+mn-ea"/>
              </a:rPr>
              <a:t>: </a:t>
            </a:r>
            <a:r>
              <a:rPr lang="en-US" altLang="zh-CN" sz="2300" dirty="0" smtClean="0">
                <a:solidFill>
                  <a:srgbClr val="002060"/>
                </a:solidFill>
                <a:latin typeface="+mn-ea"/>
              </a:rPr>
              <a:t>The </a:t>
            </a:r>
            <a:r>
              <a:rPr lang="en-US" altLang="zh-CN" sz="2300" dirty="0">
                <a:solidFill>
                  <a:srgbClr val="002060"/>
                </a:solidFill>
                <a:latin typeface="+mn-ea"/>
              </a:rPr>
              <a:t>outlier score of a data point is defined in terms of its </a:t>
            </a:r>
            <a:r>
              <a:rPr lang="en-US" altLang="zh-CN" sz="2300" dirty="0" smtClean="0">
                <a:solidFill>
                  <a:srgbClr val="002060"/>
                </a:solidFill>
                <a:latin typeface="+mn-ea"/>
              </a:rPr>
              <a:t>k-nearest neighbor </a:t>
            </a:r>
            <a:r>
              <a:rPr lang="en-US" altLang="zh-CN" sz="2300" dirty="0">
                <a:solidFill>
                  <a:srgbClr val="002060"/>
                </a:solidFill>
                <a:latin typeface="+mn-ea"/>
              </a:rPr>
              <a:t>distance to data points in a time window of length W (incremental scenario</a:t>
            </a:r>
            <a:r>
              <a:rPr lang="en-US" altLang="zh-CN" sz="2300" dirty="0" smtClean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002060"/>
              </a:solidFill>
              <a:latin typeface="+mn-ea"/>
            </a:endParaRPr>
          </a:p>
          <a:p>
            <a:r>
              <a:rPr lang="zh-CN" altLang="zh-CN" sz="2300" b="1" dirty="0">
                <a:latin typeface="+mn-ea"/>
              </a:rPr>
              <a:t>distance-based </a:t>
            </a:r>
            <a:r>
              <a:rPr lang="zh-CN" altLang="zh-CN" sz="2300" b="1" dirty="0" smtClean="0">
                <a:latin typeface="+mn-ea"/>
              </a:rPr>
              <a:t>method</a:t>
            </a:r>
            <a:r>
              <a:rPr lang="en-US" altLang="zh-CN" sz="2300" dirty="0" smtClean="0">
                <a:latin typeface="+mn-ea"/>
              </a:rPr>
              <a:t>: </a:t>
            </a:r>
            <a:r>
              <a:rPr lang="zh-CN" altLang="zh-CN" sz="2300" dirty="0" smtClean="0">
                <a:latin typeface="+mn-ea"/>
              </a:rPr>
              <a:t>STORM</a:t>
            </a:r>
            <a:r>
              <a:rPr lang="en-US" altLang="zh-CN" sz="2300" dirty="0" smtClean="0">
                <a:latin typeface="+mn-ea"/>
              </a:rPr>
              <a:t> </a:t>
            </a:r>
            <a:r>
              <a:rPr lang="zh-CN" altLang="zh-CN" sz="2300" dirty="0">
                <a:latin typeface="+mn-ea"/>
              </a:rPr>
              <a:t>algorithm</a:t>
            </a:r>
            <a:r>
              <a:rPr lang="en-US" altLang="zh-CN" sz="2300" dirty="0">
                <a:latin typeface="+mn-ea"/>
              </a:rPr>
              <a:t>, </a:t>
            </a:r>
            <a:r>
              <a:rPr lang="zh-CN" altLang="zh-CN" sz="2300" dirty="0">
                <a:latin typeface="+mn-ea"/>
              </a:rPr>
              <a:t>LOF </a:t>
            </a:r>
            <a:r>
              <a:rPr lang="zh-CN" altLang="zh-CN" sz="2300" dirty="0" smtClean="0">
                <a:latin typeface="+mn-ea"/>
              </a:rPr>
              <a:t>algorithm</a:t>
            </a:r>
            <a:endParaRPr lang="en-US" altLang="zh-CN" sz="2300" dirty="0" smtClean="0">
              <a:latin typeface="+mn-ea"/>
            </a:endParaRPr>
          </a:p>
          <a:p>
            <a:endParaRPr lang="zh-CN" altLang="zh-CN" sz="1600" dirty="0">
              <a:latin typeface="+mn-ea"/>
            </a:endParaRPr>
          </a:p>
          <a:p>
            <a:r>
              <a:rPr lang="en-US" altLang="zh-CN" sz="2300" dirty="0" smtClean="0">
                <a:latin typeface="+mn-ea"/>
              </a:rPr>
              <a:t>M</a:t>
            </a:r>
            <a:r>
              <a:rPr lang="zh-CN" altLang="zh-CN" sz="2300" dirty="0" smtClean="0">
                <a:latin typeface="+mn-ea"/>
              </a:rPr>
              <a:t>any </a:t>
            </a:r>
            <a:r>
              <a:rPr lang="zh-CN" altLang="zh-CN" sz="2300" dirty="0">
                <a:latin typeface="+mn-ea"/>
              </a:rPr>
              <a:t>of the aforementioned</a:t>
            </a:r>
            <a:r>
              <a:rPr lang="en-US" altLang="zh-CN" sz="2300" dirty="0">
                <a:latin typeface="+mn-ea"/>
              </a:rPr>
              <a:t> </a:t>
            </a:r>
            <a:r>
              <a:rPr lang="zh-CN" altLang="zh-CN" sz="2300" dirty="0">
                <a:latin typeface="+mn-ea"/>
              </a:rPr>
              <a:t>methods are still </a:t>
            </a:r>
            <a:r>
              <a:rPr lang="zh-CN" altLang="zh-CN" sz="2300" dirty="0" smtClean="0">
                <a:latin typeface="+mn-ea"/>
              </a:rPr>
              <a:t>quite</a:t>
            </a:r>
            <a:r>
              <a:rPr lang="zh-CN" altLang="zh-CN" sz="2300" dirty="0">
                <a:latin typeface="+mn-ea"/>
              </a:rPr>
              <a:t> computationally</a:t>
            </a:r>
            <a:r>
              <a:rPr lang="zh-CN" altLang="zh-CN" sz="2300" dirty="0" smtClean="0">
                <a:latin typeface="+mn-ea"/>
              </a:rPr>
              <a:t> </a:t>
            </a:r>
            <a:r>
              <a:rPr lang="zh-CN" altLang="zh-CN" sz="2300" dirty="0">
                <a:latin typeface="+mn-ea"/>
              </a:rPr>
              <a:t>expensive in the context of the data stream. </a:t>
            </a:r>
            <a:endParaRPr lang="en-US" altLang="zh-CN" sz="23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r>
              <a:rPr lang="en-US" altLang="zh-CN" sz="2300" dirty="0" smtClean="0">
                <a:latin typeface="+mn-ea"/>
              </a:rPr>
              <a:t>The </a:t>
            </a:r>
            <a:r>
              <a:rPr lang="zh-CN" altLang="zh-CN" sz="2300" dirty="0" smtClean="0">
                <a:latin typeface="+mn-ea"/>
              </a:rPr>
              <a:t>complexity </a:t>
            </a:r>
            <a:r>
              <a:rPr lang="zh-CN" altLang="zh-CN" sz="2300" dirty="0">
                <a:latin typeface="+mn-ea"/>
              </a:rPr>
              <a:t>of the</a:t>
            </a:r>
            <a:r>
              <a:rPr lang="en-US" altLang="zh-CN" sz="2300" dirty="0">
                <a:latin typeface="+mn-ea"/>
              </a:rPr>
              <a:t> </a:t>
            </a:r>
            <a:r>
              <a:rPr lang="zh-CN" altLang="zh-CN" sz="2300" dirty="0">
                <a:latin typeface="+mn-ea"/>
              </a:rPr>
              <a:t>outlier detection process can be greatly improved by using a </a:t>
            </a:r>
            <a:r>
              <a:rPr lang="zh-CN" altLang="zh-CN" sz="2300" b="1" dirty="0">
                <a:latin typeface="+mn-ea"/>
              </a:rPr>
              <a:t>clustering</a:t>
            </a:r>
            <a:r>
              <a:rPr lang="en-US" altLang="zh-CN" sz="2300" b="1" dirty="0">
                <a:latin typeface="+mn-ea"/>
              </a:rPr>
              <a:t>-</a:t>
            </a:r>
            <a:r>
              <a:rPr lang="zh-CN" altLang="zh-CN" sz="2300" b="1" dirty="0">
                <a:latin typeface="+mn-ea"/>
              </a:rPr>
              <a:t>based approach</a:t>
            </a:r>
            <a:r>
              <a:rPr lang="zh-CN" altLang="zh-CN" sz="2300" dirty="0" smtClean="0">
                <a:latin typeface="+mn-ea"/>
              </a:rPr>
              <a:t>.</a:t>
            </a:r>
            <a:r>
              <a:rPr lang="en-US" altLang="zh-CN" sz="2300" dirty="0">
                <a:latin typeface="+mn-ea"/>
              </a:rPr>
              <a:t> (not advisable, when the number of data points </a:t>
            </a:r>
            <a:r>
              <a:rPr lang="en-US" altLang="zh-CN" sz="2300" dirty="0" smtClean="0">
                <a:latin typeface="+mn-ea"/>
              </a:rPr>
              <a:t>is limited</a:t>
            </a:r>
            <a:r>
              <a:rPr lang="en-US" altLang="zh-CN" sz="2300" dirty="0">
                <a:latin typeface="+mn-ea"/>
              </a:rPr>
              <a:t>)</a:t>
            </a:r>
            <a:endParaRPr lang="zh-CN" altLang="zh-CN" sz="2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6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75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Individual Data Points as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Probabilistic Algorithms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The </a:t>
            </a:r>
            <a:r>
              <a:rPr lang="en-US" altLang="zh-CN" sz="2400" b="1" dirty="0">
                <a:latin typeface="+mn-ea"/>
              </a:rPr>
              <a:t>clustering approach </a:t>
            </a:r>
            <a:r>
              <a:rPr lang="en-US" altLang="zh-CN" sz="2400" dirty="0">
                <a:latin typeface="+mn-ea"/>
              </a:rPr>
              <a:t>discussed above can also be used in the context of probabilistic learning algorithms</a:t>
            </a:r>
            <a:r>
              <a:rPr lang="en-US" altLang="zh-CN" sz="2400" dirty="0" smtClean="0">
                <a:latin typeface="+mn-ea"/>
              </a:rPr>
              <a:t>. (GMM)</a:t>
            </a: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A method in [478] proposes methods </a:t>
            </a:r>
            <a:r>
              <a:rPr lang="en-US" altLang="zh-CN" sz="2400" dirty="0" smtClean="0">
                <a:latin typeface="+mn-ea"/>
              </a:rPr>
              <a:t>for </a:t>
            </a:r>
            <a:r>
              <a:rPr lang="en-US" altLang="zh-CN" sz="2400" b="1" dirty="0" smtClean="0">
                <a:latin typeface="+mn-ea"/>
              </a:rPr>
              <a:t>creating </a:t>
            </a:r>
            <a:r>
              <a:rPr lang="en-US" altLang="zh-CN" sz="2400" b="1" dirty="0">
                <a:latin typeface="+mn-ea"/>
              </a:rPr>
              <a:t>mixture models from mixed attribute data sets</a:t>
            </a:r>
            <a:r>
              <a:rPr lang="en-US" altLang="zh-CN" sz="2400" dirty="0">
                <a:latin typeface="+mn-ea"/>
              </a:rPr>
              <a:t>. The idea is </a:t>
            </a:r>
            <a:r>
              <a:rPr lang="en-US" altLang="zh-CN" sz="2400" dirty="0" smtClean="0">
                <a:latin typeface="+mn-ea"/>
              </a:rPr>
              <a:t>to compute </a:t>
            </a:r>
            <a:r>
              <a:rPr lang="en-US" altLang="zh-CN" sz="2400" dirty="0">
                <a:latin typeface="+mn-ea"/>
              </a:rPr>
              <a:t>a fit of the incoming data point </a:t>
            </a:r>
            <a:r>
              <a:rPr lang="en-US" altLang="zh-CN" sz="2400" dirty="0" smtClean="0">
                <a:latin typeface="+mn-ea"/>
              </a:rPr>
              <a:t>to the </a:t>
            </a:r>
            <a:r>
              <a:rPr lang="en-US" altLang="zh-CN" sz="2400" dirty="0">
                <a:latin typeface="+mn-ea"/>
              </a:rPr>
              <a:t>model both before </a:t>
            </a:r>
            <a:r>
              <a:rPr lang="en-US" altLang="zh-CN" sz="2400" dirty="0" smtClean="0">
                <a:latin typeface="+mn-ea"/>
              </a:rPr>
              <a:t>and after </a:t>
            </a:r>
            <a:r>
              <a:rPr lang="en-US" altLang="zh-CN" sz="2400" dirty="0">
                <a:latin typeface="+mn-ea"/>
              </a:rPr>
              <a:t>the data point is added to the model.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42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Time-Series of Unusual Shapes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T</a:t>
            </a:r>
            <a:r>
              <a:rPr lang="en-US" altLang="zh-CN" sz="2400" b="1" dirty="0" smtClean="0">
                <a:latin typeface="+mn-ea"/>
              </a:rPr>
              <a:t>emporal </a:t>
            </a:r>
            <a:r>
              <a:rPr lang="en-US" altLang="zh-CN" sz="2400" b="1" dirty="0">
                <a:latin typeface="+mn-ea"/>
              </a:rPr>
              <a:t>continuity </a:t>
            </a:r>
            <a:r>
              <a:rPr lang="en-US" altLang="zh-CN" sz="2400" dirty="0">
                <a:latin typeface="+mn-ea"/>
              </a:rPr>
              <a:t>plays a significant role, since </a:t>
            </a:r>
            <a:r>
              <a:rPr lang="en-US" altLang="zh-CN" sz="2400" dirty="0" smtClean="0">
                <a:latin typeface="+mn-ea"/>
              </a:rPr>
              <a:t>it is </a:t>
            </a:r>
            <a:r>
              <a:rPr lang="en-US" altLang="zh-CN" sz="2400" dirty="0">
                <a:latin typeface="+mn-ea"/>
              </a:rPr>
              <a:t>assumed that time-series data values are highly correlated over successive instants, and do not change abruptly. </a:t>
            </a:r>
          </a:p>
        </p:txBody>
      </p:sp>
    </p:spTree>
    <p:extLst>
      <p:ext uri="{BB962C8B-B14F-4D97-AF65-F5344CB8AC3E}">
        <p14:creationId xmlns:p14="http://schemas.microsoft.com/office/powerpoint/2010/main" val="36889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43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Individual Data Points as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100" dirty="0">
                <a:solidFill>
                  <a:srgbClr val="00B050"/>
                </a:solidFill>
                <a:latin typeface="+mn-ea"/>
              </a:rPr>
              <a:t>High-dimensional </a:t>
            </a:r>
            <a:r>
              <a:rPr lang="en-US" altLang="zh-CN" sz="2100" dirty="0" smtClean="0">
                <a:solidFill>
                  <a:srgbClr val="00B050"/>
                </a:solidFill>
                <a:latin typeface="+mn-ea"/>
              </a:rPr>
              <a:t>Scenario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r>
              <a:rPr lang="zh-CN" altLang="zh-CN" sz="2600" dirty="0">
                <a:latin typeface="+mn-ea"/>
              </a:rPr>
              <a:t>The combination of the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b="1" dirty="0">
                <a:latin typeface="+mn-ea"/>
              </a:rPr>
              <a:t>stream scenario</a:t>
            </a:r>
            <a:r>
              <a:rPr lang="zh-CN" altLang="zh-CN" sz="2600" dirty="0">
                <a:latin typeface="+mn-ea"/>
              </a:rPr>
              <a:t> and </a:t>
            </a:r>
            <a:r>
              <a:rPr lang="zh-CN" altLang="zh-CN" sz="2600" b="1" dirty="0">
                <a:latin typeface="+mn-ea"/>
              </a:rPr>
              <a:t>high dimensional data</a:t>
            </a:r>
            <a:r>
              <a:rPr lang="zh-CN" altLang="zh-CN" sz="2600" dirty="0">
                <a:latin typeface="+mn-ea"/>
              </a:rPr>
              <a:t> </a:t>
            </a:r>
            <a:r>
              <a:rPr lang="zh-CN" altLang="zh-CN" sz="2600" dirty="0" smtClean="0">
                <a:latin typeface="+mn-ea"/>
              </a:rPr>
              <a:t>is</a:t>
            </a:r>
            <a:r>
              <a:rPr lang="en-US" altLang="zh-CN" sz="2600" dirty="0" smtClean="0">
                <a:latin typeface="+mn-ea"/>
              </a:rPr>
              <a:t> </a:t>
            </a:r>
            <a:r>
              <a:rPr lang="zh-CN" altLang="zh-CN" sz="2600" dirty="0" smtClean="0">
                <a:latin typeface="+mn-ea"/>
              </a:rPr>
              <a:t>particularly </a:t>
            </a:r>
            <a:r>
              <a:rPr lang="zh-CN" altLang="zh-CN" sz="2600" dirty="0">
                <a:latin typeface="+mn-ea"/>
              </a:rPr>
              <a:t>challenging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because of the complexity of </a:t>
            </a:r>
            <a:r>
              <a:rPr lang="zh-CN" altLang="zh-CN" sz="2600" b="1" dirty="0">
                <a:latin typeface="+mn-ea"/>
              </a:rPr>
              <a:t>high</a:t>
            </a:r>
            <a:r>
              <a:rPr lang="en-US" altLang="zh-CN" sz="2600" b="1" dirty="0">
                <a:latin typeface="+mn-ea"/>
              </a:rPr>
              <a:t> </a:t>
            </a:r>
            <a:r>
              <a:rPr lang="zh-CN" altLang="zh-CN" sz="2600" b="1" dirty="0">
                <a:latin typeface="+mn-ea"/>
              </a:rPr>
              <a:t>dimensional projected clustering algorithms</a:t>
            </a:r>
            <a:r>
              <a:rPr lang="en-US" altLang="zh-CN" sz="2600" dirty="0" smtClean="0">
                <a:latin typeface="+mn-ea"/>
              </a:rPr>
              <a:t>.</a:t>
            </a:r>
            <a:endParaRPr lang="en-US" altLang="zh-CN" sz="2600" dirty="0">
              <a:latin typeface="+mn-ea"/>
            </a:endParaRPr>
          </a:p>
          <a:p>
            <a:endParaRPr lang="en-US" altLang="zh-CN" sz="2600" dirty="0">
              <a:latin typeface="+mn-ea"/>
            </a:endParaRPr>
          </a:p>
          <a:p>
            <a:r>
              <a:rPr lang="zh-CN" altLang="zh-CN" sz="2600" dirty="0">
                <a:latin typeface="+mn-ea"/>
              </a:rPr>
              <a:t>Many of the </a:t>
            </a:r>
            <a:r>
              <a:rPr lang="zh-CN" altLang="zh-CN" sz="2600" b="1" dirty="0">
                <a:latin typeface="+mn-ea"/>
              </a:rPr>
              <a:t>high dimensional projected stream clustering algorithms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can also be used in order to determine anomalies in the data stream. This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is because many of these algorithms report outliers as side products of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the clustering algorithm [6, 111]. Data points which start new clusters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in the stream can typically be reported as outliers.</a:t>
            </a:r>
          </a:p>
        </p:txBody>
      </p:sp>
    </p:spTree>
    <p:extLst>
      <p:ext uri="{BB962C8B-B14F-4D97-AF65-F5344CB8AC3E}">
        <p14:creationId xmlns:p14="http://schemas.microsoft.com/office/powerpoint/2010/main" val="3348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Individual Data Points as </a:t>
            </a:r>
            <a:r>
              <a:rPr lang="en-US" altLang="zh-CN" sz="2400" dirty="0" smtClean="0">
                <a:latin typeface="+mn-ea"/>
              </a:rPr>
              <a:t>Outliers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Aggregate Change Points as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</a:rPr>
              <a:t>Rare </a:t>
            </a:r>
            <a:r>
              <a:rPr lang="en-US" altLang="zh-CN" sz="2400" dirty="0">
                <a:latin typeface="+mn-ea"/>
              </a:rPr>
              <a:t>and Novel Class Detection in Multidimensional </a:t>
            </a:r>
            <a:r>
              <a:rPr lang="en-US" altLang="zh-CN" sz="2400" dirty="0" smtClean="0">
                <a:latin typeface="+mn-ea"/>
              </a:rPr>
              <a:t>Data Streams </a:t>
            </a:r>
            <a:r>
              <a:rPr lang="en-US" altLang="zh-CN" sz="2400" dirty="0">
                <a:latin typeface="+mn-ea"/>
              </a:rPr>
              <a:t>(supervised streaming scenario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Changes </a:t>
            </a:r>
            <a:r>
              <a:rPr lang="en-US" altLang="zh-CN" sz="2400" dirty="0">
                <a:latin typeface="+mn-ea"/>
              </a:rPr>
              <a:t>in the aggregate trends of the multidimensional data.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For </a:t>
            </a:r>
            <a:r>
              <a:rPr lang="en-US" altLang="zh-CN" sz="2400" dirty="0">
                <a:latin typeface="+mn-ea"/>
              </a:rPr>
              <a:t>example, </a:t>
            </a:r>
            <a:r>
              <a:rPr lang="en-US" altLang="zh-CN" sz="2400" dirty="0" smtClean="0">
                <a:latin typeface="+mn-ea"/>
              </a:rPr>
              <a:t>an unusual </a:t>
            </a:r>
            <a:r>
              <a:rPr lang="en-US" altLang="zh-CN" sz="2400" dirty="0">
                <a:latin typeface="+mn-ea"/>
              </a:rPr>
              <a:t>event such as a terrorist attack may lead to a burst of news stories on </a:t>
            </a:r>
            <a:r>
              <a:rPr lang="en-US" altLang="zh-CN" sz="2400" dirty="0" smtClean="0">
                <a:latin typeface="+mn-ea"/>
              </a:rPr>
              <a:t>a specific topic. This </a:t>
            </a:r>
            <a:r>
              <a:rPr lang="en-US" altLang="zh-CN" sz="2400" dirty="0">
                <a:latin typeface="+mn-ea"/>
              </a:rPr>
              <a:t>essentially represents a higher level and aggregated </a:t>
            </a:r>
            <a:r>
              <a:rPr lang="en-US" altLang="zh-CN" sz="2400" dirty="0" smtClean="0">
                <a:latin typeface="+mn-ea"/>
              </a:rPr>
              <a:t>outlier based </a:t>
            </a:r>
            <a:r>
              <a:rPr lang="en-US" altLang="zh-CN" sz="2400" dirty="0">
                <a:latin typeface="+mn-ea"/>
              </a:rPr>
              <a:t>on a specific time window.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9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76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8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8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00B050"/>
                </a:solidFill>
                <a:latin typeface="+mn-ea"/>
              </a:rPr>
              <a:t>Aggregate </a:t>
            </a:r>
            <a:r>
              <a:rPr lang="en-US" altLang="zh-CN" sz="2800" dirty="0">
                <a:solidFill>
                  <a:srgbClr val="00B050"/>
                </a:solidFill>
                <a:latin typeface="+mn-ea"/>
              </a:rPr>
              <a:t>Change Points as </a:t>
            </a:r>
            <a:r>
              <a:rPr lang="en-US" altLang="zh-CN" sz="28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ea"/>
              </a:rPr>
              <a:t>Velocity </a:t>
            </a:r>
            <a:r>
              <a:rPr lang="en-US" altLang="zh-CN" sz="2800" dirty="0">
                <a:latin typeface="+mn-ea"/>
              </a:rPr>
              <a:t>Density Estimation </a:t>
            </a:r>
            <a:r>
              <a:rPr lang="en-US" altLang="zh-CN" sz="2800" dirty="0" smtClean="0">
                <a:latin typeface="+mn-ea"/>
              </a:rPr>
              <a:t>Method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+mn-ea"/>
              </a:rPr>
              <a:t>Statistically Significant Changes in Aggregate Distributions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9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55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Aggregate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Change Points as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Velocity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Density Estimation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Method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The idea in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+mn-ea"/>
              </a:rPr>
              <a:t>velocity density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 is to construct a </a:t>
            </a:r>
            <a:r>
              <a:rPr lang="zh-CN" altLang="zh-CN" sz="2400" b="1" dirty="0">
                <a:solidFill>
                  <a:srgbClr val="375623"/>
                </a:solidFill>
                <a:latin typeface="+mn-ea"/>
              </a:rPr>
              <a:t>density based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400" b="1" dirty="0">
                <a:solidFill>
                  <a:srgbClr val="002060"/>
                </a:solidFill>
                <a:latin typeface="+mn-ea"/>
              </a:rPr>
              <a:t>velocity profile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 of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the data. This is analogous to the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concept of </a:t>
            </a:r>
            <a:r>
              <a:rPr lang="zh-CN" altLang="zh-CN" sz="2400" b="1" dirty="0">
                <a:solidFill>
                  <a:srgbClr val="000000"/>
                </a:solidFill>
                <a:latin typeface="+mn-ea"/>
              </a:rPr>
              <a:t>kernel density estimation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in static data sets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r>
              <a:rPr lang="zh-CN" altLang="zh-CN" sz="2400" dirty="0" smtClean="0">
                <a:solidFill>
                  <a:srgbClr val="000000"/>
                </a:solidFill>
                <a:latin typeface="+mn-ea"/>
              </a:rPr>
              <a:t>The 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idea in velocity density estimation is to </a:t>
            </a: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estimate the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zh-CN" sz="2400" b="1" dirty="0">
                <a:solidFill>
                  <a:srgbClr val="C00000"/>
                </a:solidFill>
                <a:latin typeface="+mn-ea"/>
              </a:rPr>
              <a:t>rate at which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 the </a:t>
            </a:r>
            <a:r>
              <a:rPr lang="zh-CN" altLang="zh-CN" sz="2400" b="1" dirty="0">
                <a:solidFill>
                  <a:srgbClr val="375623"/>
                </a:solidFill>
                <a:latin typeface="+mn-ea"/>
              </a:rPr>
              <a:t>changes in the data density are occurring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400" b="1" dirty="0">
                <a:solidFill>
                  <a:srgbClr val="375623"/>
                </a:solidFill>
                <a:latin typeface="+mn-ea"/>
              </a:rPr>
              <a:t>at each spatial location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400" b="1" dirty="0">
                <a:solidFill>
                  <a:srgbClr val="002060"/>
                </a:solidFill>
                <a:latin typeface="+mn-ea"/>
              </a:rPr>
              <a:t>based on some user-defined temporal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zh-CN" sz="2400" b="1" dirty="0">
                <a:solidFill>
                  <a:srgbClr val="002060"/>
                </a:solidFill>
                <a:latin typeface="+mn-ea"/>
              </a:rPr>
              <a:t>window h</a:t>
            </a:r>
            <a:r>
              <a:rPr lang="zh-CN" altLang="zh-CN" sz="2400" b="1" baseline="-25000" dirty="0">
                <a:solidFill>
                  <a:srgbClr val="002060"/>
                </a:solidFill>
                <a:latin typeface="+mn-ea"/>
              </a:rPr>
              <a:t>t</a:t>
            </a: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920640" y="5661360"/>
              <a:ext cx="4188240" cy="10364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1280" y="5652000"/>
                <a:ext cx="4206960" cy="10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1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" y="1533525"/>
            <a:ext cx="12133625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34" y="693282"/>
            <a:ext cx="772919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58" y="694458"/>
            <a:ext cx="8850684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55" y="906237"/>
            <a:ext cx="11397691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2" y="1218746"/>
            <a:ext cx="117067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5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5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500" dirty="0" smtClean="0">
                <a:solidFill>
                  <a:srgbClr val="00B050"/>
                </a:solidFill>
                <a:latin typeface="+mn-ea"/>
              </a:rPr>
              <a:t>Aggregate </a:t>
            </a:r>
            <a:r>
              <a:rPr lang="en-US" altLang="zh-CN" sz="2500" dirty="0">
                <a:solidFill>
                  <a:srgbClr val="00B050"/>
                </a:solidFill>
                <a:latin typeface="+mn-ea"/>
              </a:rPr>
              <a:t>Change Points as </a:t>
            </a:r>
            <a:r>
              <a:rPr lang="en-US" altLang="zh-CN" sz="25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500" dirty="0" smtClean="0">
                <a:solidFill>
                  <a:srgbClr val="00B050"/>
                </a:solidFill>
                <a:latin typeface="+mn-ea"/>
              </a:rPr>
              <a:t>Statistically </a:t>
            </a:r>
            <a:r>
              <a:rPr lang="en-US" altLang="zh-CN" sz="2500" dirty="0">
                <a:solidFill>
                  <a:srgbClr val="00B050"/>
                </a:solidFill>
                <a:latin typeface="+mn-ea"/>
              </a:rPr>
              <a:t>Significant Changes in Aggregate </a:t>
            </a:r>
            <a:r>
              <a:rPr lang="en-US" altLang="zh-CN" sz="2500" dirty="0" smtClean="0">
                <a:solidFill>
                  <a:srgbClr val="00B050"/>
                </a:solidFill>
                <a:latin typeface="+mn-ea"/>
              </a:rPr>
              <a:t>Distributions</a:t>
            </a:r>
            <a:endParaRPr lang="en-US" altLang="zh-CN" sz="25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5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500" dirty="0">
              <a:latin typeface="+mn-ea"/>
            </a:endParaRPr>
          </a:p>
          <a:p>
            <a:r>
              <a:rPr lang="zh-CN" altLang="zh-CN" sz="2500" dirty="0">
                <a:solidFill>
                  <a:srgbClr val="000000"/>
                </a:solidFill>
                <a:latin typeface="+mn-ea"/>
              </a:rPr>
              <a:t>A different way to </a:t>
            </a:r>
            <a:r>
              <a:rPr lang="zh-CN" altLang="zh-CN" sz="2500" b="1" dirty="0">
                <a:solidFill>
                  <a:srgbClr val="000000"/>
                </a:solidFill>
                <a:latin typeface="+mn-ea"/>
              </a:rPr>
              <a:t>characterizing aggregate changes in</a:t>
            </a:r>
            <a:r>
              <a:rPr lang="en-US" altLang="zh-CN" sz="2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500" b="1" dirty="0">
                <a:solidFill>
                  <a:srgbClr val="000000"/>
                </a:solidFill>
                <a:latin typeface="+mn-ea"/>
              </a:rPr>
              <a:t>multidimensional data streams</a:t>
            </a:r>
            <a:r>
              <a:rPr lang="zh-CN" altLang="zh-CN" sz="2500" dirty="0">
                <a:solidFill>
                  <a:srgbClr val="000000"/>
                </a:solidFill>
                <a:latin typeface="+mn-ea"/>
              </a:rPr>
              <a:t> would be to </a:t>
            </a:r>
            <a:r>
              <a:rPr lang="zh-CN" altLang="zh-CN" sz="2500" b="1" dirty="0">
                <a:solidFill>
                  <a:srgbClr val="000000"/>
                </a:solidFill>
                <a:latin typeface="+mn-ea"/>
              </a:rPr>
              <a:t>estimate the aggregate</a:t>
            </a:r>
            <a:r>
              <a:rPr lang="en-US" altLang="zh-CN" sz="2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500" b="1" dirty="0">
                <a:solidFill>
                  <a:srgbClr val="000000"/>
                </a:solidFill>
                <a:latin typeface="+mn-ea"/>
              </a:rPr>
              <a:t>distributions in these time windows</a:t>
            </a:r>
            <a:r>
              <a:rPr lang="zh-CN" altLang="zh-CN" sz="2500" dirty="0">
                <a:solidFill>
                  <a:srgbClr val="000000"/>
                </a:solidFill>
                <a:latin typeface="+mn-ea"/>
              </a:rPr>
              <a:t>. Significant changes in these time windows can be reported as the unusual changes in the data</a:t>
            </a:r>
            <a:r>
              <a:rPr lang="en-US" altLang="zh-CN" sz="2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500" dirty="0">
                <a:solidFill>
                  <a:srgbClr val="000000"/>
                </a:solidFill>
                <a:latin typeface="+mn-ea"/>
              </a:rPr>
              <a:t>stream</a:t>
            </a:r>
            <a:r>
              <a:rPr lang="zh-CN" altLang="zh-CN" sz="2500" dirty="0" smtClean="0">
                <a:solidFill>
                  <a:srgbClr val="000000"/>
                </a:solidFill>
                <a:latin typeface="+mn-ea"/>
              </a:rPr>
              <a:t>.</a:t>
            </a:r>
            <a:endParaRPr lang="zh-CN" altLang="zh-CN" sz="25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08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Autoregressive </a:t>
            </a:r>
            <a:r>
              <a:rPr lang="en-US" altLang="zh-CN" sz="2400" dirty="0" smtClean="0">
                <a:latin typeface="+mn-ea"/>
              </a:rPr>
              <a:t>Models 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smtClean="0">
                <a:latin typeface="+mn-ea"/>
              </a:rPr>
              <a:t>Correlations </a:t>
            </a:r>
            <a:r>
              <a:rPr lang="en-US" altLang="zh-CN" sz="2400" dirty="0">
                <a:latin typeface="+mn-ea"/>
              </a:rPr>
              <a:t>across </a:t>
            </a:r>
            <a:r>
              <a:rPr lang="en-US" altLang="zh-CN" sz="2400" dirty="0" smtClean="0">
                <a:latin typeface="+mn-ea"/>
              </a:rPr>
              <a:t>time)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Multiple Time Series Regression </a:t>
            </a:r>
            <a:r>
              <a:rPr lang="en-US" altLang="zh-CN" sz="2400" dirty="0" smtClean="0">
                <a:latin typeface="+mn-ea"/>
              </a:rPr>
              <a:t>Models (Correlations </a:t>
            </a:r>
            <a:r>
              <a:rPr lang="en-US" altLang="zh-CN" sz="2400" dirty="0">
                <a:latin typeface="+mn-ea"/>
              </a:rPr>
              <a:t>across </a:t>
            </a:r>
            <a:r>
              <a:rPr lang="en-US" altLang="zh-CN" sz="2400" dirty="0" smtClean="0">
                <a:latin typeface="+mn-ea"/>
              </a:rPr>
              <a:t>series)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Supervised Outlier Detection in Time </a:t>
            </a:r>
            <a:r>
              <a:rPr lang="en-US" altLang="zh-CN" sz="2400" dirty="0" smtClean="0">
                <a:latin typeface="+mn-ea"/>
              </a:rPr>
              <a:t>Series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correlations in a single time-series, or across </a:t>
            </a:r>
            <a:r>
              <a:rPr lang="en-US" altLang="zh-CN" sz="2400" dirty="0" smtClean="0">
                <a:latin typeface="+mn-ea"/>
              </a:rPr>
              <a:t>multiple series</a:t>
            </a:r>
            <a:r>
              <a:rPr lang="en-US" altLang="zh-CN" sz="2400" dirty="0">
                <a:latin typeface="+mn-ea"/>
              </a:rPr>
              <a:t>, may be used in order to perform the prediction. Thus, two </a:t>
            </a:r>
            <a:r>
              <a:rPr lang="en-US" altLang="zh-CN" sz="2400" dirty="0" smtClean="0">
                <a:latin typeface="+mn-ea"/>
              </a:rPr>
              <a:t>kinds of </a:t>
            </a:r>
            <a:r>
              <a:rPr lang="en-US" altLang="zh-CN" sz="2400" dirty="0">
                <a:latin typeface="+mn-ea"/>
              </a:rPr>
              <a:t>correlations are </a:t>
            </a:r>
            <a:r>
              <a:rPr lang="en-US" altLang="zh-CN" sz="2400" dirty="0" smtClean="0">
                <a:latin typeface="+mn-ea"/>
              </a:rPr>
              <a:t>used.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2018" y="821356"/>
            <a:ext cx="4356786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Velocity-density method</a:t>
            </a:r>
            <a:r>
              <a:rPr lang="en-US" altLang="zh-CN" sz="2400" dirty="0" smtClean="0">
                <a:latin typeface="+mn-ea"/>
              </a:rPr>
              <a:t>: Estimates </a:t>
            </a:r>
            <a:r>
              <a:rPr lang="en-US" altLang="zh-CN" sz="2400" dirty="0">
                <a:latin typeface="+mn-ea"/>
              </a:rPr>
              <a:t>the aggregate distributions with </a:t>
            </a:r>
            <a:r>
              <a:rPr lang="en-US" altLang="zh-CN" sz="2400" dirty="0" smtClean="0">
                <a:latin typeface="+mn-ea"/>
              </a:rPr>
              <a:t>the use </a:t>
            </a:r>
            <a:r>
              <a:rPr lang="en-US" altLang="zh-CN" sz="2400" dirty="0">
                <a:latin typeface="+mn-ea"/>
              </a:rPr>
              <a:t>of </a:t>
            </a:r>
            <a:r>
              <a:rPr lang="en-US" altLang="zh-CN" sz="2400" u="sng" dirty="0">
                <a:latin typeface="+mn-ea"/>
              </a:rPr>
              <a:t>kernel-density estimation</a:t>
            </a:r>
            <a:r>
              <a:rPr lang="en-US" altLang="zh-CN" sz="2400" dirty="0">
                <a:latin typeface="+mn-ea"/>
              </a:rPr>
              <a:t>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This method</a:t>
            </a:r>
            <a:r>
              <a:rPr lang="en-US" altLang="zh-CN" sz="2400" dirty="0" smtClean="0">
                <a:latin typeface="+mn-ea"/>
              </a:rPr>
              <a:t>: In the context </a:t>
            </a:r>
            <a:r>
              <a:rPr lang="en-US" altLang="zh-CN" sz="2400" dirty="0">
                <a:latin typeface="+mn-ea"/>
              </a:rPr>
              <a:t>of change detection, it is also sometimes useful to be able </a:t>
            </a:r>
            <a:r>
              <a:rPr lang="en-US" altLang="zh-CN" sz="2400" dirty="0" smtClean="0">
                <a:latin typeface="+mn-ea"/>
              </a:rPr>
              <a:t>to </a:t>
            </a:r>
            <a:r>
              <a:rPr lang="en-US" altLang="zh-CN" sz="2400" u="sng" dirty="0" smtClean="0">
                <a:latin typeface="+mn-ea"/>
              </a:rPr>
              <a:t>perform </a:t>
            </a:r>
            <a:r>
              <a:rPr lang="en-US" altLang="zh-CN" sz="2400" u="sng" dirty="0">
                <a:latin typeface="+mn-ea"/>
              </a:rPr>
              <a:t>statistical tests directly on the underlying distributions </a:t>
            </a:r>
            <a:r>
              <a:rPr lang="en-US" altLang="zh-CN" sz="2400" dirty="0">
                <a:latin typeface="+mn-ea"/>
              </a:rPr>
              <a:t>in </a:t>
            </a:r>
            <a:r>
              <a:rPr lang="en-US" altLang="zh-CN" sz="2400" dirty="0" smtClean="0">
                <a:latin typeface="+mn-ea"/>
              </a:rPr>
              <a:t>order to </a:t>
            </a:r>
            <a:r>
              <a:rPr lang="en-US" altLang="zh-CN" sz="2400" dirty="0">
                <a:latin typeface="+mn-ea"/>
              </a:rPr>
              <a:t>determine significant change points</a:t>
            </a:r>
            <a:r>
              <a:rPr lang="en-US" altLang="zh-CN" sz="2400" dirty="0" smtClean="0">
                <a:latin typeface="+mn-ea"/>
              </a:rPr>
              <a:t>.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731" y="1118232"/>
            <a:ext cx="769455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6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6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600" dirty="0" smtClean="0">
                <a:solidFill>
                  <a:srgbClr val="00B050"/>
                </a:solidFill>
                <a:latin typeface="+mn-ea"/>
              </a:rPr>
              <a:t>Aggregate </a:t>
            </a:r>
            <a:r>
              <a:rPr lang="en-US" altLang="zh-CN" sz="2600" dirty="0">
                <a:solidFill>
                  <a:srgbClr val="00B050"/>
                </a:solidFill>
                <a:latin typeface="+mn-ea"/>
              </a:rPr>
              <a:t>Change Points as </a:t>
            </a:r>
            <a:r>
              <a:rPr lang="en-US" altLang="zh-CN" sz="2600" dirty="0" smtClean="0">
                <a:solidFill>
                  <a:srgbClr val="00B050"/>
                </a:solidFill>
                <a:latin typeface="+mn-ea"/>
              </a:rPr>
              <a:t>Outliers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solidFill>
                  <a:srgbClr val="00B050"/>
                </a:solidFill>
                <a:latin typeface="+mn-ea"/>
              </a:rPr>
              <a:t>Statistically </a:t>
            </a:r>
            <a:r>
              <a:rPr lang="en-US" altLang="zh-CN" sz="2600" dirty="0">
                <a:solidFill>
                  <a:srgbClr val="00B050"/>
                </a:solidFill>
                <a:latin typeface="+mn-ea"/>
              </a:rPr>
              <a:t>Significant Changes in Aggregate </a:t>
            </a:r>
            <a:r>
              <a:rPr lang="en-US" altLang="zh-CN" sz="2600" dirty="0" smtClean="0">
                <a:solidFill>
                  <a:srgbClr val="00B050"/>
                </a:solidFill>
                <a:latin typeface="+mn-ea"/>
              </a:rPr>
              <a:t>Distributions</a:t>
            </a:r>
            <a:endParaRPr lang="en-US" altLang="zh-CN" sz="26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6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600" dirty="0">
              <a:latin typeface="+mn-ea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One example: </a:t>
            </a:r>
            <a:r>
              <a:rPr lang="zh-CN" altLang="zh-CN" sz="2600" dirty="0">
                <a:solidFill>
                  <a:srgbClr val="000000"/>
                </a:solidFill>
                <a:latin typeface="+mn-ea"/>
              </a:rPr>
              <a:t>Since </a:t>
            </a:r>
            <a:r>
              <a:rPr lang="zh-CN" altLang="zh-CN" sz="2600" b="1" dirty="0">
                <a:solidFill>
                  <a:srgbClr val="000000"/>
                </a:solidFill>
                <a:latin typeface="+mn-ea"/>
              </a:rPr>
              <a:t>change</a:t>
            </a:r>
            <a:r>
              <a:rPr lang="en-US" altLang="zh-CN" sz="2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600" b="1" dirty="0">
                <a:solidFill>
                  <a:srgbClr val="000000"/>
                </a:solidFill>
                <a:latin typeface="+mn-ea"/>
              </a:rPr>
              <a:t>detection</a:t>
            </a:r>
            <a:r>
              <a:rPr lang="zh-CN" altLang="zh-CN" sz="2600" dirty="0">
                <a:solidFill>
                  <a:srgbClr val="000000"/>
                </a:solidFill>
                <a:latin typeface="+mn-ea"/>
              </a:rPr>
              <a:t> is essentially relevant to </a:t>
            </a:r>
            <a:r>
              <a:rPr lang="zh-CN" altLang="zh-CN" sz="2600" dirty="0" smtClean="0">
                <a:solidFill>
                  <a:srgbClr val="000000"/>
                </a:solidFill>
                <a:latin typeface="+mn-ea"/>
              </a:rPr>
              <a:t>the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600" dirty="0" smtClean="0">
                <a:solidFill>
                  <a:srgbClr val="000000"/>
                </a:solidFill>
                <a:latin typeface="+mn-ea"/>
              </a:rPr>
              <a:t>concept </a:t>
            </a:r>
            <a:r>
              <a:rPr lang="zh-CN" altLang="zh-CN" sz="2600" dirty="0">
                <a:solidFill>
                  <a:srgbClr val="000000"/>
                </a:solidFill>
                <a:latin typeface="+mn-ea"/>
              </a:rPr>
              <a:t>of </a:t>
            </a:r>
            <a:r>
              <a:rPr lang="zh-CN" altLang="zh-CN" sz="2600" b="1" dirty="0">
                <a:solidFill>
                  <a:srgbClr val="000000"/>
                </a:solidFill>
                <a:latin typeface="+mn-ea"/>
              </a:rPr>
              <a:t>finding distances between distributions</a:t>
            </a:r>
            <a:r>
              <a:rPr lang="zh-CN" altLang="zh-CN" sz="2600" dirty="0">
                <a:solidFill>
                  <a:srgbClr val="000000"/>
                </a:solidFill>
                <a:latin typeface="+mn-ea"/>
              </a:rPr>
              <a:t>, a very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600" dirty="0">
                <a:solidFill>
                  <a:srgbClr val="000000"/>
                </a:solidFill>
                <a:latin typeface="+mn-ea"/>
              </a:rPr>
              <a:t>general way of representing this distance is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600" dirty="0">
                <a:solidFill>
                  <a:srgbClr val="000000"/>
                </a:solidFill>
                <a:latin typeface="+mn-ea"/>
              </a:rPr>
              <a:t>the relative entropy from information theory. This is also known as the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zh-CN" sz="2600" b="1" dirty="0">
                <a:solidFill>
                  <a:srgbClr val="000000"/>
                </a:solidFill>
                <a:latin typeface="+mn-ea"/>
              </a:rPr>
              <a:t>Kullback-Leibler (or KL) distance</a:t>
            </a:r>
            <a:r>
              <a:rPr lang="zh-CN" altLang="zh-CN" sz="26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9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666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Outlier Detection in Multidimensional Data 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+mn-ea"/>
              </a:rPr>
              <a:t>Individual Data Points as Outliers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chemeClr val="tx2"/>
                </a:solidFill>
                <a:latin typeface="+mn-ea"/>
              </a:rPr>
              <a:t>Aggregate Change Points as Outliers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00B050"/>
                </a:solidFill>
                <a:latin typeface="+mn-ea"/>
              </a:rPr>
              <a:t>Rare and Novel Class Detection in Multidimensional Data Streams (supervised streaming scenario)</a:t>
            </a:r>
          </a:p>
          <a:p>
            <a:pPr marL="342900" fontAlgn="ctr"/>
            <a:endParaRPr lang="en-US" altLang="zh-CN" sz="2400" dirty="0">
              <a:solidFill>
                <a:srgbClr val="00B050"/>
              </a:solidFill>
              <a:latin typeface="+mn-ea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+mn-ea"/>
              </a:rPr>
              <a:t>Rare Class </a:t>
            </a:r>
            <a:r>
              <a:rPr lang="zh-CN" altLang="zh-CN" sz="2400" b="1" dirty="0" smtClean="0">
                <a:latin typeface="+mn-ea"/>
              </a:rPr>
              <a:t>Outliers</a:t>
            </a:r>
            <a:endParaRPr lang="en-US" altLang="zh-CN" sz="2400" b="1" dirty="0">
              <a:latin typeface="+mn-ea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zh-CN" altLang="zh-CN" sz="2400" dirty="0">
              <a:latin typeface="+mn-ea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+mn-ea"/>
              </a:rPr>
              <a:t>Novel Class Outliers</a:t>
            </a:r>
            <a:r>
              <a:rPr lang="en-US" altLang="zh-CN" sz="2400" dirty="0">
                <a:latin typeface="+mn-ea"/>
              </a:rPr>
              <a:t>: </a:t>
            </a:r>
            <a:r>
              <a:rPr lang="zh-CN" altLang="zh-CN" sz="2400" dirty="0">
                <a:latin typeface="+mn-ea"/>
              </a:rPr>
              <a:t>These are classes, which were not encountered before in the data stream.</a:t>
            </a:r>
            <a:endParaRPr lang="en-US" altLang="zh-CN" sz="2400" dirty="0">
              <a:latin typeface="+mn-ea"/>
            </a:endParaRPr>
          </a:p>
          <a:p>
            <a:pPr fontAlgn="ctr"/>
            <a:endParaRPr lang="zh-CN" altLang="zh-CN" sz="2400" dirty="0">
              <a:latin typeface="+mn-ea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+mn-ea"/>
              </a:rPr>
              <a:t>Infrequently Recurring Class Outliers</a:t>
            </a:r>
            <a:r>
              <a:rPr lang="en-US" altLang="zh-CN" sz="2400" dirty="0">
                <a:latin typeface="+mn-ea"/>
              </a:rPr>
              <a:t>: </a:t>
            </a:r>
            <a:r>
              <a:rPr lang="zh-CN" altLang="zh-CN" sz="2400" dirty="0">
                <a:latin typeface="+mn-ea"/>
              </a:rPr>
              <a:t>These are classes, which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have not been encountered for a while, but may re-appear in the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stream. Such classes are different from the first type of outliers, because they arrive in temporally rare bursts.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8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638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Rare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and Novel Class Detection in Multidimensional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Data Streams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(supervised streaming scenario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)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Detecting Rare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Classes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In such cases, a </a:t>
            </a: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small fraction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of the records may belong to a rare class, but they </a:t>
            </a: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may not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necessarily be distributed in a non-homogenous way from </a:t>
            </a: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a temporal perspective.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Numerous 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classifiers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are available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for the 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streaming scenario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[10], especially </a:t>
            </a: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in the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presence </a:t>
            </a: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of 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</a:rPr>
              <a:t>concept 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drift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. For detecting rare classes, the only change to be </a:t>
            </a: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made to 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these classifiers is to add methods which are intended to handle </a:t>
            </a: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the </a:t>
            </a:r>
            <a:r>
              <a:rPr lang="en-US" altLang="zh-CN" sz="2400" b="1" dirty="0" smtClean="0">
                <a:solidFill>
                  <a:schemeClr val="tx2"/>
                </a:solidFill>
                <a:latin typeface="+mn-ea"/>
              </a:rPr>
              <a:t>class 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imbalance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.</a:t>
            </a:r>
            <a:endParaRPr lang="en-US" altLang="zh-CN" sz="2400" dirty="0" smtClean="0">
              <a:solidFill>
                <a:schemeClr val="tx2"/>
              </a:solidFill>
              <a:latin typeface="+mn-ea"/>
            </a:endParaRPr>
          </a:p>
          <a:p>
            <a:pPr marL="342900" fontAlgn="ctr"/>
            <a:endParaRPr lang="en-US" altLang="zh-CN" sz="2400" dirty="0" smtClean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1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Rare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and Novel Class Detection in Multidimensional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Data Streams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(supervised streaming scenario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)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Detecting Novel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Classes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N</a:t>
            </a:r>
            <a:r>
              <a:rPr lang="zh-CN" altLang="zh-CN" sz="2400" dirty="0">
                <a:latin typeface="+mn-ea"/>
              </a:rPr>
              <a:t>ovel class detection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in the </a:t>
            </a:r>
            <a:r>
              <a:rPr lang="zh-CN" altLang="zh-CN" sz="2400" b="1" dirty="0">
                <a:latin typeface="+mn-ea"/>
              </a:rPr>
              <a:t>online setting</a:t>
            </a:r>
            <a:r>
              <a:rPr lang="en-US" altLang="zh-CN" sz="2400" dirty="0">
                <a:latin typeface="+mn-ea"/>
              </a:rPr>
              <a:t>.</a:t>
            </a:r>
            <a:endParaRPr lang="zh-CN" altLang="zh-CN" sz="2400" dirty="0">
              <a:latin typeface="+mn-ea"/>
            </a:endParaRPr>
          </a:p>
          <a:p>
            <a:r>
              <a:rPr lang="zh-CN" altLang="zh-CN" sz="2400" dirty="0">
                <a:latin typeface="+mn-ea"/>
              </a:rPr>
              <a:t> </a:t>
            </a:r>
          </a:p>
          <a:p>
            <a:r>
              <a:rPr lang="zh-CN" altLang="zh-CN" sz="2400" dirty="0">
                <a:latin typeface="+mn-ea"/>
              </a:rPr>
              <a:t>Detecting novel classes is also a form of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b="1" dirty="0">
                <a:latin typeface="+mn-ea"/>
              </a:rPr>
              <a:t>semi-supervision</a:t>
            </a:r>
            <a:r>
              <a:rPr lang="zh-CN" altLang="zh-CN" sz="2400" dirty="0">
                <a:latin typeface="+mn-ea"/>
              </a:rPr>
              <a:t>, because models are available about many of the other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classes, but not the class that is </a:t>
            </a:r>
            <a:r>
              <a:rPr lang="zh-CN" altLang="zh-CN" sz="2400" dirty="0" smtClean="0">
                <a:latin typeface="+mn-ea"/>
              </a:rPr>
              <a:t>being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zh-CN" sz="2400" dirty="0" smtClean="0">
                <a:latin typeface="+mn-ea"/>
              </a:rPr>
              <a:t>detected</a:t>
            </a:r>
            <a:r>
              <a:rPr lang="zh-CN" altLang="zh-CN" sz="2400" dirty="0">
                <a:latin typeface="+mn-ea"/>
              </a:rPr>
              <a:t>.</a:t>
            </a:r>
          </a:p>
          <a:p>
            <a:r>
              <a:rPr lang="zh-CN" altLang="zh-CN" sz="2400" dirty="0">
                <a:latin typeface="+mn-ea"/>
              </a:rPr>
              <a:t> </a:t>
            </a:r>
          </a:p>
          <a:p>
            <a:r>
              <a:rPr lang="zh-CN" altLang="zh-CN" sz="2400" dirty="0">
                <a:latin typeface="+mn-ea"/>
              </a:rPr>
              <a:t>A more general way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of understanding the </a:t>
            </a:r>
            <a:r>
              <a:rPr lang="zh-CN" altLang="zh-CN" sz="2400" b="1" dirty="0">
                <a:latin typeface="+mn-ea"/>
              </a:rPr>
              <a:t>novel class detection problem</a:t>
            </a:r>
            <a:r>
              <a:rPr lang="zh-CN" altLang="zh-CN" sz="2400" dirty="0">
                <a:latin typeface="+mn-ea"/>
              </a:rPr>
              <a:t> is to view it as a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b="1" dirty="0">
                <a:latin typeface="+mn-ea"/>
              </a:rPr>
              <a:t>combination</a:t>
            </a:r>
            <a:r>
              <a:rPr lang="zh-CN" altLang="zh-CN" sz="2400" dirty="0">
                <a:latin typeface="+mn-ea"/>
              </a:rPr>
              <a:t> of </a:t>
            </a:r>
            <a:r>
              <a:rPr lang="zh-CN" altLang="zh-CN" sz="2400" b="1" dirty="0">
                <a:latin typeface="+mn-ea"/>
              </a:rPr>
              <a:t>supervised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zh-CN" sz="2400" b="1" dirty="0">
                <a:latin typeface="+mn-ea"/>
              </a:rPr>
              <a:t>(classification)</a:t>
            </a:r>
            <a:r>
              <a:rPr lang="zh-CN" altLang="zh-CN" sz="2400" dirty="0">
                <a:latin typeface="+mn-ea"/>
              </a:rPr>
              <a:t> and </a:t>
            </a:r>
            <a:r>
              <a:rPr lang="zh-CN" altLang="zh-CN" sz="2400" b="1" dirty="0">
                <a:latin typeface="+mn-ea"/>
              </a:rPr>
              <a:t>unsupervised (clustering)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zh-CN" sz="2400" b="1" dirty="0">
                <a:latin typeface="+mn-ea"/>
              </a:rPr>
              <a:t>models</a:t>
            </a:r>
            <a:r>
              <a:rPr lang="zh-CN" altLang="zh-CN" sz="2400" dirty="0" smtClean="0">
                <a:latin typeface="+mn-ea"/>
              </a:rPr>
              <a:t>.</a:t>
            </a:r>
            <a:endParaRPr lang="zh-CN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1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 smtClean="0">
                <a:latin typeface="+mn-ea"/>
              </a:rPr>
              <a:t>Maintaining </a:t>
            </a:r>
            <a:r>
              <a:rPr lang="en-US" altLang="zh-CN" sz="2500" dirty="0">
                <a:latin typeface="+mn-ea"/>
              </a:rPr>
              <a:t>a </a:t>
            </a:r>
            <a:r>
              <a:rPr lang="en-US" altLang="zh-CN" sz="2500" b="1" dirty="0">
                <a:latin typeface="+mn-ea"/>
              </a:rPr>
              <a:t>supervised model </a:t>
            </a:r>
            <a:r>
              <a:rPr lang="en-US" altLang="zh-CN" sz="2500" dirty="0">
                <a:latin typeface="+mn-ea"/>
              </a:rPr>
              <a:t>of the classes available in the training data </a:t>
            </a:r>
            <a:r>
              <a:rPr lang="en-US" altLang="zh-CN" sz="2500" dirty="0" smtClean="0">
                <a:latin typeface="+mn-ea"/>
              </a:rPr>
              <a:t>as an </a:t>
            </a:r>
            <a:r>
              <a:rPr lang="en-US" altLang="zh-CN" sz="2500" dirty="0">
                <a:latin typeface="+mn-ea"/>
              </a:rPr>
              <a:t>ensemble of classification </a:t>
            </a:r>
            <a:r>
              <a:rPr lang="en-US" altLang="zh-CN" sz="2500" dirty="0" smtClean="0">
                <a:latin typeface="+mn-ea"/>
              </a:rPr>
              <a:t>models.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 smtClean="0">
                <a:latin typeface="+mn-ea"/>
              </a:rPr>
              <a:t>Maintaining </a:t>
            </a:r>
            <a:r>
              <a:rPr lang="en-US" altLang="zh-CN" sz="2500" dirty="0">
                <a:latin typeface="+mn-ea"/>
              </a:rPr>
              <a:t>an </a:t>
            </a:r>
            <a:r>
              <a:rPr lang="en-US" altLang="zh-CN" sz="2500" b="1" dirty="0">
                <a:latin typeface="+mn-ea"/>
              </a:rPr>
              <a:t>unsupervised model </a:t>
            </a:r>
            <a:r>
              <a:rPr lang="en-US" altLang="zh-CN" sz="2500" dirty="0">
                <a:latin typeface="+mn-ea"/>
              </a:rPr>
              <a:t>of the (unlabeled) novel </a:t>
            </a:r>
            <a:r>
              <a:rPr lang="en-US" altLang="zh-CN" sz="2500" dirty="0" smtClean="0">
                <a:latin typeface="+mn-ea"/>
              </a:rPr>
              <a:t>classes received </a:t>
            </a:r>
            <a:r>
              <a:rPr lang="en-US" altLang="zh-CN" sz="2500" dirty="0">
                <a:latin typeface="+mn-ea"/>
              </a:rPr>
              <a:t>so far as cohesive groups of tightly knit clusters.</a:t>
            </a:r>
            <a:r>
              <a:rPr lang="en-US" altLang="zh-CN" sz="2500" dirty="0"/>
              <a:t/>
            </a:r>
            <a:br>
              <a:rPr lang="en-US" altLang="zh-CN" sz="2500" dirty="0"/>
            </a:br>
            <a:endParaRPr lang="en-US" altLang="zh-CN" sz="2500" dirty="0" smtClean="0"/>
          </a:p>
          <a:p>
            <a:pPr>
              <a:lnSpc>
                <a:spcPct val="130000"/>
              </a:lnSpc>
            </a:pPr>
            <a:r>
              <a:rPr lang="en-US" altLang="zh-CN" sz="2500" dirty="0">
                <a:solidFill>
                  <a:schemeClr val="tx2"/>
                </a:solidFill>
                <a:latin typeface="+mn-ea"/>
              </a:rPr>
              <a:t>When a </a:t>
            </a:r>
            <a:r>
              <a:rPr lang="en-US" altLang="zh-CN" sz="2500" b="1" dirty="0">
                <a:solidFill>
                  <a:schemeClr val="tx2"/>
                </a:solidFill>
                <a:latin typeface="+mn-ea"/>
              </a:rPr>
              <a:t>new test instance </a:t>
            </a:r>
            <a:r>
              <a:rPr lang="en-US" altLang="zh-CN" sz="2500" dirty="0">
                <a:solidFill>
                  <a:schemeClr val="tx2"/>
                </a:solidFill>
                <a:latin typeface="+mn-ea"/>
              </a:rPr>
              <a:t>is received, the classification model is </a:t>
            </a:r>
            <a:r>
              <a:rPr lang="en-US" altLang="zh-CN" sz="2500" dirty="0" smtClean="0">
                <a:solidFill>
                  <a:schemeClr val="tx2"/>
                </a:solidFill>
                <a:latin typeface="+mn-ea"/>
              </a:rPr>
              <a:t>first applied </a:t>
            </a:r>
            <a:r>
              <a:rPr lang="en-US" altLang="zh-CN" sz="2500" dirty="0">
                <a:solidFill>
                  <a:schemeClr val="tx2"/>
                </a:solidFill>
                <a:latin typeface="+mn-ea"/>
              </a:rPr>
              <a:t>to it to test whether it belongs to a currently existing (</a:t>
            </a:r>
            <a:r>
              <a:rPr lang="en-US" altLang="zh-CN" sz="2500" dirty="0" smtClean="0">
                <a:solidFill>
                  <a:schemeClr val="tx2"/>
                </a:solidFill>
                <a:latin typeface="+mn-ea"/>
              </a:rPr>
              <a:t>labeled) class</a:t>
            </a:r>
            <a:r>
              <a:rPr lang="en-US" altLang="zh-CN" sz="2500" dirty="0">
                <a:solidFill>
                  <a:schemeClr val="tx2"/>
                </a:solidFill>
                <a:latin typeface="+mn-ea"/>
              </a:rPr>
              <a:t>. If this is not the case, it is tested whether it naturally </a:t>
            </a:r>
            <a:r>
              <a:rPr lang="en-US" altLang="zh-CN" sz="2500" dirty="0" smtClean="0">
                <a:solidFill>
                  <a:schemeClr val="tx2"/>
                </a:solidFill>
                <a:latin typeface="+mn-ea"/>
              </a:rPr>
              <a:t>belongs to </a:t>
            </a:r>
            <a:r>
              <a:rPr lang="en-US" altLang="zh-CN" sz="2500" dirty="0">
                <a:solidFill>
                  <a:schemeClr val="tx2"/>
                </a:solidFill>
                <a:latin typeface="+mn-ea"/>
              </a:rPr>
              <a:t>one of the novel classes</a:t>
            </a:r>
            <a:r>
              <a:rPr lang="en-US" altLang="zh-CN" sz="2500" dirty="0" smtClean="0">
                <a:solidFill>
                  <a:schemeClr val="tx2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500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500" dirty="0">
                <a:solidFill>
                  <a:schemeClr val="tx2"/>
                </a:solidFill>
                <a:latin typeface="+mn-ea"/>
              </a:rPr>
              <a:t>If neither of these conditions hold, it is </a:t>
            </a:r>
            <a:r>
              <a:rPr lang="en-US" altLang="zh-CN" sz="2500" dirty="0" smtClean="0">
                <a:solidFill>
                  <a:schemeClr val="tx2"/>
                </a:solidFill>
                <a:latin typeface="+mn-ea"/>
              </a:rPr>
              <a:t>assumed that </a:t>
            </a:r>
            <a:r>
              <a:rPr lang="en-US" altLang="zh-CN" sz="2500" dirty="0">
                <a:solidFill>
                  <a:schemeClr val="tx2"/>
                </a:solidFill>
                <a:latin typeface="+mn-ea"/>
              </a:rPr>
              <a:t>the new data point should be in a novel class of its own</a:t>
            </a:r>
            <a:r>
              <a:rPr lang="en-US" altLang="zh-CN" sz="2500" dirty="0" smtClean="0">
                <a:solidFill>
                  <a:schemeClr val="tx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40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453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Outlier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Detection in Multidimensional Data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Streams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Rare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and Novel Class Detection in Multidimensional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Data Streams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(supervised streaming scenario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)</a:t>
            </a:r>
          </a:p>
          <a:p>
            <a:pPr marL="1371577" lvl="2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Detecting Infrequently Recurring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Classes</a:t>
            </a:r>
          </a:p>
          <a:p>
            <a:pPr>
              <a:lnSpc>
                <a:spcPct val="130000"/>
              </a:lnSpc>
            </a:pPr>
            <a:endParaRPr lang="en-US" altLang="zh-CN" sz="2600" dirty="0">
              <a:solidFill>
                <a:srgbClr val="00B050"/>
              </a:solidFill>
              <a:latin typeface="+mn-ea"/>
            </a:endParaRPr>
          </a:p>
          <a:p>
            <a:r>
              <a:rPr lang="zh-CN" altLang="zh-CN" sz="2600" dirty="0">
                <a:latin typeface="+mn-ea"/>
              </a:rPr>
              <a:t>简化的方法：one solution is to simply report a recurring outlier as a novel </a:t>
            </a:r>
            <a:r>
              <a:rPr lang="zh-CN" altLang="zh-CN" sz="2600" dirty="0" smtClean="0">
                <a:latin typeface="+mn-ea"/>
              </a:rPr>
              <a:t>outlier</a:t>
            </a:r>
            <a:endParaRPr lang="zh-CN" altLang="zh-CN" sz="2600" dirty="0">
              <a:latin typeface="+mn-ea"/>
            </a:endParaRPr>
          </a:p>
          <a:p>
            <a:r>
              <a:rPr lang="zh-CN" altLang="zh-CN" sz="2600" dirty="0">
                <a:latin typeface="+mn-ea"/>
              </a:rPr>
              <a:t> </a:t>
            </a:r>
          </a:p>
          <a:p>
            <a:r>
              <a:rPr lang="en-US" altLang="zh-CN" sz="2600" dirty="0">
                <a:latin typeface="+mn-ea"/>
              </a:rPr>
              <a:t>B</a:t>
            </a:r>
            <a:r>
              <a:rPr lang="zh-CN" altLang="zh-CN" sz="2600" dirty="0">
                <a:latin typeface="+mn-ea"/>
              </a:rPr>
              <a:t>y remembering the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distribution of the recurring class over time, it is possible to improve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zh-CN" sz="2600" dirty="0">
                <a:latin typeface="+mn-ea"/>
              </a:rPr>
              <a:t>the classification accuracy</a:t>
            </a:r>
            <a:r>
              <a:rPr lang="zh-CN" altLang="zh-CN" sz="2600" dirty="0" smtClean="0">
                <a:latin typeface="+mn-ea"/>
              </a:rPr>
              <a:t>.</a:t>
            </a:r>
            <a:endParaRPr lang="zh-CN" altLang="zh-CN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2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Autoregressive Models (Correlations across time)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Multiple Time Series Regression Models (Correlations across series)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Supervised Outlier Detection in Time Series</a:t>
            </a: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Autoregressive </a:t>
            </a:r>
            <a:r>
              <a:rPr lang="en-US" altLang="zh-CN" sz="2400" dirty="0" smtClean="0">
                <a:latin typeface="+mn-ea"/>
              </a:rPr>
              <a:t>Models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• </a:t>
            </a:r>
            <a:r>
              <a:rPr lang="en-US" altLang="zh-CN" sz="2400" b="1" dirty="0">
                <a:latin typeface="+mn-ea"/>
              </a:rPr>
              <a:t>Autoregressive models (AR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en-US" altLang="zh-CN" sz="2400" dirty="0">
                <a:latin typeface="+mn-ea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• </a:t>
            </a:r>
            <a:r>
              <a:rPr lang="en-US" altLang="zh-CN" sz="2400" b="1" dirty="0">
                <a:latin typeface="+mn-ea"/>
              </a:rPr>
              <a:t>moving average model (MA Model</a:t>
            </a:r>
            <a:r>
              <a:rPr lang="en-US" altLang="zh-CN" sz="2400" b="1" dirty="0" smtClean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• </a:t>
            </a:r>
            <a:r>
              <a:rPr lang="en-US" altLang="zh-CN" sz="2400" b="1" dirty="0">
                <a:latin typeface="+mn-ea"/>
              </a:rPr>
              <a:t>Auto-Regressive Moving Average (ARMA) </a:t>
            </a:r>
            <a:r>
              <a:rPr lang="en-US" altLang="zh-CN" sz="2400" b="1" dirty="0" smtClean="0">
                <a:latin typeface="+mn-ea"/>
              </a:rPr>
              <a:t>model</a:t>
            </a:r>
            <a:r>
              <a:rPr lang="en-US" altLang="zh-CN" sz="2400" dirty="0">
                <a:latin typeface="+mn-ea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n-ea"/>
              </a:rPr>
              <a:t>• </a:t>
            </a:r>
            <a:r>
              <a:rPr lang="en-US" altLang="zh-CN" sz="2400" b="1" dirty="0">
                <a:latin typeface="+mn-ea"/>
              </a:rPr>
              <a:t>Autoregressive Integrated Moving Average Model (ARIMA</a:t>
            </a:r>
            <a:r>
              <a:rPr lang="en-US" altLang="zh-CN" sz="2400" b="1" dirty="0" smtClean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096000" y="2696932"/>
              <a:ext cx="5867280" cy="2286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6640" y="2687572"/>
                <a:ext cx="588600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Autoregressive Models (Correlations across time)</a:t>
            </a:r>
          </a:p>
          <a:p>
            <a:pPr>
              <a:lnSpc>
                <a:spcPct val="13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• </a:t>
            </a:r>
            <a:r>
              <a:rPr lang="en-US" altLang="zh-CN" sz="2200" b="1" dirty="0" smtClean="0">
                <a:latin typeface="+mn-ea"/>
              </a:rPr>
              <a:t>Autoregressive models (AR)</a:t>
            </a:r>
            <a:r>
              <a:rPr lang="en-US" altLang="zh-CN" sz="2200" dirty="0" smtClean="0">
                <a:latin typeface="+mn-ea"/>
              </a:rPr>
              <a:t>: The value of </a:t>
            </a:r>
            <a:r>
              <a:rPr lang="en-US" altLang="zh-CN" sz="2200" dirty="0" err="1" smtClean="0">
                <a:latin typeface="+mn-ea"/>
              </a:rPr>
              <a:t>X</a:t>
            </a:r>
            <a:r>
              <a:rPr lang="en-US" altLang="zh-CN" sz="1600" dirty="0" err="1" smtClean="0">
                <a:latin typeface="+mn-ea"/>
              </a:rPr>
              <a:t>t</a:t>
            </a:r>
            <a:r>
              <a:rPr lang="en-US" altLang="zh-CN" sz="2200" dirty="0" smtClean="0">
                <a:latin typeface="+mn-ea"/>
              </a:rPr>
              <a:t> is defined in terms of the values in the last window of length p. Particularly useful in the context of univariate time-series.	</a:t>
            </a:r>
          </a:p>
          <a:p>
            <a:pPr>
              <a:lnSpc>
                <a:spcPct val="13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The </a:t>
            </a:r>
            <a:r>
              <a:rPr lang="en-US" altLang="zh-CN" sz="2200" dirty="0">
                <a:latin typeface="+mn-ea"/>
              </a:rPr>
              <a:t>value of </a:t>
            </a:r>
            <a:r>
              <a:rPr lang="en-US" altLang="zh-CN" sz="2200" b="1" dirty="0" err="1" smtClean="0">
                <a:latin typeface="+mn-ea"/>
              </a:rPr>
              <a:t>ε</a:t>
            </a:r>
            <a:r>
              <a:rPr lang="en-US" altLang="zh-CN" sz="1600" b="1" dirty="0" err="1" smtClean="0">
                <a:latin typeface="+mn-ea"/>
              </a:rPr>
              <a:t>t</a:t>
            </a:r>
            <a:r>
              <a:rPr lang="en-US" altLang="zh-CN" sz="2200" dirty="0" smtClean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represents the </a:t>
            </a:r>
            <a:r>
              <a:rPr lang="en-US" altLang="zh-CN" sz="2200" b="1" dirty="0">
                <a:latin typeface="+mn-ea"/>
              </a:rPr>
              <a:t>noise</a:t>
            </a:r>
            <a:r>
              <a:rPr lang="en-US" altLang="zh-CN" sz="2200" dirty="0">
                <a:latin typeface="+mn-ea"/>
              </a:rPr>
              <a:t>, or the </a:t>
            </a:r>
            <a:r>
              <a:rPr lang="en-US" altLang="zh-CN" sz="2200" b="1" dirty="0">
                <a:latin typeface="+mn-ea"/>
              </a:rPr>
              <a:t>deviation from the </a:t>
            </a:r>
            <a:r>
              <a:rPr lang="en-US" altLang="zh-CN" sz="2200" b="1" dirty="0" smtClean="0">
                <a:latin typeface="+mn-ea"/>
              </a:rPr>
              <a:t>expected values</a:t>
            </a:r>
            <a:r>
              <a:rPr lang="en-US" altLang="zh-CN" sz="2200" dirty="0" smtClean="0">
                <a:latin typeface="+mn-ea"/>
              </a:rPr>
              <a:t>. Large </a:t>
            </a:r>
            <a:r>
              <a:rPr lang="en-US" altLang="zh-CN" sz="2200" dirty="0">
                <a:latin typeface="+mn-ea"/>
              </a:rPr>
              <a:t>absolute values of this deviation represent the anomalies </a:t>
            </a:r>
            <a:r>
              <a:rPr lang="en-US" altLang="zh-CN" sz="2200" dirty="0" smtClean="0">
                <a:latin typeface="+mn-ea"/>
              </a:rPr>
              <a:t>in the underlying </a:t>
            </a:r>
            <a:r>
              <a:rPr lang="en-US" altLang="zh-CN" sz="2200" dirty="0">
                <a:latin typeface="+mn-ea"/>
              </a:rPr>
              <a:t>data.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66" y="4962246"/>
            <a:ext cx="4886325" cy="1447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74858" y="5501480"/>
            <a:ext cx="280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Extreme value analysis</a:t>
            </a:r>
            <a:endParaRPr lang="zh-CN" altLang="en-US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65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Autoregressive Models (Correlations across time)</a:t>
            </a: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• </a:t>
            </a:r>
            <a:r>
              <a:rPr lang="en-US" altLang="zh-CN" sz="2400" b="1" dirty="0">
                <a:latin typeface="+mn-ea"/>
              </a:rPr>
              <a:t>moving average model (MA Model)</a:t>
            </a:r>
            <a:r>
              <a:rPr lang="en-US" altLang="zh-CN" sz="2400" dirty="0">
                <a:latin typeface="+mn-ea"/>
              </a:rPr>
              <a:t>: Predicts subsequent deviations on the basis of the past history of deviations</a:t>
            </a:r>
            <a:r>
              <a:rPr lang="en-US" altLang="zh-CN" sz="2400" dirty="0" smtClean="0">
                <a:latin typeface="+mn-ea"/>
              </a:rPr>
              <a:t>.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4643643"/>
            <a:ext cx="4810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701566" cy="362708"/>
          </a:xfrm>
        </p:spPr>
        <p:txBody>
          <a:bodyPr/>
          <a:lstStyle/>
          <a:p>
            <a:r>
              <a:rPr lang="en-US" altLang="zh-CN" dirty="0"/>
              <a:t>TIME SERIES AND MULTIDIMENSIONAL STREAMING OUTLIER DETECTION</a:t>
            </a:r>
          </a:p>
          <a:p>
            <a:endParaRPr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Abrupt Change Detection in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Prediction-based Outlier Detection of Streaming Time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Autoregressive Models (Correlations across time)</a:t>
            </a: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+mn-ea"/>
              </a:rPr>
              <a:t>• </a:t>
            </a:r>
            <a:r>
              <a:rPr lang="en-US" altLang="zh-CN" sz="2400" b="1" dirty="0">
                <a:latin typeface="+mn-ea"/>
              </a:rPr>
              <a:t>Auto-Regressive Moving Average (ARMA) model</a:t>
            </a:r>
            <a:r>
              <a:rPr lang="en-US" altLang="zh-CN" sz="2400" dirty="0">
                <a:latin typeface="+mn-ea"/>
              </a:rPr>
              <a:t>: The auto-regressive model can be made more robust by combining it with a moving average model (MA Model). In practice, both the previous history of deviations and values may be important for calculating expected values</a:t>
            </a:r>
            <a:r>
              <a:rPr lang="en-US" altLang="zh-CN" sz="2400" dirty="0" smtClean="0">
                <a:latin typeface="+mn-ea"/>
              </a:rPr>
              <a:t>.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5018193"/>
            <a:ext cx="7277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</TotalTime>
  <Words>3735</Words>
  <Application>Microsoft Office PowerPoint</Application>
  <PresentationFormat>宽屏</PresentationFormat>
  <Paragraphs>429</Paragraphs>
  <Slides>57</Slides>
  <Notes>4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 Jorfun</cp:lastModifiedBy>
  <cp:revision>399</cp:revision>
  <dcterms:created xsi:type="dcterms:W3CDTF">2015-08-18T02:51:41Z</dcterms:created>
  <dcterms:modified xsi:type="dcterms:W3CDTF">2017-07-14T09:40:21Z</dcterms:modified>
  <cp:category/>
</cp:coreProperties>
</file>