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6"/>
  </p:notesMasterIdLst>
  <p:sldIdLst>
    <p:sldId id="256" r:id="rId3"/>
    <p:sldId id="259" r:id="rId4"/>
    <p:sldId id="282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84" r:id="rId14"/>
    <p:sldId id="292" r:id="rId15"/>
    <p:sldId id="293" r:id="rId16"/>
    <p:sldId id="295" r:id="rId17"/>
    <p:sldId id="294" r:id="rId18"/>
    <p:sldId id="296" r:id="rId19"/>
    <p:sldId id="297" r:id="rId20"/>
    <p:sldId id="299" r:id="rId21"/>
    <p:sldId id="300" r:id="rId22"/>
    <p:sldId id="298" r:id="rId23"/>
    <p:sldId id="301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2072" autoAdjust="0"/>
  </p:normalViewPr>
  <p:slideViewPr>
    <p:cSldViewPr snapToGrid="0" snapToObjects="1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3" y="2564064"/>
            <a:ext cx="5772585" cy="1729872"/>
          </a:xfrm>
        </p:spPr>
        <p:txBody>
          <a:bodyPr/>
          <a:lstStyle/>
          <a:p>
            <a:r>
              <a:rPr lang="en-US" altLang="zh-CN" sz="4100" dirty="0">
                <a:solidFill>
                  <a:schemeClr val="accent3">
                    <a:lumMod val="75000"/>
                  </a:schemeClr>
                </a:solidFill>
              </a:rPr>
              <a:t>Outlier Detection for Temporal </a:t>
            </a:r>
            <a:r>
              <a:rPr lang="en-US" altLang="zh-CN" sz="4100" dirty="0" smtClean="0">
                <a:solidFill>
                  <a:schemeClr val="accent3">
                    <a:lumMod val="75000"/>
                  </a:schemeClr>
                </a:solidFill>
              </a:rPr>
              <a:t>Data: A </a:t>
            </a:r>
            <a:r>
              <a:rPr lang="en-US" altLang="zh-CN" sz="4100" dirty="0">
                <a:solidFill>
                  <a:schemeClr val="accent3">
                    <a:lumMod val="75000"/>
                  </a:schemeClr>
                </a:solidFill>
              </a:rPr>
              <a:t>Survey</a:t>
            </a:r>
            <a:endParaRPr kumimoji="1" lang="zh-CN" altLang="en-US" sz="4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2400" dirty="0" smtClean="0">
                <a:latin typeface="+mn-ea"/>
              </a:rPr>
              <a:t>报告人</a:t>
            </a:r>
            <a:r>
              <a:rPr kumimoji="1" lang="zh-CN" altLang="en-US" sz="2400" dirty="0" smtClean="0">
                <a:latin typeface="+mn-ea"/>
              </a:rPr>
              <a:t>：</a:t>
            </a:r>
            <a:r>
              <a:rPr kumimoji="1" lang="en-US" altLang="zh-CN" sz="2400" dirty="0" smtClean="0">
                <a:latin typeface="+mn-ea"/>
              </a:rPr>
              <a:t>Jorfun</a:t>
            </a:r>
            <a:endParaRPr kumimoji="1" lang="zh-CN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Direct Detection of Outlier Time Series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Supervised Approaches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81" y="1435372"/>
            <a:ext cx="7998438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TIME </a:t>
            </a:r>
            <a:r>
              <a:rPr lang="en-US" altLang="zh-CN" sz="3000" dirty="0" smtClean="0"/>
              <a:t>SERIES (DISCRETE) </a:t>
            </a:r>
            <a:r>
              <a:rPr lang="en-US" altLang="zh-CN" sz="3000" dirty="0"/>
              <a:t>OUTLIER DETECTION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</a:rPr>
              <a:t>Outliers in Time Series </a:t>
            </a:r>
            <a:r>
              <a:rPr lang="en-US" altLang="zh-CN" sz="2400" dirty="0" smtClean="0">
                <a:latin typeface="+mn-ea"/>
              </a:rPr>
              <a:t>Databases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Direct Detection of Outlier Time </a:t>
            </a:r>
            <a:r>
              <a:rPr lang="en-US" altLang="zh-CN" sz="2400" dirty="0" smtClean="0">
                <a:latin typeface="+mn-ea"/>
              </a:rPr>
              <a:t>Series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Window based Detection of Outlier Time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Outlier Subsequences in a Test Time Series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</a:rPr>
              <a:t>Outliers Within a Given Time </a:t>
            </a:r>
            <a:r>
              <a:rPr lang="en-US" altLang="zh-CN" sz="2400" dirty="0" smtClean="0">
                <a:latin typeface="+mn-ea"/>
              </a:rPr>
              <a:t>Series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Points as </a:t>
            </a:r>
            <a:r>
              <a:rPr lang="en-US" altLang="zh-CN" sz="2400" dirty="0" smtClean="0">
                <a:latin typeface="+mn-ea"/>
              </a:rPr>
              <a:t>Outliers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Subsequences as Outliers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211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Window based Detection of Outlier Time Series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+mn-ea"/>
              </a:rPr>
              <a:t>Given: A database of time series</a:t>
            </a:r>
          </a:p>
          <a:p>
            <a:r>
              <a:rPr lang="zh-CN" altLang="zh-CN" sz="2400" dirty="0">
                <a:latin typeface="+mn-ea"/>
              </a:rPr>
              <a:t>Find: All anomalous time windows, and hence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anomalous time series</a:t>
            </a: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The </a:t>
            </a:r>
            <a:r>
              <a:rPr lang="en-US" altLang="zh-CN" sz="2400" dirty="0">
                <a:latin typeface="+mn-ea"/>
              </a:rPr>
              <a:t>test sequence is broken into </a:t>
            </a:r>
            <a:r>
              <a:rPr lang="en-US" altLang="zh-CN" sz="2400" dirty="0" smtClean="0">
                <a:latin typeface="+mn-ea"/>
              </a:rPr>
              <a:t>multiple overlapping </a:t>
            </a:r>
            <a:r>
              <a:rPr lang="en-US" altLang="zh-CN" sz="2400" dirty="0">
                <a:latin typeface="+mn-ea"/>
              </a:rPr>
              <a:t>subsequences (windows</a:t>
            </a:r>
            <a:r>
              <a:rPr lang="en-US" altLang="zh-CN" sz="2400" dirty="0" smtClean="0">
                <a:latin typeface="+mn-ea"/>
              </a:rPr>
              <a:t>). The anomaly score </a:t>
            </a:r>
            <a:r>
              <a:rPr lang="en-US" altLang="zh-CN" sz="2400" dirty="0">
                <a:latin typeface="+mn-ea"/>
              </a:rPr>
              <a:t>is computed for each window, and then </a:t>
            </a:r>
            <a:r>
              <a:rPr lang="en-US" altLang="zh-CN" sz="2400" dirty="0" smtClean="0">
                <a:latin typeface="+mn-ea"/>
              </a:rPr>
              <a:t>the anomaly score (AS</a:t>
            </a:r>
            <a:r>
              <a:rPr lang="en-US" altLang="zh-CN" sz="2400" dirty="0">
                <a:latin typeface="+mn-ea"/>
              </a:rPr>
              <a:t>) for the entire test sequence </a:t>
            </a:r>
            <a:r>
              <a:rPr lang="en-US" altLang="zh-CN" sz="2400" dirty="0" smtClean="0">
                <a:latin typeface="+mn-ea"/>
              </a:rPr>
              <a:t>is computed </a:t>
            </a:r>
            <a:r>
              <a:rPr lang="en-US" altLang="zh-CN" sz="2400" dirty="0">
                <a:latin typeface="+mn-ea"/>
              </a:rPr>
              <a:t>in terms of that of the </a:t>
            </a:r>
            <a:r>
              <a:rPr lang="en-US" altLang="zh-CN" sz="2400" dirty="0" smtClean="0">
                <a:latin typeface="+mn-ea"/>
              </a:rPr>
              <a:t>individual windows.</a:t>
            </a:r>
          </a:p>
          <a:p>
            <a:pPr>
              <a:lnSpc>
                <a:spcPct val="13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Better </a:t>
            </a:r>
            <a:r>
              <a:rPr lang="en-US" altLang="zh-CN" sz="2400" dirty="0">
                <a:latin typeface="+mn-ea"/>
              </a:rPr>
              <a:t>localization of anomalies, compared to the techniques </a:t>
            </a:r>
            <a:r>
              <a:rPr lang="en-US" altLang="zh-CN" sz="2400" dirty="0" smtClean="0">
                <a:latin typeface="+mn-ea"/>
              </a:rPr>
              <a:t>that output </a:t>
            </a:r>
            <a:r>
              <a:rPr lang="en-US" altLang="zh-CN" sz="2400" dirty="0">
                <a:latin typeface="+mn-ea"/>
              </a:rPr>
              <a:t>the entire time series as outliers </a:t>
            </a:r>
            <a:r>
              <a:rPr lang="en-US" altLang="zh-CN" sz="2400" dirty="0" smtClean="0">
                <a:latin typeface="+mn-ea"/>
              </a:rPr>
              <a:t>directly</a:t>
            </a:r>
          </a:p>
        </p:txBody>
      </p:sp>
    </p:spTree>
    <p:extLst>
      <p:ext uri="{BB962C8B-B14F-4D97-AF65-F5344CB8AC3E}">
        <p14:creationId xmlns:p14="http://schemas.microsoft.com/office/powerpoint/2010/main" val="49422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Window based Detection of Outlier Time Series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Normal Pattern Database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Approach</a:t>
            </a:r>
          </a:p>
          <a:p>
            <a:endParaRPr lang="en-US" altLang="zh-CN" b="1" dirty="0">
              <a:solidFill>
                <a:srgbClr val="00B050"/>
              </a:solidFill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N</a:t>
            </a:r>
            <a:r>
              <a:rPr lang="zh-CN" altLang="zh-CN" sz="2400" b="1" dirty="0">
                <a:latin typeface="+mn-ea"/>
              </a:rPr>
              <a:t>ormal sequences</a:t>
            </a:r>
            <a:r>
              <a:rPr lang="zh-CN" altLang="zh-CN" sz="2400" dirty="0">
                <a:latin typeface="+mn-ea"/>
              </a:rPr>
              <a:t> are divided into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size w overlapping windows. </a:t>
            </a:r>
            <a:r>
              <a:rPr lang="zh-CN" altLang="zh-CN" sz="2400" b="1" dirty="0">
                <a:latin typeface="+mn-ea"/>
              </a:rPr>
              <a:t>Each such window subsequence is stored in a database with its frequency</a:t>
            </a:r>
            <a:r>
              <a:rPr lang="zh-CN" altLang="zh-CN" sz="2400" dirty="0">
                <a:latin typeface="+mn-ea"/>
              </a:rPr>
              <a:t>. For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a test sequence,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subsequences of size w are obtained,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and those subsequences that do not occur in normal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database are considered mismatches. If a test sequence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has a large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number of mismatches, it is marked as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an anomaly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 </a:t>
            </a:r>
            <a:r>
              <a:rPr lang="en-US" altLang="zh-CN" sz="2400" dirty="0" err="1" smtClean="0">
                <a:latin typeface="+mn-ea"/>
              </a:rPr>
              <a:t>lookahead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based </a:t>
            </a:r>
            <a:r>
              <a:rPr lang="en-US" altLang="zh-CN" sz="2400" dirty="0" smtClean="0">
                <a:latin typeface="+mn-ea"/>
              </a:rPr>
              <a:t>method</a:t>
            </a:r>
            <a:endParaRPr lang="zh-CN" altLang="zh-CN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030" y="3533592"/>
            <a:ext cx="600161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Window based Detection of Outlier Time Series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Negative and Mixed Pattern Database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Approaches</a:t>
            </a:r>
          </a:p>
          <a:p>
            <a:endParaRPr lang="en-US" altLang="zh-CN" dirty="0"/>
          </a:p>
          <a:p>
            <a:r>
              <a:rPr lang="en-US" altLang="zh-CN" sz="2400" dirty="0">
                <a:latin typeface="+mn-ea"/>
              </a:rPr>
              <a:t>Besides the dictionaries for normal </a:t>
            </a:r>
            <a:r>
              <a:rPr lang="en-US" altLang="zh-CN" sz="2400" dirty="0" smtClean="0">
                <a:latin typeface="+mn-ea"/>
              </a:rPr>
              <a:t>sequences, anomaly </a:t>
            </a:r>
            <a:r>
              <a:rPr lang="en-US" altLang="zh-CN" sz="2400" dirty="0">
                <a:latin typeface="+mn-ea"/>
              </a:rPr>
              <a:t>dictionaries can also be </a:t>
            </a:r>
            <a:r>
              <a:rPr lang="en-US" altLang="zh-CN" sz="2400" dirty="0" smtClean="0">
                <a:latin typeface="+mn-ea"/>
              </a:rPr>
              <a:t>created.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Detectors can be </a:t>
            </a:r>
            <a:r>
              <a:rPr lang="en-US" altLang="zh-CN" sz="2400" dirty="0" smtClean="0">
                <a:latin typeface="+mn-ea"/>
              </a:rPr>
              <a:t>generated randomly </a:t>
            </a:r>
            <a:r>
              <a:rPr lang="en-US" altLang="zh-CN" sz="2400" dirty="0">
                <a:latin typeface="+mn-ea"/>
              </a:rPr>
              <a:t>or by using some domain knowledge </a:t>
            </a:r>
            <a:r>
              <a:rPr lang="en-US" altLang="zh-CN" sz="2400" dirty="0" smtClean="0">
                <a:latin typeface="+mn-ea"/>
              </a:rPr>
              <a:t>of situations </a:t>
            </a:r>
            <a:r>
              <a:rPr lang="en-US" altLang="zh-CN" sz="2400" dirty="0">
                <a:latin typeface="+mn-ea"/>
              </a:rPr>
              <a:t>that are not expected to occur in </a:t>
            </a:r>
            <a:r>
              <a:rPr lang="en-US" altLang="zh-CN" sz="2400" dirty="0" smtClean="0">
                <a:latin typeface="+mn-ea"/>
              </a:rPr>
              <a:t>normal sequences.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A </a:t>
            </a:r>
            <a:r>
              <a:rPr lang="en-US" altLang="zh-CN" sz="2400" dirty="0">
                <a:latin typeface="+mn-ea"/>
              </a:rPr>
              <a:t>test sequence is then monitored </a:t>
            </a:r>
            <a:r>
              <a:rPr lang="en-US" altLang="zh-CN" sz="2400" dirty="0" smtClean="0">
                <a:latin typeface="+mn-ea"/>
              </a:rPr>
              <a:t>for presence </a:t>
            </a:r>
            <a:r>
              <a:rPr lang="en-US" altLang="zh-CN" sz="2400" dirty="0">
                <a:latin typeface="+mn-ea"/>
              </a:rPr>
              <a:t>of any detector. If any detector matches, </a:t>
            </a:r>
            <a:r>
              <a:rPr lang="en-US" altLang="zh-CN" sz="2400" dirty="0" smtClean="0">
                <a:latin typeface="+mn-ea"/>
              </a:rPr>
              <a:t>the sequence </a:t>
            </a:r>
            <a:r>
              <a:rPr lang="en-US" altLang="zh-CN" sz="2400" dirty="0">
                <a:latin typeface="+mn-ea"/>
              </a:rPr>
              <a:t>can be considered an outlier.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4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TIME </a:t>
            </a:r>
            <a:r>
              <a:rPr lang="en-US" altLang="zh-CN" sz="3000" dirty="0" smtClean="0"/>
              <a:t>SERIES (DISCRETE) </a:t>
            </a:r>
            <a:r>
              <a:rPr lang="en-US" altLang="zh-CN" sz="3000" dirty="0"/>
              <a:t>OUTLIER DETECTION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</a:rPr>
              <a:t>Outliers in Time Series </a:t>
            </a:r>
            <a:r>
              <a:rPr lang="en-US" altLang="zh-CN" sz="2400" dirty="0" smtClean="0">
                <a:latin typeface="+mn-ea"/>
              </a:rPr>
              <a:t>Databases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Direct Detection of Outlier Time </a:t>
            </a:r>
            <a:r>
              <a:rPr lang="en-US" altLang="zh-CN" sz="2400" dirty="0" smtClean="0">
                <a:latin typeface="+mn-ea"/>
              </a:rPr>
              <a:t>Series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Window based Detection of Outlier Time </a:t>
            </a:r>
            <a:r>
              <a:rPr lang="en-US" altLang="zh-CN" sz="2400" dirty="0" smtClean="0">
                <a:latin typeface="+mn-ea"/>
              </a:rPr>
              <a:t>Series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Outlier Subsequences in a Test Time Series</a:t>
            </a:r>
            <a:endParaRPr lang="en-US" altLang="zh-CN" sz="2400" dirty="0" smtClean="0">
              <a:solidFill>
                <a:srgbClr val="00B050"/>
              </a:solidFill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</a:rPr>
              <a:t>Outliers Within a Given Time </a:t>
            </a:r>
            <a:r>
              <a:rPr lang="en-US" altLang="zh-CN" sz="2400" dirty="0" smtClean="0">
                <a:latin typeface="+mn-ea"/>
              </a:rPr>
              <a:t>Series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Points as </a:t>
            </a:r>
            <a:r>
              <a:rPr lang="en-US" altLang="zh-CN" sz="2400" dirty="0" smtClean="0">
                <a:latin typeface="+mn-ea"/>
              </a:rPr>
              <a:t>Outliers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Subsequences as Outliers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752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Outlier Subsequences in a Test Time Series</a:t>
            </a:r>
          </a:p>
          <a:p>
            <a:r>
              <a:rPr lang="en-US" altLang="zh-CN" sz="3000" dirty="0" smtClean="0"/>
              <a:t>Series</a:t>
            </a:r>
            <a:endParaRPr lang="en-US" altLang="zh-CN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+mn-ea"/>
              </a:rPr>
              <a:t>Given: A database of time series D and a test time series t</a:t>
            </a:r>
          </a:p>
          <a:p>
            <a:r>
              <a:rPr lang="en-US" altLang="zh-CN" sz="2400" dirty="0">
                <a:latin typeface="+mn-ea"/>
              </a:rPr>
              <a:t>Find: An outlier subsequence (or a pattern) p in t</a:t>
            </a: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The anomaly score for a pattern p can be computed as the difference between the frequency of pattern p in test time series and the expected frequency in database D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soft match(</a:t>
            </a:r>
            <a:r>
              <a:rPr lang="zh-CN" altLang="en-US" sz="2400" dirty="0">
                <a:latin typeface="+mn-ea"/>
              </a:rPr>
              <a:t>本文提供了两种方法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To make the computations efficient: TARZAN algorithm, Interpolated Markov Models (IMM</a:t>
            </a:r>
            <a:r>
              <a:rPr lang="en-US" altLang="zh-CN" sz="2400" dirty="0" smtClean="0">
                <a:latin typeface="+mn-ea"/>
              </a:rPr>
              <a:t>)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59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TIME </a:t>
            </a:r>
            <a:r>
              <a:rPr lang="en-US" altLang="zh-CN" sz="3000" dirty="0" smtClean="0"/>
              <a:t>SERIES (DISCRETE) </a:t>
            </a:r>
            <a:r>
              <a:rPr lang="en-US" altLang="zh-CN" sz="3000" dirty="0"/>
              <a:t>OUTLIER DETECTION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</a:rPr>
              <a:t>Outliers in Time Series </a:t>
            </a:r>
            <a:r>
              <a:rPr lang="en-US" altLang="zh-CN" sz="2400" dirty="0" smtClean="0">
                <a:latin typeface="+mn-ea"/>
              </a:rPr>
              <a:t>Databases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Direct Detection of Outlier Time </a:t>
            </a:r>
            <a:r>
              <a:rPr lang="en-US" altLang="zh-CN" sz="2400" dirty="0" smtClean="0">
                <a:latin typeface="+mn-ea"/>
              </a:rPr>
              <a:t>Series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Window based Detection of Outlier Time </a:t>
            </a:r>
            <a:r>
              <a:rPr lang="en-US" altLang="zh-CN" sz="2400" dirty="0" smtClean="0">
                <a:latin typeface="+mn-ea"/>
              </a:rPr>
              <a:t>Series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Outlier Subsequences in a Test Time Series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</a:rPr>
              <a:t>Outliers Within a Given Time </a:t>
            </a:r>
            <a:r>
              <a:rPr lang="en-US" altLang="zh-CN" sz="2400" dirty="0" smtClean="0">
                <a:latin typeface="+mn-ea"/>
              </a:rPr>
              <a:t>Series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Points as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Outliers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Subsequences as Outliers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604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Points as Outliers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Given: A time series </a:t>
            </a:r>
            <a:r>
              <a:rPr lang="en-US" altLang="zh-CN" sz="2400" dirty="0" smtClean="0">
                <a:latin typeface="+mn-ea"/>
              </a:rPr>
              <a:t>t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Find: Outlier points in t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Prediction Models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The outlier score for a point in the time series is computed as its deviation from the predicted value by a summary prediction model. 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The primary </a:t>
            </a:r>
            <a:r>
              <a:rPr lang="en-US" altLang="zh-CN" sz="2400" dirty="0" smtClean="0">
                <a:latin typeface="+mn-ea"/>
              </a:rPr>
              <a:t>variation across </a:t>
            </a:r>
            <a:r>
              <a:rPr lang="en-US" altLang="zh-CN" sz="2400" dirty="0">
                <a:latin typeface="+mn-ea"/>
              </a:rPr>
              <a:t>models, is in terms of the particular </a:t>
            </a:r>
            <a:r>
              <a:rPr lang="en-US" altLang="zh-CN" sz="2400" dirty="0" smtClean="0">
                <a:latin typeface="+mn-ea"/>
              </a:rPr>
              <a:t>prediction model </a:t>
            </a:r>
            <a:r>
              <a:rPr lang="en-US" altLang="zh-CN" sz="2400" dirty="0">
                <a:latin typeface="+mn-ea"/>
              </a:rPr>
              <a:t>used.</a:t>
            </a:r>
          </a:p>
        </p:txBody>
      </p:sp>
    </p:spTree>
    <p:extLst>
      <p:ext uri="{BB962C8B-B14F-4D97-AF65-F5344CB8AC3E}">
        <p14:creationId xmlns:p14="http://schemas.microsoft.com/office/powerpoint/2010/main" val="191544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Points as Outliers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31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Profile Similarity based Approaches</a:t>
            </a:r>
          </a:p>
          <a:p>
            <a:r>
              <a:rPr lang="en-US" altLang="zh-CN" sz="2400" dirty="0">
                <a:latin typeface="+mn-ea"/>
              </a:rPr>
              <a:t>M</a:t>
            </a:r>
            <a:r>
              <a:rPr lang="zh-CN" altLang="zh-CN" sz="2400" dirty="0">
                <a:latin typeface="+mn-ea"/>
              </a:rPr>
              <a:t>aintain a normal profile and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then compare a new time point against this profile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to decide whether it is an outlier</a:t>
            </a:r>
            <a:r>
              <a:rPr lang="en-US" altLang="zh-CN" sz="2400" dirty="0">
                <a:latin typeface="+mn-ea"/>
              </a:rPr>
              <a:t>.</a:t>
            </a:r>
            <a:endParaRPr lang="zh-CN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 </a:t>
            </a:r>
          </a:p>
          <a:p>
            <a:r>
              <a:rPr lang="zh-CN" altLang="zh-CN" sz="2400" b="1" dirty="0">
                <a:latin typeface="+mn-ea"/>
              </a:rPr>
              <a:t>Tiresias </a:t>
            </a:r>
            <a:r>
              <a:rPr lang="zh-CN" altLang="zh-CN" sz="2400" b="1" dirty="0" smtClean="0">
                <a:latin typeface="+mn-ea"/>
              </a:rPr>
              <a:t>system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(continuous?)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Maintains </a:t>
            </a:r>
            <a:r>
              <a:rPr lang="en-US" altLang="zh-CN" sz="2400" dirty="0">
                <a:latin typeface="+mn-ea"/>
              </a:rPr>
              <a:t>a normal profile and </a:t>
            </a:r>
            <a:r>
              <a:rPr lang="en-US" altLang="zh-CN" sz="2400" dirty="0" smtClean="0">
                <a:latin typeface="+mn-ea"/>
              </a:rPr>
              <a:t>also a </a:t>
            </a:r>
            <a:r>
              <a:rPr lang="en-US" altLang="zh-CN" sz="2400" dirty="0">
                <a:latin typeface="+mn-ea"/>
              </a:rPr>
              <a:t>variance vector. </a:t>
            </a:r>
            <a:endParaRPr lang="en-US" altLang="zh-CN" sz="2400" dirty="0" smtClean="0">
              <a:latin typeface="+mn-ea"/>
            </a:endParaRPr>
          </a:p>
          <a:p>
            <a:endParaRPr lang="en-US" altLang="zh-CN" sz="10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Any new data point is </a:t>
            </a:r>
            <a:r>
              <a:rPr lang="en-US" altLang="zh-CN" sz="2400" dirty="0" smtClean="0">
                <a:latin typeface="+mn-ea"/>
              </a:rPr>
              <a:t>compared both </a:t>
            </a:r>
            <a:r>
              <a:rPr lang="en-US" altLang="zh-CN" sz="2400" dirty="0">
                <a:latin typeface="+mn-ea"/>
              </a:rPr>
              <a:t>with the normal profile and the variance </a:t>
            </a:r>
            <a:r>
              <a:rPr lang="en-US" altLang="zh-CN" sz="2400" dirty="0" smtClean="0">
                <a:latin typeface="+mn-ea"/>
              </a:rPr>
              <a:t>vector to </a:t>
            </a:r>
            <a:r>
              <a:rPr lang="en-US" altLang="zh-CN" sz="2400" dirty="0">
                <a:latin typeface="+mn-ea"/>
              </a:rPr>
              <a:t>compute its anomaly score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endParaRPr lang="en-US" altLang="zh-CN" sz="10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Here the profile </a:t>
            </a:r>
            <a:r>
              <a:rPr lang="en-US" altLang="zh-CN" sz="2400" dirty="0" smtClean="0">
                <a:latin typeface="+mn-ea"/>
              </a:rPr>
              <a:t>is the </a:t>
            </a:r>
            <a:r>
              <a:rPr lang="en-US" altLang="zh-CN" sz="2400" dirty="0">
                <a:latin typeface="+mn-ea"/>
              </a:rPr>
              <a:t>actual smoothed time series data from past data.</a:t>
            </a: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N</a:t>
            </a:r>
            <a:r>
              <a:rPr lang="zh-CN" altLang="zh-CN" sz="2400" b="1" dirty="0" smtClean="0">
                <a:latin typeface="+mn-ea"/>
              </a:rPr>
              <a:t>eural network</a:t>
            </a:r>
            <a:endParaRPr lang="zh-CN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16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Outlier Detection for Temporal Data: A Survey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data streams, spatiotemporal data, distributed streams, temporal networks, and time series data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Contribution: Provide a </a:t>
            </a:r>
            <a:r>
              <a:rPr lang="en-US" altLang="zh-CN" sz="2400" dirty="0">
                <a:latin typeface="+mn-ea"/>
              </a:rPr>
              <a:t>large set of interesting </a:t>
            </a:r>
            <a:r>
              <a:rPr lang="en-US" altLang="zh-CN" sz="2400" b="1" dirty="0">
                <a:latin typeface="+mn-ea"/>
              </a:rPr>
              <a:t>outlier definitions </a:t>
            </a:r>
            <a:r>
              <a:rPr lang="en-US" altLang="zh-CN" sz="2400" b="1" dirty="0" smtClean="0">
                <a:latin typeface="+mn-ea"/>
              </a:rPr>
              <a:t>for various </a:t>
            </a:r>
            <a:r>
              <a:rPr lang="en-US" altLang="zh-CN" sz="2400" b="1" dirty="0">
                <a:latin typeface="+mn-ea"/>
              </a:rPr>
              <a:t>forms of temporal data</a:t>
            </a:r>
            <a:r>
              <a:rPr lang="en-US" altLang="zh-CN" sz="2400" dirty="0">
                <a:latin typeface="+mn-ea"/>
              </a:rPr>
              <a:t>, </a:t>
            </a:r>
            <a:r>
              <a:rPr lang="en-US" altLang="zh-CN" sz="2400" b="1" dirty="0">
                <a:latin typeface="+mn-ea"/>
              </a:rPr>
              <a:t>novel techniques</a:t>
            </a:r>
            <a:r>
              <a:rPr lang="en-US" altLang="zh-CN" sz="2400" dirty="0">
                <a:latin typeface="+mn-ea"/>
              </a:rPr>
              <a:t>, and </a:t>
            </a:r>
            <a:r>
              <a:rPr lang="en-US" altLang="zh-CN" sz="2400" b="1" dirty="0">
                <a:latin typeface="+mn-ea"/>
              </a:rPr>
              <a:t>application scenarios </a:t>
            </a:r>
            <a:r>
              <a:rPr lang="en-US" altLang="zh-CN" sz="2400" dirty="0">
                <a:latin typeface="+mn-ea"/>
              </a:rPr>
              <a:t>in which specific definitions </a:t>
            </a:r>
            <a:r>
              <a:rPr lang="en-US" altLang="zh-CN" sz="2400" dirty="0" smtClean="0">
                <a:latin typeface="+mn-ea"/>
              </a:rPr>
              <a:t>and techniques have been </a:t>
            </a:r>
            <a:r>
              <a:rPr lang="en-US" altLang="zh-CN" sz="2400" dirty="0">
                <a:latin typeface="+mn-ea"/>
              </a:rPr>
              <a:t>widely used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+mn-ea"/>
              </a:rPr>
              <a:t>Temporal outlier </a:t>
            </a:r>
            <a:r>
              <a:rPr lang="en-US" altLang="zh-CN" sz="2400" dirty="0">
                <a:latin typeface="+mn-ea"/>
              </a:rPr>
              <a:t>analysis examines anomalies in </a:t>
            </a:r>
            <a:r>
              <a:rPr lang="en-US" altLang="zh-CN" sz="2400" dirty="0" smtClean="0">
                <a:latin typeface="+mn-ea"/>
              </a:rPr>
              <a:t>the </a:t>
            </a:r>
            <a:r>
              <a:rPr lang="en-US" altLang="zh-CN" sz="2400" b="1" dirty="0" smtClean="0">
                <a:latin typeface="+mn-ea"/>
              </a:rPr>
              <a:t>behavior </a:t>
            </a:r>
            <a:r>
              <a:rPr lang="en-US" altLang="zh-CN" sz="2400" b="1" dirty="0">
                <a:latin typeface="+mn-ea"/>
              </a:rPr>
              <a:t>of the data across time (temporal continuity</a:t>
            </a:r>
            <a:r>
              <a:rPr lang="en-US" altLang="zh-CN" sz="2400" b="1" dirty="0" smtClean="0">
                <a:latin typeface="+mn-ea"/>
              </a:rPr>
              <a:t>)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This </a:t>
            </a:r>
            <a:r>
              <a:rPr lang="en-US" altLang="zh-CN" sz="2400" dirty="0">
                <a:latin typeface="+mn-ea"/>
              </a:rPr>
              <a:t>paper is largely organized by the facet of data type, and examines different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kinds of scenarios along this broad organization</a:t>
            </a:r>
            <a:r>
              <a:rPr lang="en-US" altLang="zh-CN" sz="24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Points as Outliers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Deviants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Deviants are outlier points in time series from a </a:t>
            </a:r>
            <a:r>
              <a:rPr lang="en-US" altLang="zh-CN" sz="2400" b="1" dirty="0">
                <a:latin typeface="+mn-ea"/>
              </a:rPr>
              <a:t>minimum description length (MDL) point of view</a:t>
            </a:r>
            <a:r>
              <a:rPr lang="en-US" altLang="zh-CN" sz="2400" dirty="0">
                <a:latin typeface="+mn-ea"/>
              </a:rPr>
              <a:t> [88]. If the removal of a point P from the time sequence results in a sequence that can be represented significantly more succinctly than the original one, then the point P is a deviant. 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These </a:t>
            </a:r>
            <a:r>
              <a:rPr lang="en-US" altLang="zh-CN" sz="2400" dirty="0">
                <a:latin typeface="+mn-ea"/>
              </a:rPr>
              <a:t>information theoretic models explore the space-deviation tradeoff by fixing the deviation, rather than fixing the space, as in conventional models.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dynamic programming mechanism and its approximation solution</a:t>
            </a:r>
          </a:p>
        </p:txBody>
      </p:sp>
    </p:spTree>
    <p:extLst>
      <p:ext uri="{BB962C8B-B14F-4D97-AF65-F5344CB8AC3E}">
        <p14:creationId xmlns:p14="http://schemas.microsoft.com/office/powerpoint/2010/main" val="304236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TIME </a:t>
            </a:r>
            <a:r>
              <a:rPr lang="en-US" altLang="zh-CN" sz="3000" dirty="0" smtClean="0"/>
              <a:t>SERIES (DISCRETE) </a:t>
            </a:r>
            <a:r>
              <a:rPr lang="en-US" altLang="zh-CN" sz="3000" dirty="0"/>
              <a:t>OUTLIER DETECTION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</a:rPr>
              <a:t>Outliers in Time Series </a:t>
            </a:r>
            <a:r>
              <a:rPr lang="en-US" altLang="zh-CN" sz="2400" dirty="0" smtClean="0">
                <a:latin typeface="+mn-ea"/>
              </a:rPr>
              <a:t>Databases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Direct Detection of Outlier Time </a:t>
            </a:r>
            <a:r>
              <a:rPr lang="en-US" altLang="zh-CN" sz="2400" dirty="0" smtClean="0">
                <a:latin typeface="+mn-ea"/>
              </a:rPr>
              <a:t>Series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Window based Detection of Outlier Time </a:t>
            </a:r>
            <a:r>
              <a:rPr lang="en-US" altLang="zh-CN" sz="2400" dirty="0" smtClean="0">
                <a:latin typeface="+mn-ea"/>
              </a:rPr>
              <a:t>Series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Outlier Subsequences in a Test Time Series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</a:rPr>
              <a:t>Outliers Within a Given Time </a:t>
            </a:r>
            <a:r>
              <a:rPr lang="en-US" altLang="zh-CN" sz="2400" dirty="0" smtClean="0">
                <a:latin typeface="+mn-ea"/>
              </a:rPr>
              <a:t>Series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Points as </a:t>
            </a:r>
            <a:r>
              <a:rPr lang="en-US" altLang="zh-CN" sz="2400" dirty="0" smtClean="0">
                <a:latin typeface="+mn-ea"/>
              </a:rPr>
              <a:t>Outliers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Subsequences as Outliers</a:t>
            </a:r>
            <a:endParaRPr lang="en-US" altLang="zh-CN" sz="2400" dirty="0" smtClean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627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Subsequences as Outliers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Given: A time series t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Find: Outlier subsequences in t</a:t>
            </a: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Given a time series T , the subsequence D of length n beginning at position l is said to be the discord (or outlier) of T if D has the largest distance to its nearest non-overlapping match.</a:t>
            </a:r>
          </a:p>
          <a:p>
            <a:pPr>
              <a:lnSpc>
                <a:spcPct val="13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Subsequence comparisons can be smartly ordered for effective pruning using various methods. </a:t>
            </a:r>
          </a:p>
          <a:p>
            <a:pPr>
              <a:lnSpc>
                <a:spcPct val="13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Methods to compute the distance between subsequences.</a:t>
            </a:r>
          </a:p>
          <a:p>
            <a:pPr>
              <a:lnSpc>
                <a:spcPct val="13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Other definitions of subsequence outlier detection problem</a:t>
            </a:r>
            <a:r>
              <a:rPr lang="en-US" altLang="zh-CN" sz="2400" dirty="0" smtClean="0">
                <a:latin typeface="+mn-ea"/>
              </a:rPr>
              <a:t>.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07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TIME </a:t>
            </a:r>
            <a:r>
              <a:rPr lang="en-US" altLang="zh-CN" sz="3000" dirty="0" smtClean="0"/>
              <a:t>SERIES (DISCRETE) </a:t>
            </a:r>
            <a:r>
              <a:rPr lang="en-US" altLang="zh-CN" sz="3000" dirty="0"/>
              <a:t>OUTLIER DETECTION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</a:rPr>
              <a:t>Outliers in Time Series </a:t>
            </a:r>
            <a:r>
              <a:rPr lang="en-US" altLang="zh-CN" sz="2400" dirty="0" smtClean="0">
                <a:latin typeface="+mn-ea"/>
              </a:rPr>
              <a:t>Databases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Direct Detection of Outlier Time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Window based Detection of Outlier Time </a:t>
            </a:r>
            <a:r>
              <a:rPr lang="en-US" altLang="zh-CN" sz="2400" dirty="0" smtClean="0">
                <a:latin typeface="+mn-ea"/>
              </a:rPr>
              <a:t>Series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Outlier Subsequences in a Test Time Series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</a:rPr>
              <a:t>Outliers Within a Given Time </a:t>
            </a:r>
            <a:r>
              <a:rPr lang="en-US" altLang="zh-CN" sz="2400" dirty="0" smtClean="0">
                <a:latin typeface="+mn-ea"/>
              </a:rPr>
              <a:t>Series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Points as </a:t>
            </a:r>
            <a:r>
              <a:rPr lang="en-US" altLang="zh-CN" sz="2400" dirty="0" smtClean="0">
                <a:latin typeface="+mn-ea"/>
              </a:rPr>
              <a:t>Outliers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Subsequences as Outliers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121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Direct Detection of Outlier Time Series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6054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latin typeface="+mn-ea"/>
              </a:rPr>
              <a:t>Given: A database of time series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+mn-ea"/>
              </a:rPr>
              <a:t>Find: All anomalous time series</a:t>
            </a:r>
          </a:p>
          <a:p>
            <a:pPr>
              <a:lnSpc>
                <a:spcPct val="130000"/>
              </a:lnSpc>
            </a:pPr>
            <a:endParaRPr lang="en-US" altLang="zh-CN" sz="2000" b="1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B050"/>
                </a:solidFill>
                <a:latin typeface="+mn-ea"/>
              </a:rPr>
              <a:t>Unsupervised 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Discriminative Approaches</a:t>
            </a:r>
          </a:p>
          <a:p>
            <a:pPr>
              <a:lnSpc>
                <a:spcPct val="13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+mn-ea"/>
              </a:rPr>
              <a:t>Rely </a:t>
            </a:r>
            <a:r>
              <a:rPr lang="en-US" altLang="zh-CN" sz="2000" dirty="0">
                <a:latin typeface="+mn-ea"/>
              </a:rPr>
              <a:t>on the </a:t>
            </a:r>
            <a:r>
              <a:rPr lang="en-US" altLang="zh-CN" sz="2000" dirty="0" smtClean="0">
                <a:latin typeface="+mn-ea"/>
              </a:rPr>
              <a:t>definition of </a:t>
            </a:r>
            <a:r>
              <a:rPr lang="en-US" altLang="zh-CN" sz="2000" dirty="0">
                <a:latin typeface="+mn-ea"/>
              </a:rPr>
              <a:t>a </a:t>
            </a:r>
            <a:r>
              <a:rPr lang="en-US" altLang="zh-CN" sz="2000" b="1" dirty="0">
                <a:latin typeface="+mn-ea"/>
              </a:rPr>
              <a:t>similarity function </a:t>
            </a:r>
            <a:r>
              <a:rPr lang="en-US" altLang="zh-CN" sz="2000" dirty="0">
                <a:latin typeface="+mn-ea"/>
              </a:rPr>
              <a:t>that measures the </a:t>
            </a:r>
            <a:r>
              <a:rPr lang="en-US" altLang="zh-CN" sz="2000" dirty="0" smtClean="0">
                <a:latin typeface="+mn-ea"/>
              </a:rPr>
              <a:t>similarity between </a:t>
            </a:r>
            <a:r>
              <a:rPr lang="en-US" altLang="zh-CN" sz="2000" dirty="0">
                <a:latin typeface="+mn-ea"/>
              </a:rPr>
              <a:t>two </a:t>
            </a:r>
            <a:r>
              <a:rPr lang="en-US" altLang="zh-CN" sz="2000" dirty="0" smtClean="0">
                <a:latin typeface="+mn-ea"/>
              </a:rPr>
              <a:t>sequences</a:t>
            </a:r>
          </a:p>
          <a:p>
            <a:pPr>
              <a:lnSpc>
                <a:spcPct val="13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+mn-ea"/>
              </a:rPr>
              <a:t>Once a similarity function </a:t>
            </a:r>
            <a:r>
              <a:rPr lang="en-US" altLang="zh-CN" sz="2000" dirty="0" smtClean="0">
                <a:latin typeface="+mn-ea"/>
              </a:rPr>
              <a:t>is defined</a:t>
            </a:r>
            <a:r>
              <a:rPr lang="en-US" altLang="zh-CN" sz="2000" dirty="0">
                <a:latin typeface="+mn-ea"/>
              </a:rPr>
              <a:t>, such approaches </a:t>
            </a:r>
            <a:r>
              <a:rPr lang="en-US" altLang="zh-CN" sz="2000" b="1" dirty="0">
                <a:latin typeface="+mn-ea"/>
              </a:rPr>
              <a:t>cluster</a:t>
            </a:r>
            <a:r>
              <a:rPr lang="en-US" altLang="zh-CN" sz="2000" dirty="0">
                <a:latin typeface="+mn-ea"/>
              </a:rPr>
              <a:t> the sequences, </a:t>
            </a:r>
            <a:r>
              <a:rPr lang="en-US" altLang="zh-CN" sz="2000" dirty="0" smtClean="0">
                <a:latin typeface="+mn-ea"/>
              </a:rPr>
              <a:t>such that </a:t>
            </a:r>
            <a:r>
              <a:rPr lang="en-US" altLang="zh-CN" sz="2000" dirty="0">
                <a:latin typeface="+mn-ea"/>
              </a:rPr>
              <a:t>within-cluster similarity is maximized, </a:t>
            </a:r>
            <a:r>
              <a:rPr lang="en-US" altLang="zh-CN" sz="2000" dirty="0" smtClean="0">
                <a:latin typeface="+mn-ea"/>
              </a:rPr>
              <a:t>while between-cluster </a:t>
            </a:r>
            <a:r>
              <a:rPr lang="en-US" altLang="zh-CN" sz="2000" dirty="0">
                <a:latin typeface="+mn-ea"/>
              </a:rPr>
              <a:t>similarity is minimized</a:t>
            </a:r>
            <a:r>
              <a:rPr lang="en-US" altLang="zh-CN" sz="20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+mn-ea"/>
              </a:rPr>
              <a:t>The </a:t>
            </a:r>
            <a:r>
              <a:rPr lang="en-US" altLang="zh-CN" sz="2000" dirty="0" smtClean="0">
                <a:latin typeface="+mn-ea"/>
              </a:rPr>
              <a:t>anomaly score </a:t>
            </a:r>
            <a:r>
              <a:rPr lang="en-US" altLang="zh-CN" sz="2000" dirty="0">
                <a:latin typeface="+mn-ea"/>
              </a:rPr>
              <a:t>of a test time series sequence is defined as </a:t>
            </a:r>
            <a:r>
              <a:rPr lang="en-US" altLang="zh-CN" sz="2000" dirty="0" smtClean="0">
                <a:latin typeface="+mn-ea"/>
              </a:rPr>
              <a:t>the distance to the </a:t>
            </a:r>
            <a:r>
              <a:rPr lang="en-US" altLang="zh-CN" sz="2000" dirty="0">
                <a:latin typeface="+mn-ea"/>
              </a:rPr>
              <a:t>centroid (or </a:t>
            </a:r>
            <a:r>
              <a:rPr lang="en-US" altLang="zh-CN" sz="2000" dirty="0" err="1">
                <a:latin typeface="+mn-ea"/>
              </a:rPr>
              <a:t>medoid</a:t>
            </a:r>
            <a:r>
              <a:rPr lang="en-US" altLang="zh-CN" sz="2000" dirty="0">
                <a:latin typeface="+mn-ea"/>
              </a:rPr>
              <a:t>) of the </a:t>
            </a:r>
            <a:r>
              <a:rPr lang="en-US" altLang="zh-CN" sz="2000" dirty="0" smtClean="0">
                <a:latin typeface="+mn-ea"/>
              </a:rPr>
              <a:t>closest cluster</a:t>
            </a:r>
          </a:p>
          <a:p>
            <a:pPr>
              <a:lnSpc>
                <a:spcPct val="13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+mn-ea"/>
              </a:rPr>
              <a:t>primary </a:t>
            </a:r>
            <a:r>
              <a:rPr lang="en-US" altLang="zh-CN" sz="2000" dirty="0" smtClean="0">
                <a:latin typeface="+mn-ea"/>
              </a:rPr>
              <a:t>variation: similarity measure + clustering mechanism 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84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Direct Detection of Outlier Time Series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930882" y="2662637"/>
            <a:ext cx="3416037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primary variation: similarity measure + clustering mechanism 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27" y="641786"/>
            <a:ext cx="6305030" cy="6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1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Direct Detection of Outlier Time Series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Unsupervised Parametric Approaches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n-ea"/>
              </a:rPr>
              <a:t>Anomalous</a:t>
            </a:r>
            <a:r>
              <a:rPr lang="en-US" altLang="zh-CN" sz="2400" dirty="0" smtClean="0">
                <a:latin typeface="+mn-ea"/>
              </a:rPr>
              <a:t> instances </a:t>
            </a:r>
            <a:r>
              <a:rPr lang="en-US" altLang="zh-CN" sz="2400" dirty="0">
                <a:latin typeface="+mn-ea"/>
              </a:rPr>
              <a:t>are </a:t>
            </a:r>
            <a:r>
              <a:rPr lang="en-US" altLang="zh-CN" sz="2400" b="1" dirty="0">
                <a:latin typeface="+mn-ea"/>
              </a:rPr>
              <a:t>not specified</a:t>
            </a:r>
            <a:r>
              <a:rPr lang="en-US" altLang="zh-CN" sz="2400" dirty="0">
                <a:latin typeface="+mn-ea"/>
              </a:rPr>
              <a:t>, and a </a:t>
            </a:r>
            <a:r>
              <a:rPr lang="en-US" altLang="zh-CN" sz="2400" b="1" dirty="0">
                <a:latin typeface="+mn-ea"/>
              </a:rPr>
              <a:t>summary model </a:t>
            </a:r>
            <a:r>
              <a:rPr lang="en-US" altLang="zh-CN" sz="2400" dirty="0" smtClean="0">
                <a:latin typeface="+mn-ea"/>
              </a:rPr>
              <a:t>is constructed </a:t>
            </a:r>
            <a:r>
              <a:rPr lang="en-US" altLang="zh-CN" sz="2400" dirty="0">
                <a:latin typeface="+mn-ea"/>
              </a:rPr>
              <a:t>on the base data. 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A </a:t>
            </a:r>
            <a:r>
              <a:rPr lang="en-US" altLang="zh-CN" sz="2400" dirty="0">
                <a:latin typeface="+mn-ea"/>
              </a:rPr>
              <a:t>test sequence is </a:t>
            </a:r>
            <a:r>
              <a:rPr lang="en-US" altLang="zh-CN" sz="2400" dirty="0" smtClean="0">
                <a:latin typeface="+mn-ea"/>
              </a:rPr>
              <a:t>then marked </a:t>
            </a:r>
            <a:r>
              <a:rPr lang="en-US" altLang="zh-CN" sz="2400" dirty="0">
                <a:latin typeface="+mn-ea"/>
              </a:rPr>
              <a:t>anomalous if the probability of generation </a:t>
            </a:r>
            <a:r>
              <a:rPr lang="en-US" altLang="zh-CN" sz="2400" dirty="0" smtClean="0">
                <a:latin typeface="+mn-ea"/>
              </a:rPr>
              <a:t>of the </a:t>
            </a:r>
            <a:r>
              <a:rPr lang="en-US" altLang="zh-CN" sz="2400" dirty="0">
                <a:latin typeface="+mn-ea"/>
              </a:rPr>
              <a:t>sequence from the model is very low. The </a:t>
            </a:r>
            <a:r>
              <a:rPr lang="en-US" altLang="zh-CN" sz="2400" dirty="0" smtClean="0">
                <a:latin typeface="+mn-ea"/>
              </a:rPr>
              <a:t>anomaly score </a:t>
            </a:r>
            <a:r>
              <a:rPr lang="en-US" altLang="zh-CN" sz="2400" dirty="0">
                <a:latin typeface="+mn-ea"/>
              </a:rPr>
              <a:t>for the entire time series is computed in </a:t>
            </a:r>
            <a:r>
              <a:rPr lang="en-US" altLang="zh-CN" sz="2400" dirty="0" smtClean="0">
                <a:latin typeface="+mn-ea"/>
              </a:rPr>
              <a:t>terms of </a:t>
            </a:r>
            <a:r>
              <a:rPr lang="en-US" altLang="zh-CN" sz="2400" dirty="0">
                <a:latin typeface="+mn-ea"/>
              </a:rPr>
              <a:t>the probability of each element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+mn-ea"/>
              </a:rPr>
              <a:t>Finite state automata (FSA)</a:t>
            </a:r>
            <a:r>
              <a:rPr lang="en-US" altLang="zh-CN" sz="2400" dirty="0">
                <a:latin typeface="+mn-ea"/>
              </a:rPr>
              <a:t>, </a:t>
            </a:r>
            <a:r>
              <a:rPr lang="en-US" altLang="zh-CN" sz="2400" b="1" dirty="0">
                <a:latin typeface="+mn-ea"/>
              </a:rPr>
              <a:t>Markov </a:t>
            </a:r>
            <a:r>
              <a:rPr lang="en-US" altLang="zh-CN" sz="2400" b="1" dirty="0" smtClean="0">
                <a:latin typeface="+mn-ea"/>
              </a:rPr>
              <a:t>models</a:t>
            </a:r>
            <a:r>
              <a:rPr lang="en-US" altLang="zh-CN" sz="2400" dirty="0" smtClean="0">
                <a:latin typeface="+mn-ea"/>
              </a:rPr>
              <a:t> and </a:t>
            </a:r>
            <a:r>
              <a:rPr lang="en-US" altLang="zh-CN" sz="2400" b="1" dirty="0">
                <a:latin typeface="+mn-ea"/>
              </a:rPr>
              <a:t>Hidden Markov Models (HMMs)</a:t>
            </a:r>
          </a:p>
        </p:txBody>
      </p:sp>
    </p:spTree>
    <p:extLst>
      <p:ext uri="{BB962C8B-B14F-4D97-AF65-F5344CB8AC3E}">
        <p14:creationId xmlns:p14="http://schemas.microsoft.com/office/powerpoint/2010/main" val="25183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Direct Detection of Outlier Time Series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365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Unsupervised Parametric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Approaches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latin typeface="+mn-ea"/>
              </a:rPr>
              <a:t>Finite state automata (FSA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latin typeface="+mn-ea"/>
              </a:rPr>
              <a:t>Training</a:t>
            </a:r>
            <a:r>
              <a:rPr lang="en-US" altLang="zh-CN" sz="2200" dirty="0">
                <a:latin typeface="+mn-ea"/>
              </a:rPr>
              <a:t>: length l </a:t>
            </a:r>
            <a:r>
              <a:rPr lang="en-US" altLang="zh-CN" sz="2200" dirty="0" smtClean="0">
                <a:latin typeface="+mn-ea"/>
              </a:rPr>
              <a:t>subsequences in </a:t>
            </a:r>
            <a:r>
              <a:rPr lang="en-US" altLang="zh-CN" sz="2200" dirty="0">
                <a:latin typeface="+mn-ea"/>
              </a:rPr>
              <a:t>normal training </a:t>
            </a:r>
            <a:r>
              <a:rPr lang="en-US" altLang="zh-CN" sz="2200" dirty="0" smtClean="0">
                <a:latin typeface="+mn-ea"/>
              </a:rPr>
              <a:t>data (train FSA model)</a:t>
            </a: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latin typeface="+mn-ea"/>
              </a:rPr>
              <a:t>Testing</a:t>
            </a:r>
            <a:r>
              <a:rPr lang="en-US" altLang="zh-CN" sz="2200" dirty="0">
                <a:latin typeface="+mn-ea"/>
              </a:rPr>
              <a:t>: all length </a:t>
            </a:r>
            <a:r>
              <a:rPr lang="en-US" altLang="zh-CN" sz="2200" dirty="0" smtClean="0">
                <a:latin typeface="+mn-ea"/>
              </a:rPr>
              <a:t>l subsequences </a:t>
            </a:r>
            <a:r>
              <a:rPr lang="en-US" altLang="zh-CN" sz="2200" dirty="0">
                <a:latin typeface="+mn-ea"/>
              </a:rPr>
              <a:t>can be extracted from a test time </a:t>
            </a:r>
            <a:r>
              <a:rPr lang="en-US" altLang="zh-CN" sz="2200" dirty="0" smtClean="0">
                <a:latin typeface="+mn-ea"/>
              </a:rPr>
              <a:t>series and </a:t>
            </a:r>
            <a:r>
              <a:rPr lang="en-US" altLang="zh-CN" sz="2200" dirty="0">
                <a:latin typeface="+mn-ea"/>
              </a:rPr>
              <a:t>fed into the FSA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2200" b="1" dirty="0" smtClean="0">
                <a:latin typeface="+mn-ea"/>
              </a:rPr>
              <a:t>Anomaly </a:t>
            </a:r>
            <a:r>
              <a:rPr lang="en-US" altLang="zh-CN" sz="2200" b="1" dirty="0">
                <a:latin typeface="+mn-ea"/>
              </a:rPr>
              <a:t>criteria</a:t>
            </a:r>
            <a:r>
              <a:rPr lang="en-US" altLang="zh-CN" sz="2200" dirty="0">
                <a:latin typeface="+mn-ea"/>
              </a:rPr>
              <a:t>: An anomaly is then detected if the FSA reaches a state from where there is </a:t>
            </a:r>
            <a:r>
              <a:rPr lang="en-US" altLang="zh-CN" sz="2200" dirty="0" smtClean="0">
                <a:latin typeface="+mn-ea"/>
              </a:rPr>
              <a:t>no outgoing </a:t>
            </a:r>
            <a:r>
              <a:rPr lang="en-US" altLang="zh-CN" sz="2200" dirty="0">
                <a:latin typeface="+mn-ea"/>
              </a:rPr>
              <a:t>edge corresponding to the last symbol of </a:t>
            </a:r>
            <a:r>
              <a:rPr lang="en-US" altLang="zh-CN" sz="2200" dirty="0" smtClean="0">
                <a:latin typeface="+mn-ea"/>
              </a:rPr>
              <a:t>the current </a:t>
            </a:r>
            <a:r>
              <a:rPr lang="en-US" altLang="zh-CN" sz="2200" dirty="0">
                <a:latin typeface="+mn-ea"/>
              </a:rPr>
              <a:t>subsequence</a:t>
            </a:r>
            <a:endParaRPr lang="en-US" altLang="zh-CN" sz="2200" dirty="0"/>
          </a:p>
        </p:txBody>
      </p:sp>
      <p:pic>
        <p:nvPicPr>
          <p:cNvPr id="2050" name="Picture 2" descr="https://upload.wikimedia.org/wikipedia/commons/thumb/a/a8/Fsm_parsing_word_nice.svg/606px-Fsm_parsing_word_nic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52" y="3756965"/>
            <a:ext cx="5500348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30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Direct Detection of Outlier Time Series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Unsupervised Parametric Approaches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+mn-ea"/>
              </a:rPr>
              <a:t>Markov models 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The probability of an edge provides the conditional probability of the corresponding event</a:t>
            </a:r>
            <a:r>
              <a:rPr lang="en-US" altLang="zh-CN" sz="2400" dirty="0" smtClean="0">
                <a:latin typeface="+mn-ea"/>
              </a:rPr>
              <a:t>.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3" y="4756084"/>
            <a:ext cx="11435294" cy="129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88" y="763545"/>
            <a:ext cx="47053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9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8665699" cy="362708"/>
          </a:xfrm>
        </p:spPr>
        <p:txBody>
          <a:bodyPr/>
          <a:lstStyle/>
          <a:p>
            <a:r>
              <a:rPr lang="en-US" altLang="zh-CN" sz="3000" dirty="0"/>
              <a:t>Direct Detection of Outlier Time Series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8" y="838734"/>
            <a:ext cx="6285846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Unsupervised OLAP based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Approach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A time </a:t>
            </a:r>
            <a:r>
              <a:rPr lang="en-US" altLang="zh-CN" sz="2400" dirty="0">
                <a:latin typeface="+mn-ea"/>
              </a:rPr>
              <a:t>series database may contain a set of time </a:t>
            </a:r>
            <a:r>
              <a:rPr lang="en-US" altLang="zh-CN" sz="2400" dirty="0" smtClean="0">
                <a:latin typeface="+mn-ea"/>
              </a:rPr>
              <a:t>series, each </a:t>
            </a:r>
            <a:r>
              <a:rPr lang="en-US" altLang="zh-CN" sz="2400" dirty="0">
                <a:latin typeface="+mn-ea"/>
              </a:rPr>
              <a:t>of which </a:t>
            </a:r>
            <a:r>
              <a:rPr lang="en-US" altLang="zh-CN" sz="2400" dirty="0" smtClean="0">
                <a:latin typeface="+mn-ea"/>
              </a:rPr>
              <a:t>are associated </a:t>
            </a:r>
            <a:r>
              <a:rPr lang="en-US" altLang="zh-CN" sz="2400" dirty="0">
                <a:latin typeface="+mn-ea"/>
              </a:rPr>
              <a:t>with </a:t>
            </a:r>
            <a:r>
              <a:rPr lang="en-US" altLang="zh-CN" sz="2400" dirty="0" smtClean="0">
                <a:latin typeface="+mn-ea"/>
              </a:rPr>
              <a:t>multi-dimensional attributes.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The </a:t>
            </a:r>
            <a:r>
              <a:rPr lang="en-US" altLang="zh-CN" sz="2400" dirty="0">
                <a:latin typeface="+mn-ea"/>
              </a:rPr>
              <a:t>database can be </a:t>
            </a:r>
            <a:r>
              <a:rPr lang="en-US" altLang="zh-CN" sz="2400" dirty="0" smtClean="0">
                <a:latin typeface="+mn-ea"/>
              </a:rPr>
              <a:t>represented using </a:t>
            </a:r>
            <a:r>
              <a:rPr lang="en-US" altLang="zh-CN" sz="2400" dirty="0">
                <a:latin typeface="+mn-ea"/>
              </a:rPr>
              <a:t>an OLAP cube, where the time series </a:t>
            </a:r>
            <a:r>
              <a:rPr lang="en-US" altLang="zh-CN" sz="2400" dirty="0" smtClean="0">
                <a:latin typeface="+mn-ea"/>
              </a:rPr>
              <a:t>could be </a:t>
            </a:r>
            <a:r>
              <a:rPr lang="en-US" altLang="zh-CN" sz="2400" dirty="0">
                <a:latin typeface="+mn-ea"/>
              </a:rPr>
              <a:t>associated with each cell as a measure</a:t>
            </a:r>
          </a:p>
        </p:txBody>
      </p:sp>
      <p:pic>
        <p:nvPicPr>
          <p:cNvPr id="1026" name="Picture 2" descr="http://snowplowanalytics.com/assets/img/olap/example-c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36" y="1244794"/>
            <a:ext cx="4690925" cy="48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74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0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0CA54"/>
      </a:accent1>
      <a:accent2>
        <a:srgbClr val="9BCF39"/>
      </a:accent2>
      <a:accent3>
        <a:srgbClr val="76AC70"/>
      </a:accent3>
      <a:accent4>
        <a:srgbClr val="2C9F76"/>
      </a:accent4>
      <a:accent5>
        <a:srgbClr val="2C789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5169</TotalTime>
  <Words>1289</Words>
  <Application>Microsoft Office PowerPoint</Application>
  <PresentationFormat>宽屏</PresentationFormat>
  <Paragraphs>170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Liu Jorfun</cp:lastModifiedBy>
  <cp:revision>725</cp:revision>
  <dcterms:created xsi:type="dcterms:W3CDTF">2015-08-18T02:51:41Z</dcterms:created>
  <dcterms:modified xsi:type="dcterms:W3CDTF">2017-07-14T09:42:52Z</dcterms:modified>
  <cp:category/>
</cp:coreProperties>
</file>