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291" r:id="rId2"/>
    <p:sldId id="331" r:id="rId3"/>
    <p:sldId id="312" r:id="rId4"/>
    <p:sldId id="292" r:id="rId5"/>
    <p:sldId id="330" r:id="rId6"/>
    <p:sldId id="316" r:id="rId7"/>
    <p:sldId id="314" r:id="rId8"/>
    <p:sldId id="317" r:id="rId9"/>
    <p:sldId id="315" r:id="rId10"/>
    <p:sldId id="329" r:id="rId11"/>
    <p:sldId id="311" r:id="rId12"/>
    <p:sldId id="320" r:id="rId13"/>
    <p:sldId id="319" r:id="rId14"/>
    <p:sldId id="322" r:id="rId15"/>
    <p:sldId id="321" r:id="rId16"/>
    <p:sldId id="323" r:id="rId17"/>
    <p:sldId id="324" r:id="rId18"/>
    <p:sldId id="325" r:id="rId19"/>
    <p:sldId id="332" r:id="rId20"/>
    <p:sldId id="326" r:id="rId21"/>
    <p:sldId id="334" r:id="rId22"/>
    <p:sldId id="335" r:id="rId23"/>
    <p:sldId id="336" r:id="rId24"/>
    <p:sldId id="333" r:id="rId25"/>
    <p:sldId id="327" r:id="rId26"/>
    <p:sldId id="328" r:id="rId27"/>
    <p:sldId id="337" r:id="rId28"/>
    <p:sldId id="338" r:id="rId29"/>
    <p:sldId id="339" r:id="rId30"/>
    <p:sldId id="340" r:id="rId31"/>
    <p:sldId id="341" r:id="rId32"/>
    <p:sldId id="342" r:id="rId33"/>
    <p:sldId id="34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orfun" initials="LJ" lastIdx="1" clrIdx="0">
    <p:extLst>
      <p:ext uri="{19B8F6BF-5375-455C-9EA6-DF929625EA0E}">
        <p15:presenceInfo xmlns:p15="http://schemas.microsoft.com/office/powerpoint/2012/main" userId="fcd96e84a07ed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50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BE6F-F6B9-4AB2-BA08-8FE8F86227E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6542-CE30-47A0-9027-9A3E6FF37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of ECG data stream. The anomaly detection algorithm outputs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 data of the current slide window is anomalous. In this figure, the anomalous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is painted blue.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Real-time Anomaly Detection over ECG Data Stream based on Component Spectrum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Jorfun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4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FFFF00"/>
                </a:solidFill>
              </a:rPr>
              <a:t>方法概要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07" y="243000"/>
            <a:ext cx="10781587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7" y="2112030"/>
            <a:ext cx="11768406" cy="37080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66800" y="379790"/>
            <a:ext cx="10058400" cy="1608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/>
              <a:t>The parameters of </a:t>
            </a:r>
            <a:r>
              <a:rPr lang="en-US" altLang="zh-CN" sz="3200" dirty="0" smtClean="0"/>
              <a:t>the three </a:t>
            </a:r>
            <a:r>
              <a:rPr lang="en-US" altLang="zh-CN" sz="3200" dirty="0"/>
              <a:t>modules are trained beforehand using the historical data of the same </a:t>
            </a:r>
            <a:r>
              <a:rPr lang="en-US" altLang="zh-CN" sz="3200" dirty="0" smtClean="0"/>
              <a:t>kind, so </a:t>
            </a:r>
            <a:r>
              <a:rPr lang="en-US" altLang="zh-CN" sz="3200" dirty="0"/>
              <a:t>the method can be processed online.</a:t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091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FFFF00"/>
                </a:solidFill>
              </a:rPr>
              <a:t>方法详细</a:t>
            </a:r>
            <a:r>
              <a:rPr lang="zh-CN" altLang="en-US" sz="3600" dirty="0" smtClean="0">
                <a:solidFill>
                  <a:srgbClr val="FFFF00"/>
                </a:solidFill>
              </a:rPr>
              <a:t>介绍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rgbClr val="FFFF00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rgbClr val="FFFF00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component spectrum representation module(CSRM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FFC000"/>
                </a:solidFill>
              </a:rPr>
              <a:t>The goal of CSRM </a:t>
            </a:r>
            <a:r>
              <a:rPr lang="en-US" altLang="zh-CN" sz="3600" dirty="0">
                <a:solidFill>
                  <a:schemeClr val="tx1"/>
                </a:solidFill>
              </a:rPr>
              <a:t>is to represent the subsequences as the linear combination </a:t>
            </a:r>
            <a:r>
              <a:rPr lang="en-US" altLang="zh-CN" sz="3600" dirty="0" smtClean="0">
                <a:solidFill>
                  <a:schemeClr val="tx1"/>
                </a:solidFill>
              </a:rPr>
              <a:t>of a </a:t>
            </a:r>
            <a:r>
              <a:rPr lang="en-US" altLang="zh-CN" sz="3600" dirty="0">
                <a:solidFill>
                  <a:schemeClr val="tx1"/>
                </a:solidFill>
              </a:rPr>
              <a:t>small amount of typical components. And the training task here is to </a:t>
            </a:r>
            <a:r>
              <a:rPr lang="en-US" altLang="zh-CN" sz="3600" dirty="0" smtClean="0">
                <a:solidFill>
                  <a:schemeClr val="tx1"/>
                </a:solidFill>
              </a:rPr>
              <a:t>acquire the </a:t>
            </a:r>
            <a:r>
              <a:rPr lang="en-US" altLang="zh-CN" sz="3600" dirty="0">
                <a:solidFill>
                  <a:schemeClr val="tx1"/>
                </a:solidFill>
              </a:rPr>
              <a:t>component </a:t>
            </a:r>
            <a:r>
              <a:rPr lang="en-US" altLang="zh-CN" sz="3600" dirty="0" smtClean="0">
                <a:solidFill>
                  <a:schemeClr val="tx1"/>
                </a:solidFill>
              </a:rPr>
              <a:t>set.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component spectrum representation module(CSRM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FFC000"/>
                </a:solidFill>
              </a:rPr>
              <a:t>Noises</a:t>
            </a: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are </a:t>
            </a:r>
            <a:r>
              <a:rPr lang="en-US" altLang="zh-CN" sz="3600" dirty="0" smtClean="0">
                <a:solidFill>
                  <a:schemeClr val="tx1"/>
                </a:solidFill>
              </a:rPr>
              <a:t>unpredictable and </a:t>
            </a:r>
            <a:r>
              <a:rPr lang="en-US" altLang="zh-CN" sz="3600" dirty="0">
                <a:solidFill>
                  <a:schemeClr val="tx1"/>
                </a:solidFill>
              </a:rPr>
              <a:t>appear randomly in ECG data streams. Oppositely, there are </a:t>
            </a:r>
            <a:r>
              <a:rPr lang="en-US" altLang="zh-CN" sz="3600" dirty="0">
                <a:solidFill>
                  <a:srgbClr val="FFC000"/>
                </a:solidFill>
              </a:rPr>
              <a:t>basic </a:t>
            </a:r>
            <a:r>
              <a:rPr lang="en-US" altLang="zh-CN" sz="3600" dirty="0" smtClean="0">
                <a:solidFill>
                  <a:srgbClr val="FFC000"/>
                </a:solidFill>
              </a:rPr>
              <a:t>waves </a:t>
            </a:r>
            <a:r>
              <a:rPr lang="en-US" altLang="zh-CN" sz="3600" dirty="0" smtClean="0">
                <a:solidFill>
                  <a:schemeClr val="tx1"/>
                </a:solidFill>
              </a:rPr>
              <a:t>appear </a:t>
            </a:r>
            <a:r>
              <a:rPr lang="en-US" altLang="zh-CN" sz="3600" dirty="0">
                <a:solidFill>
                  <a:schemeClr val="tx1"/>
                </a:solidFill>
              </a:rPr>
              <a:t>pseudo-periodically which are relatively invariant in morphology in </a:t>
            </a:r>
            <a:r>
              <a:rPr lang="en-US" altLang="zh-CN" sz="3600" dirty="0" smtClean="0">
                <a:solidFill>
                  <a:schemeClr val="tx1"/>
                </a:solidFill>
              </a:rPr>
              <a:t>spite of </a:t>
            </a:r>
            <a:r>
              <a:rPr lang="en-US" altLang="zh-CN" sz="3600" dirty="0">
                <a:solidFill>
                  <a:schemeClr val="tx1"/>
                </a:solidFill>
              </a:rPr>
              <a:t>different physiological status. Thus, </a:t>
            </a:r>
            <a:r>
              <a:rPr lang="en-US" altLang="zh-CN" sz="3600" dirty="0">
                <a:solidFill>
                  <a:srgbClr val="FFC000"/>
                </a:solidFill>
              </a:rPr>
              <a:t>this module tends to acquire a set </a:t>
            </a:r>
            <a:r>
              <a:rPr lang="en-US" altLang="zh-CN" sz="3600" dirty="0" smtClean="0">
                <a:solidFill>
                  <a:srgbClr val="FFC000"/>
                </a:solidFill>
              </a:rPr>
              <a:t>of relatively </a:t>
            </a:r>
            <a:r>
              <a:rPr lang="en-US" altLang="zh-CN" sz="3600" dirty="0">
                <a:solidFill>
                  <a:srgbClr val="FFC000"/>
                </a:solidFill>
              </a:rPr>
              <a:t>invariant components since noises are irregular.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9862"/>
            <a:ext cx="10058400" cy="1450757"/>
          </a:xfrm>
        </p:spPr>
        <p:txBody>
          <a:bodyPr>
            <a:noAutofit/>
          </a:bodyPr>
          <a:lstStyle/>
          <a:p>
            <a:r>
              <a:rPr lang="en-US" altLang="zh-CN" dirty="0"/>
              <a:t>component spectrum representation module(CSRM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" y="1490621"/>
            <a:ext cx="11006892" cy="5220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122057" y="2641600"/>
            <a:ext cx="227874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component spectrum representation module(CSRM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8" y="2151516"/>
            <a:ext cx="11788725" cy="3600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470400" y="5606143"/>
            <a:ext cx="2627086" cy="108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06970" y="1845734"/>
            <a:ext cx="254870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/>
              <a:t>Dictionary</a:t>
            </a:r>
          </a:p>
          <a:p>
            <a:pPr marL="0" indent="0">
              <a:buNone/>
            </a:pPr>
            <a:r>
              <a:rPr lang="en-US" altLang="zh-CN" sz="4800" dirty="0" smtClean="0"/>
              <a:t>Learning</a:t>
            </a:r>
            <a:endParaRPr lang="en-US" altLang="zh-CN" sz="4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4" y="126425"/>
            <a:ext cx="7821100" cy="6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rgbClr val="FFFF00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rgbClr val="FFFF00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FFFF00"/>
                </a:solidFill>
              </a:rPr>
              <a:t>解决的</a:t>
            </a:r>
            <a:r>
              <a:rPr lang="zh-CN" altLang="en-US" sz="3600" dirty="0" smtClean="0">
                <a:solidFill>
                  <a:srgbClr val="FFFF00"/>
                </a:solidFill>
              </a:rPr>
              <a:t>问题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 Model (</a:t>
            </a:r>
            <a:r>
              <a:rPr lang="zh-CN" altLang="en-US" dirty="0" smtClean="0"/>
              <a:t>主题模型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 smtClean="0">
                <a:solidFill>
                  <a:schemeClr val="tx1"/>
                </a:solidFill>
              </a:rPr>
              <a:t>    LDA</a:t>
            </a:r>
            <a:r>
              <a:rPr lang="zh-CN" altLang="en-US" sz="3600" dirty="0">
                <a:solidFill>
                  <a:schemeClr val="tx1"/>
                </a:solidFill>
              </a:rPr>
              <a:t>由</a:t>
            </a:r>
            <a:r>
              <a:rPr lang="en-US" altLang="zh-CN" sz="3600" dirty="0">
                <a:solidFill>
                  <a:schemeClr val="tx1"/>
                </a:solidFill>
              </a:rPr>
              <a:t>Blei, David M.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</a:rPr>
              <a:t>Ng, Andrew Y.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</a:rPr>
              <a:t>Jordan</a:t>
            </a:r>
            <a:r>
              <a:rPr lang="zh-CN" altLang="en-US" sz="3600" dirty="0">
                <a:solidFill>
                  <a:schemeClr val="tx1"/>
                </a:solidFill>
              </a:rPr>
              <a:t>于</a:t>
            </a:r>
            <a:r>
              <a:rPr lang="en-US" altLang="zh-CN" sz="3600" dirty="0">
                <a:solidFill>
                  <a:schemeClr val="tx1"/>
                </a:solidFill>
              </a:rPr>
              <a:t>2003</a:t>
            </a:r>
            <a:r>
              <a:rPr lang="zh-CN" altLang="en-US" sz="3600" dirty="0">
                <a:solidFill>
                  <a:schemeClr val="tx1"/>
                </a:solidFill>
              </a:rPr>
              <a:t>年提出，是一种主题模型，它可以将文档集 中每篇文档的主题以概率分布的形式给出，从而通过分析一些文档抽取出它们的主题（分布）出来后，便可以根据主题（分布）进行主题聚类或文本分类。同时，它是一种典型的词袋模型，即一篇文档是由一组词构成，词与词之间没有先后顺序的关系。此外，一篇文档可以包含多个主题，文档中每一个词都由其中的一个主题生成</a:t>
            </a:r>
            <a:r>
              <a:rPr lang="zh-CN" altLang="en-US" sz="3600" dirty="0" smtClean="0">
                <a:solidFill>
                  <a:schemeClr val="tx1"/>
                </a:solidFill>
              </a:rPr>
              <a:t>。</a:t>
            </a:r>
            <a:endParaRPr lang="zh-CN" altLang="en-US" sz="3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    人类是怎么生成文档的呢？</a:t>
            </a:r>
            <a:r>
              <a:rPr lang="en-US" altLang="zh-CN" sz="3600" dirty="0">
                <a:solidFill>
                  <a:schemeClr val="tx1"/>
                </a:solidFill>
              </a:rPr>
              <a:t>LDA</a:t>
            </a:r>
            <a:r>
              <a:rPr lang="zh-CN" altLang="en-US" sz="3600" dirty="0">
                <a:solidFill>
                  <a:schemeClr val="tx1"/>
                </a:solidFill>
              </a:rPr>
              <a:t>的这三位作者在原始论文中给了一个简单的例子。比如假设事先给定了这几个主题：</a:t>
            </a:r>
            <a:r>
              <a:rPr lang="en-US" altLang="zh-CN" sz="3600" dirty="0">
                <a:solidFill>
                  <a:schemeClr val="tx1"/>
                </a:solidFill>
              </a:rPr>
              <a:t>Arts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</a:rPr>
              <a:t>Budgets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</a:rPr>
              <a:t>Children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</a:rPr>
              <a:t>Education</a:t>
            </a:r>
            <a:r>
              <a:rPr lang="zh-CN" altLang="en-US" sz="3600" dirty="0">
                <a:solidFill>
                  <a:schemeClr val="tx1"/>
                </a:solidFill>
              </a:rPr>
              <a:t>，然后通过学习的方式，获取每个主题</a:t>
            </a:r>
            <a:r>
              <a:rPr lang="en-US" altLang="zh-CN" sz="3600" dirty="0">
                <a:solidFill>
                  <a:schemeClr val="tx1"/>
                </a:solidFill>
              </a:rPr>
              <a:t>Topic</a:t>
            </a:r>
            <a:r>
              <a:rPr lang="zh-CN" altLang="en-US" sz="3600" dirty="0">
                <a:solidFill>
                  <a:schemeClr val="tx1"/>
                </a:solidFill>
              </a:rPr>
              <a:t>对应的词语。如下图所示：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522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blog.csdn.net/201411171538161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94" y="817109"/>
            <a:ext cx="8497613" cy="5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 Model (</a:t>
            </a:r>
            <a:r>
              <a:rPr lang="zh-CN" altLang="en-US" dirty="0" smtClean="0"/>
              <a:t>主题模型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然后以一定的概率选取上述某个主题，再以一定的概率选取那个主题下的某个单词，不断的重复这两步，最终生成如下图所示的一篇文章（其中不同颜色的词语分别对应上图中不同主题下的词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 descr="http://img.blog.csdn.net/20141117154035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315" y="3337150"/>
            <a:ext cx="9797371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 Model (</a:t>
            </a:r>
            <a:r>
              <a:rPr lang="zh-CN" altLang="en-US" dirty="0" smtClean="0"/>
              <a:t>主题模型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而</a:t>
            </a:r>
            <a:r>
              <a:rPr lang="zh-CN" altLang="en-US" sz="2800" dirty="0">
                <a:solidFill>
                  <a:schemeClr val="tx1"/>
                </a:solidFill>
              </a:rPr>
              <a:t>当我们看到一篇文章后，往往喜欢推测这篇文章是如何生成的，我们可能会认为作者先确定这篇文章的几个主题，然后围绕这几个主题遣词造句，表达成文。</a:t>
            </a:r>
            <a:r>
              <a:rPr lang="en-US" altLang="zh-CN" sz="2800" dirty="0">
                <a:solidFill>
                  <a:schemeClr val="tx1"/>
                </a:solidFill>
              </a:rPr>
              <a:t>LDA</a:t>
            </a:r>
            <a:r>
              <a:rPr lang="zh-CN" altLang="en-US" sz="2800" dirty="0">
                <a:solidFill>
                  <a:schemeClr val="tx1"/>
                </a:solidFill>
              </a:rPr>
              <a:t>就是要干这事：根据给定的一篇文档，推测其主题分布。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通俗来说，人类根据上述文档生成过程写成了各种各样的文章，现在某小撮人想让计算机利用</a:t>
            </a:r>
            <a:r>
              <a:rPr lang="en-US" altLang="zh-CN" sz="2800" dirty="0">
                <a:solidFill>
                  <a:schemeClr val="tx1"/>
                </a:solidFill>
              </a:rPr>
              <a:t>LDA</a:t>
            </a:r>
            <a:r>
              <a:rPr lang="zh-CN" altLang="en-US" sz="2800" dirty="0">
                <a:solidFill>
                  <a:schemeClr val="tx1"/>
                </a:solidFill>
              </a:rPr>
              <a:t>干一件事：你计算机给我分析推测网络上各篇文章分别都写了些啥主题，且各篇文章中各个主题出现的概率大小（主题分布）是啥。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latent class clustering module(LCCM)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FFC000"/>
                </a:solidFill>
              </a:rPr>
              <a:t>The task of LCCM </a:t>
            </a:r>
            <a:r>
              <a:rPr lang="en-US" altLang="zh-CN" sz="3600" dirty="0">
                <a:solidFill>
                  <a:schemeClr val="tx1"/>
                </a:solidFill>
              </a:rPr>
              <a:t>is clustering the component spectrums to associate </a:t>
            </a:r>
            <a:r>
              <a:rPr lang="en-US" altLang="zh-CN" sz="3600" dirty="0" smtClean="0">
                <a:solidFill>
                  <a:schemeClr val="tx1"/>
                </a:solidFill>
              </a:rPr>
              <a:t>them with </a:t>
            </a:r>
            <a:r>
              <a:rPr lang="en-US" altLang="zh-CN" sz="3600" dirty="0">
                <a:solidFill>
                  <a:schemeClr val="tx1"/>
                </a:solidFill>
              </a:rPr>
              <a:t>different phenotypes, and obtaining the latent class vector as the </a:t>
            </a:r>
            <a:r>
              <a:rPr lang="en-US" altLang="zh-CN" sz="3600" dirty="0" smtClean="0">
                <a:solidFill>
                  <a:schemeClr val="tx1"/>
                </a:solidFill>
              </a:rPr>
              <a:t>quantized association strength.</a:t>
            </a:r>
          </a:p>
          <a:p>
            <a:pPr marL="0" indent="0"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得到关于一段</a:t>
            </a:r>
            <a:r>
              <a:rPr lang="en-US" altLang="zh-CN" sz="3600" dirty="0">
                <a:solidFill>
                  <a:schemeClr val="tx1"/>
                </a:solidFill>
              </a:rPr>
              <a:t>subsequence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en-US" altLang="zh-CN" sz="3600" dirty="0">
                <a:solidFill>
                  <a:schemeClr val="tx1"/>
                </a:solidFill>
              </a:rPr>
              <a:t>latent class vector</a:t>
            </a:r>
            <a:r>
              <a:rPr lang="zh-CN" altLang="en-US" sz="3600" dirty="0">
                <a:solidFill>
                  <a:schemeClr val="tx1"/>
                </a:solidFill>
              </a:rPr>
              <a:t>，该</a:t>
            </a:r>
            <a:r>
              <a:rPr lang="en-US" altLang="zh-CN" sz="3600" dirty="0">
                <a:solidFill>
                  <a:schemeClr val="tx1"/>
                </a:solidFill>
              </a:rPr>
              <a:t>vector</a:t>
            </a:r>
            <a:r>
              <a:rPr lang="zh-CN" altLang="en-US" sz="3600" dirty="0">
                <a:solidFill>
                  <a:schemeClr val="tx1"/>
                </a:solidFill>
              </a:rPr>
              <a:t>用量化的形式表示了该</a:t>
            </a:r>
            <a:r>
              <a:rPr lang="en-US" altLang="zh-CN" sz="3600" dirty="0">
                <a:solidFill>
                  <a:schemeClr val="tx1"/>
                </a:solidFill>
              </a:rPr>
              <a:t>subsequence</a:t>
            </a:r>
            <a:r>
              <a:rPr lang="zh-CN" altLang="en-US" sz="3600" dirty="0">
                <a:solidFill>
                  <a:schemeClr val="tx1"/>
                </a:solidFill>
              </a:rPr>
              <a:t>与每种</a:t>
            </a:r>
            <a:r>
              <a:rPr lang="en-US" altLang="zh-CN" sz="3600" dirty="0">
                <a:solidFill>
                  <a:schemeClr val="tx1"/>
                </a:solidFill>
              </a:rPr>
              <a:t>latent class</a:t>
            </a:r>
            <a:r>
              <a:rPr lang="zh-CN" altLang="en-US" sz="3600" dirty="0">
                <a:solidFill>
                  <a:schemeClr val="tx1"/>
                </a:solidFill>
              </a:rPr>
              <a:t>的关联强度。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latent class clustering module(LCCM)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It is known that </a:t>
            </a:r>
            <a:r>
              <a:rPr lang="en-US" altLang="zh-CN" sz="3600" dirty="0">
                <a:solidFill>
                  <a:srgbClr val="FFC000"/>
                </a:solidFill>
              </a:rPr>
              <a:t>different phenotypes of ECG data </a:t>
            </a:r>
            <a:r>
              <a:rPr lang="en-US" altLang="zh-CN" sz="3600" dirty="0">
                <a:solidFill>
                  <a:schemeClr val="tx1"/>
                </a:solidFill>
              </a:rPr>
              <a:t>root in </a:t>
            </a:r>
            <a:r>
              <a:rPr lang="en-US" altLang="zh-CN" sz="3600" dirty="0">
                <a:solidFill>
                  <a:srgbClr val="FFC000"/>
                </a:solidFill>
              </a:rPr>
              <a:t>different statuses </a:t>
            </a:r>
            <a:r>
              <a:rPr lang="en-US" altLang="zh-CN" sz="3600" dirty="0" smtClean="0">
                <a:solidFill>
                  <a:srgbClr val="FFC000"/>
                </a:solidFill>
              </a:rPr>
              <a:t>of cardiac </a:t>
            </a:r>
            <a:r>
              <a:rPr lang="en-US" altLang="zh-CN" sz="3600" dirty="0">
                <a:solidFill>
                  <a:srgbClr val="FFC000"/>
                </a:solidFill>
              </a:rPr>
              <a:t>electrophysiological activities</a:t>
            </a:r>
            <a:r>
              <a:rPr lang="en-US" altLang="zh-CN" sz="3600" dirty="0">
                <a:solidFill>
                  <a:schemeClr val="tx1"/>
                </a:solidFill>
              </a:rPr>
              <a:t>. If we divide the statuses into several </a:t>
            </a:r>
            <a:r>
              <a:rPr lang="en-US" altLang="zh-CN" sz="3600" dirty="0" smtClean="0">
                <a:solidFill>
                  <a:schemeClr val="tx1"/>
                </a:solidFill>
              </a:rPr>
              <a:t>types, then </a:t>
            </a:r>
            <a:r>
              <a:rPr lang="en-US" altLang="zh-CN" sz="3600" dirty="0">
                <a:solidFill>
                  <a:schemeClr val="tx1"/>
                </a:solidFill>
              </a:rPr>
              <a:t>each type is associated with a particular combination mode of a series </a:t>
            </a:r>
            <a:r>
              <a:rPr lang="en-US" altLang="zh-CN" sz="3600" dirty="0" smtClean="0">
                <a:solidFill>
                  <a:schemeClr val="tx1"/>
                </a:solidFill>
              </a:rPr>
              <a:t>of typical </a:t>
            </a:r>
            <a:r>
              <a:rPr lang="en-US" altLang="zh-CN" sz="3600" dirty="0">
                <a:solidFill>
                  <a:schemeClr val="tx1"/>
                </a:solidFill>
              </a:rPr>
              <a:t>components</a:t>
            </a:r>
            <a:r>
              <a:rPr lang="en-US" altLang="zh-CN" sz="3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tx1"/>
                </a:solidFill>
              </a:rPr>
              <a:t>把</a:t>
            </a:r>
            <a:r>
              <a:rPr lang="en-US" altLang="zh-CN" sz="3600" dirty="0">
                <a:solidFill>
                  <a:schemeClr val="tx1"/>
                </a:solidFill>
              </a:rPr>
              <a:t>ECG</a:t>
            </a:r>
            <a:r>
              <a:rPr lang="zh-CN" altLang="en-US" sz="3600" dirty="0">
                <a:solidFill>
                  <a:schemeClr val="tx1"/>
                </a:solidFill>
              </a:rPr>
              <a:t>数据的产生过程看下如下的</a:t>
            </a:r>
            <a:r>
              <a:rPr lang="zh-CN" altLang="en-US" sz="3600" dirty="0" smtClean="0">
                <a:solidFill>
                  <a:schemeClr val="tx1"/>
                </a:solidFill>
              </a:rPr>
              <a:t>形式</a:t>
            </a:r>
            <a:r>
              <a:rPr lang="en-US" altLang="zh-CN" sz="3600" dirty="0" smtClean="0">
                <a:solidFill>
                  <a:schemeClr val="tx1"/>
                </a:solidFill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</a:rPr>
              <a:t>主题模型</a:t>
            </a:r>
            <a:r>
              <a:rPr lang="en-US" altLang="zh-CN" sz="3600" dirty="0" smtClean="0">
                <a:solidFill>
                  <a:schemeClr val="tx1"/>
                </a:solidFill>
              </a:rPr>
              <a:t>):</a:t>
            </a:r>
            <a:r>
              <a:rPr lang="zh-CN" altLang="en-US" sz="3600" dirty="0" smtClean="0">
                <a:solidFill>
                  <a:schemeClr val="tx1"/>
                </a:solidFill>
              </a:rPr>
              <a:t> 以</a:t>
            </a:r>
            <a:r>
              <a:rPr lang="zh-CN" altLang="en-US" sz="3600" dirty="0">
                <a:solidFill>
                  <a:schemeClr val="tx1"/>
                </a:solidFill>
              </a:rPr>
              <a:t>一定的概率选取一或多个</a:t>
            </a:r>
            <a:r>
              <a:rPr lang="en-US" altLang="zh-CN" sz="3600" dirty="0">
                <a:solidFill>
                  <a:schemeClr val="tx1"/>
                </a:solidFill>
              </a:rPr>
              <a:t>type(cardiac electrophysiological activities statuses)</a:t>
            </a:r>
            <a:r>
              <a:rPr lang="zh-CN" altLang="en-US" sz="3600" dirty="0">
                <a:solidFill>
                  <a:schemeClr val="tx1"/>
                </a:solidFill>
              </a:rPr>
              <a:t>，再以一定的概率选取相应</a:t>
            </a:r>
            <a:r>
              <a:rPr lang="en-US" altLang="zh-CN" sz="3600" dirty="0" smtClean="0">
                <a:solidFill>
                  <a:schemeClr val="tx1"/>
                </a:solidFill>
              </a:rPr>
              <a:t>type</a:t>
            </a:r>
            <a:r>
              <a:rPr lang="zh-CN" altLang="en-US" sz="3600" dirty="0" smtClean="0">
                <a:solidFill>
                  <a:schemeClr val="tx1"/>
                </a:solidFill>
              </a:rPr>
              <a:t>中对应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en-US" altLang="zh-CN" sz="3600" dirty="0">
                <a:solidFill>
                  <a:schemeClr val="tx1"/>
                </a:solidFill>
              </a:rPr>
              <a:t>components</a:t>
            </a:r>
            <a:r>
              <a:rPr lang="zh-CN" altLang="en-US" sz="36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一个</a:t>
            </a:r>
            <a:r>
              <a:rPr lang="en-US" altLang="zh-CN" sz="3600" dirty="0">
                <a:solidFill>
                  <a:schemeClr val="tx1"/>
                </a:solidFill>
              </a:rPr>
              <a:t>sliding window(subsequence)</a:t>
            </a:r>
            <a:r>
              <a:rPr lang="zh-CN" altLang="en-US" sz="3600" dirty="0">
                <a:solidFill>
                  <a:schemeClr val="tx1"/>
                </a:solidFill>
              </a:rPr>
              <a:t>对应的</a:t>
            </a:r>
            <a:r>
              <a:rPr lang="en-US" altLang="zh-CN" sz="3600" dirty="0">
                <a:solidFill>
                  <a:schemeClr val="tx1"/>
                </a:solidFill>
              </a:rPr>
              <a:t>Latent class vector</a:t>
            </a:r>
            <a:r>
              <a:rPr lang="zh-CN" altLang="en-US" sz="3600" dirty="0">
                <a:solidFill>
                  <a:schemeClr val="tx1"/>
                </a:solidFill>
              </a:rPr>
              <a:t>表示该</a:t>
            </a:r>
            <a:r>
              <a:rPr lang="en-US" altLang="zh-CN" sz="3600" dirty="0">
                <a:solidFill>
                  <a:schemeClr val="tx1"/>
                </a:solidFill>
              </a:rPr>
              <a:t>sliding window</a:t>
            </a:r>
            <a:r>
              <a:rPr lang="zh-CN" altLang="en-US" sz="3600" dirty="0">
                <a:solidFill>
                  <a:schemeClr val="tx1"/>
                </a:solidFill>
              </a:rPr>
              <a:t>对应各种</a:t>
            </a:r>
            <a:r>
              <a:rPr lang="en-US" altLang="zh-CN" sz="3600" dirty="0">
                <a:solidFill>
                  <a:schemeClr val="tx1"/>
                </a:solidFill>
              </a:rPr>
              <a:t>phenotype</a:t>
            </a:r>
            <a:r>
              <a:rPr lang="zh-CN" altLang="en-US" sz="3600" dirty="0">
                <a:solidFill>
                  <a:schemeClr val="tx1"/>
                </a:solidFill>
              </a:rPr>
              <a:t>出现的可能性</a:t>
            </a:r>
          </a:p>
        </p:txBody>
      </p:sp>
    </p:spTree>
    <p:extLst>
      <p:ext uri="{BB962C8B-B14F-4D97-AF65-F5344CB8AC3E}">
        <p14:creationId xmlns:p14="http://schemas.microsoft.com/office/powerpoint/2010/main" val="1764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latent class clustering module(LCCM)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chemeClr val="tx1"/>
                </a:solidFill>
              </a:rPr>
              <a:t>LDA</a:t>
            </a:r>
            <a:r>
              <a:rPr lang="zh-CN" altLang="en-US" sz="3600" dirty="0" smtClean="0">
                <a:solidFill>
                  <a:schemeClr val="tx1"/>
                </a:solidFill>
              </a:rPr>
              <a:t>的作用：给定</a:t>
            </a:r>
            <a:r>
              <a:rPr lang="zh-CN" altLang="en-US" sz="3600" dirty="0">
                <a:solidFill>
                  <a:schemeClr val="tx1"/>
                </a:solidFill>
              </a:rPr>
              <a:t>一个</a:t>
            </a:r>
            <a:r>
              <a:rPr lang="en-US" altLang="zh-CN" sz="3600" dirty="0">
                <a:solidFill>
                  <a:schemeClr val="tx1"/>
                </a:solidFill>
              </a:rPr>
              <a:t>sliding window(subsequence)</a:t>
            </a:r>
            <a:r>
              <a:rPr lang="zh-CN" altLang="en-US" sz="3600" dirty="0">
                <a:solidFill>
                  <a:schemeClr val="tx1"/>
                </a:solidFill>
              </a:rPr>
              <a:t>，推测其表现型分布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chemeClr val="tx1"/>
                </a:solidFill>
              </a:rPr>
              <a:t>出现各种表现型的可能性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" y="2237414"/>
            <a:ext cx="1163907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rgbClr val="FFFF00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rgbClr val="FFFF00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classification-based anomaly detection module(CADM)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78" y="2239735"/>
            <a:ext cx="11866845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89" y="153888"/>
            <a:ext cx="7698622" cy="6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Detecting anomalies in ECG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Recently, researches on </a:t>
            </a:r>
            <a:r>
              <a:rPr lang="en-US" altLang="zh-CN" sz="2800" dirty="0">
                <a:solidFill>
                  <a:srgbClr val="FFC000"/>
                </a:solidFill>
              </a:rPr>
              <a:t>detecting anomalies and outliers</a:t>
            </a:r>
            <a:r>
              <a:rPr lang="en-US" altLang="zh-CN" sz="2800" dirty="0"/>
              <a:t> have drawn increasing </a:t>
            </a:r>
            <a:r>
              <a:rPr lang="en-US" altLang="zh-CN" sz="2800" dirty="0" smtClean="0"/>
              <a:t>attention. </a:t>
            </a:r>
            <a:r>
              <a:rPr lang="en-US" altLang="zh-CN" sz="2800" dirty="0"/>
              <a:t>As regard of </a:t>
            </a:r>
            <a:r>
              <a:rPr lang="en-US" altLang="zh-CN" sz="2800" dirty="0">
                <a:solidFill>
                  <a:srgbClr val="FFC000"/>
                </a:solidFill>
              </a:rPr>
              <a:t>ECG data streams</a:t>
            </a:r>
            <a:r>
              <a:rPr lang="en-US" altLang="zh-CN" sz="2800" dirty="0"/>
              <a:t>, however, detecting </a:t>
            </a:r>
            <a:r>
              <a:rPr lang="en-US" altLang="zh-CN" sz="2800" dirty="0" smtClean="0"/>
              <a:t>anomalies is </a:t>
            </a:r>
            <a:r>
              <a:rPr lang="en-US" altLang="zh-CN" sz="2800" dirty="0"/>
              <a:t>confronting with four major challenges</a:t>
            </a:r>
            <a:r>
              <a:rPr lang="en-US" altLang="zh-CN" sz="28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Poor Data </a:t>
            </a:r>
            <a:r>
              <a:rPr lang="en-US" altLang="zh-CN" sz="3200" dirty="0" smtClean="0"/>
              <a:t>Quality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Pseudo-periodicity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High Data </a:t>
            </a:r>
            <a:r>
              <a:rPr lang="en-US" altLang="zh-CN" sz="3200" dirty="0" smtClean="0"/>
              <a:t>Volume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High Real-time </a:t>
            </a:r>
            <a:r>
              <a:rPr lang="en-US" altLang="zh-CN" sz="3200" dirty="0" smtClean="0"/>
              <a:t>Requirement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728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rgbClr val="FFFF00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Online Processing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098" y="1759179"/>
            <a:ext cx="10061804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背景知识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个人观点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迫于</a:t>
            </a:r>
            <a:r>
              <a:rPr lang="zh-CN" altLang="en-US" sz="2600" dirty="0">
                <a:solidFill>
                  <a:schemeClr val="tx1"/>
                </a:solidFill>
              </a:rPr>
              <a:t>会议</a:t>
            </a:r>
            <a:r>
              <a:rPr lang="zh-CN" altLang="en-US" sz="2600" dirty="0">
                <a:solidFill>
                  <a:schemeClr val="tx1"/>
                </a:solidFill>
              </a:rPr>
              <a:t>的篇幅限制无法讲清楚</a:t>
            </a:r>
            <a:r>
              <a:rPr lang="zh-CN" altLang="en-US" sz="2600" dirty="0">
                <a:solidFill>
                  <a:schemeClr val="tx1"/>
                </a:solidFill>
              </a:rPr>
              <a:t>？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文章中概念</a:t>
            </a:r>
            <a:r>
              <a:rPr lang="zh-CN" altLang="en-US" sz="2600" dirty="0">
                <a:solidFill>
                  <a:schemeClr val="tx1"/>
                </a:solidFill>
              </a:rPr>
              <a:t>多，很多含义相近，却不规则地出现在文章各个部分，很不方便读者理解。（</a:t>
            </a:r>
            <a:r>
              <a:rPr lang="en-US" altLang="zh-CN" sz="2600" dirty="0">
                <a:solidFill>
                  <a:schemeClr val="tx1"/>
                </a:solidFill>
              </a:rPr>
              <a:t>sliding window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</a:rPr>
              <a:t>subsequence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</a:rPr>
              <a:t>sequence | phenotype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</a:rPr>
              <a:t>statuses of cardiac electrophysiological activities</a:t>
            </a:r>
            <a:r>
              <a:rPr lang="zh-CN" altLang="en-US" sz="2600" dirty="0">
                <a:solidFill>
                  <a:schemeClr val="tx1"/>
                </a:solidFill>
              </a:rPr>
              <a:t>）</a:t>
            </a:r>
            <a:endParaRPr lang="zh-CN" altLang="en-US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花</a:t>
            </a:r>
            <a:r>
              <a:rPr lang="zh-CN" altLang="en-US" sz="2600" dirty="0">
                <a:solidFill>
                  <a:schemeClr val="tx1"/>
                </a:solidFill>
              </a:rPr>
              <a:t>了大量精力去理清概念之间的关系，去文章之外的地方查找相关资料去方便理解</a:t>
            </a:r>
            <a:r>
              <a:rPr lang="zh-CN" altLang="en-US" sz="2600" dirty="0">
                <a:solidFill>
                  <a:schemeClr val="tx1"/>
                </a:solidFill>
              </a:rPr>
              <a:t>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实验评估：在线与非在线的方法比较？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其他细节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783" y="657000"/>
            <a:ext cx="10704434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解决的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FFFF00"/>
                </a:solidFill>
              </a:rPr>
              <a:t>背景知识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方法概要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方法详细</a:t>
            </a:r>
            <a:r>
              <a:rPr lang="zh-CN" altLang="en-US" sz="3600" dirty="0" smtClean="0">
                <a:solidFill>
                  <a:schemeClr val="tx1"/>
                </a:solidFill>
              </a:rPr>
              <a:t>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component spectrum representation module(CSRM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latent class clustering module(LCCM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classification-based anomaly detection module(CADM</a:t>
            </a:r>
            <a:r>
              <a:rPr lang="en-US" altLang="zh-CN" sz="3400" dirty="0" smtClean="0">
                <a:solidFill>
                  <a:schemeClr val="tx1"/>
                </a:solidFill>
              </a:rPr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3400" dirty="0">
                <a:solidFill>
                  <a:schemeClr val="tx1"/>
                </a:solidFill>
              </a:rPr>
              <a:t>Online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方法效果评估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个人观点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3" y="45000"/>
            <a:ext cx="5979160" cy="67680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15200" y="1845734"/>
            <a:ext cx="38404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任何波形都是</a:t>
            </a:r>
            <a:r>
              <a:rPr lang="zh-CN" altLang="en-US" sz="3200" dirty="0" smtClean="0"/>
              <a:t>可以用</a:t>
            </a:r>
            <a:r>
              <a:rPr lang="zh-CN" altLang="en-US" sz="3200" dirty="0"/>
              <a:t>正弦波叠加</a:t>
            </a:r>
            <a:r>
              <a:rPr lang="zh-CN" altLang="en-US" sz="3200" dirty="0" smtClean="0"/>
              <a:t>起来得到的。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不同频率的正弦波我们成为频率</a:t>
            </a:r>
            <a:r>
              <a:rPr lang="zh-CN" altLang="en-US" sz="3200" dirty="0" smtClean="0"/>
              <a:t>分量。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971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/>
              <a:t>A given function or signal can be converted between the time and frequency domains with a pair of mathematical operators called a </a:t>
            </a:r>
            <a:r>
              <a:rPr lang="en-US" altLang="zh-CN" sz="3200" dirty="0">
                <a:solidFill>
                  <a:srgbClr val="FFC000"/>
                </a:solidFill>
              </a:rPr>
              <a:t>transform</a:t>
            </a:r>
            <a:r>
              <a:rPr lang="en-US" altLang="zh-CN" sz="3200" dirty="0"/>
              <a:t>. An example is the </a:t>
            </a:r>
            <a:r>
              <a:rPr lang="en-US" altLang="zh-CN" sz="3200" dirty="0">
                <a:solidFill>
                  <a:srgbClr val="FFC000"/>
                </a:solidFill>
              </a:rPr>
              <a:t>Fourier transform</a:t>
            </a:r>
            <a:r>
              <a:rPr lang="en-US" altLang="zh-CN" sz="3200" dirty="0"/>
              <a:t>, which converts the time function into a sum of sine waves of different frequencies, each of which represents a frequency component. </a:t>
            </a:r>
            <a:r>
              <a:rPr lang="en-US" altLang="zh-CN" sz="3200" dirty="0">
                <a:solidFill>
                  <a:srgbClr val="FFC000"/>
                </a:solidFill>
              </a:rPr>
              <a:t>The 'spectrum' of frequency components</a:t>
            </a:r>
            <a:r>
              <a:rPr lang="en-US" altLang="zh-CN" sz="3200" dirty="0"/>
              <a:t> is the frequency domain representation of the signal. The </a:t>
            </a:r>
            <a:r>
              <a:rPr lang="en-US" altLang="zh-CN" sz="3200" dirty="0">
                <a:solidFill>
                  <a:srgbClr val="FFC000"/>
                </a:solidFill>
              </a:rPr>
              <a:t>inverse Fourier transform </a:t>
            </a:r>
            <a:r>
              <a:rPr lang="en-US" altLang="zh-CN" sz="3200" dirty="0"/>
              <a:t>converts the frequency domain function back to a time function</a:t>
            </a:r>
          </a:p>
        </p:txBody>
      </p:sp>
    </p:spTree>
    <p:extLst>
      <p:ext uri="{BB962C8B-B14F-4D97-AF65-F5344CB8AC3E}">
        <p14:creationId xmlns:p14="http://schemas.microsoft.com/office/powerpoint/2010/main" val="20584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ic3.zhimg.com/e2e3c0af3bdbcba721c5415a4c65da9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67" y="189000"/>
            <a:ext cx="914826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2.zhimg.com/40cf849e55ed95732a60b52d4019d60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1" y="225000"/>
            <a:ext cx="10679998" cy="6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2658</TotalTime>
  <Words>1298</Words>
  <Application>Microsoft Office PowerPoint</Application>
  <PresentationFormat>宽屏</PresentationFormat>
  <Paragraphs>143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Calibri</vt:lpstr>
      <vt:lpstr>Calibri Light</vt:lpstr>
      <vt:lpstr>Wingdings</vt:lpstr>
      <vt:lpstr>回顾</vt:lpstr>
      <vt:lpstr>Real-time Anomaly Detection over ECG Data Stream based on Component Spectrum</vt:lpstr>
      <vt:lpstr>目录</vt:lpstr>
      <vt:lpstr>Detecting anomalies in ECG data streams</vt:lpstr>
      <vt:lpstr>PowerPoint 演示文稿</vt:lpstr>
      <vt:lpstr>目录</vt:lpstr>
      <vt:lpstr>PowerPoint 演示文稿</vt:lpstr>
      <vt:lpstr>相关概念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component spectrum representation module(CSRM)</vt:lpstr>
      <vt:lpstr>component spectrum representation module(CSRM)</vt:lpstr>
      <vt:lpstr>component spectrum representation module(CSRM)</vt:lpstr>
      <vt:lpstr>component spectrum representation module(CSRM)</vt:lpstr>
      <vt:lpstr>PowerPoint 演示文稿</vt:lpstr>
      <vt:lpstr>目录</vt:lpstr>
      <vt:lpstr>Topic Model (主题模型)</vt:lpstr>
      <vt:lpstr>PowerPoint 演示文稿</vt:lpstr>
      <vt:lpstr>Topic Model (主题模型)</vt:lpstr>
      <vt:lpstr>Topic Model (主题模型)</vt:lpstr>
      <vt:lpstr>latent class clustering module(LCCM) </vt:lpstr>
      <vt:lpstr>latent class clustering module(LCCM) </vt:lpstr>
      <vt:lpstr>latent class clustering module(LCCM) </vt:lpstr>
      <vt:lpstr>目录</vt:lpstr>
      <vt:lpstr> classification-based anomaly detection module(CADM)</vt:lpstr>
      <vt:lpstr>PowerPoint 演示文稿</vt:lpstr>
      <vt:lpstr>目录</vt:lpstr>
      <vt:lpstr>Online Processing</vt:lpstr>
      <vt:lpstr>目录</vt:lpstr>
      <vt:lpstr>个人观点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本周学习情况</dc:title>
  <dc:creator>Liu Jorfun</dc:creator>
  <cp:lastModifiedBy>Liu Jorfun</cp:lastModifiedBy>
  <cp:revision>176</cp:revision>
  <dcterms:created xsi:type="dcterms:W3CDTF">2016-03-23T12:37:29Z</dcterms:created>
  <dcterms:modified xsi:type="dcterms:W3CDTF">2017-07-14T09:37:23Z</dcterms:modified>
</cp:coreProperties>
</file>