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4" r:id="rId3"/>
    <p:sldId id="257" r:id="rId4"/>
    <p:sldId id="260" r:id="rId5"/>
    <p:sldId id="265" r:id="rId6"/>
    <p:sldId id="270" r:id="rId7"/>
    <p:sldId id="267" r:id="rId8"/>
    <p:sldId id="266" r:id="rId9"/>
    <p:sldId id="269" r:id="rId10"/>
    <p:sldId id="268" r:id="rId11"/>
    <p:sldId id="271" r:id="rId12"/>
    <p:sldId id="274" r:id="rId13"/>
    <p:sldId id="275" r:id="rId14"/>
    <p:sldId id="276" r:id="rId15"/>
    <p:sldId id="277" r:id="rId16"/>
    <p:sldId id="272" r:id="rId17"/>
    <p:sldId id="278" r:id="rId18"/>
    <p:sldId id="279" r:id="rId19"/>
    <p:sldId id="280" r:id="rId20"/>
    <p:sldId id="289" r:id="rId21"/>
    <p:sldId id="282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Jorfun" initials="LJ" lastIdx="1" clrIdx="0">
    <p:extLst>
      <p:ext uri="{19B8F6BF-5375-455C-9EA6-DF929625EA0E}">
        <p15:presenceInfo xmlns:p15="http://schemas.microsoft.com/office/powerpoint/2012/main" userId="fcd96e84a07ed5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4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6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8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8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6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9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4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AB8680-355F-43AC-B94B-FF08F2C5A5AB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A5ABF-86AB-44F9-8C6E-AE9C24A1EE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14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Feature bagging for outlier detection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Jorfun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8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提出的方法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Feature </a:t>
            </a:r>
            <a:r>
              <a:rPr lang="en-US" altLang="zh-CN" sz="2800" dirty="0"/>
              <a:t>bagging </a:t>
            </a:r>
            <a:r>
              <a:rPr lang="en-US" altLang="zh-CN" sz="2800" dirty="0" smtClean="0"/>
              <a:t>approach: It </a:t>
            </a:r>
            <a:r>
              <a:rPr lang="en-US" altLang="zh-CN" sz="2800" dirty="0"/>
              <a:t>combines </a:t>
            </a:r>
            <a:r>
              <a:rPr lang="en-US" altLang="zh-CN" sz="2800" dirty="0" smtClean="0"/>
              <a:t>results from </a:t>
            </a:r>
            <a:r>
              <a:rPr lang="en-US" altLang="zh-CN" sz="2800" dirty="0"/>
              <a:t>multiple outlier detection algorithms that are applied </a:t>
            </a:r>
            <a:r>
              <a:rPr lang="en-US" altLang="zh-CN" sz="2800" dirty="0" smtClean="0"/>
              <a:t>using different </a:t>
            </a:r>
            <a:r>
              <a:rPr lang="en-US" altLang="zh-CN" sz="2800" dirty="0"/>
              <a:t>set of features. </a:t>
            </a:r>
            <a:r>
              <a:rPr lang="en-US" altLang="zh-CN" sz="2800" b="1" dirty="0">
                <a:solidFill>
                  <a:srgbClr val="FFC000"/>
                </a:solidFill>
              </a:rPr>
              <a:t>(feature bagging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) 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Every 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outlier detection algorithm uses a small subset of features that are randomly selected from the original feature set. </a:t>
            </a:r>
            <a:r>
              <a:rPr lang="en-US" altLang="zh-CN" sz="2800" dirty="0"/>
              <a:t>As a result, each outlier detector </a:t>
            </a:r>
            <a:r>
              <a:rPr lang="en-US" altLang="zh-CN" sz="2800" dirty="0" smtClean="0"/>
              <a:t>identifies different </a:t>
            </a:r>
            <a:r>
              <a:rPr lang="en-US" altLang="zh-CN" sz="2800" dirty="0"/>
              <a:t>outliers, and thus assigns to all data records outlier scores </a:t>
            </a:r>
            <a:r>
              <a:rPr lang="en-US" altLang="zh-CN" sz="2800" dirty="0" smtClean="0"/>
              <a:t>that correspond </a:t>
            </a:r>
            <a:r>
              <a:rPr lang="en-US" altLang="zh-CN" sz="2800" dirty="0"/>
              <a:t>to their probability of being outliers. </a:t>
            </a:r>
            <a:r>
              <a:rPr lang="en-US" altLang="zh-CN" sz="2800" b="1" dirty="0">
                <a:solidFill>
                  <a:srgbClr val="FFC000"/>
                </a:solidFill>
              </a:rPr>
              <a:t>(combining framework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) 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outlier scores computed by the individual outlier detection algorithms are then combined in order to find the better quality outliers.</a:t>
            </a:r>
            <a:endParaRPr lang="zh-CN" alt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It has been shown </a:t>
            </a:r>
            <a:r>
              <a:rPr lang="en-US" altLang="zh-CN" sz="2800" dirty="0" smtClean="0"/>
              <a:t>recently that </a:t>
            </a:r>
            <a:r>
              <a:rPr lang="en-US" altLang="zh-CN" sz="2800" dirty="0"/>
              <a:t>by 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examining the behavior of the data in subspaces</a:t>
            </a:r>
            <a:r>
              <a:rPr lang="en-US" altLang="zh-CN" sz="2800" dirty="0"/>
              <a:t>, it is possible to develop more effective algorithms for the problem of outlier detection. since in many applications only the subset of attributes is useful for detecting anomalous behavior</a:t>
            </a:r>
            <a:r>
              <a:rPr lang="en-US" altLang="zh-CN" sz="2800" dirty="0" smtClean="0"/>
              <a:t>.</a:t>
            </a:r>
            <a:endParaRPr lang="en-US" altLang="zh-CN" sz="2800" dirty="0"/>
          </a:p>
          <a:p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It </a:t>
            </a:r>
            <a:r>
              <a:rPr lang="en-US" altLang="zh-CN" sz="2800" dirty="0"/>
              <a:t>is well known in machine learning that 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ensembles of classifiers </a:t>
            </a:r>
            <a:r>
              <a:rPr lang="en-US" altLang="zh-CN" sz="2800" dirty="0"/>
              <a:t>can be effective in improving overall </a:t>
            </a:r>
            <a:r>
              <a:rPr lang="en-US" altLang="zh-CN" sz="2800" dirty="0" smtClean="0"/>
              <a:t>prediction performance</a:t>
            </a:r>
            <a:r>
              <a:rPr lang="en-US" altLang="zh-CN" sz="2800" dirty="0"/>
              <a:t>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1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4740"/>
            <a:ext cx="10058400" cy="58380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General framework for combining outlier detection techniques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96" y="910618"/>
            <a:ext cx="6639809" cy="576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23028" y="2602523"/>
            <a:ext cx="6189784" cy="16881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23028" y="5540991"/>
            <a:ext cx="6189784" cy="10244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11014"/>
            <a:ext cx="10058400" cy="724486"/>
          </a:xfrm>
        </p:spPr>
        <p:txBody>
          <a:bodyPr/>
          <a:lstStyle/>
          <a:p>
            <a:pPr algn="ctr"/>
            <a:r>
              <a:rPr lang="en-US" altLang="zh-CN" dirty="0"/>
              <a:t>Breadth First approach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336" y="1002195"/>
            <a:ext cx="6307329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11014"/>
            <a:ext cx="10058400" cy="724486"/>
          </a:xfrm>
        </p:spPr>
        <p:txBody>
          <a:bodyPr/>
          <a:lstStyle/>
          <a:p>
            <a:pPr algn="ctr"/>
            <a:r>
              <a:rPr lang="en-US" altLang="zh-CN" dirty="0"/>
              <a:t>Breadth First approach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68" y="1425670"/>
            <a:ext cx="10080000" cy="44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012877"/>
            <a:ext cx="10058400" cy="724486"/>
          </a:xfrm>
        </p:spPr>
        <p:txBody>
          <a:bodyPr/>
          <a:lstStyle/>
          <a:p>
            <a:pPr algn="ctr"/>
            <a:r>
              <a:rPr lang="en-US" altLang="zh-CN" dirty="0"/>
              <a:t>Cumulative Sum approach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36" y="2058200"/>
            <a:ext cx="10080000" cy="36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题目解释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要解决的问题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提出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方法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rgbClr val="FFC000"/>
                </a:solidFill>
              </a:rPr>
              <a:t>方法效果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个人</a:t>
            </a:r>
            <a:r>
              <a:rPr lang="zh-CN" altLang="en-US" sz="3200" dirty="0" smtClean="0"/>
              <a:t>想法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85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11017"/>
            <a:ext cx="10058400" cy="724486"/>
          </a:xfrm>
        </p:spPr>
        <p:txBody>
          <a:bodyPr/>
          <a:lstStyle/>
          <a:p>
            <a:pPr algn="ctr"/>
            <a:r>
              <a:rPr lang="zh-CN" altLang="en-US" dirty="0" smtClean="0"/>
              <a:t>实验数据集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0" y="1044401"/>
            <a:ext cx="10800000" cy="51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If </a:t>
            </a:r>
            <a:r>
              <a:rPr lang="en-US" altLang="zh-CN" sz="2800" dirty="0"/>
              <a:t>there </a:t>
            </a:r>
            <a:r>
              <a:rPr lang="en-US" altLang="zh-CN" sz="2800" dirty="0" smtClean="0"/>
              <a:t>are irrelevant </a:t>
            </a:r>
            <a:r>
              <a:rPr lang="en-US" altLang="zh-CN" sz="2800" dirty="0"/>
              <a:t>features in the data sets, combining methods are able </a:t>
            </a:r>
            <a:r>
              <a:rPr lang="en-US" altLang="zh-CN" sz="2800" dirty="0" smtClean="0"/>
              <a:t>to decrease the influence </a:t>
            </a:r>
            <a:r>
              <a:rPr lang="en-US" altLang="zh-CN" sz="2800" dirty="0"/>
              <a:t>of noisy features regarding the </a:t>
            </a:r>
            <a:r>
              <a:rPr lang="en-US" altLang="zh-CN" sz="2800" dirty="0" smtClean="0"/>
              <a:t>detection performance.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在所有</a:t>
            </a:r>
            <a:r>
              <a:rPr lang="en-US" altLang="zh-CN" sz="2800" dirty="0"/>
              <a:t>feature</a:t>
            </a:r>
            <a:r>
              <a:rPr lang="zh-CN" altLang="en-US" sz="2800" dirty="0" smtClean="0"/>
              <a:t>都有</a:t>
            </a:r>
            <a:r>
              <a:rPr lang="zh-CN" altLang="en-US" sz="2800" dirty="0"/>
              <a:t>贡献的时候，会比直接使用</a:t>
            </a:r>
            <a:r>
              <a:rPr lang="en-US" altLang="zh-CN" sz="2800" dirty="0"/>
              <a:t>LOF</a:t>
            </a:r>
            <a:r>
              <a:rPr lang="zh-CN" altLang="en-US" sz="2800" dirty="0"/>
              <a:t>差，毕竟每次迭代去掉了一些</a:t>
            </a:r>
            <a:r>
              <a:rPr lang="en-US" altLang="zh-CN" sz="2800" dirty="0"/>
              <a:t>feature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It </a:t>
            </a:r>
            <a:r>
              <a:rPr lang="en-US" altLang="zh-CN" sz="2800" dirty="0"/>
              <a:t>can be observed that for all 66 real life data sets used </a:t>
            </a:r>
            <a:r>
              <a:rPr lang="en-US" altLang="zh-CN" sz="2800" dirty="0" smtClean="0"/>
              <a:t>in our </a:t>
            </a:r>
            <a:r>
              <a:rPr lang="en-US" altLang="zh-CN" sz="2800" dirty="0"/>
              <a:t>experiments and for all values of false alarm rate, both combining methods were consistently better than the single LOF approach.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43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题目解释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要解决的问题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提出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方法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方法效果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rgbClr val="FFC000"/>
                </a:solidFill>
              </a:rPr>
              <a:t>个人想法</a:t>
            </a:r>
          </a:p>
        </p:txBody>
      </p:sp>
    </p:spTree>
    <p:extLst>
      <p:ext uri="{BB962C8B-B14F-4D97-AF65-F5344CB8AC3E}">
        <p14:creationId xmlns:p14="http://schemas.microsoft.com/office/powerpoint/2010/main" val="21408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rgbClr val="FFC000"/>
                </a:solidFill>
              </a:rPr>
              <a:t>题目解释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要解决的问题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提出</a:t>
            </a:r>
            <a:r>
              <a:rPr lang="zh-CN" altLang="en-US" sz="3200" dirty="0" smtClean="0"/>
              <a:t>的方法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方法效果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个人想法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592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/>
                </a:solidFill>
                <a:ea typeface="SimSun" panose="02010600030101010101" pitchFamily="2" charset="-122"/>
              </a:rPr>
              <a:t>一些个人想法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0866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 smtClean="0">
                <a:solidFill>
                  <a:schemeClr val="tx1"/>
                </a:solidFill>
                <a:ea typeface="Calibri" panose="020F0502020204030204" pitchFamily="34" charset="0"/>
              </a:rPr>
              <a:t>Feature </a:t>
            </a:r>
            <a:r>
              <a:rPr lang="zh-CN" altLang="zh-CN" sz="2400" dirty="0">
                <a:solidFill>
                  <a:schemeClr val="tx1"/>
                </a:solidFill>
                <a:ea typeface="Calibri" panose="020F0502020204030204" pitchFamily="34" charset="0"/>
              </a:rPr>
              <a:t>Bagging</a:t>
            </a:r>
            <a:r>
              <a:rPr lang="en-US" altLang="zh-CN" sz="2400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是让combining outlier detection algorithms有效果的主要原因，具体的结合方法的效果会因具体应用的情况而有所区别。</a:t>
            </a:r>
            <a:endParaRPr lang="zh-CN" altLang="zh-CN" sz="24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marL="70866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The set of features Ft is randomly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selected from the original data set, such that the number of features in Ft is also randomly chosen between d/</a:t>
            </a:r>
            <a:r>
              <a:rPr lang="zh-CN" altLang="zh-CN" sz="2400" dirty="0" smtClean="0">
                <a:solidFill>
                  <a:schemeClr val="tx1"/>
                </a:solidFill>
                <a:ea typeface="SimSun" panose="02010600030101010101" pitchFamily="2" charset="-122"/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  <a:ea typeface="SimSun" panose="02010600030101010101" pitchFamily="2" charset="-122"/>
              </a:rPr>
              <a:t>and </a:t>
            </a:r>
            <a:r>
              <a:rPr lang="zh-CN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(d-1),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where d is the number of features in original data set.（为什么要定为这个大小范围？）</a:t>
            </a:r>
            <a:endParaRPr lang="zh-CN" altLang="zh-CN" sz="24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marL="70866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关于</a:t>
            </a:r>
            <a:r>
              <a:rPr lang="en-US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Breadth First approach</a:t>
            </a:r>
            <a:r>
              <a:rPr lang="zh-CN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：</a:t>
            </a:r>
            <a:endParaRPr lang="zh-CN" altLang="zh-CN" sz="24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marL="800100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受算法顺序影响较大（原文有提到）。</a:t>
            </a:r>
            <a:endParaRPr lang="zh-CN" altLang="zh-CN" sz="24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marL="800100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每个算法相同排名下的数据的地位</a:t>
            </a:r>
            <a:r>
              <a:rPr lang="zh-CN" altLang="zh-CN" sz="2400" dirty="0" smtClean="0">
                <a:solidFill>
                  <a:schemeClr val="tx1"/>
                </a:solidFill>
                <a:ea typeface="SimSun" panose="02010600030101010101" pitchFamily="2" charset="-122"/>
              </a:rPr>
              <a:t>真</a:t>
            </a:r>
            <a:r>
              <a:rPr lang="zh-CN" altLang="en-US" sz="2400" dirty="0" smtClean="0">
                <a:solidFill>
                  <a:schemeClr val="tx1"/>
                </a:solidFill>
                <a:ea typeface="SimSun" panose="02010600030101010101" pitchFamily="2" charset="-122"/>
              </a:rPr>
              <a:t>应该在</a:t>
            </a:r>
            <a:r>
              <a:rPr lang="zh-CN" altLang="zh-CN" sz="2400" dirty="0" smtClean="0">
                <a:solidFill>
                  <a:schemeClr val="tx1"/>
                </a:solidFill>
                <a:ea typeface="SimSun" panose="02010600030101010101" pitchFamily="2" charset="-122"/>
              </a:rPr>
              <a:t>同</a:t>
            </a:r>
            <a:r>
              <a:rPr lang="zh-CN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一层级的吗？是不是应该优先考虑分数方差较大的算法？</a:t>
            </a:r>
            <a:endParaRPr lang="zh-CN" altLang="zh-CN" sz="24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marL="742950" lvl="1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某个数据对象在一个算法中排名靠前</a:t>
            </a:r>
            <a:r>
              <a:rPr lang="zh-CN" altLang="zh-CN" sz="2400" dirty="0" smtClean="0">
                <a:solidFill>
                  <a:schemeClr val="tx1"/>
                </a:solidFill>
                <a:ea typeface="SimSun" panose="02010600030101010101" pitchFamily="2" charset="-122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ea typeface="SimSun" panose="02010600030101010101" pitchFamily="2" charset="-122"/>
              </a:rPr>
              <a:t>并</a:t>
            </a:r>
            <a:r>
              <a:rPr lang="zh-CN" altLang="zh-CN" sz="2400" dirty="0" smtClean="0">
                <a:solidFill>
                  <a:schemeClr val="tx1"/>
                </a:solidFill>
                <a:ea typeface="SimSun" panose="02010600030101010101" pitchFamily="2" charset="-122"/>
              </a:rPr>
              <a:t>与其</a:t>
            </a:r>
            <a:r>
              <a:rPr lang="zh-CN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他数据对象分数很接近</a:t>
            </a:r>
            <a:r>
              <a:rPr lang="zh-CN" altLang="zh-CN" sz="2400" dirty="0" smtClean="0">
                <a:solidFill>
                  <a:schemeClr val="tx1"/>
                </a:solidFill>
                <a:ea typeface="SimSun" panose="02010600030101010101" pitchFamily="2" charset="-122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ea typeface="SimSun" panose="02010600030101010101" pitchFamily="2" charset="-122"/>
              </a:rPr>
              <a:t>而</a:t>
            </a:r>
            <a:r>
              <a:rPr lang="zh-CN" altLang="zh-CN" sz="2400" dirty="0" smtClean="0">
                <a:solidFill>
                  <a:schemeClr val="tx1"/>
                </a:solidFill>
                <a:ea typeface="SimSun" panose="02010600030101010101" pitchFamily="2" charset="-122"/>
              </a:rPr>
              <a:t>在</a:t>
            </a:r>
            <a:r>
              <a:rPr lang="zh-CN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另一个算法中却比其他对象低很多，应该被认为是离群点吗？</a:t>
            </a:r>
            <a:endParaRPr lang="zh-CN" altLang="zh-CN" sz="24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marL="800100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chemeClr val="tx1"/>
                </a:solidFill>
                <a:ea typeface="SimSun" panose="02010600030101010101" pitchFamily="2" charset="-122"/>
              </a:rPr>
              <a:t>在最终输出向量中，排前面的分数比后面的低该怎么处理？</a:t>
            </a:r>
            <a:endParaRPr lang="zh-CN" altLang="zh-CN" sz="24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1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/>
                </a:solidFill>
                <a:ea typeface="SimSun" panose="02010600030101010101" pitchFamily="2" charset="-122"/>
              </a:rPr>
              <a:t>一些个人想法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866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zh-CN" altLang="zh-CN" sz="2800" dirty="0" smtClean="0">
                <a:solidFill>
                  <a:schemeClr val="tx1"/>
                </a:solidFill>
                <a:ea typeface="SimSun" panose="02010600030101010101" pitchFamily="2" charset="-122"/>
              </a:rPr>
              <a:t>关于</a:t>
            </a:r>
            <a:r>
              <a:rPr lang="en-US" altLang="zh-CN" sz="2800" dirty="0">
                <a:solidFill>
                  <a:schemeClr val="tx1"/>
                </a:solidFill>
                <a:ea typeface="Calibri" panose="020F0502020204030204" pitchFamily="34" charset="0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ea typeface="SimSun" panose="02010600030101010101" pitchFamily="2" charset="-122"/>
              </a:rPr>
              <a:t>umulative Sum approach</a:t>
            </a:r>
            <a:r>
              <a:rPr lang="zh-CN" altLang="zh-CN" sz="2800" dirty="0">
                <a:solidFill>
                  <a:schemeClr val="tx1"/>
                </a:solidFill>
                <a:ea typeface="SimSun" panose="02010600030101010101" pitchFamily="2" charset="-122"/>
              </a:rPr>
              <a:t>：</a:t>
            </a:r>
            <a:endParaRPr lang="zh-CN" altLang="zh-CN" sz="28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marL="742950" lvl="1" indent="-28575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chemeClr val="tx1"/>
                </a:solidFill>
                <a:ea typeface="SimSun" panose="02010600030101010101" pitchFamily="2" charset="-122"/>
              </a:rPr>
              <a:t>仅仅看分数可能会有问题。</a:t>
            </a:r>
            <a:r>
              <a:rPr lang="zh-CN" altLang="zh-CN" sz="2800" dirty="0" smtClean="0">
                <a:solidFill>
                  <a:schemeClr val="tx1"/>
                </a:solidFill>
                <a:ea typeface="SimSun" panose="02010600030101010101" pitchFamily="2" charset="-122"/>
              </a:rPr>
              <a:t>有些</a:t>
            </a:r>
            <a:r>
              <a:rPr lang="zh-CN" altLang="en-US" sz="2800" dirty="0" smtClean="0">
                <a:solidFill>
                  <a:schemeClr val="tx1"/>
                </a:solidFill>
                <a:ea typeface="SimSun" panose="02010600030101010101" pitchFamily="2" charset="-122"/>
              </a:rPr>
              <a:t>算法中</a:t>
            </a:r>
            <a:r>
              <a:rPr lang="zh-CN" altLang="zh-CN" sz="2800" dirty="0" smtClean="0">
                <a:solidFill>
                  <a:schemeClr val="tx1"/>
                </a:solidFill>
                <a:ea typeface="SimSun" panose="02010600030101010101" pitchFamily="2" charset="-122"/>
              </a:rPr>
              <a:t>所有</a:t>
            </a:r>
            <a:r>
              <a:rPr lang="zh-CN" altLang="zh-CN" sz="2800" dirty="0">
                <a:solidFill>
                  <a:schemeClr val="tx1"/>
                </a:solidFill>
                <a:ea typeface="SimSun" panose="02010600030101010101" pitchFamily="2" charset="-122"/>
              </a:rPr>
              <a:t>数据的离群点分数都很低，但个别数据对象与总体</a:t>
            </a:r>
            <a:r>
              <a:rPr lang="zh-CN" altLang="zh-CN" sz="2800" dirty="0" smtClean="0">
                <a:solidFill>
                  <a:schemeClr val="tx1"/>
                </a:solidFill>
                <a:ea typeface="SimSun" panose="02010600030101010101" pitchFamily="2" charset="-122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ea typeface="SimSun" panose="02010600030101010101" pitchFamily="2" charset="-122"/>
              </a:rPr>
              <a:t>分数</a:t>
            </a:r>
            <a:r>
              <a:rPr lang="zh-CN" altLang="zh-CN" sz="2800" dirty="0" smtClean="0">
                <a:solidFill>
                  <a:schemeClr val="tx1"/>
                </a:solidFill>
                <a:ea typeface="SimSun" panose="02010600030101010101" pitchFamily="2" charset="-122"/>
              </a:rPr>
              <a:t>差距</a:t>
            </a:r>
            <a:r>
              <a:rPr lang="zh-CN" altLang="zh-CN" sz="2800" dirty="0">
                <a:solidFill>
                  <a:schemeClr val="tx1"/>
                </a:solidFill>
                <a:ea typeface="SimSun" panose="02010600030101010101" pitchFamily="2" charset="-122"/>
              </a:rPr>
              <a:t>却又是大的，这种情况</a:t>
            </a:r>
            <a:r>
              <a:rPr lang="zh-CN" altLang="zh-CN" sz="2800" dirty="0" smtClean="0">
                <a:solidFill>
                  <a:schemeClr val="tx1"/>
                </a:solidFill>
                <a:ea typeface="SimSun" panose="02010600030101010101" pitchFamily="2" charset="-122"/>
              </a:rPr>
              <a:t>在</a:t>
            </a:r>
            <a:r>
              <a:rPr lang="zh-CN" altLang="en-US" sz="2800" dirty="0" smtClean="0">
                <a:solidFill>
                  <a:schemeClr val="tx1"/>
                </a:solidFill>
                <a:ea typeface="SimSun" panose="02010600030101010101" pitchFamily="2" charset="-122"/>
              </a:rPr>
              <a:t>每个算法</a:t>
            </a:r>
            <a:r>
              <a:rPr lang="zh-CN" altLang="zh-CN" sz="2800" dirty="0" smtClean="0">
                <a:solidFill>
                  <a:schemeClr val="tx1"/>
                </a:solidFill>
                <a:ea typeface="SimSun" panose="02010600030101010101" pitchFamily="2" charset="-122"/>
              </a:rPr>
              <a:t>等</a:t>
            </a:r>
            <a:r>
              <a:rPr lang="zh-CN" altLang="zh-CN" sz="2800" dirty="0">
                <a:solidFill>
                  <a:schemeClr val="tx1"/>
                </a:solidFill>
                <a:ea typeface="SimSun" panose="02010600030101010101" pitchFamily="2" charset="-122"/>
              </a:rPr>
              <a:t>权重的设定下会被忽视。应该</a:t>
            </a:r>
            <a:r>
              <a:rPr lang="zh-CN" altLang="zh-CN" sz="2800" dirty="0" smtClean="0">
                <a:solidFill>
                  <a:schemeClr val="tx1"/>
                </a:solidFill>
                <a:ea typeface="SimSun" panose="02010600030101010101" pitchFamily="2" charset="-122"/>
              </a:rPr>
              <a:t>给</a:t>
            </a:r>
            <a:r>
              <a:rPr lang="zh-CN" altLang="en-US" sz="2800" dirty="0">
                <a:solidFill>
                  <a:schemeClr val="tx1"/>
                </a:solidFill>
                <a:ea typeface="SimSun" panose="02010600030101010101" pitchFamily="2" charset="-122"/>
              </a:rPr>
              <a:t>离群</a:t>
            </a:r>
            <a:r>
              <a:rPr lang="zh-CN" altLang="en-US" sz="2800" dirty="0" smtClean="0">
                <a:solidFill>
                  <a:schemeClr val="tx1"/>
                </a:solidFill>
                <a:ea typeface="SimSun" panose="02010600030101010101" pitchFamily="2" charset="-122"/>
              </a:rPr>
              <a:t>点分数方差较大的算法加权重来应对这种情况</a:t>
            </a:r>
            <a:r>
              <a:rPr lang="zh-CN" altLang="zh-CN" sz="2800" dirty="0" smtClean="0">
                <a:solidFill>
                  <a:schemeClr val="tx1"/>
                </a:solidFill>
                <a:ea typeface="SimSun" panose="02010600030101010101" pitchFamily="2" charset="-122"/>
              </a:rPr>
              <a:t>。</a:t>
            </a:r>
            <a:endParaRPr lang="zh-CN" altLang="zh-CN" sz="28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marL="70866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zh-CN" altLang="zh-CN" sz="2800" dirty="0">
                <a:solidFill>
                  <a:schemeClr val="tx1"/>
                </a:solidFill>
                <a:ea typeface="SimSun" panose="02010600030101010101" pitchFamily="2" charset="-122"/>
              </a:rPr>
              <a:t>综合</a:t>
            </a:r>
            <a:r>
              <a:rPr lang="en-US" altLang="zh-CN" sz="2800" dirty="0">
                <a:solidFill>
                  <a:schemeClr val="tx1"/>
                </a:solidFill>
                <a:ea typeface="Calibri" panose="020F0502020204030204" pitchFamily="34" charset="0"/>
              </a:rPr>
              <a:t>3</a:t>
            </a:r>
            <a:r>
              <a:rPr lang="zh-CN" altLang="zh-CN" sz="2800" dirty="0">
                <a:solidFill>
                  <a:schemeClr val="tx1"/>
                </a:solidFill>
                <a:ea typeface="SimSun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ea typeface="Calibri" panose="020F0502020204030204" pitchFamily="34" charset="0"/>
              </a:rPr>
              <a:t>4</a:t>
            </a:r>
            <a:r>
              <a:rPr lang="zh-CN" altLang="zh-CN" sz="2800" dirty="0">
                <a:solidFill>
                  <a:schemeClr val="tx1"/>
                </a:solidFill>
                <a:ea typeface="SimSun" panose="02010600030101010101" pitchFamily="2" charset="-122"/>
              </a:rPr>
              <a:t>的一些想法，觉得该文章的方法对于不同情况的权重分配缺少考虑。</a:t>
            </a:r>
            <a:endParaRPr lang="zh-CN" altLang="zh-CN" sz="28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5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文章中的未来工作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Although performed experiments have provided evidence that </a:t>
            </a:r>
            <a:r>
              <a:rPr lang="en-US" altLang="zh-CN" sz="2800" dirty="0" smtClean="0"/>
              <a:t>the 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proposed methods </a:t>
            </a:r>
            <a:r>
              <a:rPr lang="en-US" altLang="zh-CN" sz="2800" dirty="0"/>
              <a:t>can be very successful for the outlier </a:t>
            </a:r>
            <a:r>
              <a:rPr lang="en-US" altLang="zh-CN" sz="2800" dirty="0" smtClean="0"/>
              <a:t>detection task</a:t>
            </a:r>
            <a:r>
              <a:rPr lang="en-US" altLang="zh-CN" sz="2800" dirty="0"/>
              <a:t>, future work is 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needed to fully characterize them especially in very large and high dimensional databases</a:t>
            </a:r>
            <a:r>
              <a:rPr lang="en-US" altLang="zh-CN" sz="2800" dirty="0"/>
              <a:t>, where 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algorithms for combining outputs from multiple outlier detection algorithms </a:t>
            </a:r>
            <a:r>
              <a:rPr lang="en-US" altLang="zh-CN" sz="2800" dirty="0"/>
              <a:t>are </a:t>
            </a:r>
            <a:r>
              <a:rPr lang="en-US" altLang="zh-CN" sz="2800" dirty="0" smtClean="0"/>
              <a:t>worth considering</a:t>
            </a:r>
            <a:r>
              <a:rPr lang="en-US" altLang="zh-CN" sz="2800" dirty="0"/>
              <a:t>. It would also be interesting to examine the influence of </a:t>
            </a:r>
            <a:r>
              <a:rPr lang="en-US" altLang="zh-CN" sz="2800" b="1" dirty="0">
                <a:solidFill>
                  <a:srgbClr val="FFFF00"/>
                </a:solidFill>
              </a:rPr>
              <a:t>changing the data distributions </a:t>
            </a:r>
            <a:r>
              <a:rPr lang="en-US" altLang="zh-CN" sz="2800" dirty="0"/>
              <a:t>when detecting outliers in every round of combining methods, </a:t>
            </a:r>
            <a:r>
              <a:rPr lang="en-US" altLang="zh-CN" sz="2800" dirty="0" smtClean="0"/>
              <a:t>employing not </a:t>
            </a:r>
            <a:r>
              <a:rPr lang="en-US" altLang="zh-CN" sz="2800" dirty="0"/>
              <a:t>only the distance-based but also 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other types of outlier detection approaches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92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自助法（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从给定训练元组中</a:t>
            </a:r>
            <a:r>
              <a:rPr lang="zh-CN" alt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有放回的均匀抽样</a:t>
            </a:r>
            <a:r>
              <a:rPr lang="zh-CN" altLang="en-US" sz="3600" dirty="0" smtClean="0"/>
              <a:t>。也就是说，每当选中一个元组，这个元组同样也可能被再次选中并被再次添加到训练集中。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 smtClean="0"/>
              <a:t>用来可靠的模型准确率估计，比较不同模型的</a:t>
            </a:r>
            <a:r>
              <a:rPr lang="zh-CN" altLang="en-US" sz="3600" dirty="0"/>
              <a:t>总体</a:t>
            </a:r>
            <a:r>
              <a:rPr lang="zh-CN" altLang="en-US" sz="3600" dirty="0" smtClean="0"/>
              <a:t>准确率并从中选择最好的。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3523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装袋（</a:t>
            </a:r>
            <a:r>
              <a:rPr lang="en-US" altLang="zh-CN" dirty="0" smtClean="0"/>
              <a:t>bootstrap aggregation/bagging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一种提高分类准确率的方法。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 smtClean="0"/>
              <a:t>由每个训练集</a:t>
            </a:r>
            <a:r>
              <a:rPr lang="en-US" altLang="zh-CN" sz="3600" dirty="0" smtClean="0"/>
              <a:t>D</a:t>
            </a:r>
            <a:r>
              <a:rPr lang="en-US" altLang="zh-CN" sz="2800" dirty="0" smtClean="0"/>
              <a:t>i</a:t>
            </a:r>
            <a:r>
              <a:rPr lang="zh-CN" altLang="en-US" sz="3600" dirty="0" smtClean="0"/>
              <a:t>（通过</a:t>
            </a:r>
            <a:r>
              <a:rPr lang="en-US" altLang="zh-CN" sz="3600" dirty="0" smtClean="0"/>
              <a:t>bootstrap</a:t>
            </a:r>
            <a:r>
              <a:rPr lang="zh-CN" altLang="en-US" sz="3600" dirty="0" smtClean="0"/>
              <a:t>对初始集合</a:t>
            </a:r>
            <a:r>
              <a:rPr lang="en-US" altLang="zh-CN" sz="3600" dirty="0" smtClean="0"/>
              <a:t>D</a:t>
            </a:r>
            <a:r>
              <a:rPr lang="zh-CN" altLang="en-US" sz="3600" dirty="0" smtClean="0"/>
              <a:t>的有放回抽样得到）学习，得到每个分类模型</a:t>
            </a:r>
            <a:r>
              <a:rPr lang="en-US" altLang="zh-CN" sz="3600" dirty="0" smtClean="0"/>
              <a:t>M</a:t>
            </a:r>
            <a:r>
              <a:rPr lang="en-US" altLang="zh-CN" sz="2800" dirty="0" smtClean="0"/>
              <a:t>i</a:t>
            </a:r>
            <a:r>
              <a:rPr lang="zh-CN" altLang="en-US" sz="3600" dirty="0" smtClean="0"/>
              <a:t>。通过统计所有分类模型的投票，得到最终分类结果。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该方法也可以用于连续值的预测。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22561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Feature bagging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/>
              <a:t>a </a:t>
            </a:r>
            <a:r>
              <a:rPr lang="zh-CN" altLang="zh-CN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machine learning ensemble meta-algorithm</a:t>
            </a:r>
            <a:r>
              <a:rPr lang="zh-CN" altLang="zh-CN" sz="3600" dirty="0"/>
              <a:t> designed to improve the stability and accuracy of machine</a:t>
            </a:r>
            <a:r>
              <a:rPr lang="en-US" altLang="zh-CN" sz="3600" dirty="0"/>
              <a:t> </a:t>
            </a:r>
            <a:r>
              <a:rPr lang="zh-CN" altLang="zh-CN" sz="3600" dirty="0"/>
              <a:t>learning algorithms.</a:t>
            </a:r>
          </a:p>
          <a:p>
            <a:pPr marL="0" indent="0">
              <a:buNone/>
            </a:pPr>
            <a:endParaRPr lang="zh-CN" altLang="zh-CN" sz="3600" dirty="0"/>
          </a:p>
          <a:p>
            <a:r>
              <a:rPr lang="en-US" altLang="zh-CN" sz="3600" dirty="0"/>
              <a:t>examining the behavior of the data in </a:t>
            </a:r>
            <a:r>
              <a:rPr lang="en-US" altLang="zh-CN" sz="3600" dirty="0" smtClean="0"/>
              <a:t>subspaces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subset of features</a:t>
            </a:r>
            <a:r>
              <a:rPr lang="zh-CN" altLang="en-US" sz="3600" dirty="0" smtClean="0"/>
              <a:t>）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3613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bagging  vs  bagging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Unlike standard bagging approach where the classification/regression models that are combined use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randomly sampled data distributions</a:t>
            </a:r>
            <a:r>
              <a:rPr lang="en-US" altLang="zh-CN" sz="3200" dirty="0"/>
              <a:t>, in this approach outlier detection algorithms </a:t>
            </a:r>
            <a:r>
              <a:rPr lang="en-US" altLang="zh-CN" sz="3200" dirty="0" smtClean="0"/>
              <a:t>are combined </a:t>
            </a:r>
            <a:r>
              <a:rPr lang="en-US" altLang="zh-CN" sz="3200" dirty="0"/>
              <a:t>and their diversity is improved by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sampling random subsets of features from the original feature set</a:t>
            </a:r>
            <a:r>
              <a:rPr lang="en-US" altLang="zh-CN" sz="3200" dirty="0"/>
              <a:t>.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61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题目解释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rgbClr val="FFC000"/>
                </a:solidFill>
              </a:rPr>
              <a:t>要解决的问题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提出的方法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方法效果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个人</a:t>
            </a:r>
            <a:r>
              <a:rPr lang="zh-CN" altLang="en-US" sz="3200" dirty="0" smtClean="0"/>
              <a:t>想法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49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Detecting outliers</a:t>
            </a:r>
            <a:r>
              <a:rPr lang="en-US" altLang="zh-CN" sz="3200" dirty="0"/>
              <a:t> in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very large, high dimensional and noisy databases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/>
              <a:t>Many outlier detection algorithms attempt to detect outliers by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computing the distances in full dimensional space</a:t>
            </a:r>
            <a:r>
              <a:rPr lang="en-US" altLang="zh-CN" sz="3200" dirty="0"/>
              <a:t>. However,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very high dimensional spaces, the data is very sparse</a:t>
            </a:r>
            <a:r>
              <a:rPr lang="en-US" altLang="zh-CN" sz="3200" dirty="0"/>
              <a:t> and the concept of similarity may not be meaningful anymore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187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题目解释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要解决的问题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rgbClr val="FFC000"/>
                </a:solidFill>
              </a:rPr>
              <a:t>提出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的方法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方法效果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个人</a:t>
            </a:r>
            <a:r>
              <a:rPr lang="zh-CN" altLang="en-US" sz="3200" dirty="0" smtClean="0"/>
              <a:t>想法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95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1016</TotalTime>
  <Words>1004</Words>
  <Application>Microsoft Office PowerPoint</Application>
  <PresentationFormat>宽屏</PresentationFormat>
  <Paragraphs>80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宋体</vt:lpstr>
      <vt:lpstr>Arial</vt:lpstr>
      <vt:lpstr>Calibri</vt:lpstr>
      <vt:lpstr>Calibri Light</vt:lpstr>
      <vt:lpstr>Wingdings</vt:lpstr>
      <vt:lpstr>回顾</vt:lpstr>
      <vt:lpstr>Feature bagging for outlier detection</vt:lpstr>
      <vt:lpstr>主要内容</vt:lpstr>
      <vt:lpstr>自助法（bootstrap）</vt:lpstr>
      <vt:lpstr>装袋（bootstrap aggregation/bagging）</vt:lpstr>
      <vt:lpstr>Feature bagging</vt:lpstr>
      <vt:lpstr>Feature bagging  vs  bagging</vt:lpstr>
      <vt:lpstr>主要内容</vt:lpstr>
      <vt:lpstr>要解决的问题</vt:lpstr>
      <vt:lpstr>主要内容</vt:lpstr>
      <vt:lpstr>提出的方法</vt:lpstr>
      <vt:lpstr>相关说明</vt:lpstr>
      <vt:lpstr>General framework for combining outlier detection techniques</vt:lpstr>
      <vt:lpstr>Breadth First approach</vt:lpstr>
      <vt:lpstr>Breadth First approach</vt:lpstr>
      <vt:lpstr>Cumulative Sum approach</vt:lpstr>
      <vt:lpstr>主要内容</vt:lpstr>
      <vt:lpstr>实验数据集</vt:lpstr>
      <vt:lpstr>实验情况</vt:lpstr>
      <vt:lpstr>主要内容</vt:lpstr>
      <vt:lpstr>一些个人想法</vt:lpstr>
      <vt:lpstr>一些个人想法</vt:lpstr>
      <vt:lpstr>文章中的未来工作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本周学习情况</dc:title>
  <dc:creator>Liu Jorfun</dc:creator>
  <cp:lastModifiedBy>Liu Jorfun</cp:lastModifiedBy>
  <cp:revision>71</cp:revision>
  <dcterms:created xsi:type="dcterms:W3CDTF">2016-03-23T12:37:29Z</dcterms:created>
  <dcterms:modified xsi:type="dcterms:W3CDTF">2017-07-14T09:35:02Z</dcterms:modified>
</cp:coreProperties>
</file>