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3"/>
  </p:notesMasterIdLst>
  <p:sldIdLst>
    <p:sldId id="317" r:id="rId2"/>
    <p:sldId id="318" r:id="rId3"/>
    <p:sldId id="319" r:id="rId4"/>
    <p:sldId id="320" r:id="rId5"/>
    <p:sldId id="316" r:id="rId6"/>
    <p:sldId id="321" r:id="rId7"/>
    <p:sldId id="323" r:id="rId8"/>
    <p:sldId id="291" r:id="rId9"/>
    <p:sldId id="310" r:id="rId10"/>
    <p:sldId id="324" r:id="rId11"/>
    <p:sldId id="330" r:id="rId12"/>
    <p:sldId id="331" r:id="rId13"/>
    <p:sldId id="325" r:id="rId14"/>
    <p:sldId id="326" r:id="rId15"/>
    <p:sldId id="327" r:id="rId16"/>
    <p:sldId id="328" r:id="rId17"/>
    <p:sldId id="329" r:id="rId18"/>
    <p:sldId id="332" r:id="rId19"/>
    <p:sldId id="333" r:id="rId20"/>
    <p:sldId id="334" r:id="rId21"/>
    <p:sldId id="335" r:id="rId22"/>
    <p:sldId id="336" r:id="rId23"/>
    <p:sldId id="338" r:id="rId24"/>
    <p:sldId id="339" r:id="rId25"/>
    <p:sldId id="340" r:id="rId26"/>
    <p:sldId id="341" r:id="rId27"/>
    <p:sldId id="342" r:id="rId28"/>
    <p:sldId id="343" r:id="rId29"/>
    <p:sldId id="346" r:id="rId30"/>
    <p:sldId id="345" r:id="rId31"/>
    <p:sldId id="347" r:id="rId32"/>
    <p:sldId id="348" r:id="rId33"/>
    <p:sldId id="349" r:id="rId34"/>
    <p:sldId id="351" r:id="rId35"/>
    <p:sldId id="350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6" r:id="rId47"/>
    <p:sldId id="362" r:id="rId48"/>
    <p:sldId id="364" r:id="rId49"/>
    <p:sldId id="363" r:id="rId50"/>
    <p:sldId id="365" r:id="rId51"/>
    <p:sldId id="367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Jorfun" initials="LJ" lastIdx="1" clrIdx="0">
    <p:extLst>
      <p:ext uri="{19B8F6BF-5375-455C-9EA6-DF929625EA0E}">
        <p15:presenceInfo xmlns:p15="http://schemas.microsoft.com/office/powerpoint/2012/main" userId="fcd96e84a07ed5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4414" autoAdjust="0"/>
  </p:normalViewPr>
  <p:slideViewPr>
    <p:cSldViewPr snapToGrid="0">
      <p:cViewPr varScale="1">
        <p:scale>
          <a:sx n="70" d="100"/>
          <a:sy n="70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7.34628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6-05-05T12:37:53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 12435 0,'66'0'62,"-66"33"-46,33-33-1,1 34-15,-1 32 32,0-66-32,0 33 15,33 33 1,-66-33-16,33 0 15,0-33-15,-33 33 16,33 0-16,0 0 16,0 0-16,0-33 15,-33 33-15,66-33 16,-66 34-16,67-1 16,-34 0-16,33 0 15,-33 0 1,33 0-1,-33 0-15,0 0 16,33 0-16,1 0 16,32-33-16,-66 33 15,165 33-15,-99-66 16,67 0-16,98 67 16,-98-67-16,98 33 0,-98-33 15,-67 66-15,-33-66 16,0 0-1,0 0-15,1-33 16,32-33-16,0-1 16,66-32-16,100-33 15,-100 0-15,34-34 16,32 1-16,-65 66 16,-34-34-16,0 67 15,-66 0-15,67 0 16,-34-33-1,0 99-15,-33-100 16,-33 100-16,0 0 16,33 0-16,-32-33 0,-1 33 47,0 0-1,33 0-30,-33 33 0,0-33 15,0 34-15,33 32-16,-33-33 15,0 0 1,34 0-16,-1 66 15,-33-66-15,99 99 16,-132-32-16,132-1 16,-99-66-16,-33 33 15,100 66-15,-100-98 16,33 32-16,0-66 16,-33 33-16,66 33 15,-33-66-15,0 33 16,0 33-16,-33-33 15,66-33-15,-33 66 16,33 0-16,34 1 16,-67-34-16,0 0 15,66 33-15,0-33 16,-33-33 0,34 0-16,-1 0 15,66 33 1,-99 0-16,34-33 15,-1 0-15,0 0 16,-33 0-16,0 0 16,34 0-16,-34 0 15,33 0-15,33-33 16,-33 33-16,133-132 16,-1 66-16,100-67 15,-132 100-15,-1-99 16,-99 99-16,67-33 15,-67 33-15,0 33 16,-33-66-16,0-1 16,0 67-1,34-33-15,-1-33 16,33 33-16,-33-33 16,100 0-1,-166 33-15,66 33 16,-66-66-16,0 66 15,0 0 1,0 0-16,1 0 0,-1 0 16,0 0-16,0 0 15,0 0-15,66 0 16,-66 0 0,66 33-16,1 66 15,-67-99 1,0 33-16,99 33 15,-66 0-15,0-33 16,34 67-16,-1-34 16,-66-33-16,33 99 15,0-33-15,33 0 16,1 34 0,-67-34-16,33 33 0,33 1 15,-99-100-15,99 33 16,-33-33-16,-33-33 15,0 0 1,1 0-16,-1 0 16,0 0-16,66 0 15,33 0-15,67 0 16,65-66-16,34 33 16,33-67-16,32 67 15,1-33-15,-66-33 16,66 33-16,-100 0 15,1-34-15,-133 1 16,100-33-16,-133 66 16,66-33-16,67 32 15,-100-65 1,66 33-16,-98 33 16,164-67-16,-198 100 15,1 33-15,-1-66 16,0 66-16,66-33 15,-99 0-15,0 0 16,100 0-16,-34 0 16,-33 0-16,33 0 15,0 0-15,-66 33 16,1 0-16,-1-33 16,33 33-16,-33 0 15,33 0 1,0 33-1,-33 0-15,0 0 16,0 0 0,33 0-16,1 66 0,-34-66 15,66 33 1,-33 1-16,-66-34 0,66 0 16,33 0-16,-66 0 15,34 0 1,-1 0-16,-66 0 0,66-33 15,-33 0-15,33 0 16,0 66 0,0-33-16,67-33 15,-34 0-15,33 33 16,34 34-16,-34-67 16,0 0-16,-66 0 15,34 0-15,-1 0 16,-66 0-16,66 0 15,-33 0-15,-33 0 16,0 0-16,67 0 16,-100-34-1</inkml:trace>
  <inkml:trace contextRef="#ctx0" brushRef="#br0" timeOffset="11969.3427">2348 12832 0,'33'0'141,"0"0"-141,0 0 15,34 0 1,-34 0 0,33 0-1,-33 0 1,0 0 0,0 0-16,0 0 15,0 0 1,66 0-16,-33 0 15,1 0-15,32 0 16,-66 0-16,33 0 16,-33 0-16,33 0 15,0 0-15,-32 0 16,-1 0-16,33 0 16,-33 0-16,0 0 15,0 0 1,0 0-16,0 0 15,0 0 1,0 0 0,0 0-16,0 0 15,0 0-15,1 0 16,-1 0 0,0 0-16,0 0 15,0 0-15,0 0 16,33 0-1,-33 0 1,0 0 0,0 0-16,0 0 15,0 0 17,0 0-32,1 0 15,-1 0-15,0 0 16,0 0-16,0 0 15,0 0 1,0 0-16,0 0 31,0 0-31,0 0 32,0 0-32,0 0 15,0 0 16,34 0-15,-34 0 15,0 0-15,0 0 0,0 0-1,0 0 1,0 0-16,0 0 15,33 0 17,-33 0-1,0 0 31</inkml:trace>
  <inkml:trace contextRef="#ctx0" brushRef="#br0" timeOffset="15552.5783">5523 12402 0,'33'0'62,"0"0"-46,33 0-16,1 0 15,-1 0 1,33 0-16,-33 0 16,-33 0-1,66 0-15,34 0 16,65-33-16,-66 33 15,100-33-15,-100 33 16,1 0-16,-34 0 16,0 0-16,-66 0 15,0 0 1,0 0-16,-33-33 16,33 33-16,0 0 31,33 0 0,-32 0-31,-1 0 16,33-66-1,-33 66 1,0 0 0,33 0-1,0 0 1,0 0-16,1 0 15,-34-33-15,33 33 16,-33 0-16,99-33 16,-66 33-1,-33 0-15,33 0 16,-32-33-16,-1 33 16,0 0-1,0 0 1,0 0-1,0 0 17,0 0-1,0 0-15,0 0-1,33-33 16,-33 33 48,0 0-33,0 0-14</inkml:trace>
  <inkml:trace contextRef="#ctx0" brushRef="#br0" timeOffset="17365.1701">8103 13196 0,'33'0'47,"0"0"-47,0 0 16,33-33-1,-33 33 1,0-33-16,0 33 15,1 0 1,32 0-16,0-66 31,-33 66-31,0 0 16,33 0 0,0 0-16,0 0 15,1-33-15,32 33 16,0-33-1,0 33-15,-66 0 16,133-33-16,-100 33 16,-33 0-1,33 0-15,-33 0 16,33 0-16,0 0 16,1 0-16,32 0 15,-66 0-15,66 0 16,-66 0-16,66 0 15,-66 0-15,34 0 16,-34 0-16,66 0 16,0 0-16,0 0 15,-66 0-15,33 0 16,1 0-16,-1 0 16,-33 0-1,33 0 1,-33 0-1,0 0 1,0 0 0,0 0-16,0 0 15,0 0 1,0 0-16,1 0 0,32 0 16,0 0-1,-33 0-15,33 0 16,-33 0 15,0 0 0,33 0-31,1 0 16,-34 0 0,0 0 15,0 0-16,0 0-15,0 0 32,0 0-17,0 0 1,0 0 15,0 0-15,33 0-1,-33 0 1,0 0 0,1 0-1,-1 0 1,0 0 140,0 0-156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7.34628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6-05-05T12:43:19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23052 9360 0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7.34628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6-05-05T12:49:17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27087 9161 0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1BE6F-F6B9-4AB2-BA08-8FE8F86227E3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56542-CE30-47A0-9027-9A3E6FF37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19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4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6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78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8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66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9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54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14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: Three </a:t>
            </a:r>
            <a:r>
              <a:rPr lang="en-US" altLang="zh-CN" dirty="0"/>
              <a:t>formulations of the sequence anomaly detection </a:t>
            </a:r>
            <a:r>
              <a:rPr lang="en-US" altLang="zh-CN" dirty="0" smtClean="0"/>
              <a:t>problem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>
                <a:solidFill>
                  <a:schemeClr val="tx1"/>
                </a:solidFill>
              </a:rPr>
              <a:t>For the first formulation (</a:t>
            </a:r>
            <a:r>
              <a:rPr lang="en-US" altLang="zh-CN" sz="3000" b="1" dirty="0">
                <a:solidFill>
                  <a:srgbClr val="FFFF00"/>
                </a:solidFill>
              </a:rPr>
              <a:t>SEQUENCE-BASED ANOMALY DETECTION</a:t>
            </a:r>
            <a:r>
              <a:rPr lang="en-US" altLang="zh-CN" sz="3000" dirty="0">
                <a:solidFill>
                  <a:schemeClr val="tx1"/>
                </a:solidFill>
              </a:rPr>
              <a:t>), an entire sequence is anomalous if it is significantly different from </a:t>
            </a:r>
            <a:r>
              <a:rPr lang="en-US" altLang="zh-CN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normal sequences</a:t>
            </a:r>
            <a:r>
              <a:rPr lang="en-US" altLang="zh-CN" sz="3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altLang="zh-CN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3000" dirty="0" smtClean="0">
                <a:solidFill>
                  <a:schemeClr val="tx1"/>
                </a:solidFill>
              </a:rPr>
              <a:t>针对何为</a:t>
            </a:r>
            <a:r>
              <a:rPr lang="en-US" altLang="zh-CN" sz="3000" dirty="0" smtClean="0">
                <a:solidFill>
                  <a:schemeClr val="tx1"/>
                </a:solidFill>
              </a:rPr>
              <a:t>normal sequences</a:t>
            </a:r>
            <a:r>
              <a:rPr lang="zh-CN" altLang="en-US" sz="3000" dirty="0" smtClean="0">
                <a:solidFill>
                  <a:schemeClr val="tx1"/>
                </a:solidFill>
              </a:rPr>
              <a:t>？产生两个不同的定义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16713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</a:t>
            </a:r>
            <a:r>
              <a:rPr lang="en-US" altLang="zh-CN" dirty="0"/>
              <a:t>series discords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Time series discords are </a:t>
            </a:r>
            <a:r>
              <a:rPr lang="en-US" altLang="zh-CN" sz="3200" dirty="0">
                <a:solidFill>
                  <a:srgbClr val="FFC000"/>
                </a:solidFill>
              </a:rPr>
              <a:t>subsequences of longer time series </a:t>
            </a:r>
            <a:r>
              <a:rPr lang="en-US" altLang="zh-CN" sz="3200" dirty="0"/>
              <a:t>that are </a:t>
            </a:r>
            <a:r>
              <a:rPr lang="en-US" altLang="zh-CN" sz="3200" dirty="0">
                <a:solidFill>
                  <a:srgbClr val="FFC000"/>
                </a:solidFill>
              </a:rPr>
              <a:t>maximally different to all the rest of the time series subsequences</a:t>
            </a:r>
            <a:r>
              <a:rPr lang="en-US" altLang="zh-CN" sz="3200" dirty="0"/>
              <a:t>. They thus </a:t>
            </a:r>
            <a:r>
              <a:rPr lang="en-US" altLang="zh-CN" sz="3200" dirty="0" smtClean="0"/>
              <a:t>capture the sense of the most unusual subsequence within a time series.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68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trivial matches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In general, the </a:t>
            </a:r>
            <a:r>
              <a:rPr lang="en-US" altLang="zh-CN" sz="3200" dirty="0">
                <a:solidFill>
                  <a:srgbClr val="FFC000"/>
                </a:solidFill>
              </a:rPr>
              <a:t>best matches to a subsequence </a:t>
            </a:r>
            <a:r>
              <a:rPr lang="en-US" altLang="zh-CN" sz="3200" dirty="0"/>
              <a:t>(apart from </a:t>
            </a:r>
            <a:r>
              <a:rPr lang="en-US" altLang="zh-CN" sz="3200" dirty="0" smtClean="0"/>
              <a:t>itself) tend </a:t>
            </a:r>
            <a:r>
              <a:rPr lang="en-US" altLang="zh-CN" sz="3200" dirty="0"/>
              <a:t>to be located one or two points to the left or the right of the </a:t>
            </a:r>
            <a:r>
              <a:rPr lang="en-US" altLang="zh-CN" sz="3200" dirty="0" smtClean="0"/>
              <a:t>subsequence in </a:t>
            </a:r>
            <a:r>
              <a:rPr lang="en-US" altLang="zh-CN" sz="3200" dirty="0"/>
              <a:t>question. Such matches have previously been called trivial </a:t>
            </a:r>
            <a:r>
              <a:rPr lang="en-US" altLang="zh-CN" sz="3200" dirty="0" smtClean="0"/>
              <a:t>matches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335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non-self </a:t>
            </a:r>
            <a:r>
              <a:rPr lang="en-US" altLang="zh-CN" dirty="0"/>
              <a:t>match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0" y="2763000"/>
            <a:ext cx="11961881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相关概念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>
                <a:solidFill>
                  <a:srgbClr val="FFFF00"/>
                </a:solidFill>
              </a:rPr>
              <a:t>解决</a:t>
            </a:r>
            <a:r>
              <a:rPr lang="zh-CN" altLang="en-US" sz="3600" dirty="0">
                <a:solidFill>
                  <a:srgbClr val="FFFF00"/>
                </a:solidFill>
              </a:rPr>
              <a:t>的问题</a:t>
            </a:r>
            <a:endParaRPr lang="en-US" altLang="zh-CN" sz="3600" dirty="0">
              <a:solidFill>
                <a:srgbClr val="FFFF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提出的方法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方法效果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个人想法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36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5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finding time series discords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In this work, we pose the new problem of finding the sequence that is least similar to all other sequences. We </a:t>
            </a:r>
            <a:r>
              <a:rPr lang="en-US" altLang="zh-CN" sz="2800" dirty="0" smtClean="0"/>
              <a:t>call </a:t>
            </a:r>
            <a:r>
              <a:rPr lang="en-US" altLang="zh-CN" sz="2800" dirty="0"/>
              <a:t>such sequences </a:t>
            </a:r>
            <a:r>
              <a:rPr lang="en-US" altLang="zh-CN" sz="2800" dirty="0" smtClean="0">
                <a:solidFill>
                  <a:srgbClr val="FFC000"/>
                </a:solidFill>
              </a:rPr>
              <a:t>time series discords</a:t>
            </a:r>
            <a:r>
              <a:rPr lang="en-US" altLang="zh-CN" sz="2800" dirty="0" smtClean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4" y="3335604"/>
            <a:ext cx="10065366" cy="2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相关概念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解决</a:t>
            </a:r>
            <a:r>
              <a:rPr lang="zh-CN" altLang="en-US" sz="3600" dirty="0">
                <a:solidFill>
                  <a:schemeClr val="tx1"/>
                </a:solidFill>
              </a:rPr>
              <a:t>的</a:t>
            </a:r>
            <a:r>
              <a:rPr lang="zh-CN" altLang="en-US" sz="3600" dirty="0" smtClean="0">
                <a:solidFill>
                  <a:schemeClr val="tx1"/>
                </a:solidFill>
              </a:rPr>
              <a:t>问题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>
                <a:solidFill>
                  <a:srgbClr val="FFFF00"/>
                </a:solidFill>
              </a:rPr>
              <a:t>提出</a:t>
            </a:r>
            <a:r>
              <a:rPr lang="zh-CN" altLang="en-US" sz="3600" dirty="0">
                <a:solidFill>
                  <a:srgbClr val="FFFF00"/>
                </a:solidFill>
              </a:rPr>
              <a:t>的</a:t>
            </a:r>
            <a:r>
              <a:rPr lang="zh-CN" altLang="en-US" sz="3600" dirty="0" smtClean="0">
                <a:solidFill>
                  <a:srgbClr val="FFFF00"/>
                </a:solidFill>
              </a:rPr>
              <a:t>方法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/>
              <a:t>方法</a:t>
            </a:r>
            <a:r>
              <a:rPr lang="zh-CN" altLang="en-US" sz="3600" dirty="0"/>
              <a:t>效果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个人想法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36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4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HOT SAX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F0"/>
                </a:solidFill>
              </a:rPr>
              <a:t>H</a:t>
            </a:r>
            <a:r>
              <a:rPr lang="en-US" altLang="zh-CN" dirty="0"/>
              <a:t>euristically </a:t>
            </a:r>
            <a:r>
              <a:rPr lang="en-US" altLang="zh-CN" dirty="0">
                <a:solidFill>
                  <a:srgbClr val="00B0F0"/>
                </a:solidFill>
              </a:rPr>
              <a:t>O</a:t>
            </a:r>
            <a:r>
              <a:rPr lang="en-US" altLang="zh-CN" dirty="0"/>
              <a:t>rdered </a:t>
            </a:r>
            <a:r>
              <a:rPr lang="en-US" altLang="zh-CN" dirty="0">
                <a:solidFill>
                  <a:srgbClr val="00B0F0"/>
                </a:solidFill>
              </a:rPr>
              <a:t>T</a:t>
            </a:r>
            <a:r>
              <a:rPr lang="en-US" altLang="zh-CN" dirty="0"/>
              <a:t>ime series using </a:t>
            </a:r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en-US" altLang="zh-CN" dirty="0"/>
              <a:t>ymbolic </a:t>
            </a:r>
            <a:r>
              <a:rPr lang="en-US" altLang="zh-CN" dirty="0">
                <a:solidFill>
                  <a:srgbClr val="00B0F0"/>
                </a:solidFill>
              </a:rPr>
              <a:t>A</a:t>
            </a:r>
            <a:r>
              <a:rPr lang="en-US" altLang="zh-CN" dirty="0"/>
              <a:t>ggregate </a:t>
            </a:r>
            <a:r>
              <a:rPr lang="en-US" altLang="zh-CN" dirty="0" smtClean="0">
                <a:solidFill>
                  <a:srgbClr val="00B0F0"/>
                </a:solidFill>
              </a:rPr>
              <a:t>A</a:t>
            </a:r>
            <a:r>
              <a:rPr lang="en-US" altLang="zh-CN" dirty="0" smtClean="0"/>
              <a:t>pproximation)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600" dirty="0" smtClean="0">
                <a:solidFill>
                  <a:schemeClr val="tx1"/>
                </a:solidFill>
              </a:rPr>
              <a:t>The </a:t>
            </a:r>
            <a:r>
              <a:rPr lang="en-US" altLang="zh-CN" sz="3600" dirty="0">
                <a:solidFill>
                  <a:srgbClr val="FFC000"/>
                </a:solidFill>
              </a:rPr>
              <a:t>brute-force </a:t>
            </a:r>
            <a:r>
              <a:rPr lang="en-US" altLang="zh-CN" sz="3600" dirty="0" smtClean="0">
                <a:solidFill>
                  <a:srgbClr val="FFC000"/>
                </a:solidFill>
              </a:rPr>
              <a:t>algorithm</a:t>
            </a:r>
            <a:r>
              <a:rPr lang="en-US" altLang="zh-CN" sz="3600" dirty="0" smtClean="0">
                <a:solidFill>
                  <a:schemeClr val="tx1"/>
                </a:solidFill>
              </a:rPr>
              <a:t> to </a:t>
            </a:r>
            <a:r>
              <a:rPr lang="en-US" altLang="zh-CN" sz="3600" dirty="0">
                <a:solidFill>
                  <a:schemeClr val="tx1"/>
                </a:solidFill>
              </a:rPr>
              <a:t>discover the most unusual subsequence requires a quadratic “all to all” comparison, which is untenable for large real-world datasets. </a:t>
            </a:r>
            <a:r>
              <a:rPr lang="en-US" altLang="zh-CN" sz="3600" dirty="0">
                <a:solidFill>
                  <a:srgbClr val="FFC000"/>
                </a:solidFill>
              </a:rPr>
              <a:t>We introduce a </a:t>
            </a:r>
            <a:r>
              <a:rPr lang="en-US" altLang="zh-CN" sz="3600" dirty="0" smtClean="0">
                <a:solidFill>
                  <a:srgbClr val="FFC000"/>
                </a:solidFill>
              </a:rPr>
              <a:t>simple algorithm</a:t>
            </a:r>
            <a:r>
              <a:rPr lang="en-US" altLang="zh-CN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>
                <a:solidFill>
                  <a:schemeClr val="tx1"/>
                </a:solidFill>
              </a:rPr>
              <a:t>that can achieve </a:t>
            </a:r>
            <a:r>
              <a:rPr lang="en-US" altLang="zh-CN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three to four orders of magnitude speedup </a:t>
            </a:r>
            <a:r>
              <a:rPr lang="en-US" altLang="zh-CN" sz="3600" dirty="0">
                <a:solidFill>
                  <a:schemeClr val="tx1"/>
                </a:solidFill>
              </a:rPr>
              <a:t>on real problems. </a:t>
            </a:r>
            <a:r>
              <a:rPr lang="en-US" altLang="zh-CN" sz="3600" dirty="0">
                <a:solidFill>
                  <a:srgbClr val="FFC000"/>
                </a:solidFill>
              </a:rPr>
              <a:t>Our algorithm works by</a:t>
            </a:r>
            <a:r>
              <a:rPr lang="en-US" altLang="zh-CN" sz="3600" dirty="0">
                <a:solidFill>
                  <a:schemeClr val="tx1"/>
                </a:solidFill>
              </a:rPr>
              <a:t> admissibly pruning off some fruitless </a:t>
            </a:r>
            <a:r>
              <a:rPr lang="en-US" altLang="zh-CN" sz="3600" dirty="0" smtClean="0">
                <a:solidFill>
                  <a:schemeClr val="tx1"/>
                </a:solidFill>
              </a:rPr>
              <a:t>calculations, and </a:t>
            </a:r>
            <a:r>
              <a:rPr lang="en-US" altLang="zh-CN" sz="3600" dirty="0">
                <a:solidFill>
                  <a:schemeClr val="tx1"/>
                </a:solidFill>
              </a:rPr>
              <a:t>using heuristics to reorder the search such that as many fruitless </a:t>
            </a:r>
            <a:r>
              <a:rPr lang="en-US" altLang="zh-CN" sz="3600" dirty="0" smtClean="0">
                <a:solidFill>
                  <a:schemeClr val="tx1"/>
                </a:solidFill>
              </a:rPr>
              <a:t>calculations are </a:t>
            </a:r>
            <a:r>
              <a:rPr lang="en-US" altLang="zh-CN" sz="3600" dirty="0">
                <a:solidFill>
                  <a:schemeClr val="tx1"/>
                </a:solidFill>
              </a:rPr>
              <a:t>pruned as possible.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8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Brute force(simplest way)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4" y="2156272"/>
            <a:ext cx="11677092" cy="244800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3600" dirty="0" smtClean="0"/>
          </a:p>
          <a:p>
            <a:r>
              <a:rPr lang="en-US" altLang="zh-CN" sz="4100" dirty="0" smtClean="0"/>
              <a:t>The </a:t>
            </a:r>
            <a:r>
              <a:rPr lang="en-US" altLang="zh-CN" sz="4100" dirty="0"/>
              <a:t>algorithm </a:t>
            </a:r>
            <a:r>
              <a:rPr lang="en-US" altLang="zh-CN" sz="4100" dirty="0">
                <a:solidFill>
                  <a:srgbClr val="FFC000"/>
                </a:solidFill>
              </a:rPr>
              <a:t>requires exactly one parameter</a:t>
            </a:r>
            <a:r>
              <a:rPr lang="en-US" altLang="zh-CN" sz="4100" dirty="0"/>
              <a:t>, the length of subsequences to consider. </a:t>
            </a:r>
            <a:endParaRPr lang="zh-CN" altLang="en-US" sz="4100" dirty="0"/>
          </a:p>
        </p:txBody>
      </p:sp>
    </p:spTree>
    <p:extLst>
      <p:ext uri="{BB962C8B-B14F-4D97-AF65-F5344CB8AC3E}">
        <p14:creationId xmlns:p14="http://schemas.microsoft.com/office/powerpoint/2010/main" val="34745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" y="0"/>
            <a:ext cx="8683195" cy="684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16456" y="1869744"/>
            <a:ext cx="24293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Brute force </a:t>
            </a:r>
          </a:p>
          <a:p>
            <a:r>
              <a:rPr lang="en-US" altLang="zh-CN" sz="3600" dirty="0" smtClean="0"/>
              <a:t>discord discovery</a:t>
            </a:r>
          </a:p>
          <a:p>
            <a:endParaRPr lang="en-US" altLang="zh-CN" sz="3600" dirty="0"/>
          </a:p>
          <a:p>
            <a:r>
              <a:rPr lang="en-US" altLang="zh-CN" sz="2000" dirty="0" smtClean="0"/>
              <a:t>Discord</a:t>
            </a:r>
            <a:r>
              <a:rPr lang="zh-CN" altLang="en-US" sz="2000" dirty="0" smtClean="0"/>
              <a:t>判断基准：</a:t>
            </a:r>
            <a:r>
              <a:rPr lang="en-US" altLang="zh-CN" sz="2000" dirty="0" smtClean="0"/>
              <a:t>Non-self distance to the nearest neighbor</a:t>
            </a:r>
          </a:p>
        </p:txBody>
      </p:sp>
      <p:sp>
        <p:nvSpPr>
          <p:cNvPr id="2" name="矩形 1"/>
          <p:cNvSpPr/>
          <p:nvPr/>
        </p:nvSpPr>
        <p:spPr>
          <a:xfrm>
            <a:off x="941696" y="423081"/>
            <a:ext cx="2756847" cy="7506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02842" y="475228"/>
            <a:ext cx="3198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当前最可能为</a:t>
            </a:r>
            <a:r>
              <a:rPr lang="en-US" altLang="zh-CN" dirty="0" smtClean="0">
                <a:solidFill>
                  <a:srgbClr val="FF0000"/>
                </a:solidFill>
              </a:rPr>
              <a:t>discord</a:t>
            </a:r>
            <a:r>
              <a:rPr lang="zh-CN" altLang="en-US" dirty="0" smtClean="0">
                <a:solidFill>
                  <a:srgbClr val="FF0000"/>
                </a:solidFill>
              </a:rPr>
              <a:t>的子序列位置和与其最近邻的距离值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2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改进算法的入手点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97280" y="206410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不用计算完每个</a:t>
            </a:r>
            <a:r>
              <a:rPr lang="en-US" altLang="zh-CN" sz="2800" dirty="0" smtClean="0"/>
              <a:t>subsequence</a:t>
            </a:r>
            <a:r>
              <a:rPr lang="zh-CN" altLang="en-US" sz="2800" dirty="0" smtClean="0"/>
              <a:t>的所有</a:t>
            </a:r>
            <a:r>
              <a:rPr lang="en-US" altLang="zh-CN" sz="2800" dirty="0" smtClean="0"/>
              <a:t>nearest </a:t>
            </a:r>
            <a:r>
              <a:rPr lang="en-US" altLang="zh-CN" sz="2800" dirty="0"/>
              <a:t>non-self match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只要在</a:t>
            </a:r>
            <a:r>
              <a:rPr lang="en-US" altLang="zh-CN" sz="2800" dirty="0" smtClean="0"/>
              <a:t>inner loop</a:t>
            </a:r>
            <a:r>
              <a:rPr lang="zh-CN" altLang="en-US" sz="2800" dirty="0" smtClean="0"/>
              <a:t>中存在</a:t>
            </a:r>
            <a:r>
              <a:rPr lang="zh-CN" altLang="en-US" sz="2800" dirty="0"/>
              <a:t>比</a:t>
            </a:r>
            <a:r>
              <a:rPr lang="en-US" altLang="zh-CN" sz="2800" dirty="0" err="1"/>
              <a:t>best_so_far_dist</a:t>
            </a:r>
            <a:r>
              <a:rPr lang="zh-CN" altLang="en-US" sz="2800" dirty="0"/>
              <a:t>更小的距离就足够说明该段子序列不会是</a:t>
            </a:r>
            <a:r>
              <a:rPr lang="en-US" altLang="zh-CN" sz="2800" dirty="0" smtClean="0"/>
              <a:t>discord</a:t>
            </a:r>
            <a:r>
              <a:rPr lang="zh-CN" altLang="en-US" sz="2800" dirty="0" smtClean="0"/>
              <a:t>，此时就可以排除该</a:t>
            </a:r>
            <a:r>
              <a:rPr lang="en-US" altLang="zh-CN" sz="2800" dirty="0" smtClean="0"/>
              <a:t>subsequence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discord</a:t>
            </a:r>
            <a:r>
              <a:rPr lang="zh-CN" altLang="en-US" sz="2800" dirty="0" smtClean="0"/>
              <a:t>的可能性。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上面</a:t>
            </a:r>
            <a:r>
              <a:rPr lang="zh-CN" altLang="en-US" sz="2800" dirty="0" smtClean="0"/>
              <a:t>这个优化技术</a:t>
            </a:r>
            <a:r>
              <a:rPr lang="zh-CN" altLang="en-US" sz="2800" dirty="0"/>
              <a:t>的效果与内外层循环</a:t>
            </a:r>
            <a:r>
              <a:rPr lang="zh-CN" altLang="en-US" sz="2800" dirty="0" smtClean="0"/>
              <a:t>遍历</a:t>
            </a:r>
            <a:r>
              <a:rPr lang="en-US" altLang="zh-CN" sz="2800" dirty="0" smtClean="0"/>
              <a:t>subsequence</a:t>
            </a:r>
            <a:r>
              <a:rPr lang="zh-CN" altLang="en-US" sz="2800" dirty="0" smtClean="0"/>
              <a:t>的顺序有很大的关系。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9" y="4899462"/>
            <a:ext cx="1157342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477" y="63000"/>
            <a:ext cx="6955046" cy="67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5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" y="13648"/>
            <a:ext cx="8246144" cy="684000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97280" y="2064102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8611737" y="1869744"/>
            <a:ext cx="2429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Heuristic</a:t>
            </a:r>
          </a:p>
          <a:p>
            <a:r>
              <a:rPr lang="en-US" altLang="zh-CN" sz="3600" dirty="0" smtClean="0"/>
              <a:t>Discord</a:t>
            </a:r>
          </a:p>
          <a:p>
            <a:r>
              <a:rPr lang="en-US" altLang="zh-CN" sz="3600" dirty="0" smtClean="0"/>
              <a:t>Discovery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9167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-259314"/>
            <a:ext cx="10058400" cy="145075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Heuristic</a:t>
            </a:r>
            <a:r>
              <a:rPr lang="zh-CN" altLang="en-US" dirty="0" smtClean="0"/>
              <a:t>策略的</a:t>
            </a:r>
            <a:r>
              <a:rPr lang="zh-CN" altLang="en-US" dirty="0"/>
              <a:t>思考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79" y="1396165"/>
            <a:ext cx="11753642" cy="208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8" y="3802822"/>
            <a:ext cx="11813624" cy="2376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1594" y="5809490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达到</a:t>
            </a:r>
            <a:r>
              <a:rPr lang="en-US" altLang="zh-CN" b="1" dirty="0" smtClean="0">
                <a:solidFill>
                  <a:srgbClr val="FF0000"/>
                </a:solidFill>
              </a:rPr>
              <a:t>magic</a:t>
            </a:r>
            <a:r>
              <a:rPr lang="zh-CN" altLang="en-US" b="1" dirty="0" smtClean="0">
                <a:solidFill>
                  <a:srgbClr val="FF0000"/>
                </a:solidFill>
              </a:rPr>
              <a:t>所需的时间代价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82185" y="2224585"/>
            <a:ext cx="6090636" cy="409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9179" y="2649658"/>
            <a:ext cx="708869" cy="409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We could </a:t>
            </a:r>
            <a:r>
              <a:rPr lang="en-US" altLang="zh-CN" dirty="0" smtClean="0"/>
              <a:t>Approximat</a:t>
            </a:r>
            <a:r>
              <a:rPr lang="en-US" altLang="zh-CN" dirty="0"/>
              <a:t>e</a:t>
            </a:r>
            <a:r>
              <a:rPr lang="en-US" altLang="zh-CN" dirty="0" smtClean="0"/>
              <a:t> </a:t>
            </a:r>
            <a:r>
              <a:rPr lang="en-US" altLang="zh-CN" dirty="0"/>
              <a:t>the magic heuristic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66" y="2005296"/>
            <a:ext cx="11352751" cy="16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59" y="3933291"/>
            <a:ext cx="11381475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Before introducing how to Approximate </a:t>
            </a:r>
            <a:r>
              <a:rPr lang="en-US" altLang="zh-CN" dirty="0"/>
              <a:t>the magic heuristic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97280" y="2064102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Representation </a:t>
            </a:r>
            <a:r>
              <a:rPr lang="en-US" altLang="zh-CN" sz="3600" dirty="0"/>
              <a:t>of time series</a:t>
            </a:r>
            <a:endParaRPr lang="en-US" altLang="zh-CN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 smtClean="0"/>
              <a:t>Piecewise </a:t>
            </a:r>
            <a:r>
              <a:rPr lang="en-US" altLang="zh-CN" sz="3600" dirty="0"/>
              <a:t>Aggregate Approximation (PAA</a:t>
            </a:r>
            <a:r>
              <a:rPr lang="en-US" altLang="zh-CN" sz="3600" dirty="0" smtClean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 smtClean="0"/>
              <a:t>Symbolic Aggregate </a:t>
            </a:r>
            <a:r>
              <a:rPr lang="en-US" altLang="zh-CN" sz="3600" dirty="0"/>
              <a:t>Approximation (SAX</a:t>
            </a:r>
            <a:r>
              <a:rPr lang="en-US" altLang="zh-CN" sz="3600" dirty="0" smtClean="0"/>
              <a:t>)</a:t>
            </a:r>
            <a:endParaRPr lang="en-US" altLang="zh-C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845280" y="4309920"/>
              <a:ext cx="7739640" cy="72684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920" y="4300560"/>
                <a:ext cx="7758360" cy="7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23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559558"/>
            <a:ext cx="10058400" cy="754720"/>
          </a:xfrm>
        </p:spPr>
        <p:txBody>
          <a:bodyPr>
            <a:normAutofit/>
          </a:bodyPr>
          <a:lstStyle/>
          <a:p>
            <a:r>
              <a:rPr lang="en-US" altLang="zh-CN" dirty="0"/>
              <a:t>Piecewise Aggregate Approximation (PAA)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46" y="1737360"/>
            <a:ext cx="11357109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PAA representation -&gt; discrete representation (word)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需要设置两个参数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字母表大小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单词长度（在</a:t>
            </a:r>
            <a:r>
              <a:rPr lang="en-US" altLang="zh-CN" sz="2400" dirty="0" smtClean="0"/>
              <a:t>PAA</a:t>
            </a:r>
            <a:r>
              <a:rPr lang="zh-CN" altLang="en-US" sz="2400" dirty="0" smtClean="0"/>
              <a:t>中就会用到）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44" y="4881002"/>
            <a:ext cx="11494112" cy="1152000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Symbolic Aggregate </a:t>
            </a:r>
            <a:r>
              <a:rPr lang="en-US" altLang="zh-CN" dirty="0"/>
              <a:t>Approximation (SAX)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8298720" y="3369600"/>
              <a:ext cx="360" cy="3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9360" y="33602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38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559558"/>
            <a:ext cx="10058400" cy="754720"/>
          </a:xfrm>
        </p:spPr>
        <p:txBody>
          <a:bodyPr>
            <a:normAutofit/>
          </a:bodyPr>
          <a:lstStyle/>
          <a:p>
            <a:r>
              <a:rPr lang="en-US" altLang="zh-CN" dirty="0"/>
              <a:t>Symbolic Aggregate Approximation (SAX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7" y="1327926"/>
            <a:ext cx="11248786" cy="482400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419367" y="5036024"/>
            <a:ext cx="360300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89129" y="5377218"/>
            <a:ext cx="1949355" cy="22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239534" y="5036024"/>
            <a:ext cx="248085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71607" y="5677469"/>
            <a:ext cx="2626435" cy="170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Approximating Magic Outer &amp; Inner </a:t>
            </a:r>
            <a:r>
              <a:rPr lang="en-US" altLang="zh-CN" dirty="0"/>
              <a:t>loop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2" y="2964856"/>
            <a:ext cx="11948937" cy="16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50" y="4621698"/>
            <a:ext cx="11925500" cy="1656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07604" y="2027943"/>
            <a:ext cx="6776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需要两个数据结构</a:t>
            </a:r>
            <a:r>
              <a:rPr lang="en-US" altLang="zh-CN" sz="3600" dirty="0" smtClean="0"/>
              <a:t>: 1. Array  2.Trie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121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621" y="0"/>
            <a:ext cx="6474759" cy="684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9751320" y="3297960"/>
              <a:ext cx="360" cy="3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41960" y="32886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96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600" dirty="0" smtClean="0"/>
          </a:p>
          <a:p>
            <a:endParaRPr lang="en-US" altLang="zh-CN" sz="3600" dirty="0"/>
          </a:p>
          <a:p>
            <a:endParaRPr lang="en-US" altLang="zh-CN" sz="3600" dirty="0" smtClean="0"/>
          </a:p>
          <a:p>
            <a:endParaRPr lang="en-US" altLang="zh-CN" sz="3600" dirty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Only need data structure array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Outer heuristic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24" y="2223000"/>
            <a:ext cx="11799553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回顾</a:t>
            </a:r>
            <a:r>
              <a:rPr lang="en-US" altLang="zh-CN" dirty="0"/>
              <a:t>: Three formulations of the sequence anomaly detection problem 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 smtClean="0">
                <a:solidFill>
                  <a:schemeClr val="tx1"/>
                </a:solidFill>
              </a:rPr>
              <a:t>For </a:t>
            </a:r>
            <a:r>
              <a:rPr lang="en-US" altLang="zh-CN" sz="3000" dirty="0">
                <a:solidFill>
                  <a:schemeClr val="tx1"/>
                </a:solidFill>
              </a:rPr>
              <a:t>the second formulation (</a:t>
            </a:r>
            <a:r>
              <a:rPr lang="en-US" altLang="zh-CN" sz="3000" b="1" dirty="0">
                <a:solidFill>
                  <a:srgbClr val="FFFF00"/>
                </a:solidFill>
              </a:rPr>
              <a:t>CONTIGUOUS SUBSEQUENCE-BASED ANOMALY DETECTION</a:t>
            </a:r>
            <a:r>
              <a:rPr lang="en-US" altLang="zh-CN" sz="3000" dirty="0">
                <a:solidFill>
                  <a:schemeClr val="tx1"/>
                </a:solidFill>
              </a:rPr>
              <a:t>), a contiguous subsequence within a long sequence is anomalous if it is significantly different from other subsequences in the same sequence.</a:t>
            </a:r>
          </a:p>
          <a:p>
            <a:pPr marL="0" indent="0">
              <a:buNone/>
            </a:pPr>
            <a:endParaRPr lang="zh-CN" altLang="zh-CN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07" y="4059533"/>
            <a:ext cx="1054234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3600" dirty="0" smtClean="0"/>
          </a:p>
          <a:p>
            <a:endParaRPr lang="en-US" altLang="zh-CN" sz="3600" dirty="0"/>
          </a:p>
          <a:p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Need both two structures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Inner heuristic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6" y="2403000"/>
            <a:ext cx="11697708" cy="20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Minor </a:t>
            </a:r>
            <a:r>
              <a:rPr lang="en-US" altLang="zh-CN" dirty="0" smtClean="0"/>
              <a:t>optimizations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1" y="2421000"/>
            <a:ext cx="11895738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Parameter setting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9" y="2187968"/>
            <a:ext cx="11749403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15" y="181514"/>
            <a:ext cx="11174570" cy="648000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8543499" y="2770496"/>
            <a:ext cx="3029802" cy="2729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630072" y="3220872"/>
            <a:ext cx="4119349" cy="22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53153" y="4710753"/>
            <a:ext cx="7490346" cy="250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相关概念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解决</a:t>
            </a:r>
            <a:r>
              <a:rPr lang="zh-CN" altLang="en-US" sz="3600" dirty="0">
                <a:solidFill>
                  <a:schemeClr val="tx1"/>
                </a:solidFill>
              </a:rPr>
              <a:t>的</a:t>
            </a:r>
            <a:r>
              <a:rPr lang="zh-CN" altLang="en-US" sz="3600" dirty="0" smtClean="0">
                <a:solidFill>
                  <a:schemeClr val="tx1"/>
                </a:solidFill>
              </a:rPr>
              <a:t>问题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提出</a:t>
            </a:r>
            <a:r>
              <a:rPr lang="zh-CN" altLang="en-US" sz="3600" dirty="0">
                <a:solidFill>
                  <a:schemeClr val="tx1"/>
                </a:solidFill>
              </a:rPr>
              <a:t>的</a:t>
            </a:r>
            <a:r>
              <a:rPr lang="zh-CN" altLang="en-US" sz="3600" dirty="0" smtClean="0">
                <a:solidFill>
                  <a:schemeClr val="tx1"/>
                </a:solidFill>
              </a:rPr>
              <a:t>方法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>
                <a:solidFill>
                  <a:srgbClr val="FFFF00"/>
                </a:solidFill>
              </a:rPr>
              <a:t>方法</a:t>
            </a:r>
            <a:r>
              <a:rPr lang="zh-CN" altLang="en-US" sz="3600" dirty="0">
                <a:solidFill>
                  <a:srgbClr val="FFFF00"/>
                </a:solidFill>
              </a:rPr>
              <a:t>效果</a:t>
            </a:r>
            <a:endParaRPr lang="en-US" altLang="zh-CN" sz="3600" dirty="0">
              <a:solidFill>
                <a:srgbClr val="FFFF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个人想法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36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14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Anomaly detection in </a:t>
            </a:r>
            <a:r>
              <a:rPr lang="en-US" altLang="zh-CN" dirty="0" smtClean="0"/>
              <a:t>electrocardiograms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49" y="1750198"/>
            <a:ext cx="10887103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10" y="138140"/>
            <a:ext cx="11630380" cy="230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57" y="2710999"/>
            <a:ext cx="9965487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I</a:t>
            </a:r>
            <a:r>
              <a:rPr lang="en-US" altLang="zh-CN" sz="3200" dirty="0" smtClean="0"/>
              <a:t>nvestigated </a:t>
            </a:r>
            <a:r>
              <a:rPr lang="en-US" altLang="zh-CN" sz="3200" dirty="0"/>
              <a:t>a time series showing a patient’s respiration (measured by thorax extension), as they wake up.</a:t>
            </a:r>
            <a:endParaRPr lang="en-US" altLang="zh-CN" sz="3200" dirty="0" smtClean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Change detection in patient </a:t>
            </a:r>
            <a:r>
              <a:rPr lang="en-US" altLang="zh-CN" dirty="0" smtClean="0"/>
              <a:t>monitoring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 smtClean="0">
              <a:solidFill>
                <a:srgbClr val="FFFF00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0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 smtClean="0">
              <a:solidFill>
                <a:srgbClr val="FFFF00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1" y="999000"/>
            <a:ext cx="11919418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 smtClean="0">
              <a:solidFill>
                <a:srgbClr val="FFFF00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31" y="999000"/>
            <a:ext cx="11743539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回顾</a:t>
            </a:r>
            <a:r>
              <a:rPr lang="en-US" altLang="zh-CN" dirty="0"/>
              <a:t>: Three formulations of the sequence anomaly detection problem </a:t>
            </a:r>
            <a:r>
              <a:rPr lang="en-US" altLang="zh-CN" dirty="0" smtClean="0"/>
              <a:t>(3)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 smtClean="0">
                <a:solidFill>
                  <a:schemeClr val="tx1"/>
                </a:solidFill>
              </a:rPr>
              <a:t>For </a:t>
            </a:r>
            <a:r>
              <a:rPr lang="en-US" altLang="zh-CN" sz="3000" dirty="0">
                <a:solidFill>
                  <a:schemeClr val="tx1"/>
                </a:solidFill>
              </a:rPr>
              <a:t>the third formulation (</a:t>
            </a:r>
            <a:r>
              <a:rPr lang="en-US" altLang="zh-CN" sz="3000" b="1" dirty="0">
                <a:solidFill>
                  <a:srgbClr val="FFFF00"/>
                </a:solidFill>
              </a:rPr>
              <a:t>PATTERN FREQUENCY-BASED ANOMALY DETECTION</a:t>
            </a:r>
            <a:r>
              <a:rPr lang="en-US" altLang="zh-CN" sz="3000" dirty="0">
                <a:solidFill>
                  <a:schemeClr val="tx1"/>
                </a:solidFill>
              </a:rPr>
              <a:t>), a given test pattern is anomalous if its frequency of occurrence in a test sequence is significantly different from its expected frequency in a normal </a:t>
            </a:r>
            <a:r>
              <a:rPr lang="en-US" altLang="zh-CN" sz="3000" dirty="0" smtClean="0">
                <a:solidFill>
                  <a:schemeClr val="tx1"/>
                </a:solidFill>
              </a:rPr>
              <a:t>sequence. (pattern -&gt; </a:t>
            </a:r>
            <a:r>
              <a:rPr lang="zh-CN" altLang="en-US" sz="3000" dirty="0" smtClean="0">
                <a:solidFill>
                  <a:schemeClr val="tx1"/>
                </a:solidFill>
              </a:rPr>
              <a:t>用户指定的</a:t>
            </a:r>
            <a:r>
              <a:rPr lang="en-US" altLang="zh-CN" sz="3000" dirty="0" smtClean="0">
                <a:solidFill>
                  <a:schemeClr val="tx1"/>
                </a:solidFill>
              </a:rPr>
              <a:t>subsequence)</a:t>
            </a:r>
            <a:endParaRPr lang="en-US" altLang="zh-CN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zh-CN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73" y="4139396"/>
            <a:ext cx="10040855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9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In this experiment we consider a primatological </a:t>
            </a:r>
            <a:r>
              <a:rPr lang="en-US" altLang="zh-CN" sz="3200" dirty="0" smtClean="0"/>
              <a:t>dataset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/>
              <a:t> converting shapes to time </a:t>
            </a:r>
            <a:r>
              <a:rPr lang="en-US" altLang="zh-CN" sz="3200" dirty="0" smtClean="0"/>
              <a:t>series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/>
              <a:t> the subsequences could come from any collection of individual </a:t>
            </a:r>
            <a:r>
              <a:rPr lang="en-US" altLang="zh-CN" sz="3200" dirty="0" smtClean="0"/>
              <a:t>subsequences, so </a:t>
            </a:r>
            <a:r>
              <a:rPr lang="en-US" altLang="zh-CN" sz="3200" dirty="0"/>
              <a:t>long as they are all of the same </a:t>
            </a:r>
            <a:r>
              <a:rPr lang="en-US" altLang="zh-CN" sz="3200" dirty="0" smtClean="0"/>
              <a:t>length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Shape database </a:t>
            </a:r>
            <a:r>
              <a:rPr lang="en-US" altLang="zh-CN" dirty="0" smtClean="0"/>
              <a:t>exploration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 smtClean="0">
              <a:solidFill>
                <a:srgbClr val="FFFF00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1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 smtClean="0">
              <a:solidFill>
                <a:srgbClr val="FFFF00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32" y="109184"/>
            <a:ext cx="10050337" cy="6516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78880" y="471114"/>
            <a:ext cx="43800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A shape can be converted to a time series by examining the local curative </a:t>
            </a:r>
            <a:r>
              <a:rPr lang="en-US" altLang="zh-CN" sz="2800" dirty="0" smtClean="0">
                <a:solidFill>
                  <a:schemeClr val="bg1"/>
                </a:solidFill>
              </a:rPr>
              <a:t>of the </a:t>
            </a:r>
            <a:r>
              <a:rPr lang="en-US" altLang="zh-CN" sz="2800" dirty="0">
                <a:solidFill>
                  <a:schemeClr val="bg1"/>
                </a:solidFill>
              </a:rPr>
              <a:t>perimeter</a:t>
            </a:r>
            <a:r>
              <a:rPr lang="en-US" altLang="zh-CN" sz="2800" dirty="0" smtClean="0">
                <a:solidFill>
                  <a:schemeClr val="bg1"/>
                </a:solidFill>
              </a:rPr>
              <a:t>.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0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 smtClean="0">
              <a:solidFill>
                <a:srgbClr val="FFFF00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654" y="13056"/>
            <a:ext cx="4878692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6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 smtClean="0">
              <a:solidFill>
                <a:srgbClr val="FFFF00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Video data exploration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 time series was extracted from a video of an actor performing various actions with and without a replica gun. </a:t>
            </a:r>
            <a:r>
              <a:rPr lang="en-US" altLang="zh-CN" sz="3600" dirty="0">
                <a:solidFill>
                  <a:srgbClr val="FFC000"/>
                </a:solidFill>
              </a:rPr>
              <a:t>The time series measures the Y </a:t>
            </a:r>
            <a:r>
              <a:rPr lang="en-US" altLang="zh-CN" sz="3600" dirty="0" smtClean="0">
                <a:solidFill>
                  <a:srgbClr val="FFC000"/>
                </a:solidFill>
              </a:rPr>
              <a:t>–coordinate of </a:t>
            </a:r>
            <a:r>
              <a:rPr lang="en-US" altLang="zh-CN" sz="3600" dirty="0">
                <a:solidFill>
                  <a:srgbClr val="FFC000"/>
                </a:solidFill>
              </a:rPr>
              <a:t>the actor’s right hand.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 smtClean="0">
              <a:solidFill>
                <a:srgbClr val="FFFF00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1" y="369494"/>
            <a:ext cx="11161259" cy="58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 smtClean="0">
              <a:solidFill>
                <a:srgbClr val="FFFF00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83" y="2120749"/>
            <a:ext cx="11740234" cy="2016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utility of HOT SAX search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97280" y="4602238"/>
            <a:ext cx="61720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通过实验了解相对于</a:t>
            </a:r>
            <a:r>
              <a:rPr lang="en-US" altLang="zh-CN" sz="2400" dirty="0" smtClean="0"/>
              <a:t>brute force</a:t>
            </a:r>
            <a:r>
              <a:rPr lang="zh-CN" altLang="en-US" sz="2400" dirty="0" smtClean="0"/>
              <a:t>的效率提升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为什么不跟其他算法比较？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参数个数差异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只有测试集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756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 smtClean="0">
              <a:solidFill>
                <a:srgbClr val="FFFF00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15" y="272993"/>
            <a:ext cx="10121170" cy="637200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3029803" y="2197290"/>
            <a:ext cx="6182436" cy="272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2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 smtClean="0">
              <a:solidFill>
                <a:srgbClr val="FFFF00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83" y="130365"/>
            <a:ext cx="10440234" cy="66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 smtClean="0">
              <a:solidFill>
                <a:srgbClr val="FFFF00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utility of HOT SAX search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60" y="2241000"/>
            <a:ext cx="11787081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 smtClean="0">
              <a:solidFill>
                <a:srgbClr val="FFFF00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82" y="162559"/>
            <a:ext cx="9969236" cy="6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连续</a:t>
            </a:r>
            <a:r>
              <a:rPr lang="zh-CN" altLang="en-US" dirty="0" smtClean="0"/>
              <a:t>时间序列异常检测相关文章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Continuous </a:t>
            </a:r>
            <a:r>
              <a:rPr lang="en-US" altLang="zh-CN" sz="2400" dirty="0"/>
              <a:t>Subsequence-based Anomaly </a:t>
            </a:r>
            <a:r>
              <a:rPr lang="en-US" altLang="zh-CN" sz="2400" dirty="0" smtClean="0"/>
              <a:t>Detection (</a:t>
            </a:r>
            <a:r>
              <a:rPr lang="en-US" altLang="zh-CN" sz="2400" dirty="0"/>
              <a:t>Basic technique is at the heart of a number of techniques investigated by Keogh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85702"/>
            <a:ext cx="10024320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相关概念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解决</a:t>
            </a:r>
            <a:r>
              <a:rPr lang="zh-CN" altLang="en-US" sz="3600" dirty="0">
                <a:solidFill>
                  <a:schemeClr val="tx1"/>
                </a:solidFill>
              </a:rPr>
              <a:t>的</a:t>
            </a:r>
            <a:r>
              <a:rPr lang="zh-CN" altLang="en-US" sz="3600" dirty="0" smtClean="0">
                <a:solidFill>
                  <a:schemeClr val="tx1"/>
                </a:solidFill>
              </a:rPr>
              <a:t>问题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提出</a:t>
            </a:r>
            <a:r>
              <a:rPr lang="zh-CN" altLang="en-US" sz="3600" dirty="0">
                <a:solidFill>
                  <a:schemeClr val="tx1"/>
                </a:solidFill>
              </a:rPr>
              <a:t>的</a:t>
            </a:r>
            <a:r>
              <a:rPr lang="zh-CN" altLang="en-US" sz="3600" dirty="0" smtClean="0">
                <a:solidFill>
                  <a:schemeClr val="tx1"/>
                </a:solidFill>
              </a:rPr>
              <a:t>方法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方法</a:t>
            </a:r>
            <a:r>
              <a:rPr lang="zh-CN" altLang="en-US" sz="3600" dirty="0">
                <a:solidFill>
                  <a:schemeClr val="tx1"/>
                </a:solidFill>
              </a:rPr>
              <a:t>效果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>
                <a:solidFill>
                  <a:srgbClr val="FFFF00"/>
                </a:solidFill>
              </a:rPr>
              <a:t>个人想法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36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4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</a:t>
            </a:r>
            <a:r>
              <a:rPr lang="zh-CN" altLang="en-US" dirty="0" smtClean="0"/>
              <a:t>想法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>
              <a:buFont typeface="Wingdings" panose="05000000000000000000" pitchFamily="2" charset="2"/>
              <a:buChar char="l"/>
            </a:pPr>
            <a:r>
              <a:rPr lang="zh-CN" altLang="zh-CN" sz="3200" dirty="0"/>
              <a:t>多个</a:t>
            </a:r>
            <a:r>
              <a:rPr lang="en-US" altLang="zh-CN" sz="3200" dirty="0"/>
              <a:t>discord</a:t>
            </a:r>
            <a:r>
              <a:rPr lang="zh-CN" altLang="zh-CN" sz="3200" dirty="0"/>
              <a:t>（实验中有出现</a:t>
            </a:r>
            <a:r>
              <a:rPr lang="zh-CN" altLang="zh-CN" sz="3200" dirty="0" smtClean="0"/>
              <a:t>）</a:t>
            </a:r>
            <a:endParaRPr lang="en-US" altLang="zh-CN" sz="3200" dirty="0" smtClean="0"/>
          </a:p>
          <a:p>
            <a:pPr fontAlgn="ctr"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Outer </a:t>
            </a:r>
            <a:r>
              <a:rPr lang="en-US" altLang="zh-CN" sz="3200" dirty="0"/>
              <a:t>heuristic: </a:t>
            </a:r>
            <a:r>
              <a:rPr lang="zh-CN" altLang="zh-CN" sz="3200" dirty="0"/>
              <a:t>find the smallest count</a:t>
            </a:r>
            <a:r>
              <a:rPr lang="en-US" altLang="zh-CN" sz="3200" dirty="0"/>
              <a:t> </a:t>
            </a:r>
            <a:r>
              <a:rPr lang="zh-CN" altLang="zh-CN" sz="3200" dirty="0"/>
              <a:t>换成</a:t>
            </a:r>
            <a:r>
              <a:rPr lang="en-US" altLang="zh-CN" sz="3200" dirty="0"/>
              <a:t>top-X smallest count </a:t>
            </a:r>
            <a:endParaRPr lang="zh-CN" altLang="zh-CN" sz="3200" dirty="0"/>
          </a:p>
          <a:p>
            <a:pPr fontAlgn="ctr">
              <a:buFont typeface="Wingdings" panose="05000000000000000000" pitchFamily="2" charset="2"/>
              <a:buChar char="l"/>
            </a:pPr>
            <a:r>
              <a:rPr lang="en-US" altLang="zh-CN" sz="3200" dirty="0"/>
              <a:t>Inner heuristic: </a:t>
            </a:r>
            <a:r>
              <a:rPr lang="zh-CN" altLang="zh-CN" sz="3200" dirty="0"/>
              <a:t>也考虑尾字母不同的</a:t>
            </a:r>
            <a:r>
              <a:rPr lang="en-US" altLang="zh-CN" sz="3200" dirty="0"/>
              <a:t>word</a:t>
            </a:r>
            <a:endParaRPr lang="zh-CN" altLang="zh-CN" sz="3200" dirty="0"/>
          </a:p>
          <a:p>
            <a:pPr fontAlgn="ctr">
              <a:buFont typeface="Wingdings" panose="05000000000000000000" pitchFamily="2" charset="2"/>
              <a:buChar char="l"/>
            </a:pPr>
            <a:r>
              <a:rPr lang="zh-CN" altLang="zh-CN" sz="3200" dirty="0"/>
              <a:t>换一个距离度量</a:t>
            </a:r>
          </a:p>
          <a:p>
            <a:pPr fontAlgn="ctr">
              <a:buFont typeface="Wingdings" panose="05000000000000000000" pitchFamily="2" charset="2"/>
              <a:buChar char="l"/>
            </a:pPr>
            <a:r>
              <a:rPr lang="zh-CN" altLang="zh-CN" sz="3200" dirty="0" smtClean="0"/>
              <a:t>关于</a:t>
            </a:r>
            <a:r>
              <a:rPr lang="zh-CN" altLang="zh-CN" sz="3200" dirty="0"/>
              <a:t>心率数据的应用</a:t>
            </a:r>
            <a:r>
              <a:rPr lang="zh-CN" altLang="zh-CN" sz="3200" dirty="0" smtClean="0"/>
              <a:t>考虑</a:t>
            </a:r>
            <a:endParaRPr lang="en-US" altLang="zh-CN" sz="3200" dirty="0" smtClean="0"/>
          </a:p>
          <a:p>
            <a:pPr lvl="3" fontAlgn="ctr">
              <a:buFont typeface="Wingdings" panose="05000000000000000000" pitchFamily="2" charset="2"/>
              <a:buChar char="n"/>
            </a:pPr>
            <a:r>
              <a:rPr lang="zh-CN" altLang="en-US" sz="2600" dirty="0" smtClean="0"/>
              <a:t>不适合多种状态混合的序列（除非把不同状态下的序列分割出来）</a:t>
            </a:r>
            <a:endParaRPr lang="en-US" altLang="zh-CN" sz="2600" dirty="0" smtClean="0"/>
          </a:p>
          <a:p>
            <a:pPr lvl="3" fontAlgn="ctr">
              <a:buFont typeface="Wingdings" panose="05000000000000000000" pitchFamily="2" charset="2"/>
              <a:buChar char="n"/>
            </a:pPr>
            <a:r>
              <a:rPr lang="zh-CN" altLang="en-US" sz="2600" dirty="0" smtClean="0"/>
              <a:t>适用于有稳定模式的序列分析（跑步忽快忽慢）</a:t>
            </a:r>
            <a:endParaRPr lang="zh-CN" altLang="zh-CN" sz="2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7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连续</a:t>
            </a:r>
            <a:r>
              <a:rPr lang="zh-CN" altLang="en-US" dirty="0" smtClean="0"/>
              <a:t>时间序列异常检测相关文章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Pattern </a:t>
            </a:r>
            <a:r>
              <a:rPr lang="en-US" altLang="zh-CN" sz="2400" dirty="0"/>
              <a:t>Frequency-based Anomaly Detection(This problem has also been referred to as surprise detection in the context of time series data)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96447"/>
            <a:ext cx="1002315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2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9706"/>
            <a:ext cx="10058400" cy="491319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Continuous Subsequence-based Anomaly Detection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4722123"/>
            <a:ext cx="10058400" cy="1378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smtClean="0"/>
              <a:t>67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68</a:t>
            </a:r>
            <a:r>
              <a:rPr lang="zh-CN" altLang="en-US" sz="2400" dirty="0" smtClean="0"/>
              <a:t>都是在</a:t>
            </a:r>
            <a:r>
              <a:rPr lang="en-US" altLang="zh-CN" sz="2400" dirty="0" smtClean="0"/>
              <a:t>66</a:t>
            </a:r>
            <a:r>
              <a:rPr lang="zh-CN" altLang="en-US" sz="2400" dirty="0" smtClean="0"/>
              <a:t>前一年</a:t>
            </a:r>
            <a:r>
              <a:rPr lang="zh-CN" altLang="en-US" sz="2400" dirty="0"/>
              <a:t>发表的。这两篇文章内容相似，都是介绍了</a:t>
            </a:r>
            <a:r>
              <a:rPr lang="en-US" altLang="zh-CN" sz="2400" dirty="0"/>
              <a:t>HOT SAX</a:t>
            </a:r>
            <a:r>
              <a:rPr lang="zh-CN" altLang="en-US" sz="2400" dirty="0"/>
              <a:t>方法，只是在文章的结构和内容上稍有调整，然后在作者顺序上有所调换。而这篇文章则是这两篇文章的一个扩充版本（算法介绍更详细，实验各全面</a:t>
            </a:r>
            <a:r>
              <a:rPr lang="zh-CN" altLang="en-US" sz="2400" dirty="0" smtClean="0"/>
              <a:t>），本周主要阅读的就是</a:t>
            </a:r>
            <a:r>
              <a:rPr lang="en-US" altLang="zh-CN" sz="2400" dirty="0" smtClean="0"/>
              <a:t>66</a:t>
            </a:r>
            <a:r>
              <a:rPr lang="zh-CN" altLang="en-US" sz="2400" dirty="0" smtClean="0"/>
              <a:t>这篇。</a:t>
            </a:r>
            <a:endParaRPr lang="en-US" altLang="zh-CN" sz="2400" dirty="0" smtClean="0"/>
          </a:p>
        </p:txBody>
      </p:sp>
      <p:pic>
        <p:nvPicPr>
          <p:cNvPr id="5" name="内容占位符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049668"/>
            <a:ext cx="1013328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Finding the most unusual time series subsequence: algorithms and applications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+mn-lt"/>
              </a:rPr>
              <a:t>Jorfun</a:t>
            </a:r>
            <a:endParaRPr lang="zh-CN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467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>
                <a:solidFill>
                  <a:srgbClr val="FFFF00"/>
                </a:solidFill>
              </a:rPr>
              <a:t>相关概念</a:t>
            </a:r>
            <a:endParaRPr lang="en-US" altLang="zh-CN" sz="3600" dirty="0" smtClean="0">
              <a:solidFill>
                <a:srgbClr val="FFFF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/>
              <a:t>解决</a:t>
            </a:r>
            <a:r>
              <a:rPr lang="zh-CN" altLang="en-US" sz="3600" dirty="0"/>
              <a:t>的问题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提出的方法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方法效果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个人想法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36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1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3586</TotalTime>
  <Words>1040</Words>
  <Application>Microsoft Office PowerPoint</Application>
  <PresentationFormat>宽屏</PresentationFormat>
  <Paragraphs>154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7" baseType="lpstr">
      <vt:lpstr>宋体</vt:lpstr>
      <vt:lpstr>Arial</vt:lpstr>
      <vt:lpstr>Calibri</vt:lpstr>
      <vt:lpstr>Calibri Light</vt:lpstr>
      <vt:lpstr>Wingdings</vt:lpstr>
      <vt:lpstr>回顾</vt:lpstr>
      <vt:lpstr>回顾: Three formulations of the sequence anomaly detection problem (1)</vt:lpstr>
      <vt:lpstr>PowerPoint 演示文稿</vt:lpstr>
      <vt:lpstr>回顾: Three formulations of the sequence anomaly detection problem (2)</vt:lpstr>
      <vt:lpstr>回顾: Three formulations of the sequence anomaly detection problem (3)</vt:lpstr>
      <vt:lpstr>连续时间序列异常检测相关文章</vt:lpstr>
      <vt:lpstr>连续时间序列异常检测相关文章</vt:lpstr>
      <vt:lpstr>Continuous Subsequence-based Anomaly Detection </vt:lpstr>
      <vt:lpstr>Finding the most unusual time series subsequence: algorithms and applications</vt:lpstr>
      <vt:lpstr>目录</vt:lpstr>
      <vt:lpstr>time series discords</vt:lpstr>
      <vt:lpstr>trivial matches</vt:lpstr>
      <vt:lpstr>non-self match</vt:lpstr>
      <vt:lpstr>目录</vt:lpstr>
      <vt:lpstr> finding time series discords</vt:lpstr>
      <vt:lpstr>目录</vt:lpstr>
      <vt:lpstr>HOT SAX(Heuristically Ordered Time series using Symbolic Aggregate Approximation)</vt:lpstr>
      <vt:lpstr>Brute force(simplest way)</vt:lpstr>
      <vt:lpstr>PowerPoint 演示文稿</vt:lpstr>
      <vt:lpstr>改进算法的入手点</vt:lpstr>
      <vt:lpstr>PowerPoint 演示文稿</vt:lpstr>
      <vt:lpstr>关于Heuristic策略的思考</vt:lpstr>
      <vt:lpstr>We could Approximate the magic heuristic</vt:lpstr>
      <vt:lpstr>Before introducing how to Approximate the magic heuristic</vt:lpstr>
      <vt:lpstr>Piecewise Aggregate Approximation (PAA)</vt:lpstr>
      <vt:lpstr>Symbolic Aggregate Approximation (SAX)</vt:lpstr>
      <vt:lpstr>Symbolic Aggregate Approximation (SAX)</vt:lpstr>
      <vt:lpstr>Approximating Magic Outer &amp; Inner loop</vt:lpstr>
      <vt:lpstr>PowerPoint 演示文稿</vt:lpstr>
      <vt:lpstr>Outer heuristic</vt:lpstr>
      <vt:lpstr>Inner heuristic</vt:lpstr>
      <vt:lpstr>Minor optimizations</vt:lpstr>
      <vt:lpstr>Parameter setting</vt:lpstr>
      <vt:lpstr>PowerPoint 演示文稿</vt:lpstr>
      <vt:lpstr>目录</vt:lpstr>
      <vt:lpstr>Anomaly detection in electrocardiograms</vt:lpstr>
      <vt:lpstr>PowerPoint 演示文稿</vt:lpstr>
      <vt:lpstr>Change detection in patient monitoring</vt:lpstr>
      <vt:lpstr>PowerPoint 演示文稿</vt:lpstr>
      <vt:lpstr>PowerPoint 演示文稿</vt:lpstr>
      <vt:lpstr>Shape database exploration</vt:lpstr>
      <vt:lpstr>PowerPoint 演示文稿</vt:lpstr>
      <vt:lpstr>PowerPoint 演示文稿</vt:lpstr>
      <vt:lpstr>Video data exploration</vt:lpstr>
      <vt:lpstr>PowerPoint 演示文稿</vt:lpstr>
      <vt:lpstr>The utility of HOT SAX search</vt:lpstr>
      <vt:lpstr>PowerPoint 演示文稿</vt:lpstr>
      <vt:lpstr>PowerPoint 演示文稿</vt:lpstr>
      <vt:lpstr>The utility of HOT SAX search</vt:lpstr>
      <vt:lpstr>PowerPoint 演示文稿</vt:lpstr>
      <vt:lpstr>目录</vt:lpstr>
      <vt:lpstr>个人想法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本周学习情况</dc:title>
  <dc:creator>Liu Jorfun</dc:creator>
  <cp:lastModifiedBy>Liu Jorfun</cp:lastModifiedBy>
  <cp:revision>248</cp:revision>
  <dcterms:created xsi:type="dcterms:W3CDTF">2016-03-23T12:37:29Z</dcterms:created>
  <dcterms:modified xsi:type="dcterms:W3CDTF">2017-07-14T09:34:25Z</dcterms:modified>
</cp:coreProperties>
</file>