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20"/>
  </p:notesMasterIdLst>
  <p:sldIdLst>
    <p:sldId id="256" r:id="rId3"/>
    <p:sldId id="259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1" r:id="rId13"/>
    <p:sldId id="292" r:id="rId14"/>
    <p:sldId id="293" r:id="rId15"/>
    <p:sldId id="294" r:id="rId16"/>
    <p:sldId id="295" r:id="rId17"/>
    <p:sldId id="296" r:id="rId18"/>
    <p:sldId id="281" r:id="rId1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3C00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92072" autoAdjust="0"/>
  </p:normalViewPr>
  <p:slideViewPr>
    <p:cSldViewPr snapToGrid="0" snapToObjects="1">
      <p:cViewPr varScale="1">
        <p:scale>
          <a:sx n="68" d="100"/>
          <a:sy n="68" d="100"/>
        </p:scale>
        <p:origin x="750" y="72"/>
      </p:cViewPr>
      <p:guideLst/>
    </p:cSldViewPr>
  </p:slideViewPr>
  <p:outlineViewPr>
    <p:cViewPr>
      <p:scale>
        <a:sx n="33" d="100"/>
        <a:sy n="33" d="100"/>
      </p:scale>
      <p:origin x="0" y="-7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54"/>
    </p:cViewPr>
  </p:sorter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2017/7/14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813964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60723" y="3267182"/>
            <a:ext cx="5772586" cy="64727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960722" y="3914455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60722" y="5247526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82631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59078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96487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72934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410343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86790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4799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2444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61850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38298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75706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52154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89563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66010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96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96732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73180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10589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87036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24445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00892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38301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14748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552157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528604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8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8703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6348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1814944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579417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276646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253094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3711065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3475538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6932030" y="465566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5800714" y="442013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23"/>
          </p:nvPr>
        </p:nvSpPr>
        <p:spPr>
          <a:xfrm>
            <a:off x="6932030" y="560025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5800714" y="536473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78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4156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888975" y="297623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757659" y="274071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6511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61913" y="85346"/>
            <a:ext cx="724778" cy="4804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7" r:id="rId3"/>
    <p:sldLayoutId id="2147483688" r:id="rId4"/>
    <p:sldLayoutId id="2147483689" r:id="rId5"/>
    <p:sldLayoutId id="2147483684" r:id="rId6"/>
    <p:sldLayoutId id="214748366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60723" y="988481"/>
            <a:ext cx="5772585" cy="1729872"/>
          </a:xfrm>
        </p:spPr>
        <p:txBody>
          <a:bodyPr/>
          <a:lstStyle/>
          <a:p>
            <a:r>
              <a:rPr lang="en-US" altLang="zh-CN" dirty="0"/>
              <a:t>Querying and mining of time series data: </a:t>
            </a:r>
            <a:r>
              <a:rPr lang="en-US" altLang="zh-CN" dirty="0">
                <a:solidFill>
                  <a:srgbClr val="C00000"/>
                </a:solidFill>
              </a:rPr>
              <a:t>experimental comparison </a:t>
            </a:r>
            <a:r>
              <a:rPr lang="en-US" altLang="zh-CN" dirty="0"/>
              <a:t>of </a:t>
            </a:r>
            <a:r>
              <a:rPr lang="en-US" altLang="zh-CN" dirty="0">
                <a:solidFill>
                  <a:srgbClr val="00B050"/>
                </a:solidFill>
              </a:rPr>
              <a:t>representations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70C0"/>
                </a:solidFill>
              </a:rPr>
              <a:t>distance measures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sz="2400" dirty="0" smtClean="0">
                <a:latin typeface="+mn-ea"/>
              </a:rPr>
              <a:t>报告人</a:t>
            </a:r>
            <a:r>
              <a:rPr kumimoji="1" lang="zh-CN" altLang="en-US" sz="2400" dirty="0">
                <a:latin typeface="+mn-ea"/>
              </a:rPr>
              <a:t>：</a:t>
            </a:r>
            <a:r>
              <a:rPr kumimoji="1" lang="en-US" altLang="zh-CN" sz="2400" dirty="0" smtClean="0">
                <a:latin typeface="+mn-ea"/>
              </a:rPr>
              <a:t>Jorfun</a:t>
            </a:r>
            <a:endParaRPr kumimoji="1" lang="zh-CN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05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1" y="144228"/>
            <a:ext cx="10283484" cy="362708"/>
          </a:xfrm>
        </p:spPr>
        <p:txBody>
          <a:bodyPr/>
          <a:lstStyle/>
          <a:p>
            <a:r>
              <a:rPr lang="en-US" altLang="zh-CN" sz="3200" dirty="0"/>
              <a:t>COMPARISON OF TIME SERIES SIMILARITY MEASURES</a:t>
            </a:r>
            <a:br>
              <a:rPr lang="en-US" altLang="zh-CN" sz="3200" dirty="0"/>
            </a:br>
            <a:endParaRPr lang="zh-CN" altLang="en-US" sz="3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386" y="1345169"/>
            <a:ext cx="7707229" cy="5148000"/>
          </a:xfrm>
          <a:prstGeom prst="rect">
            <a:avLst/>
          </a:prstGeom>
        </p:spPr>
      </p:pic>
      <p:sp>
        <p:nvSpPr>
          <p:cNvPr id="5" name="文本框 8"/>
          <p:cNvSpPr txBox="1"/>
          <p:nvPr/>
        </p:nvSpPr>
        <p:spPr>
          <a:xfrm>
            <a:off x="16480" y="712123"/>
            <a:ext cx="12166141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B050"/>
                </a:solidFill>
                <a:latin typeface="+mn-ea"/>
              </a:rPr>
              <a:t>The Effect of Data Set Size on </a:t>
            </a:r>
            <a:r>
              <a:rPr lang="en-US" altLang="zh-CN" sz="2400" b="1" dirty="0" smtClean="0">
                <a:solidFill>
                  <a:srgbClr val="00B050"/>
                </a:solidFill>
                <a:latin typeface="+mn-ea"/>
              </a:rPr>
              <a:t>Accuracy and Speed</a:t>
            </a:r>
          </a:p>
        </p:txBody>
      </p:sp>
    </p:spTree>
    <p:extLst>
      <p:ext uri="{BB962C8B-B14F-4D97-AF65-F5344CB8AC3E}">
        <p14:creationId xmlns:p14="http://schemas.microsoft.com/office/powerpoint/2010/main" val="28671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1" y="144228"/>
            <a:ext cx="10283484" cy="362708"/>
          </a:xfrm>
        </p:spPr>
        <p:txBody>
          <a:bodyPr/>
          <a:lstStyle/>
          <a:p>
            <a:r>
              <a:rPr lang="en-US" altLang="zh-CN" sz="3200" dirty="0"/>
              <a:t>COMPARISON OF TIME SERIES SIMILARITY MEASURES</a:t>
            </a:r>
            <a:br>
              <a:rPr lang="en-US" altLang="zh-CN" sz="3200" dirty="0"/>
            </a:br>
            <a:endParaRPr lang="zh-CN" altLang="en-US" sz="3000" dirty="0"/>
          </a:p>
        </p:txBody>
      </p:sp>
      <p:sp>
        <p:nvSpPr>
          <p:cNvPr id="11" name="文本框 8"/>
          <p:cNvSpPr txBox="1"/>
          <p:nvPr/>
        </p:nvSpPr>
        <p:spPr>
          <a:xfrm>
            <a:off x="16480" y="712123"/>
            <a:ext cx="12166141" cy="577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B050"/>
                </a:solidFill>
                <a:latin typeface="+mn-ea"/>
              </a:rPr>
              <a:t>The Effect of Data Set Size on Accuracy and </a:t>
            </a:r>
            <a:r>
              <a:rPr lang="en-US" altLang="zh-CN" sz="2400" b="1" dirty="0" smtClean="0">
                <a:solidFill>
                  <a:srgbClr val="00B050"/>
                </a:solidFill>
                <a:latin typeface="+mn-ea"/>
              </a:rPr>
              <a:t>Speed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This </a:t>
            </a:r>
            <a:r>
              <a:rPr lang="en-US" altLang="zh-CN" sz="2400" dirty="0">
                <a:latin typeface="+mn-ea"/>
              </a:rPr>
              <a:t>experiment can also be used to demonstrate </a:t>
            </a:r>
            <a:r>
              <a:rPr lang="en-US" altLang="zh-CN" sz="2400" dirty="0" smtClean="0">
                <a:latin typeface="+mn-ea"/>
              </a:rPr>
              <a:t>our claim </a:t>
            </a:r>
            <a:r>
              <a:rPr lang="en-US" altLang="zh-CN" sz="2400" dirty="0">
                <a:latin typeface="+mn-ea"/>
              </a:rPr>
              <a:t>that amortized speed of a (lower-</a:t>
            </a:r>
            <a:r>
              <a:rPr lang="en-US" altLang="zh-CN" sz="2400" dirty="0" err="1">
                <a:latin typeface="+mn-ea"/>
              </a:rPr>
              <a:t>boundable</a:t>
            </a:r>
            <a:r>
              <a:rPr lang="en-US" altLang="zh-CN" sz="2400" dirty="0">
                <a:latin typeface="+mn-ea"/>
              </a:rPr>
              <a:t>) </a:t>
            </a:r>
            <a:r>
              <a:rPr lang="en-US" altLang="zh-CN" sz="2400" dirty="0" smtClean="0">
                <a:latin typeface="+mn-ea"/>
              </a:rPr>
              <a:t>elastic method </a:t>
            </a:r>
            <a:r>
              <a:rPr lang="en-US" altLang="zh-CN" sz="2400" dirty="0">
                <a:latin typeface="+mn-ea"/>
              </a:rPr>
              <a:t>approaches that of Euclidean distance</a:t>
            </a:r>
            <a:r>
              <a:rPr lang="en-US" altLang="zh-CN" sz="2400" dirty="0" smtClean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Euclidean </a:t>
            </a:r>
            <a:r>
              <a:rPr lang="en-US" altLang="zh-CN" sz="2400" dirty="0" smtClean="0">
                <a:latin typeface="+mn-ea"/>
              </a:rPr>
              <a:t>distance: O(n</a:t>
            </a:r>
            <a:r>
              <a:rPr lang="en-US" altLang="zh-CN" sz="2400" dirty="0">
                <a:latin typeface="+mn-ea"/>
              </a:rPr>
              <a:t>) 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DTW: O(</a:t>
            </a:r>
            <a:r>
              <a:rPr lang="en-US" altLang="zh-CN" sz="2400" dirty="0" err="1">
                <a:latin typeface="+mn-ea"/>
              </a:rPr>
              <a:t>nw</a:t>
            </a:r>
            <a:r>
              <a:rPr lang="en-US" altLang="zh-CN" sz="2400" dirty="0" smtClean="0"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Similarity search / 1NN </a:t>
            </a:r>
            <a:r>
              <a:rPr lang="en-US" altLang="zh-CN" sz="2400" dirty="0">
                <a:latin typeface="+mn-ea"/>
              </a:rPr>
              <a:t>classification, </a:t>
            </a:r>
            <a:r>
              <a:rPr lang="en-US" altLang="zh-CN" sz="2400" dirty="0" smtClean="0">
                <a:latin typeface="+mn-ea"/>
              </a:rPr>
              <a:t>DTW with </a:t>
            </a:r>
            <a:r>
              <a:rPr lang="en-US" altLang="zh-CN" sz="2400" dirty="0" err="1" smtClean="0">
                <a:latin typeface="+mn-ea"/>
              </a:rPr>
              <a:t>LB_Keogh</a:t>
            </a:r>
            <a:r>
              <a:rPr lang="en-US" altLang="zh-CN" sz="2400" dirty="0" smtClean="0">
                <a:latin typeface="+mn-ea"/>
              </a:rPr>
              <a:t>:  </a:t>
            </a:r>
            <a:r>
              <a:rPr lang="pt-BR" altLang="zh-CN" sz="2400" dirty="0" smtClean="0">
                <a:latin typeface="+mn-ea"/>
              </a:rPr>
              <a:t>O</a:t>
            </a:r>
            <a:r>
              <a:rPr lang="pt-BR" altLang="zh-CN" sz="2400" dirty="0">
                <a:latin typeface="+mn-ea"/>
              </a:rPr>
              <a:t>((P · n) + (1 − P) · nw</a:t>
            </a:r>
            <a:r>
              <a:rPr lang="pt-BR" altLang="zh-CN" sz="2400" dirty="0" smtClean="0"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endParaRPr lang="pt-BR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To summarize, many of the claims over who has the </a:t>
            </a:r>
            <a:r>
              <a:rPr lang="en-US" altLang="zh-CN" sz="2400" dirty="0" smtClean="0">
                <a:latin typeface="+mn-ea"/>
              </a:rPr>
              <a:t>fastest or </a:t>
            </a:r>
            <a:r>
              <a:rPr lang="en-US" altLang="zh-CN" sz="2400" dirty="0">
                <a:latin typeface="+mn-ea"/>
              </a:rPr>
              <a:t>most </a:t>
            </a:r>
            <a:r>
              <a:rPr lang="en-US" altLang="zh-CN" sz="2400" dirty="0" smtClean="0">
                <a:latin typeface="+mn-ea"/>
              </a:rPr>
              <a:t>accurate distance </a:t>
            </a:r>
            <a:r>
              <a:rPr lang="en-US" altLang="zh-CN" sz="2400" dirty="0">
                <a:latin typeface="+mn-ea"/>
              </a:rPr>
              <a:t>measure have been biased by </a:t>
            </a:r>
            <a:r>
              <a:rPr lang="en-US" altLang="zh-CN" sz="2400" dirty="0" smtClean="0">
                <a:latin typeface="+mn-ea"/>
              </a:rPr>
              <a:t>the lack </a:t>
            </a:r>
            <a:r>
              <a:rPr lang="en-US" altLang="zh-CN" sz="2400" dirty="0">
                <a:latin typeface="+mn-ea"/>
              </a:rPr>
              <a:t>of tests on very (or even slightly) large data sets.</a:t>
            </a:r>
          </a:p>
        </p:txBody>
      </p:sp>
    </p:spTree>
    <p:extLst>
      <p:ext uri="{BB962C8B-B14F-4D97-AF65-F5344CB8AC3E}">
        <p14:creationId xmlns:p14="http://schemas.microsoft.com/office/powerpoint/2010/main" val="276979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1" y="144228"/>
            <a:ext cx="10283484" cy="362708"/>
          </a:xfrm>
        </p:spPr>
        <p:txBody>
          <a:bodyPr/>
          <a:lstStyle/>
          <a:p>
            <a:r>
              <a:rPr lang="en-US" altLang="zh-CN" sz="3200" dirty="0"/>
              <a:t>COMPARISON OF TIME SERIES SIMILARITY MEASURES</a:t>
            </a:r>
            <a:br>
              <a:rPr lang="en-US" altLang="zh-CN" sz="3200" dirty="0"/>
            </a:br>
            <a:endParaRPr lang="zh-CN" altLang="en-US" sz="3000" dirty="0"/>
          </a:p>
        </p:txBody>
      </p:sp>
      <p:sp>
        <p:nvSpPr>
          <p:cNvPr id="11" name="文本框 8"/>
          <p:cNvSpPr txBox="1"/>
          <p:nvPr/>
        </p:nvSpPr>
        <p:spPr>
          <a:xfrm>
            <a:off x="16480" y="712123"/>
            <a:ext cx="12166141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B050"/>
                </a:solidFill>
                <a:latin typeface="+mn-ea"/>
              </a:rPr>
              <a:t>Accuracy of Similarity </a:t>
            </a:r>
            <a:r>
              <a:rPr lang="en-US" altLang="zh-CN" sz="2400" b="1" dirty="0" smtClean="0">
                <a:solidFill>
                  <a:srgbClr val="00B050"/>
                </a:solidFill>
                <a:latin typeface="+mn-ea"/>
              </a:rPr>
              <a:t>Measures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354" y="1350499"/>
            <a:ext cx="9523293" cy="54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0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1" y="144228"/>
            <a:ext cx="10283484" cy="362708"/>
          </a:xfrm>
        </p:spPr>
        <p:txBody>
          <a:bodyPr/>
          <a:lstStyle/>
          <a:p>
            <a:r>
              <a:rPr lang="en-US" altLang="zh-CN" sz="3200" dirty="0"/>
              <a:t>COMPARISON OF TIME SERIES SIMILARITY MEASURES</a:t>
            </a:r>
            <a:br>
              <a:rPr lang="en-US" altLang="zh-CN" sz="3200" dirty="0"/>
            </a:br>
            <a:endParaRPr lang="zh-CN" altLang="en-US" sz="3000" dirty="0"/>
          </a:p>
        </p:txBody>
      </p:sp>
      <p:sp>
        <p:nvSpPr>
          <p:cNvPr id="11" name="文本框 8"/>
          <p:cNvSpPr txBox="1"/>
          <p:nvPr/>
        </p:nvSpPr>
        <p:spPr>
          <a:xfrm>
            <a:off x="16480" y="712123"/>
            <a:ext cx="12166141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B050"/>
                </a:solidFill>
                <a:latin typeface="+mn-ea"/>
              </a:rPr>
              <a:t>Accuracy of Similarity </a:t>
            </a:r>
            <a:r>
              <a:rPr lang="en-US" altLang="zh-CN" sz="2400" b="1" dirty="0" smtClean="0">
                <a:solidFill>
                  <a:srgbClr val="00B050"/>
                </a:solidFill>
                <a:latin typeface="+mn-ea"/>
              </a:rPr>
              <a:t>Measures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To provide a more intuitive illustration of the </a:t>
            </a:r>
            <a:r>
              <a:rPr lang="en-US" altLang="zh-CN" sz="2400" dirty="0" smtClean="0">
                <a:latin typeface="+mn-ea"/>
              </a:rPr>
              <a:t>performance of </a:t>
            </a:r>
            <a:r>
              <a:rPr lang="en-US" altLang="zh-CN" sz="2400" dirty="0">
                <a:latin typeface="+mn-ea"/>
              </a:rPr>
              <a:t>the similarity measures compared in Table 2, we now </a:t>
            </a:r>
            <a:r>
              <a:rPr lang="en-US" altLang="zh-CN" sz="2400" dirty="0" smtClean="0">
                <a:latin typeface="+mn-ea"/>
              </a:rPr>
              <a:t>use scatter </a:t>
            </a:r>
            <a:r>
              <a:rPr lang="en-US" altLang="zh-CN" sz="2400" dirty="0">
                <a:latin typeface="+mn-ea"/>
              </a:rPr>
              <a:t>plots to conduct pair-wise comparisons.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229" y="2710913"/>
            <a:ext cx="7653542" cy="38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0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1" y="144228"/>
            <a:ext cx="10283484" cy="362708"/>
          </a:xfrm>
        </p:spPr>
        <p:txBody>
          <a:bodyPr/>
          <a:lstStyle/>
          <a:p>
            <a:r>
              <a:rPr lang="en-US" altLang="zh-CN" sz="3200" dirty="0"/>
              <a:t>COMPARISON OF TIME SERIES SIMILARITY MEASURES</a:t>
            </a:r>
            <a:br>
              <a:rPr lang="en-US" altLang="zh-CN" sz="3200" dirty="0"/>
            </a:br>
            <a:endParaRPr lang="zh-CN" altLang="en-US" sz="3000" dirty="0"/>
          </a:p>
        </p:txBody>
      </p:sp>
      <p:sp>
        <p:nvSpPr>
          <p:cNvPr id="11" name="文本框 8"/>
          <p:cNvSpPr txBox="1"/>
          <p:nvPr/>
        </p:nvSpPr>
        <p:spPr>
          <a:xfrm>
            <a:off x="16480" y="712123"/>
            <a:ext cx="12166141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B050"/>
                </a:solidFill>
                <a:latin typeface="+mn-ea"/>
              </a:rPr>
              <a:t>Accuracy of Similarity </a:t>
            </a:r>
            <a:r>
              <a:rPr lang="en-US" altLang="zh-CN" sz="2400" b="1" dirty="0" smtClean="0">
                <a:solidFill>
                  <a:srgbClr val="00B050"/>
                </a:solidFill>
                <a:latin typeface="+mn-ea"/>
              </a:rPr>
              <a:t>Measures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In summary, we found through experiments that there </a:t>
            </a:r>
            <a:r>
              <a:rPr lang="en-US" altLang="zh-CN" sz="2400" dirty="0" smtClean="0">
                <a:latin typeface="+mn-ea"/>
              </a:rPr>
              <a:t>is </a:t>
            </a:r>
            <a:r>
              <a:rPr lang="en-US" altLang="zh-CN" sz="2400" b="1" dirty="0" smtClean="0">
                <a:latin typeface="+mn-ea"/>
              </a:rPr>
              <a:t>no </a:t>
            </a:r>
            <a:r>
              <a:rPr lang="en-US" altLang="zh-CN" sz="2400" b="1" dirty="0">
                <a:latin typeface="+mn-ea"/>
              </a:rPr>
              <a:t>clear evidence that there exists one similarity </a:t>
            </a:r>
            <a:r>
              <a:rPr lang="en-US" altLang="zh-CN" sz="2400" b="1" dirty="0" smtClean="0">
                <a:latin typeface="+mn-ea"/>
              </a:rPr>
              <a:t>measure that </a:t>
            </a:r>
            <a:r>
              <a:rPr lang="en-US" altLang="zh-CN" sz="2400" b="1" dirty="0">
                <a:latin typeface="+mn-ea"/>
              </a:rPr>
              <a:t>is superior to others in the literature, in terms of accuracy</a:t>
            </a:r>
            <a:r>
              <a:rPr lang="en-US" altLang="zh-CN" sz="2400" dirty="0">
                <a:latin typeface="+mn-ea"/>
              </a:rPr>
              <a:t>. While some similarity measures are more effective </a:t>
            </a:r>
            <a:r>
              <a:rPr lang="en-US" altLang="zh-CN" sz="2400" dirty="0" smtClean="0">
                <a:latin typeface="+mn-ea"/>
              </a:rPr>
              <a:t>on certain </a:t>
            </a:r>
            <a:r>
              <a:rPr lang="en-US" altLang="zh-CN" sz="2400" dirty="0">
                <a:latin typeface="+mn-ea"/>
              </a:rPr>
              <a:t>data sets, they are usually inferior on some </a:t>
            </a:r>
            <a:r>
              <a:rPr lang="en-US" altLang="zh-CN" sz="2400" dirty="0" smtClean="0">
                <a:latin typeface="+mn-ea"/>
              </a:rPr>
              <a:t>others data </a:t>
            </a:r>
            <a:r>
              <a:rPr lang="en-US" altLang="zh-CN" sz="2400" dirty="0">
                <a:latin typeface="+mn-ea"/>
              </a:rPr>
              <a:t>sets. This does not mean that the time series community should settle with the existing similarity measures, </a:t>
            </a:r>
            <a:r>
              <a:rPr lang="en-US" altLang="zh-CN" sz="2400" dirty="0" smtClean="0">
                <a:latin typeface="+mn-ea"/>
              </a:rPr>
              <a:t>quite </a:t>
            </a:r>
            <a:r>
              <a:rPr lang="en-US" altLang="zh-CN" sz="2400" dirty="0">
                <a:latin typeface="+mn-ea"/>
              </a:rPr>
              <a:t>the contrary. However, we believe that more </a:t>
            </a:r>
            <a:r>
              <a:rPr lang="en-US" altLang="zh-CN" sz="2400" dirty="0" smtClean="0">
                <a:latin typeface="+mn-ea"/>
              </a:rPr>
              <a:t>caution need </a:t>
            </a:r>
            <a:r>
              <a:rPr lang="en-US" altLang="zh-CN" sz="2400" dirty="0">
                <a:latin typeface="+mn-ea"/>
              </a:rPr>
              <a:t>to be exercised to avoid making the kind of </a:t>
            </a:r>
            <a:r>
              <a:rPr lang="en-US" altLang="zh-CN" sz="2400" dirty="0" smtClean="0">
                <a:latin typeface="+mn-ea"/>
              </a:rPr>
              <a:t>mistakes we </a:t>
            </a:r>
            <a:r>
              <a:rPr lang="en-US" altLang="zh-CN" sz="2400" dirty="0">
                <a:latin typeface="+mn-ea"/>
              </a:rPr>
              <a:t>illustrate in the Appendix.</a:t>
            </a:r>
          </a:p>
        </p:txBody>
      </p:sp>
    </p:spTree>
    <p:extLst>
      <p:ext uri="{BB962C8B-B14F-4D97-AF65-F5344CB8AC3E}">
        <p14:creationId xmlns:p14="http://schemas.microsoft.com/office/powerpoint/2010/main" val="166897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1" y="144228"/>
            <a:ext cx="10283484" cy="362708"/>
          </a:xfrm>
        </p:spPr>
        <p:txBody>
          <a:bodyPr/>
          <a:lstStyle/>
          <a:p>
            <a:r>
              <a:rPr lang="en-US" altLang="zh-CN" sz="3200" dirty="0" smtClean="0"/>
              <a:t>Conclusion</a:t>
            </a:r>
            <a:endParaRPr lang="zh-CN" altLang="en-US" sz="3000" dirty="0"/>
          </a:p>
        </p:txBody>
      </p:sp>
      <p:sp>
        <p:nvSpPr>
          <p:cNvPr id="11" name="文本框 8"/>
          <p:cNvSpPr txBox="1"/>
          <p:nvPr/>
        </p:nvSpPr>
        <p:spPr>
          <a:xfrm>
            <a:off x="16480" y="712123"/>
            <a:ext cx="12166141" cy="5953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B050"/>
                </a:solidFill>
                <a:latin typeface="+mn-ea"/>
              </a:rPr>
              <a:t>Based on the experimental results we obtained, </a:t>
            </a:r>
            <a:r>
              <a:rPr lang="en-US" altLang="zh-CN" sz="2000" b="1" dirty="0" smtClean="0">
                <a:solidFill>
                  <a:srgbClr val="00B050"/>
                </a:solidFill>
                <a:latin typeface="+mn-ea"/>
              </a:rPr>
              <a:t>we make </a:t>
            </a:r>
            <a:r>
              <a:rPr lang="en-US" altLang="zh-CN" sz="2000" b="1" dirty="0">
                <a:solidFill>
                  <a:srgbClr val="00B050"/>
                </a:solidFill>
                <a:latin typeface="+mn-ea"/>
              </a:rPr>
              <a:t>the </a:t>
            </a:r>
            <a:r>
              <a:rPr lang="en-US" altLang="zh-CN" sz="2000" b="1" dirty="0" smtClean="0">
                <a:solidFill>
                  <a:srgbClr val="00B050"/>
                </a:solidFill>
                <a:latin typeface="+mn-ea"/>
              </a:rPr>
              <a:t>following conclusions.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100" dirty="0">
                <a:latin typeface="+mn-ea"/>
              </a:rPr>
              <a:t>The tightness of lower bounding, thus the </a:t>
            </a:r>
            <a:r>
              <a:rPr lang="en-US" altLang="zh-CN" sz="2100" dirty="0" smtClean="0">
                <a:latin typeface="+mn-ea"/>
              </a:rPr>
              <a:t>pruning power</a:t>
            </a:r>
            <a:r>
              <a:rPr lang="en-US" altLang="zh-CN" sz="2100" dirty="0">
                <a:latin typeface="+mn-ea"/>
              </a:rPr>
              <a:t>, thus the indexing effectiveness of the </a:t>
            </a:r>
            <a:r>
              <a:rPr lang="en-US" altLang="zh-CN" sz="2100" dirty="0" smtClean="0">
                <a:latin typeface="+mn-ea"/>
              </a:rPr>
              <a:t>different representation </a:t>
            </a:r>
            <a:r>
              <a:rPr lang="en-US" altLang="zh-CN" sz="2100" dirty="0">
                <a:latin typeface="+mn-ea"/>
              </a:rPr>
              <a:t>methods for time series data have, for </a:t>
            </a:r>
            <a:r>
              <a:rPr lang="en-US" altLang="zh-CN" sz="2100" dirty="0" smtClean="0">
                <a:latin typeface="+mn-ea"/>
              </a:rPr>
              <a:t>the most </a:t>
            </a:r>
            <a:r>
              <a:rPr lang="en-US" altLang="zh-CN" sz="2100" dirty="0">
                <a:latin typeface="+mn-ea"/>
              </a:rPr>
              <a:t>part, very little difference on various data sets</a:t>
            </a:r>
            <a:r>
              <a:rPr lang="en-US" altLang="zh-CN" sz="2100" dirty="0" smtClean="0">
                <a:latin typeface="+mn-ea"/>
              </a:rPr>
              <a:t>.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100" dirty="0">
                <a:latin typeface="+mn-ea"/>
              </a:rPr>
              <a:t>For time series classification, as the size of the training set increases, the accuracy of elastic measures converge with that of Euclidean distance. However, on </a:t>
            </a:r>
            <a:r>
              <a:rPr lang="en-US" altLang="zh-CN" sz="2100" dirty="0" smtClean="0">
                <a:latin typeface="+mn-ea"/>
              </a:rPr>
              <a:t>small data </a:t>
            </a:r>
            <a:r>
              <a:rPr lang="en-US" altLang="zh-CN" sz="2100" dirty="0">
                <a:latin typeface="+mn-ea"/>
              </a:rPr>
              <a:t>sets, elastic measures, e.g., DTW, LCSS, EDR </a:t>
            </a:r>
            <a:r>
              <a:rPr lang="en-US" altLang="zh-CN" sz="2100" dirty="0" smtClean="0">
                <a:latin typeface="+mn-ea"/>
              </a:rPr>
              <a:t>and ERP </a:t>
            </a:r>
            <a:r>
              <a:rPr lang="en-US" altLang="zh-CN" sz="2100" dirty="0">
                <a:latin typeface="+mn-ea"/>
              </a:rPr>
              <a:t>etc. can be significantly more accurate than Euclidean distance and other lock-step measures, e.g., L∞</a:t>
            </a:r>
            <a:r>
              <a:rPr lang="en-US" altLang="zh-CN" sz="2100" dirty="0" smtClean="0">
                <a:latin typeface="+mn-ea"/>
              </a:rPr>
              <a:t>-norm</a:t>
            </a:r>
            <a:r>
              <a:rPr lang="en-US" altLang="zh-CN" sz="2100" dirty="0">
                <a:latin typeface="+mn-ea"/>
              </a:rPr>
              <a:t>, DISSIM</a:t>
            </a:r>
            <a:r>
              <a:rPr lang="en-US" altLang="zh-CN" sz="2100" dirty="0" smtClean="0">
                <a:latin typeface="+mn-ea"/>
              </a:rPr>
              <a:t>.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100" dirty="0">
                <a:latin typeface="+mn-ea"/>
              </a:rPr>
              <a:t>Constraining the warping window size for elastic measures, such as DTW and LCSS, can reduce the computation cost and enable effective lower-bounding, </a:t>
            </a:r>
            <a:r>
              <a:rPr lang="en-US" altLang="zh-CN" sz="2100" dirty="0" smtClean="0">
                <a:latin typeface="+mn-ea"/>
              </a:rPr>
              <a:t>while yielding </a:t>
            </a:r>
            <a:r>
              <a:rPr lang="en-US" altLang="zh-CN" sz="2100" dirty="0">
                <a:latin typeface="+mn-ea"/>
              </a:rPr>
              <a:t>the same or even better accuracy</a:t>
            </a:r>
            <a:r>
              <a:rPr lang="en-US" altLang="zh-CN" sz="2100" dirty="0" smtClean="0">
                <a:latin typeface="+mn-ea"/>
              </a:rPr>
              <a:t>.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100" dirty="0">
                <a:latin typeface="+mn-ea"/>
              </a:rPr>
              <a:t>The accuracy of edit distance based similarity measures, such as LCSS, EDR and ERP are very close to </a:t>
            </a:r>
            <a:r>
              <a:rPr lang="en-US" altLang="zh-CN" sz="2100" dirty="0" smtClean="0">
                <a:latin typeface="+mn-ea"/>
              </a:rPr>
              <a:t>that of </a:t>
            </a:r>
            <a:r>
              <a:rPr lang="en-US" altLang="zh-CN" sz="2100" dirty="0">
                <a:latin typeface="+mn-ea"/>
              </a:rPr>
              <a:t>DTW, a 40 year old technique. In our </a:t>
            </a:r>
            <a:r>
              <a:rPr lang="en-US" altLang="zh-CN" sz="2100" dirty="0" smtClean="0">
                <a:latin typeface="+mn-ea"/>
              </a:rPr>
              <a:t>experiments, only </a:t>
            </a:r>
            <a:r>
              <a:rPr lang="en-US" altLang="zh-CN" sz="2100" dirty="0">
                <a:latin typeface="+mn-ea"/>
              </a:rPr>
              <a:t>EDR is potentially slightly better than DTW.</a:t>
            </a:r>
          </a:p>
        </p:txBody>
      </p:sp>
    </p:spTree>
    <p:extLst>
      <p:ext uri="{BB962C8B-B14F-4D97-AF65-F5344CB8AC3E}">
        <p14:creationId xmlns:p14="http://schemas.microsoft.com/office/powerpoint/2010/main" val="350229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1" y="144228"/>
            <a:ext cx="10283484" cy="362708"/>
          </a:xfrm>
        </p:spPr>
        <p:txBody>
          <a:bodyPr/>
          <a:lstStyle/>
          <a:p>
            <a:r>
              <a:rPr lang="en-US" altLang="zh-CN" sz="3200" dirty="0" smtClean="0"/>
              <a:t>Conclusion</a:t>
            </a:r>
            <a:endParaRPr lang="zh-CN" altLang="en-US" sz="3000" dirty="0"/>
          </a:p>
        </p:txBody>
      </p:sp>
      <p:sp>
        <p:nvSpPr>
          <p:cNvPr id="11" name="文本框 8"/>
          <p:cNvSpPr txBox="1"/>
          <p:nvPr/>
        </p:nvSpPr>
        <p:spPr>
          <a:xfrm>
            <a:off x="16480" y="712123"/>
            <a:ext cx="12166141" cy="625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B050"/>
                </a:solidFill>
                <a:latin typeface="+mn-ea"/>
              </a:rPr>
              <a:t>Based on the experimental results we obtained, </a:t>
            </a:r>
            <a:r>
              <a:rPr lang="en-US" altLang="zh-CN" sz="2000" b="1" dirty="0" smtClean="0">
                <a:solidFill>
                  <a:srgbClr val="00B050"/>
                </a:solidFill>
                <a:latin typeface="+mn-ea"/>
              </a:rPr>
              <a:t>we make </a:t>
            </a:r>
            <a:r>
              <a:rPr lang="en-US" altLang="zh-CN" sz="2000" b="1" dirty="0">
                <a:solidFill>
                  <a:srgbClr val="00B050"/>
                </a:solidFill>
                <a:latin typeface="+mn-ea"/>
              </a:rPr>
              <a:t>the </a:t>
            </a:r>
            <a:r>
              <a:rPr lang="en-US" altLang="zh-CN" sz="2000" b="1" dirty="0" smtClean="0">
                <a:solidFill>
                  <a:srgbClr val="00B050"/>
                </a:solidFill>
                <a:latin typeface="+mn-ea"/>
              </a:rPr>
              <a:t>following conclusions.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The accuracy of several novel types of similarity measures, such as </a:t>
            </a:r>
            <a:r>
              <a:rPr lang="en-US" altLang="zh-CN" sz="2400" dirty="0" err="1">
                <a:latin typeface="+mn-ea"/>
              </a:rPr>
              <a:t>TQuEST</a:t>
            </a:r>
            <a:r>
              <a:rPr lang="en-US" altLang="zh-CN" sz="2400" dirty="0">
                <a:latin typeface="+mn-ea"/>
              </a:rPr>
              <a:t> and </a:t>
            </a:r>
            <a:r>
              <a:rPr lang="en-US" altLang="zh-CN" sz="2400" dirty="0" err="1">
                <a:latin typeface="+mn-ea"/>
              </a:rPr>
              <a:t>SpADe</a:t>
            </a:r>
            <a:r>
              <a:rPr lang="en-US" altLang="zh-CN" sz="2400" dirty="0">
                <a:latin typeface="+mn-ea"/>
              </a:rPr>
              <a:t>, are on general inferior to elastic measures</a:t>
            </a:r>
            <a:r>
              <a:rPr lang="en-US" altLang="zh-CN" sz="2400" dirty="0" smtClean="0">
                <a:latin typeface="+mn-ea"/>
              </a:rPr>
              <a:t>.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If a similarity measure is not accurate enough for </a:t>
            </a:r>
            <a:r>
              <a:rPr lang="en-US" altLang="zh-CN" sz="2400" dirty="0" smtClean="0">
                <a:latin typeface="+mn-ea"/>
              </a:rPr>
              <a:t>the task</a:t>
            </a:r>
            <a:r>
              <a:rPr lang="en-US" altLang="zh-CN" sz="2400" dirty="0">
                <a:latin typeface="+mn-ea"/>
              </a:rPr>
              <a:t>, getting more training data really helps</a:t>
            </a:r>
            <a:r>
              <a:rPr lang="en-US" altLang="zh-CN" sz="2400" dirty="0" smtClean="0">
                <a:latin typeface="+mn-ea"/>
              </a:rPr>
              <a:t>.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If getting more data is not possible, then trying </a:t>
            </a:r>
            <a:r>
              <a:rPr lang="en-US" altLang="zh-CN" sz="2400" dirty="0" smtClean="0">
                <a:latin typeface="+mn-ea"/>
              </a:rPr>
              <a:t>the other </a:t>
            </a:r>
            <a:r>
              <a:rPr lang="en-US" altLang="zh-CN" sz="2400" dirty="0">
                <a:latin typeface="+mn-ea"/>
              </a:rPr>
              <a:t>measures might help, however, extreme care </a:t>
            </a:r>
            <a:r>
              <a:rPr lang="en-US" altLang="zh-CN" sz="2400" dirty="0" smtClean="0">
                <a:latin typeface="+mn-ea"/>
              </a:rPr>
              <a:t>must be </a:t>
            </a:r>
            <a:r>
              <a:rPr lang="en-US" altLang="zh-CN" sz="2400" dirty="0">
                <a:latin typeface="+mn-ea"/>
              </a:rPr>
              <a:t>taken to avoid </a:t>
            </a:r>
            <a:r>
              <a:rPr lang="en-US" altLang="zh-CN" sz="2400" dirty="0" err="1">
                <a:latin typeface="+mn-ea"/>
              </a:rPr>
              <a:t>overfitting</a:t>
            </a:r>
            <a:r>
              <a:rPr lang="en-US" altLang="zh-CN" sz="2400" dirty="0" smtClean="0">
                <a:latin typeface="+mn-ea"/>
              </a:rPr>
              <a:t>.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B</a:t>
            </a:r>
            <a:r>
              <a:rPr lang="en-US" altLang="zh-CN" sz="2400" dirty="0" smtClean="0">
                <a:latin typeface="+mn-ea"/>
              </a:rPr>
              <a:t>ased </a:t>
            </a:r>
            <a:r>
              <a:rPr lang="en-US" altLang="zh-CN" sz="2400" dirty="0">
                <a:latin typeface="+mn-ea"/>
              </a:rPr>
              <a:t>on the experiments conduced in </a:t>
            </a:r>
            <a:r>
              <a:rPr lang="en-US" altLang="zh-CN" sz="2400" dirty="0" smtClean="0">
                <a:latin typeface="+mn-ea"/>
              </a:rPr>
              <a:t>this paper </a:t>
            </a:r>
            <a:r>
              <a:rPr lang="en-US" altLang="zh-CN" sz="2400" dirty="0">
                <a:latin typeface="+mn-ea"/>
              </a:rPr>
              <a:t>and all the reproducible </a:t>
            </a:r>
            <a:r>
              <a:rPr lang="en-US" altLang="zh-CN" sz="2400" dirty="0" smtClean="0">
                <a:latin typeface="+mn-ea"/>
              </a:rPr>
              <a:t>fair experiments </a:t>
            </a:r>
            <a:r>
              <a:rPr lang="en-US" altLang="zh-CN" sz="2400" dirty="0">
                <a:latin typeface="+mn-ea"/>
              </a:rPr>
              <a:t>in the literature, there is no evidence of any distance measure that </a:t>
            </a:r>
            <a:r>
              <a:rPr lang="en-US" altLang="zh-CN" sz="2400" dirty="0" smtClean="0">
                <a:latin typeface="+mn-ea"/>
              </a:rPr>
              <a:t>is systematically </a:t>
            </a:r>
            <a:r>
              <a:rPr lang="en-US" altLang="zh-CN" sz="2400" dirty="0">
                <a:latin typeface="+mn-ea"/>
              </a:rPr>
              <a:t>better than DTW in general. </a:t>
            </a:r>
            <a:r>
              <a:rPr lang="en-US" altLang="zh-CN" sz="2400" dirty="0" smtClean="0">
                <a:latin typeface="+mn-ea"/>
              </a:rPr>
              <a:t>Furthermore, there </a:t>
            </a:r>
            <a:r>
              <a:rPr lang="en-US" altLang="zh-CN" sz="2400" dirty="0">
                <a:latin typeface="+mn-ea"/>
              </a:rPr>
              <a:t>is at best very scant evidence that there is any distance measure that is systematically better </a:t>
            </a:r>
            <a:r>
              <a:rPr lang="en-US" altLang="zh-CN" sz="2400" dirty="0" smtClean="0">
                <a:latin typeface="+mn-ea"/>
              </a:rPr>
              <a:t>than DTW in on </a:t>
            </a:r>
            <a:r>
              <a:rPr lang="en-US" altLang="zh-CN" sz="2400" dirty="0">
                <a:latin typeface="+mn-ea"/>
              </a:rPr>
              <a:t>particular problems (say, just ECG data, or just </a:t>
            </a:r>
            <a:r>
              <a:rPr lang="en-US" altLang="zh-CN" sz="2400" dirty="0" smtClean="0">
                <a:latin typeface="+mn-ea"/>
              </a:rPr>
              <a:t>noisy data</a:t>
            </a:r>
            <a:r>
              <a:rPr lang="en-US" altLang="zh-CN" sz="2400" dirty="0">
                <a:latin typeface="+mn-ea"/>
              </a:rPr>
              <a:t>).</a:t>
            </a: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354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感谢聆听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1" y="144228"/>
            <a:ext cx="3404383" cy="362708"/>
          </a:xfrm>
        </p:spPr>
        <p:txBody>
          <a:bodyPr/>
          <a:lstStyle/>
          <a:p>
            <a:r>
              <a:rPr lang="en-US" altLang="zh-CN" sz="3000" dirty="0"/>
              <a:t>INTRODUCTION</a:t>
            </a:r>
            <a:endParaRPr lang="zh-CN" altLang="en-US" sz="3000" dirty="0"/>
          </a:p>
        </p:txBody>
      </p:sp>
      <p:sp>
        <p:nvSpPr>
          <p:cNvPr id="11" name="文本框 8"/>
          <p:cNvSpPr txBox="1"/>
          <p:nvPr/>
        </p:nvSpPr>
        <p:spPr>
          <a:xfrm>
            <a:off x="16481" y="2402052"/>
            <a:ext cx="4340875" cy="2053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+mn-ea"/>
              </a:rPr>
              <a:t>Two </a:t>
            </a:r>
            <a:r>
              <a:rPr lang="en-US" altLang="zh-CN" sz="2000" dirty="0">
                <a:latin typeface="+mn-ea"/>
              </a:rPr>
              <a:t>key aspects for achieving effectiveness and </a:t>
            </a:r>
            <a:r>
              <a:rPr lang="en-US" altLang="zh-CN" sz="2000" dirty="0" smtClean="0">
                <a:latin typeface="+mn-ea"/>
              </a:rPr>
              <a:t>efficiency when </a:t>
            </a:r>
            <a:r>
              <a:rPr lang="en-US" altLang="zh-CN" sz="2000" dirty="0">
                <a:latin typeface="+mn-ea"/>
              </a:rPr>
              <a:t>managing time series data are </a:t>
            </a:r>
            <a:r>
              <a:rPr lang="en-US" altLang="zh-CN" sz="2000" b="1" dirty="0">
                <a:solidFill>
                  <a:srgbClr val="0070C0"/>
                </a:solidFill>
                <a:latin typeface="+mn-ea"/>
              </a:rPr>
              <a:t>representation </a:t>
            </a:r>
            <a:r>
              <a:rPr lang="en-US" altLang="zh-CN" sz="2000" b="1" dirty="0" smtClean="0">
                <a:solidFill>
                  <a:srgbClr val="0070C0"/>
                </a:solidFill>
                <a:latin typeface="+mn-ea"/>
              </a:rPr>
              <a:t>methods</a:t>
            </a:r>
            <a:r>
              <a:rPr lang="en-US" altLang="zh-CN" sz="2000" dirty="0" smtClean="0">
                <a:latin typeface="+mn-ea"/>
              </a:rPr>
              <a:t> and </a:t>
            </a:r>
            <a:r>
              <a:rPr lang="en-US" altLang="zh-CN" sz="2000" b="1" dirty="0">
                <a:solidFill>
                  <a:srgbClr val="0070C0"/>
                </a:solidFill>
                <a:latin typeface="+mn-ea"/>
              </a:rPr>
              <a:t>similarity measures</a:t>
            </a:r>
            <a:r>
              <a:rPr lang="en-US" altLang="zh-CN" sz="2000" dirty="0" smtClean="0">
                <a:latin typeface="+mn-ea"/>
              </a:rPr>
              <a:t>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356" y="712123"/>
            <a:ext cx="7834644" cy="6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3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1" y="144228"/>
            <a:ext cx="3404383" cy="362708"/>
          </a:xfrm>
        </p:spPr>
        <p:txBody>
          <a:bodyPr/>
          <a:lstStyle/>
          <a:p>
            <a:r>
              <a:rPr lang="en-US" altLang="zh-CN" sz="3000" dirty="0"/>
              <a:t>INTRODUCTION</a:t>
            </a:r>
            <a:endParaRPr lang="zh-CN" altLang="en-US" sz="3000" dirty="0"/>
          </a:p>
        </p:txBody>
      </p:sp>
      <p:sp>
        <p:nvSpPr>
          <p:cNvPr id="11" name="文本框 8"/>
          <p:cNvSpPr txBox="1"/>
          <p:nvPr/>
        </p:nvSpPr>
        <p:spPr>
          <a:xfrm>
            <a:off x="16480" y="712123"/>
            <a:ext cx="12166141" cy="585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However, with the multitude of competitive </a:t>
            </a:r>
            <a:r>
              <a:rPr lang="en-US" altLang="zh-CN" sz="2400" dirty="0" smtClean="0">
                <a:latin typeface="+mn-ea"/>
              </a:rPr>
              <a:t>techniques, we </a:t>
            </a:r>
            <a:r>
              <a:rPr lang="en-US" altLang="zh-CN" sz="2400" dirty="0">
                <a:latin typeface="+mn-ea"/>
              </a:rPr>
              <a:t>believe that there is a strong need to compare </a:t>
            </a:r>
            <a:r>
              <a:rPr lang="en-US" altLang="zh-CN" sz="2400" dirty="0" smtClean="0">
                <a:latin typeface="+mn-ea"/>
              </a:rPr>
              <a:t>what might </a:t>
            </a:r>
            <a:r>
              <a:rPr lang="en-US" altLang="zh-CN" sz="2400" dirty="0">
                <a:latin typeface="+mn-ea"/>
              </a:rPr>
              <a:t>have been omitted in the comparisons. 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Every newly introduced </a:t>
            </a:r>
            <a:r>
              <a:rPr lang="en-US" altLang="zh-CN" sz="2400" dirty="0">
                <a:latin typeface="+mn-ea"/>
              </a:rPr>
              <a:t>representation method or distance measure </a:t>
            </a:r>
            <a:r>
              <a:rPr lang="en-US" altLang="zh-CN" sz="2400" dirty="0" smtClean="0">
                <a:latin typeface="+mn-ea"/>
              </a:rPr>
              <a:t>has claimed a particular </a:t>
            </a:r>
            <a:r>
              <a:rPr lang="en-US" altLang="zh-CN" sz="2400" dirty="0">
                <a:latin typeface="+mn-ea"/>
              </a:rPr>
              <a:t>superiority. However, it has been demonstrated that some empirical evaluations have been inadequate [25] and, worse yet, some of the claims are even contradictory. 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The </a:t>
            </a:r>
            <a:r>
              <a:rPr lang="en-US" altLang="zh-CN" sz="2400" dirty="0" smtClean="0">
                <a:latin typeface="+mn-ea"/>
              </a:rPr>
              <a:t>risk is </a:t>
            </a:r>
            <a:r>
              <a:rPr lang="en-US" altLang="zh-CN" sz="2400" dirty="0">
                <a:latin typeface="+mn-ea"/>
              </a:rPr>
              <a:t>that this may not only confuse newcomers and practitioners of the </a:t>
            </a:r>
            <a:r>
              <a:rPr lang="en-US" altLang="zh-CN" sz="2400" dirty="0" smtClean="0">
                <a:latin typeface="+mn-ea"/>
              </a:rPr>
              <a:t>field, but </a:t>
            </a:r>
            <a:r>
              <a:rPr lang="en-US" altLang="zh-CN" sz="2400" dirty="0">
                <a:latin typeface="+mn-ea"/>
              </a:rPr>
              <a:t>also cause a waste of time and </a:t>
            </a:r>
            <a:r>
              <a:rPr lang="en-US" altLang="zh-CN" sz="2400" dirty="0" smtClean="0">
                <a:latin typeface="+mn-ea"/>
              </a:rPr>
              <a:t>research efforts </a:t>
            </a:r>
            <a:r>
              <a:rPr lang="en-US" altLang="zh-CN" sz="2400" dirty="0">
                <a:latin typeface="+mn-ea"/>
              </a:rPr>
              <a:t>due to assumptions based on incomplete or </a:t>
            </a:r>
            <a:r>
              <a:rPr lang="en-US" altLang="zh-CN" sz="2400" dirty="0" smtClean="0">
                <a:latin typeface="+mn-ea"/>
              </a:rPr>
              <a:t>incorrect claims.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296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1" y="144228"/>
            <a:ext cx="3404383" cy="362708"/>
          </a:xfrm>
        </p:spPr>
        <p:txBody>
          <a:bodyPr/>
          <a:lstStyle/>
          <a:p>
            <a:r>
              <a:rPr lang="en-US" altLang="zh-CN" sz="3000" dirty="0"/>
              <a:t>INTRODUCTION</a:t>
            </a:r>
            <a:endParaRPr lang="zh-CN" altLang="en-US" sz="3000" dirty="0"/>
          </a:p>
        </p:txBody>
      </p:sp>
      <p:sp>
        <p:nvSpPr>
          <p:cNvPr id="11" name="文本框 8"/>
          <p:cNvSpPr txBox="1"/>
          <p:nvPr/>
        </p:nvSpPr>
        <p:spPr>
          <a:xfrm>
            <a:off x="16480" y="712123"/>
            <a:ext cx="1216614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We </a:t>
            </a:r>
            <a:r>
              <a:rPr lang="en-US" altLang="zh-CN" sz="2400" dirty="0">
                <a:latin typeface="+mn-ea"/>
              </a:rPr>
              <a:t>have </a:t>
            </a:r>
            <a:r>
              <a:rPr lang="en-US" altLang="zh-CN" sz="2400" dirty="0" smtClean="0">
                <a:latin typeface="+mn-ea"/>
              </a:rPr>
              <a:t>re-implemented </a:t>
            </a:r>
            <a:r>
              <a:rPr lang="en-US" altLang="zh-CN" sz="2400" dirty="0">
                <a:latin typeface="+mn-ea"/>
              </a:rPr>
              <a:t>8 different representation methods for time series, and compared their pruning power over various </a:t>
            </a:r>
            <a:r>
              <a:rPr lang="en-US" altLang="zh-CN" sz="2400" dirty="0" smtClean="0">
                <a:latin typeface="+mn-ea"/>
              </a:rPr>
              <a:t>time series </a:t>
            </a:r>
            <a:r>
              <a:rPr lang="en-US" altLang="zh-CN" sz="2400" dirty="0">
                <a:latin typeface="+mn-ea"/>
              </a:rPr>
              <a:t>data sets. We have re-implemented 9 different similarity measures and their variants, and compared their effectiveness using 38 real world data sets from highly </a:t>
            </a:r>
            <a:r>
              <a:rPr lang="en-US" altLang="zh-CN" sz="2400" dirty="0" smtClean="0">
                <a:latin typeface="+mn-ea"/>
              </a:rPr>
              <a:t>diverse application </a:t>
            </a:r>
            <a:r>
              <a:rPr lang="en-US" altLang="zh-CN" sz="2400" dirty="0">
                <a:latin typeface="+mn-ea"/>
              </a:rPr>
              <a:t>domains.</a:t>
            </a:r>
          </a:p>
        </p:txBody>
      </p:sp>
    </p:spTree>
    <p:extLst>
      <p:ext uri="{BB962C8B-B14F-4D97-AF65-F5344CB8AC3E}">
        <p14:creationId xmlns:p14="http://schemas.microsoft.com/office/powerpoint/2010/main" val="329787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1" y="144228"/>
            <a:ext cx="3404383" cy="362708"/>
          </a:xfrm>
        </p:spPr>
        <p:txBody>
          <a:bodyPr/>
          <a:lstStyle/>
          <a:p>
            <a:r>
              <a:rPr lang="en-US" altLang="zh-CN" sz="3000" dirty="0"/>
              <a:t>PRELIMINARIES</a:t>
            </a:r>
            <a:endParaRPr lang="zh-CN" altLang="en-US" sz="3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1112"/>
            <a:ext cx="5411973" cy="540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395" y="1281112"/>
            <a:ext cx="6578605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4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1" y="144228"/>
            <a:ext cx="8890783" cy="362708"/>
          </a:xfrm>
        </p:spPr>
        <p:txBody>
          <a:bodyPr/>
          <a:lstStyle/>
          <a:p>
            <a:r>
              <a:rPr lang="en-US" altLang="zh-CN" sz="3000" dirty="0"/>
              <a:t>COMPARISON OF TIME SERIES REPRESENTATIONS</a:t>
            </a:r>
            <a:endParaRPr lang="zh-CN" altLang="en-US" sz="3000" dirty="0"/>
          </a:p>
        </p:txBody>
      </p:sp>
      <p:sp>
        <p:nvSpPr>
          <p:cNvPr id="11" name="文本框 8"/>
          <p:cNvSpPr txBox="1"/>
          <p:nvPr/>
        </p:nvSpPr>
        <p:spPr>
          <a:xfrm>
            <a:off x="16480" y="712123"/>
            <a:ext cx="12166141" cy="5373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Compare </a:t>
            </a:r>
            <a:r>
              <a:rPr lang="en-US" altLang="zh-CN" sz="2400" dirty="0">
                <a:latin typeface="+mn-ea"/>
              </a:rPr>
              <a:t>all the major time series representations, including SAX, DFT, DWT, DCT, PAA, CHEB, APCA </a:t>
            </a:r>
            <a:r>
              <a:rPr lang="en-US" altLang="zh-CN" sz="2400" dirty="0" smtClean="0">
                <a:latin typeface="+mn-ea"/>
              </a:rPr>
              <a:t>and IPLA</a:t>
            </a:r>
            <a:r>
              <a:rPr lang="en-US" altLang="zh-CN" sz="2400" dirty="0">
                <a:latin typeface="+mn-ea"/>
              </a:rPr>
              <a:t>. 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What metric should </a:t>
            </a:r>
            <a:r>
              <a:rPr lang="en-US" altLang="zh-CN" sz="2400" dirty="0">
                <a:latin typeface="+mn-ea"/>
              </a:rPr>
              <a:t>be used for </a:t>
            </a:r>
            <a:r>
              <a:rPr lang="en-US" altLang="zh-CN" sz="2400" dirty="0" smtClean="0">
                <a:latin typeface="+mn-ea"/>
              </a:rPr>
              <a:t>comparison?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W</a:t>
            </a:r>
            <a:r>
              <a:rPr lang="en-US" altLang="zh-CN" sz="2400" dirty="0" smtClean="0">
                <a:latin typeface="+mn-ea"/>
              </a:rPr>
              <a:t>e </a:t>
            </a:r>
            <a:r>
              <a:rPr lang="en-US" altLang="zh-CN" sz="2400" dirty="0">
                <a:latin typeface="+mn-ea"/>
              </a:rPr>
              <a:t>believe that using </a:t>
            </a:r>
            <a:r>
              <a:rPr lang="en-US" altLang="zh-CN" sz="2400" dirty="0" smtClean="0">
                <a:latin typeface="+mn-ea"/>
              </a:rPr>
              <a:t>the </a:t>
            </a:r>
            <a:r>
              <a:rPr lang="en-US" altLang="zh-CN" sz="2400" b="1" dirty="0" smtClean="0">
                <a:solidFill>
                  <a:srgbClr val="0070C0"/>
                </a:solidFill>
                <a:latin typeface="+mn-ea"/>
              </a:rPr>
              <a:t>tightness </a:t>
            </a:r>
            <a:r>
              <a:rPr lang="en-US" altLang="zh-CN" sz="2400" b="1" dirty="0">
                <a:solidFill>
                  <a:srgbClr val="0070C0"/>
                </a:solidFill>
                <a:latin typeface="+mn-ea"/>
              </a:rPr>
              <a:t>of lower bounds (TLB) </a:t>
            </a:r>
            <a:r>
              <a:rPr lang="en-US" altLang="zh-CN" sz="2400" dirty="0">
                <a:latin typeface="+mn-ea"/>
              </a:rPr>
              <a:t>is a very meaningful measure [24], and this also appears to be the current consensus in the literature [6, 8, 11, 21–23, 26, 35, 40]. We note that </a:t>
            </a:r>
            <a:r>
              <a:rPr lang="en-US" altLang="zh-CN" sz="2400" dirty="0" smtClean="0">
                <a:latin typeface="+mn-ea"/>
              </a:rPr>
              <a:t>all the </a:t>
            </a:r>
            <a:r>
              <a:rPr lang="en-US" altLang="zh-CN" sz="2400" dirty="0">
                <a:latin typeface="+mn-ea"/>
              </a:rPr>
              <a:t>representation methods studied in this paper allow </a:t>
            </a:r>
            <a:r>
              <a:rPr lang="en-US" altLang="zh-CN" sz="2400" dirty="0" smtClean="0">
                <a:latin typeface="+mn-ea"/>
              </a:rPr>
              <a:t>lower bounding.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implementation-free, accurate prediction of indexing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367856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1" y="144228"/>
            <a:ext cx="8890783" cy="362708"/>
          </a:xfrm>
        </p:spPr>
        <p:txBody>
          <a:bodyPr/>
          <a:lstStyle/>
          <a:p>
            <a:r>
              <a:rPr lang="en-US" altLang="zh-CN" sz="3000" dirty="0"/>
              <a:t>COMPARISON OF TIME SERIES REPRESENTATIONS</a:t>
            </a:r>
            <a:endParaRPr lang="zh-CN" altLang="en-US" sz="3000" dirty="0"/>
          </a:p>
        </p:txBody>
      </p:sp>
      <p:sp>
        <p:nvSpPr>
          <p:cNvPr id="11" name="文本框 8"/>
          <p:cNvSpPr txBox="1"/>
          <p:nvPr/>
        </p:nvSpPr>
        <p:spPr>
          <a:xfrm>
            <a:off x="16480" y="712123"/>
            <a:ext cx="1216614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200" dirty="0">
                <a:latin typeface="+mn-ea"/>
              </a:rPr>
              <a:t>The result of this experiment </a:t>
            </a:r>
            <a:r>
              <a:rPr lang="en-US" altLang="zh-CN" sz="2200" dirty="0" smtClean="0">
                <a:latin typeface="+mn-ea"/>
              </a:rPr>
              <a:t>shows </a:t>
            </a:r>
            <a:r>
              <a:rPr lang="en-US" altLang="zh-CN" sz="2200" dirty="0">
                <a:latin typeface="+mn-ea"/>
              </a:rPr>
              <a:t>that there is very little difference between representations, in spite of claims to the contrary in the literature</a:t>
            </a:r>
            <a:r>
              <a:rPr lang="en-US" altLang="zh-CN" sz="2200" dirty="0" smtClean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zh-CN" sz="1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200" dirty="0" smtClean="0">
                <a:latin typeface="+mn-ea"/>
              </a:rPr>
              <a:t>Incorrect claims caused by implementation bias and data bias.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27" y="2394000"/>
            <a:ext cx="10553246" cy="44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8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1" y="144228"/>
            <a:ext cx="8890783" cy="362708"/>
          </a:xfrm>
        </p:spPr>
        <p:txBody>
          <a:bodyPr/>
          <a:lstStyle/>
          <a:p>
            <a:r>
              <a:rPr lang="en-US" altLang="zh-CN" sz="3000" dirty="0"/>
              <a:t>COMPARISON OF TIME SERIES REPRESENTATIONS</a:t>
            </a:r>
            <a:endParaRPr lang="zh-CN" altLang="en-US" sz="3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873" y="709056"/>
            <a:ext cx="9082254" cy="3096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765" y="3921076"/>
            <a:ext cx="9656471" cy="27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3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-1" y="144228"/>
            <a:ext cx="10283484" cy="362708"/>
          </a:xfrm>
        </p:spPr>
        <p:txBody>
          <a:bodyPr/>
          <a:lstStyle/>
          <a:p>
            <a:r>
              <a:rPr lang="en-US" altLang="zh-CN" sz="3200" dirty="0"/>
              <a:t>COMPARISON OF TIME SERIES SIMILARITY MEASURES</a:t>
            </a:r>
            <a:br>
              <a:rPr lang="en-US" altLang="zh-CN" sz="3200" dirty="0"/>
            </a:br>
            <a:endParaRPr lang="zh-CN" altLang="en-US" sz="3000" dirty="0"/>
          </a:p>
        </p:txBody>
      </p:sp>
      <p:sp>
        <p:nvSpPr>
          <p:cNvPr id="11" name="文本框 8"/>
          <p:cNvSpPr txBox="1"/>
          <p:nvPr/>
        </p:nvSpPr>
        <p:spPr>
          <a:xfrm>
            <a:off x="16480" y="712123"/>
            <a:ext cx="12166141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B050"/>
                </a:solidFill>
                <a:latin typeface="+mn-ea"/>
              </a:rPr>
              <a:t>The Effect of Data Set Size on </a:t>
            </a:r>
            <a:r>
              <a:rPr lang="en-US" altLang="zh-CN" sz="2400" b="1" dirty="0" smtClean="0">
                <a:solidFill>
                  <a:srgbClr val="00B050"/>
                </a:solidFill>
                <a:latin typeface="+mn-ea"/>
              </a:rPr>
              <a:t>Accuracy and Speed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</a:rPr>
              <a:t>As </a:t>
            </a:r>
            <a:r>
              <a:rPr lang="en-US" altLang="zh-CN" sz="2400" dirty="0">
                <a:latin typeface="+mn-ea"/>
              </a:rPr>
              <a:t>data sets get larger, the amortized speed of elastic measures approaches that of lock-step measures, however the accuracy/precision of lock-step measures approaches that of the elastic measures.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+mn-ea"/>
              </a:rPr>
              <a:t>Our observation suggests that even if the </a:t>
            </a:r>
            <a:r>
              <a:rPr lang="en-US" altLang="zh-CN" sz="2400" dirty="0" smtClean="0">
                <a:latin typeface="+mn-ea"/>
              </a:rPr>
              <a:t>method is </a:t>
            </a:r>
            <a:r>
              <a:rPr lang="en-US" altLang="zh-CN" sz="2400" dirty="0">
                <a:latin typeface="+mn-ea"/>
              </a:rPr>
              <a:t>faster than DTW, the speed difference will decrease </a:t>
            </a:r>
            <a:r>
              <a:rPr lang="en-US" altLang="zh-CN" sz="2400" dirty="0" smtClean="0">
                <a:latin typeface="+mn-ea"/>
              </a:rPr>
              <a:t>for larger </a:t>
            </a:r>
            <a:r>
              <a:rPr lang="en-US" altLang="zh-CN" sz="2400" dirty="0">
                <a:latin typeface="+mn-ea"/>
              </a:rPr>
              <a:t>data sets. Furthermore, for large data sets, the differences in accuracy/precision will also diminish or disappear.</a:t>
            </a:r>
          </a:p>
        </p:txBody>
      </p:sp>
    </p:spTree>
    <p:extLst>
      <p:ext uri="{BB962C8B-B14F-4D97-AF65-F5344CB8AC3E}">
        <p14:creationId xmlns:p14="http://schemas.microsoft.com/office/powerpoint/2010/main" val="146565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10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C0CA54"/>
      </a:accent1>
      <a:accent2>
        <a:srgbClr val="9BCF39"/>
      </a:accent2>
      <a:accent3>
        <a:srgbClr val="76AC70"/>
      </a:accent3>
      <a:accent4>
        <a:srgbClr val="2C9F76"/>
      </a:accent4>
      <a:accent5>
        <a:srgbClr val="2C7892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5129</TotalTime>
  <Words>1084</Words>
  <Application>Microsoft Office PowerPoint</Application>
  <PresentationFormat>宽屏</PresentationFormat>
  <Paragraphs>66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Liu Jorfun</cp:lastModifiedBy>
  <cp:revision>843</cp:revision>
  <dcterms:created xsi:type="dcterms:W3CDTF">2015-08-18T02:51:41Z</dcterms:created>
  <dcterms:modified xsi:type="dcterms:W3CDTF">2017-07-14T09:43:47Z</dcterms:modified>
  <cp:category/>
</cp:coreProperties>
</file>