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91" r:id="rId2"/>
    <p:sldId id="310" r:id="rId3"/>
    <p:sldId id="292" r:id="rId4"/>
    <p:sldId id="293" r:id="rId5"/>
    <p:sldId id="311" r:id="rId6"/>
    <p:sldId id="299" r:id="rId7"/>
    <p:sldId id="300" r:id="rId8"/>
    <p:sldId id="296" r:id="rId9"/>
    <p:sldId id="297" r:id="rId10"/>
    <p:sldId id="312" r:id="rId11"/>
    <p:sldId id="301" r:id="rId12"/>
    <p:sldId id="298" r:id="rId13"/>
    <p:sldId id="303" r:id="rId14"/>
    <p:sldId id="304" r:id="rId15"/>
    <p:sldId id="313" r:id="rId16"/>
    <p:sldId id="305" r:id="rId17"/>
    <p:sldId id="302" r:id="rId18"/>
    <p:sldId id="306" r:id="rId19"/>
    <p:sldId id="307" r:id="rId20"/>
    <p:sldId id="315" r:id="rId21"/>
    <p:sldId id="308" r:id="rId22"/>
    <p:sldId id="314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orfun" initials="LJ" lastIdx="1" clrIdx="0">
    <p:extLst>
      <p:ext uri="{19B8F6BF-5375-455C-9EA6-DF929625EA0E}">
        <p15:presenceInfo xmlns:p15="http://schemas.microsoft.com/office/powerpoint/2012/main" userId="fcd96e84a07ed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BE6F-F6B9-4AB2-BA08-8FE8F86227E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6542-CE30-47A0-9027-9A3E6FF37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9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6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3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8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7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9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0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56542-CE30-47A0-9027-9A3E6FF377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Anomaly Detection for Discrete Sequences: A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Jorfun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46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相关背景知识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离散序列异常检测的三类问题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解决三类问题的相关技术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/>
              <a:t>Sequence-Based Anomaly Detection</a:t>
            </a:r>
            <a:r>
              <a:rPr lang="zh-CN" altLang="en-US" sz="3600" dirty="0" smtClean="0"/>
              <a:t>中的四类技术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2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Categorization of existing anomaly detection research for discrete sequences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3" y="1949414"/>
            <a:ext cx="12044594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Sequence-Based </a:t>
            </a:r>
            <a:r>
              <a:rPr lang="en-US" altLang="zh-CN" dirty="0"/>
              <a:t>Techniques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53" y="3167212"/>
            <a:ext cx="6012561" cy="151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" y="3167209"/>
            <a:ext cx="5978700" cy="93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" y="4311898"/>
            <a:ext cx="6041036" cy="183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301" y="4908754"/>
            <a:ext cx="5978768" cy="12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463" y="1864510"/>
            <a:ext cx="8327075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Continuous Subsequence-Based Anomaly Detection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/>
              <a:t>Techniques in this category try to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identify anomalous</a:t>
            </a:r>
            <a:b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contiguous subsequences (or substrings) of a long sequence</a:t>
            </a:r>
            <a:r>
              <a:rPr lang="en-US" altLang="zh-CN" sz="3200" dirty="0" smtClean="0"/>
              <a:t>.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technique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First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k-length windows are extracted </a:t>
            </a:r>
            <a:r>
              <a:rPr lang="en-US" altLang="zh-CN" sz="3200" dirty="0">
                <a:solidFill>
                  <a:schemeClr val="tx1"/>
                </a:solidFill>
              </a:rPr>
              <a:t>from </a:t>
            </a:r>
            <a:r>
              <a:rPr lang="en-US" altLang="zh-CN" sz="3200" dirty="0" smtClean="0">
                <a:solidFill>
                  <a:schemeClr val="tx1"/>
                </a:solidFill>
              </a:rPr>
              <a:t>the given </a:t>
            </a:r>
            <a:r>
              <a:rPr lang="en-US" altLang="zh-CN" sz="3200" dirty="0">
                <a:solidFill>
                  <a:schemeClr val="tx1"/>
                </a:solidFill>
              </a:rPr>
              <a:t>sequence t and stored as a database of </a:t>
            </a:r>
            <a:r>
              <a:rPr lang="en-US" altLang="zh-CN" sz="3200" dirty="0" smtClean="0">
                <a:solidFill>
                  <a:schemeClr val="tx1"/>
                </a:solidFill>
              </a:rPr>
              <a:t>fixed-length windows</a:t>
            </a:r>
            <a:r>
              <a:rPr lang="en-US" altLang="zh-CN" sz="3200" dirty="0">
                <a:solidFill>
                  <a:schemeClr val="tx1"/>
                </a:solidFill>
              </a:rPr>
              <a:t>, denoted as 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en-US" altLang="zh-CN" sz="2600" dirty="0" smtClean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chemeClr val="tx1"/>
                </a:solidFill>
              </a:rPr>
              <a:t>. Each window is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assigned an anomaly score</a:t>
            </a:r>
            <a:r>
              <a:rPr lang="en-US" altLang="zh-CN" sz="3200" dirty="0">
                <a:solidFill>
                  <a:schemeClr val="tx1"/>
                </a:solidFill>
              </a:rPr>
              <a:t> by comparing it with rest of the windows </a:t>
            </a:r>
            <a:r>
              <a:rPr lang="en-US" altLang="zh-CN" sz="3200" dirty="0" smtClean="0">
                <a:solidFill>
                  <a:schemeClr val="tx1"/>
                </a:solidFill>
              </a:rPr>
              <a:t>in </a:t>
            </a:r>
            <a:r>
              <a:rPr lang="en-US" altLang="zh-CN" sz="3200" dirty="0">
                <a:solidFill>
                  <a:schemeClr val="tx1"/>
                </a:solidFill>
              </a:rPr>
              <a:t>T</a:t>
            </a:r>
            <a:r>
              <a:rPr lang="en-US" altLang="zh-CN" sz="2600" dirty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chemeClr val="tx1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e.g.,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computing average distance </a:t>
            </a:r>
            <a:r>
              <a:rPr lang="en-US" altLang="zh-CN" sz="3200" dirty="0">
                <a:solidFill>
                  <a:schemeClr val="tx1"/>
                </a:solidFill>
              </a:rPr>
              <a:t>of the window to </a:t>
            </a:r>
            <a:r>
              <a:rPr lang="en-US" altLang="zh-CN" sz="3200" dirty="0" smtClean="0">
                <a:solidFill>
                  <a:schemeClr val="tx1"/>
                </a:solidFill>
              </a:rPr>
              <a:t>the windows </a:t>
            </a:r>
            <a:r>
              <a:rPr lang="en-US" altLang="zh-CN" sz="3200" dirty="0">
                <a:solidFill>
                  <a:schemeClr val="tx1"/>
                </a:solidFill>
              </a:rPr>
              <a:t>in T</a:t>
            </a:r>
            <a:r>
              <a:rPr lang="en-US" altLang="zh-CN" sz="2600" dirty="0">
                <a:solidFill>
                  <a:schemeClr val="tx1"/>
                </a:solidFill>
              </a:rPr>
              <a:t>k</a:t>
            </a:r>
            <a:r>
              <a:rPr lang="en-US" altLang="zh-CN" sz="3200" dirty="0" smtClean="0">
                <a:solidFill>
                  <a:schemeClr val="tx1"/>
                </a:solidFill>
              </a:rPr>
              <a:t>. </a:t>
            </a:r>
            <a:r>
              <a:rPr lang="en-US" altLang="zh-CN" sz="3200" dirty="0">
                <a:solidFill>
                  <a:schemeClr val="tx1"/>
                </a:solidFill>
              </a:rPr>
              <a:t>The windows with anomaly scores above </a:t>
            </a:r>
            <a:r>
              <a:rPr lang="en-US" altLang="zh-CN" sz="3200" dirty="0" smtClean="0">
                <a:solidFill>
                  <a:schemeClr val="tx1"/>
                </a:solidFill>
              </a:rPr>
              <a:t>a user </a:t>
            </a:r>
            <a:r>
              <a:rPr lang="en-US" altLang="zh-CN" sz="3200" dirty="0">
                <a:solidFill>
                  <a:schemeClr val="tx1"/>
                </a:solidFill>
              </a:rPr>
              <a:t>defined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threshold</a:t>
            </a:r>
            <a:r>
              <a:rPr lang="en-US" altLang="zh-CN" sz="3200" dirty="0">
                <a:solidFill>
                  <a:schemeClr val="tx1"/>
                </a:solidFill>
              </a:rPr>
              <a:t> are chosen as the top discords.</a:t>
            </a:r>
            <a:endParaRPr lang="zh-CN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601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Pattern Frequency-Based Anomaly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Detection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“if the frequency </a:t>
            </a:r>
            <a:r>
              <a:rPr lang="en-US" altLang="zh-CN" sz="3000" dirty="0" smtClean="0"/>
              <a:t>of the </a:t>
            </a:r>
            <a:r>
              <a:rPr lang="en-US" altLang="zh-CN" sz="3000" dirty="0"/>
              <a:t>pattern differs substantially from that expected by </a:t>
            </a:r>
            <a:r>
              <a:rPr lang="en-US" altLang="zh-CN" sz="3000" dirty="0" smtClean="0"/>
              <a:t>chance, given </a:t>
            </a:r>
            <a:r>
              <a:rPr lang="en-US" altLang="zh-CN" sz="3000" dirty="0"/>
              <a:t>some previously seen data</a:t>
            </a:r>
            <a:r>
              <a:rPr lang="en-US" altLang="zh-CN" sz="3000" dirty="0" smtClean="0"/>
              <a:t>.”</a:t>
            </a:r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technique</a:t>
            </a:r>
            <a:r>
              <a:rPr lang="en-US" altLang="zh-CN" sz="3000" dirty="0"/>
              <a:t>: A</a:t>
            </a:r>
            <a:r>
              <a:rPr lang="en-US" altLang="zh-CN" sz="3000" dirty="0" smtClean="0"/>
              <a:t>ssigns an anomaly </a:t>
            </a:r>
            <a:r>
              <a:rPr lang="en-US" altLang="zh-CN" sz="3000" dirty="0"/>
              <a:t>score to the query pattern, α</a:t>
            </a:r>
            <a:r>
              <a:rPr lang="en-US" altLang="zh-CN" sz="3000" dirty="0" smtClean="0"/>
              <a:t>, </a:t>
            </a:r>
            <a:r>
              <a:rPr lang="en-US" altLang="zh-CN" sz="3000" dirty="0"/>
              <a:t>as the </a:t>
            </a:r>
            <a:r>
              <a:rPr lang="en-US" altLang="zh-CN" sz="3000" dirty="0" smtClean="0"/>
              <a:t>difference between </a:t>
            </a:r>
            <a:r>
              <a:rPr lang="en-US" altLang="zh-CN" sz="3000" dirty="0"/>
              <a:t>the frequency of occurrence of α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in </a:t>
            </a:r>
            <a:r>
              <a:rPr lang="en-US" altLang="zh-CN" sz="3000" dirty="0" smtClean="0"/>
              <a:t>the sequence t and </a:t>
            </a:r>
            <a:r>
              <a:rPr lang="en-US" altLang="zh-CN" sz="3000" dirty="0"/>
              <a:t>the average frequency of occurrence of α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in </a:t>
            </a:r>
            <a:r>
              <a:rPr lang="en-US" altLang="zh-CN" sz="3000" dirty="0" smtClean="0"/>
              <a:t>the sequences </a:t>
            </a:r>
            <a:r>
              <a:rPr lang="en-US" altLang="zh-CN" sz="3000" dirty="0"/>
              <a:t>in set S</a:t>
            </a:r>
            <a:r>
              <a:rPr lang="en-US" altLang="zh-CN" sz="3000" dirty="0" smtClean="0"/>
              <a:t>.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6501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相关背景知识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离散序列异常检测的三类问题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解决三类问题的相关技术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>
                <a:solidFill>
                  <a:srgbClr val="FFFF00"/>
                </a:solidFill>
              </a:rPr>
              <a:t>Sequence-Based Anomaly Detection</a:t>
            </a:r>
            <a:r>
              <a:rPr lang="zh-CN" altLang="en-US" sz="3600" dirty="0" smtClean="0">
                <a:solidFill>
                  <a:srgbClr val="FFFF00"/>
                </a:solidFill>
              </a:rPr>
              <a:t>中的四类技术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Similarity-Based Techniques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9" y="1844036"/>
            <a:ext cx="8825842" cy="169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49" y="3802565"/>
            <a:ext cx="84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54542" y="2019868"/>
            <a:ext cx="23006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先挑一个</a:t>
            </a:r>
            <a:r>
              <a:rPr lang="en-US" altLang="zh-CN" sz="2000" b="1" dirty="0" smtClean="0"/>
              <a:t>similarity measure</a:t>
            </a:r>
            <a:r>
              <a:rPr lang="zh-CN" altLang="en-US" sz="2000" b="1" dirty="0" smtClean="0"/>
              <a:t>计算</a:t>
            </a:r>
            <a:r>
              <a:rPr lang="zh-CN" altLang="en-US" sz="2000" b="1" dirty="0"/>
              <a:t>出所有序列两两比对的</a:t>
            </a:r>
            <a:r>
              <a:rPr lang="zh-CN" altLang="en-US" sz="2000" b="1" dirty="0" smtClean="0"/>
              <a:t>相似性。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然后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point-based anomaly detection algorithm</a:t>
            </a:r>
            <a:r>
              <a:rPr lang="zh-CN" altLang="en-US" sz="2000" b="1" dirty="0"/>
              <a:t>把每段序列当作独立的数据对象，从中寻找离群</a:t>
            </a:r>
            <a:r>
              <a:rPr lang="zh-CN" altLang="en-US" sz="2000" b="1" dirty="0" smtClean="0"/>
              <a:t>点。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73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Window-Based Techniques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9613"/>
            <a:ext cx="10102746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774" y="232710"/>
            <a:ext cx="8190453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Markovian </a:t>
            </a:r>
            <a:r>
              <a:rPr lang="en-US" altLang="zh-CN" dirty="0" smtClean="0"/>
              <a:t>Techniques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5" y="1991392"/>
            <a:ext cx="651544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Markov process </a:t>
            </a:r>
            <a:r>
              <a:rPr lang="en-US" altLang="zh-CN" sz="3200" dirty="0"/>
              <a:t>is a stochastic process that satisfies the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Markov property</a:t>
            </a:r>
            <a:r>
              <a:rPr lang="en-US" altLang="zh-CN" sz="3200" dirty="0"/>
              <a:t>.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The probability distribution of the next state depends only on the current state and not on the sequence of events that preceded </a:t>
            </a:r>
            <a:r>
              <a:rPr lang="en-US" altLang="zh-CN" sz="3200" dirty="0" smtClean="0"/>
              <a:t>it. This </a:t>
            </a:r>
            <a:r>
              <a:rPr lang="en-US" altLang="zh-CN" sz="3200" dirty="0"/>
              <a:t>specific kind of "memorylessness" is called the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Markov property</a:t>
            </a:r>
            <a:r>
              <a:rPr lang="en-US" altLang="zh-CN" sz="3200" dirty="0"/>
              <a:t>.</a:t>
            </a:r>
            <a:endParaRPr lang="zh-CN" altLang="en-US" sz="32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097280" y="2037266"/>
            <a:ext cx="1005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3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94" y="1941596"/>
            <a:ext cx="4159175" cy="421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53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相关背景知识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/>
              <a:t>离散序列异常检测的三类问题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/>
              <a:t>解决三类问题的相关技术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/>
              <a:t>Sequence-Based Anomaly Detection</a:t>
            </a:r>
            <a:r>
              <a:rPr lang="zh-CN" altLang="en-US" sz="3600" dirty="0" smtClean="0"/>
              <a:t>中的四类技术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1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Markovian </a:t>
            </a:r>
            <a:r>
              <a:rPr lang="en-US" altLang="zh-CN" dirty="0" smtClean="0"/>
              <a:t>Techniques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16" y="1976436"/>
            <a:ext cx="8989368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Markovian </a:t>
            </a:r>
            <a:r>
              <a:rPr lang="en-US" altLang="zh-CN" dirty="0" smtClean="0"/>
              <a:t>Techniques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10" y="2477328"/>
            <a:ext cx="10006580" cy="367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8032" y="1845734"/>
            <a:ext cx="36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92D050"/>
                </a:solidFill>
              </a:rPr>
              <a:t>Short Memory Property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Hidden Markov Models-Based Techniques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" y="2024556"/>
            <a:ext cx="5426050" cy="40917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91005" y="2530227"/>
            <a:ext cx="37882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/>
              <a:t>x</a:t>
            </a:r>
            <a:r>
              <a:rPr lang="en-US" altLang="zh-CN" sz="3600" dirty="0"/>
              <a:t> — </a:t>
            </a:r>
            <a:r>
              <a:rPr lang="zh-CN" altLang="en-US" sz="3600" dirty="0"/>
              <a:t>隐含状态</a:t>
            </a:r>
            <a:br>
              <a:rPr lang="zh-CN" altLang="en-US" sz="3600" dirty="0"/>
            </a:br>
            <a:r>
              <a:rPr lang="en-US" altLang="zh-CN" sz="3600" i="1" dirty="0"/>
              <a:t>y</a:t>
            </a:r>
            <a:r>
              <a:rPr lang="en-US" altLang="zh-CN" sz="3600" dirty="0"/>
              <a:t> — </a:t>
            </a:r>
            <a:r>
              <a:rPr lang="zh-CN" altLang="en-US" sz="3600" dirty="0"/>
              <a:t>可观察的输出</a:t>
            </a:r>
            <a:br>
              <a:rPr lang="zh-CN" altLang="en-US" sz="3600" dirty="0"/>
            </a:br>
            <a:r>
              <a:rPr lang="en-US" altLang="zh-CN" sz="3600" i="1" dirty="0"/>
              <a:t>a</a:t>
            </a:r>
            <a:r>
              <a:rPr lang="en-US" altLang="zh-CN" sz="3600" dirty="0"/>
              <a:t> — </a:t>
            </a:r>
            <a:r>
              <a:rPr lang="zh-CN" altLang="en-US" sz="3600" dirty="0"/>
              <a:t>转换</a:t>
            </a:r>
            <a:r>
              <a:rPr lang="zh-CN" altLang="en-US" sz="3600" dirty="0" smtClean="0"/>
              <a:t>概率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i="1" dirty="0"/>
              <a:t>b</a:t>
            </a:r>
            <a:r>
              <a:rPr lang="en-US" altLang="zh-CN" sz="3600" dirty="0"/>
              <a:t> — </a:t>
            </a:r>
            <a:r>
              <a:rPr lang="zh-CN" altLang="en-US" sz="3600" dirty="0"/>
              <a:t>输出</a:t>
            </a:r>
            <a:r>
              <a:rPr lang="zh-CN" altLang="en-US" sz="3600" dirty="0" smtClean="0"/>
              <a:t>概率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30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6966" y="3132035"/>
            <a:ext cx="3243064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Hidden Markov </a:t>
            </a:r>
            <a:r>
              <a:rPr lang="en-US" altLang="zh-CN" dirty="0" smtClean="0"/>
              <a:t>Models-Based Techniques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6" y="261000"/>
            <a:ext cx="8218692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About Discrete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user command </a:t>
            </a:r>
            <a:r>
              <a:rPr lang="en-US" altLang="zh-CN" sz="2800" dirty="0" smtClean="0"/>
              <a:t>sequences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2952"/>
            <a:ext cx="9659621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About Discrete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sequence</a:t>
            </a:r>
            <a:r>
              <a:rPr lang="zh-CN" altLang="zh-CN" sz="3000" dirty="0"/>
              <a:t> is an ordered series of events.</a:t>
            </a:r>
            <a:r>
              <a:rPr lang="zh-CN" altLang="zh-CN" sz="3000" b="1" dirty="0"/>
              <a:t> </a:t>
            </a:r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Sequences can</a:t>
            </a:r>
            <a:r>
              <a:rPr lang="en-US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of different types</a:t>
            </a:r>
            <a:r>
              <a:rPr lang="zh-CN" altLang="zh-CN" sz="3000" dirty="0"/>
              <a:t>, such as binary, discrete, and continuous,</a:t>
            </a:r>
            <a:r>
              <a:rPr lang="en-US" altLang="zh-CN" sz="3000" dirty="0"/>
              <a:t> </a:t>
            </a:r>
            <a:r>
              <a:rPr lang="zh-CN" altLang="zh-CN" sz="3000" dirty="0"/>
              <a:t>depending on the type of events that form the sequences.</a:t>
            </a:r>
            <a:r>
              <a:rPr lang="en-US" altLang="zh-CN" sz="3000" b="1" dirty="0"/>
              <a:t> </a:t>
            </a:r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Discrete and continuous sequences (or time series) </a:t>
            </a:r>
            <a:r>
              <a:rPr lang="zh-CN" altLang="zh-CN" sz="3000" dirty="0"/>
              <a:t>are two</a:t>
            </a:r>
            <a:r>
              <a:rPr lang="en-US" altLang="zh-CN" sz="3000" dirty="0"/>
              <a:t> </a:t>
            </a:r>
            <a:r>
              <a:rPr lang="zh-CN" altLang="zh-CN" sz="3000" dirty="0"/>
              <a:t>most important form of sequences encountered in real life</a:t>
            </a:r>
            <a:r>
              <a:rPr lang="en-US" altLang="zh-CN" sz="3000" dirty="0"/>
              <a:t> </a:t>
            </a:r>
            <a:r>
              <a:rPr lang="zh-CN" altLang="zh-CN" sz="3000" dirty="0"/>
              <a:t>applications.</a:t>
            </a:r>
          </a:p>
          <a:p>
            <a:r>
              <a:rPr lang="zh-CN" altLang="zh-CN" sz="3000" dirty="0"/>
              <a:t> </a:t>
            </a:r>
          </a:p>
          <a:p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Discrete or symbolic sequences</a:t>
            </a:r>
            <a:r>
              <a:rPr lang="zh-CN" altLang="zh-CN" sz="3000" dirty="0"/>
              <a:t> are ordered sets</a:t>
            </a:r>
            <a:r>
              <a:rPr lang="en-US" altLang="zh-CN" sz="3000" dirty="0"/>
              <a:t> </a:t>
            </a:r>
            <a:r>
              <a:rPr lang="zh-CN" altLang="zh-CN" sz="3000" dirty="0"/>
              <a:t>of events such that the </a:t>
            </a:r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 are symbols belonging to a</a:t>
            </a:r>
            <a:r>
              <a:rPr lang="en-US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finite alphabet</a:t>
            </a:r>
            <a:r>
              <a:rPr lang="zh-CN" altLang="zh-CN" sz="3000" dirty="0"/>
              <a:t>. For example, a text document is a sequence of</a:t>
            </a:r>
            <a:r>
              <a:rPr lang="en-US" altLang="zh-CN" sz="3000" dirty="0"/>
              <a:t> </a:t>
            </a:r>
            <a:r>
              <a:rPr lang="zh-CN" altLang="zh-CN" sz="3000" dirty="0"/>
              <a:t>words, a computer program is executed as a sequence of</a:t>
            </a:r>
            <a:r>
              <a:rPr lang="en-US" altLang="zh-CN" sz="3000" dirty="0"/>
              <a:t> </a:t>
            </a:r>
            <a:r>
              <a:rPr lang="zh-CN" altLang="zh-CN" sz="3000" dirty="0"/>
              <a:t>system calls, and a gene is a sequence of</a:t>
            </a:r>
            <a:r>
              <a:rPr lang="en-US" altLang="zh-CN" sz="3000" dirty="0"/>
              <a:t> </a:t>
            </a:r>
            <a:r>
              <a:rPr lang="zh-CN" altLang="zh-CN" sz="3000" dirty="0"/>
              <a:t>nucleic acids.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563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</a:rPr>
              <a:t>相关背景知识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FFFF00"/>
                </a:solidFill>
              </a:rPr>
              <a:t>离散序列异常检测的三类问题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/>
              <a:t>解决三类问题的相关技术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 smtClean="0"/>
              <a:t>Sequence-Based Anomaly Detection</a:t>
            </a:r>
            <a:r>
              <a:rPr lang="zh-CN" altLang="en-US" sz="3600" dirty="0" smtClean="0"/>
              <a:t>中的四类技术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6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formulations of the sequence anomaly detection </a:t>
            </a:r>
            <a:r>
              <a:rPr lang="en-US" altLang="zh-CN" dirty="0" smtClean="0"/>
              <a:t>problem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>
                <a:solidFill>
                  <a:schemeClr val="tx1"/>
                </a:solidFill>
              </a:rPr>
              <a:t>For the first formulation (</a:t>
            </a:r>
            <a:r>
              <a:rPr lang="en-US" altLang="zh-CN" sz="3000" b="1" dirty="0">
                <a:solidFill>
                  <a:srgbClr val="FFFF00"/>
                </a:solidFill>
              </a:rPr>
              <a:t>SEQUENCE-BASED ANOMALY DETECTION</a:t>
            </a:r>
            <a:r>
              <a:rPr lang="en-US" altLang="zh-CN" sz="3000" dirty="0">
                <a:solidFill>
                  <a:schemeClr val="tx1"/>
                </a:solidFill>
              </a:rPr>
              <a:t>), an entire sequence is anomalous if it is significantly different from </a:t>
            </a:r>
            <a:r>
              <a:rPr lang="en-US" altLang="zh-C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 sequences</a:t>
            </a:r>
            <a:r>
              <a:rPr lang="en-US" altLang="zh-CN" sz="3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000" dirty="0" smtClean="0">
                <a:solidFill>
                  <a:schemeClr val="tx1"/>
                </a:solidFill>
              </a:rPr>
              <a:t>针对何为</a:t>
            </a:r>
            <a:r>
              <a:rPr lang="en-US" altLang="zh-CN" sz="3000" dirty="0" smtClean="0">
                <a:solidFill>
                  <a:schemeClr val="tx1"/>
                </a:solidFill>
              </a:rPr>
              <a:t>normal sequences</a:t>
            </a:r>
            <a:r>
              <a:rPr lang="zh-CN" altLang="en-US" sz="3000" dirty="0" smtClean="0">
                <a:solidFill>
                  <a:schemeClr val="tx1"/>
                </a:solidFill>
              </a:rPr>
              <a:t>？产生两个不同的定义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134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77" y="63000"/>
            <a:ext cx="6955046" cy="67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formulations of the sequence anomaly detection problem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>
                <a:solidFill>
                  <a:schemeClr val="tx1"/>
                </a:solidFill>
              </a:rPr>
              <a:t>For </a:t>
            </a:r>
            <a:r>
              <a:rPr lang="en-US" altLang="zh-CN" sz="3000" dirty="0">
                <a:solidFill>
                  <a:schemeClr val="tx1"/>
                </a:solidFill>
              </a:rPr>
              <a:t>the second formulation (</a:t>
            </a:r>
            <a:r>
              <a:rPr lang="en-US" altLang="zh-CN" sz="3000" b="1" dirty="0">
                <a:solidFill>
                  <a:srgbClr val="FFFF00"/>
                </a:solidFill>
              </a:rPr>
              <a:t>CONTIGUOUS SUBSEQUENCE-BASED ANOMALY DETECTION</a:t>
            </a:r>
            <a:r>
              <a:rPr lang="en-US" altLang="zh-CN" sz="3000" dirty="0">
                <a:solidFill>
                  <a:schemeClr val="tx1"/>
                </a:solidFill>
              </a:rPr>
              <a:t>), a contiguous subsequence within a long sequence is anomalous if it is significantly different from other subsequences in the same sequence.</a:t>
            </a:r>
          </a:p>
          <a:p>
            <a:pPr marL="0" indent="0">
              <a:buNone/>
            </a:pPr>
            <a:endParaRPr lang="zh-CN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7" y="4059533"/>
            <a:ext cx="1054234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formulations of the sequence anomaly detection problem </a:t>
            </a:r>
            <a:r>
              <a:rPr lang="en-US" altLang="zh-CN" dirty="0" smtClean="0"/>
              <a:t>(3)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>
                <a:solidFill>
                  <a:schemeClr val="tx1"/>
                </a:solidFill>
              </a:rPr>
              <a:t>For </a:t>
            </a:r>
            <a:r>
              <a:rPr lang="en-US" altLang="zh-CN" sz="3000" dirty="0">
                <a:solidFill>
                  <a:schemeClr val="tx1"/>
                </a:solidFill>
              </a:rPr>
              <a:t>the third formulation (</a:t>
            </a:r>
            <a:r>
              <a:rPr lang="en-US" altLang="zh-CN" sz="3000" b="1" dirty="0">
                <a:solidFill>
                  <a:srgbClr val="FFFF00"/>
                </a:solidFill>
              </a:rPr>
              <a:t>PATTERN FREQUENCY-BASED ANOMALY DETECTION</a:t>
            </a:r>
            <a:r>
              <a:rPr lang="en-US" altLang="zh-CN" sz="3000" dirty="0">
                <a:solidFill>
                  <a:schemeClr val="tx1"/>
                </a:solidFill>
              </a:rPr>
              <a:t>), a given test pattern is anomalous if its frequency of occurrence in a test sequence is significantly different from its expected frequency in a normal </a:t>
            </a:r>
            <a:r>
              <a:rPr lang="en-US" altLang="zh-CN" sz="3000" dirty="0" smtClean="0">
                <a:solidFill>
                  <a:schemeClr val="tx1"/>
                </a:solidFill>
              </a:rPr>
              <a:t>sequence. (pattern -&gt; </a:t>
            </a:r>
            <a:r>
              <a:rPr lang="zh-CN" altLang="en-US" sz="3000" dirty="0" smtClean="0">
                <a:solidFill>
                  <a:schemeClr val="tx1"/>
                </a:solidFill>
              </a:rPr>
              <a:t>用户指定的</a:t>
            </a:r>
            <a:r>
              <a:rPr lang="en-US" altLang="zh-CN" sz="3000" dirty="0" smtClean="0">
                <a:solidFill>
                  <a:schemeClr val="tx1"/>
                </a:solidFill>
              </a:rPr>
              <a:t>subsequence)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73" y="4139396"/>
            <a:ext cx="10040855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2365</TotalTime>
  <Words>539</Words>
  <Application>Microsoft Office PowerPoint</Application>
  <PresentationFormat>宽屏</PresentationFormat>
  <Paragraphs>71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Calibri</vt:lpstr>
      <vt:lpstr>Calibri Light</vt:lpstr>
      <vt:lpstr>回顾</vt:lpstr>
      <vt:lpstr>Anomaly Detection for Discrete Sequences: A Survey</vt:lpstr>
      <vt:lpstr>目录</vt:lpstr>
      <vt:lpstr>About Discrete Sequences</vt:lpstr>
      <vt:lpstr>About Discrete Sequences</vt:lpstr>
      <vt:lpstr>目录</vt:lpstr>
      <vt:lpstr>Three formulations of the sequence anomaly detection problem (1)</vt:lpstr>
      <vt:lpstr>PowerPoint 演示文稿</vt:lpstr>
      <vt:lpstr>Three formulations of the sequence anomaly detection problem (2)</vt:lpstr>
      <vt:lpstr>Three formulations of the sequence anomaly detection problem (3)</vt:lpstr>
      <vt:lpstr>目录</vt:lpstr>
      <vt:lpstr>Categorization of existing anomaly detection research for discrete sequences</vt:lpstr>
      <vt:lpstr>Sequence-Based Techniques</vt:lpstr>
      <vt:lpstr>Continuous Subsequence-Based Anomaly Detection</vt:lpstr>
      <vt:lpstr>Pattern Frequency-Based Anomaly Detection</vt:lpstr>
      <vt:lpstr>目录</vt:lpstr>
      <vt:lpstr>Similarity-Based Techniques</vt:lpstr>
      <vt:lpstr>Window-Based Techniques</vt:lpstr>
      <vt:lpstr>PowerPoint 演示文稿</vt:lpstr>
      <vt:lpstr>Markovian Techniques</vt:lpstr>
      <vt:lpstr>Markovian Techniques</vt:lpstr>
      <vt:lpstr>Markovian Techniques</vt:lpstr>
      <vt:lpstr>Hidden Markov Models-Based Techniques</vt:lpstr>
      <vt:lpstr>Hidden Markov Models-Based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本周学习情况</dc:title>
  <dc:creator>Liu Jorfun</dc:creator>
  <cp:lastModifiedBy>Liu Jorfun</cp:lastModifiedBy>
  <cp:revision>119</cp:revision>
  <dcterms:created xsi:type="dcterms:W3CDTF">2016-03-23T12:37:29Z</dcterms:created>
  <dcterms:modified xsi:type="dcterms:W3CDTF">2017-07-14T09:35:18Z</dcterms:modified>
</cp:coreProperties>
</file>