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9"/>
  </p:notesMasterIdLst>
  <p:sldIdLst>
    <p:sldId id="256" r:id="rId3"/>
    <p:sldId id="259" r:id="rId4"/>
    <p:sldId id="282" r:id="rId5"/>
    <p:sldId id="283" r:id="rId6"/>
    <p:sldId id="284" r:id="rId7"/>
    <p:sldId id="286" r:id="rId8"/>
    <p:sldId id="287" r:id="rId9"/>
    <p:sldId id="289" r:id="rId10"/>
    <p:sldId id="290" r:id="rId11"/>
    <p:sldId id="291" r:id="rId12"/>
    <p:sldId id="292" r:id="rId13"/>
    <p:sldId id="293" r:id="rId14"/>
    <p:sldId id="294" r:id="rId15"/>
    <p:sldId id="296" r:id="rId16"/>
    <p:sldId id="295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281" r:id="rId2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3C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92072" autoAdjust="0"/>
  </p:normalViewPr>
  <p:slideViewPr>
    <p:cSldViewPr snapToGrid="0" snapToObjects="1">
      <p:cViewPr varScale="1">
        <p:scale>
          <a:sx n="68" d="100"/>
          <a:sy n="68" d="100"/>
        </p:scale>
        <p:origin x="750" y="72"/>
      </p:cViewPr>
      <p:guideLst/>
    </p:cSldViewPr>
  </p:slideViewPr>
  <p:outlineViewPr>
    <p:cViewPr>
      <p:scale>
        <a:sx n="33" d="100"/>
        <a:sy n="33" d="100"/>
      </p:scale>
      <p:origin x="0" y="-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54"/>
    </p:cViewPr>
  </p:sorter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2017/7/14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6646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64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0996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425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88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327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3798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434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581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232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82631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59078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96487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72934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410343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86790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4799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2444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61850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38298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75706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52154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89563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66010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6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96732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73180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10589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87036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24445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00892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38301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14748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552157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528604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60723" y="2564064"/>
            <a:ext cx="5772585" cy="1729872"/>
          </a:xfrm>
        </p:spPr>
        <p:txBody>
          <a:bodyPr/>
          <a:lstStyle/>
          <a:p>
            <a:r>
              <a:rPr lang="en-US" altLang="zh-CN" sz="4400" dirty="0"/>
              <a:t>Towards Parameter-Free Data </a:t>
            </a:r>
            <a:r>
              <a:rPr lang="en-US" altLang="zh-CN" sz="4400" dirty="0" smtClean="0"/>
              <a:t>Mining</a:t>
            </a:r>
            <a:endParaRPr kumimoji="1" lang="zh-CN" altLang="en-US" sz="4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sz="2400" dirty="0" smtClean="0">
                <a:latin typeface="+mn-ea"/>
              </a:rPr>
              <a:t>报告人</a:t>
            </a:r>
            <a:r>
              <a:rPr kumimoji="1" lang="zh-CN" altLang="en-US" sz="2400" dirty="0" smtClean="0">
                <a:latin typeface="+mn-ea"/>
              </a:rPr>
              <a:t>：</a:t>
            </a:r>
            <a:r>
              <a:rPr kumimoji="1" lang="en-US" altLang="zh-CN" sz="2400" dirty="0" smtClean="0">
                <a:latin typeface="+mn-ea"/>
              </a:rPr>
              <a:t>Jorfun</a:t>
            </a:r>
            <a:endParaRPr kumimoji="1" lang="zh-CN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7652826" cy="362708"/>
          </a:xfrm>
        </p:spPr>
        <p:txBody>
          <a:bodyPr/>
          <a:lstStyle/>
          <a:p>
            <a:r>
              <a:rPr lang="en-US" altLang="zh-CN" sz="3000" dirty="0"/>
              <a:t>Choosing the Representation of the </a:t>
            </a:r>
            <a:r>
              <a:rPr lang="en-US" altLang="zh-CN" sz="3000" dirty="0" smtClean="0"/>
              <a:t>Data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6480" y="712123"/>
            <a:ext cx="1216614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200" dirty="0" smtClean="0">
                <a:latin typeface="+mn-ea"/>
              </a:rPr>
              <a:t>The </a:t>
            </a:r>
            <a:r>
              <a:rPr lang="en-US" altLang="zh-CN" sz="2200" b="1" dirty="0">
                <a:latin typeface="+mn-ea"/>
              </a:rPr>
              <a:t>only objective in CDM is to obtain </a:t>
            </a:r>
            <a:r>
              <a:rPr lang="en-US" altLang="zh-CN" sz="2200" b="1" dirty="0" smtClean="0">
                <a:latin typeface="+mn-ea"/>
              </a:rPr>
              <a:t>good compression</a:t>
            </a:r>
            <a:r>
              <a:rPr lang="en-US" altLang="zh-CN" sz="2200" dirty="0" smtClean="0">
                <a:latin typeface="+mn-ea"/>
              </a:rPr>
              <a:t>.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200" dirty="0" smtClean="0">
                <a:latin typeface="+mn-ea"/>
              </a:rPr>
              <a:t>One should </a:t>
            </a:r>
            <a:r>
              <a:rPr lang="en-US" altLang="zh-CN" sz="2200" dirty="0">
                <a:latin typeface="+mn-ea"/>
              </a:rPr>
              <a:t>try several compressors. If we have domain </a:t>
            </a:r>
            <a:r>
              <a:rPr lang="en-US" altLang="zh-CN" sz="2200" dirty="0" smtClean="0">
                <a:latin typeface="+mn-ea"/>
              </a:rPr>
              <a:t>knowledge about </a:t>
            </a:r>
            <a:r>
              <a:rPr lang="en-US" altLang="zh-CN" sz="2200" dirty="0">
                <a:latin typeface="+mn-ea"/>
              </a:rPr>
              <a:t>the data under study, and specific compressors are </a:t>
            </a:r>
            <a:r>
              <a:rPr lang="en-US" altLang="zh-CN" sz="2200" dirty="0" smtClean="0">
                <a:latin typeface="+mn-ea"/>
              </a:rPr>
              <a:t>available for </a:t>
            </a:r>
            <a:r>
              <a:rPr lang="en-US" altLang="zh-CN" sz="2200" dirty="0">
                <a:latin typeface="+mn-ea"/>
              </a:rPr>
              <a:t>that type of data, we use one of those</a:t>
            </a:r>
            <a:r>
              <a:rPr lang="en-US" altLang="zh-CN" sz="2200" dirty="0" smtClean="0">
                <a:latin typeface="+mn-ea"/>
              </a:rPr>
              <a:t>.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200" dirty="0">
                <a:latin typeface="+mn-ea"/>
              </a:rPr>
              <a:t>There is another way we can help improve the compression; we </a:t>
            </a:r>
            <a:r>
              <a:rPr lang="en-US" altLang="zh-CN" sz="2200" dirty="0" smtClean="0">
                <a:latin typeface="+mn-ea"/>
              </a:rPr>
              <a:t>can simply </a:t>
            </a:r>
            <a:r>
              <a:rPr lang="en-US" altLang="zh-CN" sz="2200" dirty="0">
                <a:latin typeface="+mn-ea"/>
              </a:rPr>
              <a:t>ensure that the data to be compared is in a format that </a:t>
            </a:r>
            <a:r>
              <a:rPr lang="en-US" altLang="zh-CN" sz="2200" dirty="0" smtClean="0">
                <a:latin typeface="+mn-ea"/>
              </a:rPr>
              <a:t>can be </a:t>
            </a:r>
            <a:r>
              <a:rPr lang="en-US" altLang="zh-CN" sz="2200" dirty="0">
                <a:latin typeface="+mn-ea"/>
              </a:rPr>
              <a:t>readily and meaningfully compressed. </a:t>
            </a:r>
            <a:endParaRPr lang="en-US" altLang="zh-CN" sz="2200" dirty="0" smtClean="0">
              <a:latin typeface="+mn-ea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endParaRPr lang="en-US" altLang="zh-CN" sz="2200" dirty="0">
              <a:latin typeface="+mn-ea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endParaRPr lang="en-US" altLang="zh-CN" sz="22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 smtClean="0">
                <a:latin typeface="+mn-ea"/>
              </a:rPr>
              <a:t>    Problem -&gt;</a:t>
            </a:r>
            <a:endParaRPr lang="en-US" altLang="zh-CN" sz="22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330" y="3522517"/>
            <a:ext cx="6266440" cy="32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3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7652826" cy="362708"/>
          </a:xfrm>
        </p:spPr>
        <p:txBody>
          <a:bodyPr/>
          <a:lstStyle/>
          <a:p>
            <a:r>
              <a:rPr lang="en-US" altLang="zh-CN" sz="3000" dirty="0"/>
              <a:t>Choosing the Representation of the </a:t>
            </a:r>
            <a:r>
              <a:rPr lang="en-US" altLang="zh-CN" sz="3000" dirty="0" smtClean="0"/>
              <a:t>Data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6480" y="712123"/>
            <a:ext cx="12166141" cy="5813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200" dirty="0">
                <a:latin typeface="+mn-ea"/>
              </a:rPr>
              <a:t>A simple solution to problem noted above is to convert the </a:t>
            </a:r>
            <a:r>
              <a:rPr lang="en-US" altLang="zh-CN" sz="2200" dirty="0" smtClean="0">
                <a:latin typeface="+mn-ea"/>
              </a:rPr>
              <a:t>data into </a:t>
            </a:r>
            <a:r>
              <a:rPr lang="en-US" altLang="zh-CN" sz="2200" dirty="0">
                <a:latin typeface="+mn-ea"/>
              </a:rPr>
              <a:t>a </a:t>
            </a:r>
            <a:r>
              <a:rPr lang="en-US" altLang="zh-CN" sz="2200" b="1" dirty="0">
                <a:latin typeface="+mn-ea"/>
              </a:rPr>
              <a:t>discrete format</a:t>
            </a:r>
            <a:r>
              <a:rPr lang="en-US" altLang="zh-CN" sz="2200" dirty="0">
                <a:latin typeface="+mn-ea"/>
              </a:rPr>
              <a:t>, with a small alphabet size. </a:t>
            </a:r>
            <a:r>
              <a:rPr lang="en-US" altLang="zh-CN" sz="2200" dirty="0" smtClean="0">
                <a:latin typeface="+mn-ea"/>
              </a:rPr>
              <a:t>Every part </a:t>
            </a:r>
            <a:r>
              <a:rPr lang="en-US" altLang="zh-CN" sz="2200" dirty="0">
                <a:latin typeface="+mn-ea"/>
              </a:rPr>
              <a:t>of the representation contributes about the same amount </a:t>
            </a:r>
            <a:r>
              <a:rPr lang="en-US" altLang="zh-CN" sz="2200" dirty="0" smtClean="0">
                <a:latin typeface="+mn-ea"/>
              </a:rPr>
              <a:t>of information </a:t>
            </a:r>
            <a:r>
              <a:rPr lang="en-US" altLang="zh-CN" sz="2200" dirty="0">
                <a:latin typeface="+mn-ea"/>
              </a:rPr>
              <a:t>about the shape of the time series</a:t>
            </a:r>
            <a:r>
              <a:rPr lang="en-US" altLang="zh-CN" sz="22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 smtClean="0">
                <a:latin typeface="+mn-ea"/>
              </a:rPr>
              <a:t>Which to use?</a:t>
            </a:r>
          </a:p>
          <a:p>
            <a:pPr>
              <a:lnSpc>
                <a:spcPct val="13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b="1" dirty="0">
                <a:solidFill>
                  <a:srgbClr val="0070C0"/>
                </a:solidFill>
                <a:latin typeface="+mn-ea"/>
              </a:rPr>
              <a:t>SAX (Symbolic Aggregate </a:t>
            </a:r>
            <a:r>
              <a:rPr lang="en-US" altLang="zh-CN" sz="2200" b="1" dirty="0" smtClean="0">
                <a:solidFill>
                  <a:srgbClr val="0070C0"/>
                </a:solidFill>
                <a:latin typeface="+mn-ea"/>
              </a:rPr>
              <a:t>Approximation)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latin typeface="+mn-ea"/>
              </a:rPr>
              <a:t>This representation has </a:t>
            </a:r>
            <a:r>
              <a:rPr lang="en-US" altLang="zh-CN" sz="2200" dirty="0" smtClean="0">
                <a:latin typeface="+mn-ea"/>
              </a:rPr>
              <a:t>been shown </a:t>
            </a:r>
            <a:r>
              <a:rPr lang="en-US" altLang="zh-CN" sz="2200" dirty="0">
                <a:latin typeface="+mn-ea"/>
              </a:rPr>
              <a:t>to produce competitive results for classifying and </a:t>
            </a:r>
            <a:r>
              <a:rPr lang="en-US" altLang="zh-CN" sz="2200" dirty="0" smtClean="0">
                <a:latin typeface="+mn-ea"/>
              </a:rPr>
              <a:t>clustering time </a:t>
            </a:r>
            <a:r>
              <a:rPr lang="en-US" altLang="zh-CN" sz="2200" dirty="0">
                <a:latin typeface="+mn-ea"/>
              </a:rPr>
              <a:t>series, which suggest that it preserves meaningful </a:t>
            </a:r>
            <a:r>
              <a:rPr lang="en-US" altLang="zh-CN" sz="2200" dirty="0" smtClean="0">
                <a:latin typeface="+mn-ea"/>
              </a:rPr>
              <a:t>information from </a:t>
            </a:r>
            <a:r>
              <a:rPr lang="en-US" altLang="zh-CN" sz="2200" dirty="0">
                <a:latin typeface="+mn-ea"/>
              </a:rPr>
              <a:t>the original data</a:t>
            </a:r>
            <a:r>
              <a:rPr lang="en-US" altLang="zh-CN" sz="22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>
                <a:latin typeface="+mn-ea"/>
              </a:rPr>
              <a:t>Similar remarks can be made for other data types, for </a:t>
            </a:r>
            <a:r>
              <a:rPr lang="en-US" altLang="zh-CN" sz="2200" dirty="0" smtClean="0">
                <a:latin typeface="+mn-ea"/>
              </a:rPr>
              <a:t>example, when </a:t>
            </a:r>
            <a:r>
              <a:rPr lang="en-US" altLang="zh-CN" sz="2200" dirty="0">
                <a:latin typeface="+mn-ea"/>
              </a:rPr>
              <a:t>clustering w</a:t>
            </a:r>
            <a:r>
              <a:rPr lang="en-US" altLang="zh-CN" sz="2200" dirty="0" smtClean="0">
                <a:latin typeface="+mn-ea"/>
              </a:rPr>
              <a:t>eb pages</a:t>
            </a:r>
            <a:r>
              <a:rPr lang="en-US" altLang="zh-CN" sz="2200" dirty="0">
                <a:latin typeface="+mn-ea"/>
              </a:rPr>
              <a:t>, we may wish to strip out the </a:t>
            </a:r>
            <a:r>
              <a:rPr lang="en-US" altLang="zh-CN" sz="2200" dirty="0" smtClean="0">
                <a:latin typeface="+mn-ea"/>
              </a:rPr>
              <a:t>HTML tags </a:t>
            </a:r>
            <a:r>
              <a:rPr lang="en-US" altLang="zh-CN" sz="2200" dirty="0">
                <a:latin typeface="+mn-ea"/>
              </a:rPr>
              <a:t>first.</a:t>
            </a:r>
          </a:p>
        </p:txBody>
      </p:sp>
    </p:spTree>
    <p:extLst>
      <p:ext uri="{BB962C8B-B14F-4D97-AF65-F5344CB8AC3E}">
        <p14:creationId xmlns:p14="http://schemas.microsoft.com/office/powerpoint/2010/main" val="345958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7652826" cy="362708"/>
          </a:xfrm>
        </p:spPr>
        <p:txBody>
          <a:bodyPr/>
          <a:lstStyle/>
          <a:p>
            <a:r>
              <a:rPr lang="en-US" altLang="zh-CN" sz="3000" dirty="0"/>
              <a:t>PARAMETER-FREE DATA MINING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6480" y="712123"/>
            <a:ext cx="12166141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Clustering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latin typeface="+mn-ea"/>
              </a:rPr>
              <a:t>As CDM is a </a:t>
            </a:r>
            <a:r>
              <a:rPr lang="en-US" altLang="zh-CN" sz="2200" b="1" dirty="0">
                <a:latin typeface="+mn-ea"/>
              </a:rPr>
              <a:t>dissimilarity measure</a:t>
            </a:r>
            <a:r>
              <a:rPr lang="en-US" altLang="zh-CN" sz="2200" dirty="0">
                <a:latin typeface="+mn-ea"/>
              </a:rPr>
              <a:t>, we can simply use it directly in most standard </a:t>
            </a:r>
            <a:r>
              <a:rPr lang="en-US" altLang="zh-CN" sz="2200" b="1" dirty="0">
                <a:latin typeface="+mn-ea"/>
              </a:rPr>
              <a:t>clustering </a:t>
            </a:r>
            <a:r>
              <a:rPr lang="en-US" altLang="zh-CN" sz="2200" b="1" dirty="0" smtClean="0">
                <a:latin typeface="+mn-ea"/>
              </a:rPr>
              <a:t>algorithms</a:t>
            </a:r>
            <a:r>
              <a:rPr lang="en-US" altLang="zh-CN" sz="2200" dirty="0" smtClean="0">
                <a:latin typeface="+mn-ea"/>
              </a:rPr>
              <a:t>. For </a:t>
            </a:r>
            <a:r>
              <a:rPr lang="en-US" altLang="zh-CN" sz="2200" dirty="0">
                <a:latin typeface="+mn-ea"/>
              </a:rPr>
              <a:t>simplicity here, we will confine our attention to </a:t>
            </a:r>
            <a:r>
              <a:rPr lang="en-US" altLang="zh-CN" sz="2200" b="1" dirty="0">
                <a:latin typeface="+mn-ea"/>
              </a:rPr>
              <a:t>hierarchical clustering</a:t>
            </a:r>
            <a:r>
              <a:rPr lang="en-US" altLang="zh-CN" sz="22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Anomaly </a:t>
            </a: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Detection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latin typeface="+mn-ea"/>
              </a:rPr>
              <a:t>For true parameter-free anomaly detection, we can use a </a:t>
            </a:r>
            <a:r>
              <a:rPr lang="en-US" altLang="zh-CN" sz="2200" b="1" dirty="0" smtClean="0">
                <a:solidFill>
                  <a:srgbClr val="0070C0"/>
                </a:solidFill>
                <a:latin typeface="+mn-ea"/>
              </a:rPr>
              <a:t>divide and conquer </a:t>
            </a:r>
            <a:r>
              <a:rPr lang="en-US" altLang="zh-CN" sz="2200" b="1" dirty="0">
                <a:solidFill>
                  <a:srgbClr val="0070C0"/>
                </a:solidFill>
                <a:latin typeface="+mn-ea"/>
              </a:rPr>
              <a:t>algorithm</a:t>
            </a:r>
            <a:r>
              <a:rPr lang="en-US" altLang="zh-CN" sz="2200" dirty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latin typeface="+mn-ea"/>
              </a:rPr>
              <a:t>The intuition is that the side containing the most unusual section will be less similar to the global sequence than the other half</a:t>
            </a:r>
            <a:r>
              <a:rPr lang="en-US" altLang="zh-CN" sz="22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Classification</a:t>
            </a:r>
          </a:p>
          <a:p>
            <a:pPr>
              <a:lnSpc>
                <a:spcPct val="130000"/>
              </a:lnSpc>
            </a:pPr>
            <a:r>
              <a:rPr lang="en-US" altLang="zh-CN" sz="2200" b="1" dirty="0">
                <a:latin typeface="+mn-ea"/>
              </a:rPr>
              <a:t>one-nearest-neighbor algorithm</a:t>
            </a:r>
          </a:p>
          <a:p>
            <a:pPr>
              <a:lnSpc>
                <a:spcPct val="130000"/>
              </a:lnSpc>
            </a:pP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081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10493904" cy="362708"/>
          </a:xfrm>
        </p:spPr>
        <p:txBody>
          <a:bodyPr/>
          <a:lstStyle/>
          <a:p>
            <a:r>
              <a:rPr lang="en-US" altLang="zh-CN" sz="3000" dirty="0"/>
              <a:t>PARAMETER-FREE DATA </a:t>
            </a:r>
            <a:r>
              <a:rPr lang="en-US" altLang="zh-CN" sz="3000" dirty="0" smtClean="0"/>
              <a:t>MINING – ANOMALY DETECTION</a:t>
            </a:r>
            <a:endParaRPr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098" y="739660"/>
            <a:ext cx="8795805" cy="6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3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10325687" cy="362708"/>
          </a:xfrm>
        </p:spPr>
        <p:txBody>
          <a:bodyPr/>
          <a:lstStyle/>
          <a:p>
            <a:r>
              <a:rPr lang="en-US" altLang="zh-CN" sz="3000" dirty="0"/>
              <a:t>PARAMETER-FREE DATA MINING – ANOMALY DETECTION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6480" y="712123"/>
            <a:ext cx="12166141" cy="633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200" dirty="0" smtClean="0">
                <a:latin typeface="+mn-ea"/>
              </a:rPr>
              <a:t>There </a:t>
            </a:r>
            <a:r>
              <a:rPr lang="en-US" altLang="zh-CN" sz="2200" dirty="0">
                <a:latin typeface="+mn-ea"/>
              </a:rPr>
              <a:t>are two simple ways to greatly </a:t>
            </a:r>
            <a:r>
              <a:rPr lang="en-US" altLang="zh-CN" sz="2200" b="1" dirty="0">
                <a:solidFill>
                  <a:srgbClr val="00B050"/>
                </a:solidFill>
                <a:latin typeface="+mn-ea"/>
              </a:rPr>
              <a:t>improve</a:t>
            </a: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CN" sz="2200" dirty="0">
                <a:latin typeface="+mn-ea"/>
              </a:rPr>
              <a:t>it further. </a:t>
            </a:r>
            <a:endParaRPr lang="en-US" altLang="zh-CN" sz="2200" dirty="0" smtClean="0">
              <a:latin typeface="+mn-ea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200" dirty="0" smtClean="0">
                <a:latin typeface="+mn-ea"/>
              </a:rPr>
              <a:t>use </a:t>
            </a:r>
            <a:r>
              <a:rPr lang="en-US" altLang="zh-CN" sz="2200" dirty="0">
                <a:latin typeface="+mn-ea"/>
              </a:rPr>
              <a:t>the SAX representation when working with time </a:t>
            </a:r>
            <a:r>
              <a:rPr lang="en-US" altLang="zh-CN" sz="2200" dirty="0" smtClean="0">
                <a:latin typeface="+mn-ea"/>
              </a:rPr>
              <a:t>series.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200" dirty="0" smtClean="0">
                <a:latin typeface="+mn-ea"/>
              </a:rPr>
              <a:t>introduce </a:t>
            </a:r>
            <a:r>
              <a:rPr lang="en-US" altLang="zh-CN" sz="2200" dirty="0">
                <a:latin typeface="+mn-ea"/>
              </a:rPr>
              <a:t>a simple and intuitive way to set parameter</a:t>
            </a:r>
            <a:r>
              <a:rPr lang="en-US" altLang="zh-CN" sz="22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16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>
                <a:latin typeface="+mn-ea"/>
              </a:rPr>
              <a:t>The algorithm in Table 2 allows several </a:t>
            </a:r>
            <a:r>
              <a:rPr lang="en-US" altLang="zh-CN" sz="2200" b="1" dirty="0" smtClean="0">
                <a:solidFill>
                  <a:srgbClr val="00B050"/>
                </a:solidFill>
                <a:latin typeface="+mn-ea"/>
              </a:rPr>
              <a:t>potential weaknesses </a:t>
            </a:r>
            <a:r>
              <a:rPr lang="en-US" altLang="zh-CN" sz="2200" dirty="0">
                <a:latin typeface="+mn-ea"/>
              </a:rPr>
              <a:t>for the sake of simplicity</a:t>
            </a:r>
            <a:r>
              <a:rPr lang="en-US" altLang="zh-CN" sz="2200" dirty="0" smtClean="0">
                <a:latin typeface="+mn-ea"/>
              </a:rPr>
              <a:t>.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200" dirty="0">
                <a:latin typeface="+mn-ea"/>
              </a:rPr>
              <a:t>assumes a </a:t>
            </a:r>
            <a:r>
              <a:rPr lang="en-US" altLang="zh-CN" sz="2200" dirty="0" smtClean="0">
                <a:latin typeface="+mn-ea"/>
              </a:rPr>
              <a:t>single anomaly </a:t>
            </a:r>
            <a:r>
              <a:rPr lang="en-US" altLang="zh-CN" sz="2200" dirty="0">
                <a:latin typeface="+mn-ea"/>
              </a:rPr>
              <a:t>in the dataset</a:t>
            </a:r>
            <a:r>
              <a:rPr lang="en-US" altLang="zh-CN" sz="2200" dirty="0" smtClean="0">
                <a:latin typeface="+mn-ea"/>
              </a:rPr>
              <a:t>.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200" dirty="0">
                <a:latin typeface="+mn-ea"/>
              </a:rPr>
              <a:t>in the first few iterations, </a:t>
            </a:r>
            <a:r>
              <a:rPr lang="en-US" altLang="zh-CN" sz="2200" dirty="0" smtClean="0">
                <a:latin typeface="+mn-ea"/>
              </a:rPr>
              <a:t>the measure </a:t>
            </a:r>
            <a:r>
              <a:rPr lang="en-US" altLang="zh-CN" sz="2200" dirty="0">
                <a:latin typeface="+mn-ea"/>
              </a:rPr>
              <a:t>needs to note the difference a small anomaly makes, </a:t>
            </a:r>
            <a:r>
              <a:rPr lang="en-US" altLang="zh-CN" sz="2200" dirty="0" smtClean="0">
                <a:latin typeface="+mn-ea"/>
              </a:rPr>
              <a:t>even when </a:t>
            </a:r>
            <a:r>
              <a:rPr lang="en-US" altLang="zh-CN" sz="2200" dirty="0">
                <a:latin typeface="+mn-ea"/>
              </a:rPr>
              <a:t>masked by a large amount of surrounding normal data. </a:t>
            </a:r>
            <a:endParaRPr lang="en-US" altLang="zh-CN" sz="22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 smtClean="0">
                <a:latin typeface="+mn-ea"/>
              </a:rPr>
              <a:t>Solution: </a:t>
            </a:r>
            <a:r>
              <a:rPr lang="en-US" altLang="zh-CN" sz="2200" b="1" dirty="0" smtClean="0">
                <a:solidFill>
                  <a:srgbClr val="0070C0"/>
                </a:solidFill>
                <a:latin typeface="+mn-ea"/>
              </a:rPr>
              <a:t>Window Comparison </a:t>
            </a:r>
            <a:r>
              <a:rPr lang="en-US" altLang="zh-CN" sz="2200" b="1" dirty="0">
                <a:solidFill>
                  <a:srgbClr val="0070C0"/>
                </a:solidFill>
                <a:latin typeface="+mn-ea"/>
              </a:rPr>
              <a:t>Anomaly Detection (WCAD</a:t>
            </a:r>
            <a:r>
              <a:rPr lang="en-US" altLang="zh-CN" sz="2200" b="1" dirty="0" smtClean="0">
                <a:solidFill>
                  <a:srgbClr val="0070C0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2200" dirty="0" smtClean="0">
                <a:latin typeface="+mn-ea"/>
              </a:rPr>
              <a:t>Divide </a:t>
            </a:r>
            <a:r>
              <a:rPr lang="en-US" altLang="zh-CN" sz="2200" dirty="0">
                <a:latin typeface="+mn-ea"/>
              </a:rPr>
              <a:t>the input sequence into </a:t>
            </a:r>
            <a:r>
              <a:rPr lang="en-US" altLang="zh-CN" sz="2200" dirty="0" smtClean="0">
                <a:latin typeface="+mn-ea"/>
              </a:rPr>
              <a:t>W contiguous </a:t>
            </a:r>
            <a:r>
              <a:rPr lang="en-US" altLang="zh-CN" sz="2200" dirty="0">
                <a:latin typeface="+mn-ea"/>
              </a:rPr>
              <a:t>sections, and assign the anomaly value of the </a:t>
            </a:r>
            <a:r>
              <a:rPr lang="en-US" altLang="zh-CN" sz="2200" dirty="0" err="1" smtClean="0">
                <a:latin typeface="+mn-ea"/>
              </a:rPr>
              <a:t>ith</a:t>
            </a:r>
            <a:r>
              <a:rPr lang="en-US" altLang="zh-CN" sz="2200" dirty="0" smtClean="0">
                <a:latin typeface="+mn-ea"/>
              </a:rPr>
              <a:t> window </a:t>
            </a:r>
            <a:r>
              <a:rPr lang="en-US" altLang="zh-CN" sz="2200" dirty="0">
                <a:latin typeface="+mn-ea"/>
              </a:rPr>
              <a:t>as CDM(Wi, </a:t>
            </a:r>
            <a:r>
              <a:rPr lang="en-US" altLang="zh-CN" sz="2200" dirty="0" smtClean="0">
                <a:latin typeface="+mn-ea"/>
              </a:rPr>
              <a:t>data). </a:t>
            </a:r>
          </a:p>
          <a:p>
            <a:pPr>
              <a:lnSpc>
                <a:spcPct val="130000"/>
              </a:lnSpc>
            </a:pPr>
            <a:r>
              <a:rPr lang="en-US" altLang="zh-CN" sz="1900" dirty="0" smtClean="0">
                <a:latin typeface="+mn-ea"/>
              </a:rPr>
              <a:t>Bring new parameter to set??  For </a:t>
            </a:r>
            <a:r>
              <a:rPr lang="en-US" altLang="zh-CN" sz="1900" dirty="0">
                <a:latin typeface="+mn-ea"/>
              </a:rPr>
              <a:t>example of the ECG dataset discussed in Section 4.2.3, </a:t>
            </a:r>
            <a:r>
              <a:rPr lang="en-US" altLang="zh-CN" sz="1900" dirty="0" smtClean="0">
                <a:latin typeface="+mn-ea"/>
              </a:rPr>
              <a:t>we found </a:t>
            </a:r>
            <a:r>
              <a:rPr lang="en-US" altLang="zh-CN" sz="1900" dirty="0">
                <a:latin typeface="+mn-ea"/>
              </a:rPr>
              <a:t>that we could find the objectively correct answer, if the </a:t>
            </a:r>
            <a:r>
              <a:rPr lang="en-US" altLang="zh-CN" sz="1900" dirty="0" smtClean="0">
                <a:latin typeface="+mn-ea"/>
              </a:rPr>
              <a:t>size of </a:t>
            </a:r>
            <a:r>
              <a:rPr lang="en-US" altLang="zh-CN" sz="1900" dirty="0">
                <a:latin typeface="+mn-ea"/>
              </a:rPr>
              <a:t>the window ranged anywhere from a </a:t>
            </a:r>
            <a:r>
              <a:rPr lang="en-US" altLang="zh-CN" sz="1900" dirty="0" smtClean="0">
                <a:latin typeface="+mn-ea"/>
              </a:rPr>
              <a:t>¼ heartbeat </a:t>
            </a:r>
            <a:r>
              <a:rPr lang="en-US" altLang="zh-CN" sz="1900" dirty="0">
                <a:latin typeface="+mn-ea"/>
              </a:rPr>
              <a:t>length to </a:t>
            </a:r>
            <a:r>
              <a:rPr lang="en-US" altLang="zh-CN" sz="1900" dirty="0" smtClean="0">
                <a:latin typeface="+mn-ea"/>
              </a:rPr>
              <a:t>four heartbeats</a:t>
            </a:r>
            <a:r>
              <a:rPr lang="en-US" altLang="zh-CN" sz="19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917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10367890" cy="362708"/>
          </a:xfrm>
        </p:spPr>
        <p:txBody>
          <a:bodyPr/>
          <a:lstStyle/>
          <a:p>
            <a:r>
              <a:rPr lang="en-US" altLang="zh-CN" sz="3000" dirty="0"/>
              <a:t>EMPIRICAL </a:t>
            </a:r>
            <a:r>
              <a:rPr lang="en-US" altLang="zh-CN" sz="3000" dirty="0" smtClean="0"/>
              <a:t>EVALUATION - Clustering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6481" y="712123"/>
            <a:ext cx="7565734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Clustering Time </a:t>
            </a: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Series</a:t>
            </a:r>
          </a:p>
          <a:p>
            <a:pPr>
              <a:lnSpc>
                <a:spcPct val="130000"/>
              </a:lnSpc>
            </a:pPr>
            <a:r>
              <a:rPr lang="en-US" altLang="zh-CN" sz="2100" dirty="0">
                <a:latin typeface="+mn-ea"/>
              </a:rPr>
              <a:t>T</a:t>
            </a:r>
            <a:r>
              <a:rPr lang="en-US" altLang="zh-CN" sz="2100" dirty="0" smtClean="0">
                <a:latin typeface="+mn-ea"/>
              </a:rPr>
              <a:t>est </a:t>
            </a:r>
            <a:r>
              <a:rPr lang="en-US" altLang="zh-CN" sz="2100" dirty="0">
                <a:latin typeface="+mn-ea"/>
              </a:rPr>
              <a:t>our algorithm against all reasonable alternatives. </a:t>
            </a:r>
            <a:r>
              <a:rPr lang="en-US" altLang="zh-CN" sz="2100" dirty="0" smtClean="0">
                <a:latin typeface="+mn-ea"/>
              </a:rPr>
              <a:t>Re-implemented every time series distance / dissimilarity / similarity </a:t>
            </a:r>
            <a:r>
              <a:rPr lang="en-US" altLang="zh-CN" sz="2100" dirty="0">
                <a:latin typeface="+mn-ea"/>
              </a:rPr>
              <a:t>measure that has appeared in the last </a:t>
            </a:r>
            <a:r>
              <a:rPr lang="en-US" altLang="zh-CN" sz="2100" dirty="0" smtClean="0">
                <a:latin typeface="+mn-ea"/>
              </a:rPr>
              <a:t>decade. In </a:t>
            </a:r>
            <a:r>
              <a:rPr lang="en-US" altLang="zh-CN" sz="2100" dirty="0">
                <a:latin typeface="+mn-ea"/>
              </a:rPr>
              <a:t>total, we implemented </a:t>
            </a:r>
            <a:r>
              <a:rPr lang="en-US" altLang="zh-CN" sz="2100" dirty="0" smtClean="0">
                <a:latin typeface="+mn-ea"/>
              </a:rPr>
              <a:t>fifty one </a:t>
            </a:r>
            <a:r>
              <a:rPr lang="en-US" altLang="zh-CN" sz="2100" dirty="0">
                <a:latin typeface="+mn-ea"/>
              </a:rPr>
              <a:t>such </a:t>
            </a:r>
            <a:r>
              <a:rPr lang="en-US" altLang="zh-CN" sz="2100" dirty="0" smtClean="0">
                <a:latin typeface="+mn-ea"/>
              </a:rPr>
              <a:t>measures.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421" y="712123"/>
            <a:ext cx="4267200" cy="6048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87" y="3160498"/>
            <a:ext cx="723252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6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0" y="2122889"/>
            <a:ext cx="5876339" cy="45000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10325687" cy="362708"/>
          </a:xfrm>
        </p:spPr>
        <p:txBody>
          <a:bodyPr/>
          <a:lstStyle/>
          <a:p>
            <a:r>
              <a:rPr lang="en-US" altLang="zh-CN" sz="3000" dirty="0"/>
              <a:t>EMPIRICAL EVALUATION - Clustering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6480" y="712123"/>
            <a:ext cx="12166141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Clustering </a:t>
            </a: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Text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+mn-ea"/>
              </a:rPr>
              <a:t>Our point is simply to show that given a dataset </a:t>
            </a:r>
            <a:r>
              <a:rPr lang="en-US" altLang="zh-CN" sz="2000" dirty="0" smtClean="0">
                <a:latin typeface="+mn-ea"/>
              </a:rPr>
              <a:t>in which </a:t>
            </a:r>
            <a:r>
              <a:rPr lang="en-US" altLang="zh-CN" sz="2000" dirty="0">
                <a:latin typeface="+mn-ea"/>
              </a:rPr>
              <a:t>we know nothing about, we can expect our CDM to </a:t>
            </a:r>
            <a:r>
              <a:rPr lang="en-US" altLang="zh-CN" sz="2000" dirty="0" smtClean="0">
                <a:latin typeface="+mn-ea"/>
              </a:rPr>
              <a:t>produce reasonable </a:t>
            </a:r>
            <a:r>
              <a:rPr lang="en-US" altLang="zh-CN" sz="2000" dirty="0">
                <a:latin typeface="+mn-ea"/>
              </a:rPr>
              <a:t>results that can be a starting point for future study</a:t>
            </a:r>
            <a:r>
              <a:rPr lang="en-US" altLang="zh-CN" sz="2000" dirty="0" smtClean="0">
                <a:latin typeface="+mn-ea"/>
              </a:rPr>
              <a:t>.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30" y="2122889"/>
            <a:ext cx="5697666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8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10325687" cy="362708"/>
          </a:xfrm>
        </p:spPr>
        <p:txBody>
          <a:bodyPr/>
          <a:lstStyle/>
          <a:p>
            <a:r>
              <a:rPr lang="en-US" altLang="zh-CN" sz="3000" dirty="0"/>
              <a:t>EMPIRICAL EVALUATION - Classification</a:t>
            </a:r>
            <a:endParaRPr lang="zh-CN" altLang="en-US" sz="3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821" y="1701000"/>
            <a:ext cx="8466358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5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10325687" cy="362708"/>
          </a:xfrm>
        </p:spPr>
        <p:txBody>
          <a:bodyPr/>
          <a:lstStyle/>
          <a:p>
            <a:r>
              <a:rPr lang="en-US" altLang="zh-CN" sz="3000" dirty="0"/>
              <a:t>EMPIRICAL EVALUATION </a:t>
            </a:r>
            <a:r>
              <a:rPr lang="en-US" altLang="zh-CN" sz="3000" dirty="0" smtClean="0"/>
              <a:t>– Anomaly Detection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2412" y="712123"/>
            <a:ext cx="1216614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latin typeface="+mn-ea"/>
              </a:rPr>
              <a:t>Although our approach can be used to find anomalies in text, </a:t>
            </a:r>
            <a:r>
              <a:rPr lang="en-US" altLang="zh-CN" sz="2000" dirty="0" smtClean="0">
                <a:latin typeface="+mn-ea"/>
              </a:rPr>
              <a:t>video, images</a:t>
            </a:r>
            <a:r>
              <a:rPr lang="en-US" altLang="zh-CN" sz="2000" dirty="0">
                <a:latin typeface="+mn-ea"/>
              </a:rPr>
              <a:t>, and other data sources, we will confine our attention </a:t>
            </a:r>
            <a:r>
              <a:rPr lang="en-US" altLang="zh-CN" sz="2000" dirty="0" smtClean="0">
                <a:latin typeface="+mn-ea"/>
              </a:rPr>
              <a:t>here to </a:t>
            </a:r>
            <a:r>
              <a:rPr lang="en-US" altLang="zh-CN" sz="2000" b="1" dirty="0">
                <a:latin typeface="+mn-ea"/>
              </a:rPr>
              <a:t>time </a:t>
            </a:r>
            <a:r>
              <a:rPr lang="en-US" altLang="zh-CN" sz="2000" b="1" dirty="0" smtClean="0">
                <a:latin typeface="+mn-ea"/>
              </a:rPr>
              <a:t>series</a:t>
            </a:r>
            <a:r>
              <a:rPr lang="en-US" altLang="zh-CN" sz="2000" dirty="0" smtClean="0">
                <a:latin typeface="+mn-ea"/>
              </a:rPr>
              <a:t>.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+mn-ea"/>
              </a:rPr>
              <a:t>Divide 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and Conquer </a:t>
            </a:r>
            <a:r>
              <a:rPr lang="en-US" altLang="zh-CN" sz="2000" dirty="0">
                <a:latin typeface="+mn-ea"/>
              </a:rPr>
              <a:t>- only tells us the location of the anomaly, without </a:t>
            </a:r>
            <a:r>
              <a:rPr lang="en-US" altLang="zh-CN" sz="2000" dirty="0" smtClean="0">
                <a:latin typeface="+mn-ea"/>
              </a:rPr>
              <a:t>telling us </a:t>
            </a:r>
            <a:r>
              <a:rPr lang="en-US" altLang="zh-CN" sz="2000" dirty="0">
                <a:latin typeface="+mn-ea"/>
              </a:rPr>
              <a:t>anything about the relative strength of the anomaly</a:t>
            </a:r>
            <a:r>
              <a:rPr lang="en-US" altLang="zh-CN" sz="20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1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Window Comparison Anomaly </a:t>
            </a:r>
            <a:r>
              <a:rPr lang="en-US" altLang="zh-CN" sz="2000" b="1" dirty="0" smtClean="0">
                <a:solidFill>
                  <a:srgbClr val="0070C0"/>
                </a:solidFill>
                <a:latin typeface="+mn-ea"/>
              </a:rPr>
              <a:t>Detection (WCAD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) </a:t>
            </a:r>
            <a:endParaRPr lang="en-US" altLang="zh-CN" sz="2000" b="1" dirty="0" smtClean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+mn-ea"/>
              </a:rPr>
              <a:t>strength of the anomaly -&gt;  </a:t>
            </a:r>
            <a:r>
              <a:rPr lang="en-US" altLang="zh-CN" sz="2000" dirty="0" smtClean="0">
                <a:latin typeface="+mn-ea"/>
              </a:rPr>
              <a:t>line’s thickness</a:t>
            </a:r>
          </a:p>
          <a:p>
            <a:pPr>
              <a:lnSpc>
                <a:spcPct val="130000"/>
              </a:lnSpc>
            </a:pPr>
            <a:endParaRPr lang="en-US" altLang="zh-CN" sz="1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+mn-ea"/>
              </a:rPr>
              <a:t>In these experiments, we only count an experiment </a:t>
            </a:r>
            <a:r>
              <a:rPr lang="en-US" altLang="zh-CN" sz="2000" dirty="0" smtClean="0">
                <a:latin typeface="+mn-ea"/>
              </a:rPr>
              <a:t>as a </a:t>
            </a:r>
            <a:r>
              <a:rPr lang="en-US" altLang="zh-CN" sz="2000" dirty="0">
                <a:latin typeface="+mn-ea"/>
              </a:rPr>
              <a:t>success for CDM if the first window size we choose finds </a:t>
            </a:r>
            <a:r>
              <a:rPr lang="en-US" altLang="zh-CN" sz="2000" dirty="0" smtClean="0">
                <a:latin typeface="+mn-ea"/>
              </a:rPr>
              <a:t>the anomaly</a:t>
            </a:r>
            <a:r>
              <a:rPr lang="en-US" altLang="zh-CN" sz="2000" dirty="0">
                <a:latin typeface="+mn-ea"/>
              </a:rPr>
              <a:t>, and if window sizes four times as large, and one </a:t>
            </a:r>
            <a:r>
              <a:rPr lang="en-US" altLang="zh-CN" sz="2000" dirty="0" smtClean="0">
                <a:latin typeface="+mn-ea"/>
              </a:rPr>
              <a:t>quarter as </a:t>
            </a:r>
            <a:r>
              <a:rPr lang="en-US" altLang="zh-CN" sz="2000" dirty="0">
                <a:latin typeface="+mn-ea"/>
              </a:rPr>
              <a:t>large, can also find the </a:t>
            </a:r>
            <a:r>
              <a:rPr lang="en-US" altLang="zh-CN" sz="2000" dirty="0" smtClean="0">
                <a:latin typeface="+mn-ea"/>
              </a:rPr>
              <a:t>anomaly.</a:t>
            </a:r>
          </a:p>
          <a:p>
            <a:pPr>
              <a:lnSpc>
                <a:spcPct val="130000"/>
              </a:lnSpc>
            </a:pPr>
            <a:endParaRPr lang="en-US" altLang="zh-CN" sz="1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latin typeface="+mn-ea"/>
              </a:rPr>
              <a:t>Competitors</a:t>
            </a:r>
            <a:r>
              <a:rPr lang="en-US" altLang="zh-CN" sz="2000" dirty="0" smtClean="0">
                <a:latin typeface="+mn-ea"/>
              </a:rPr>
              <a:t>: Support </a:t>
            </a:r>
            <a:r>
              <a:rPr lang="en-US" altLang="zh-CN" sz="2000" dirty="0">
                <a:latin typeface="+mn-ea"/>
              </a:rPr>
              <a:t>Vector Machine (SVM) based approach </a:t>
            </a:r>
            <a:r>
              <a:rPr lang="en-US" altLang="zh-CN" sz="2000" dirty="0" smtClean="0">
                <a:latin typeface="+mn-ea"/>
              </a:rPr>
              <a:t>of [28</a:t>
            </a:r>
            <a:r>
              <a:rPr lang="en-US" altLang="zh-CN" sz="2000" dirty="0">
                <a:latin typeface="+mn-ea"/>
              </a:rPr>
              <a:t>] (6), the Immunology (IMM) inspired approach of [4] (5), </a:t>
            </a:r>
            <a:r>
              <a:rPr lang="en-US" altLang="zh-CN" sz="2000" dirty="0" smtClean="0">
                <a:latin typeface="+mn-ea"/>
              </a:rPr>
              <a:t>The Association </a:t>
            </a:r>
            <a:r>
              <a:rPr lang="en-US" altLang="zh-CN" sz="2000" dirty="0">
                <a:latin typeface="+mn-ea"/>
              </a:rPr>
              <a:t>Rule (AR) based approach of [36] (5</a:t>
            </a:r>
            <a:r>
              <a:rPr lang="en-US" altLang="zh-CN" sz="2000" dirty="0" smtClean="0">
                <a:latin typeface="+mn-ea"/>
              </a:rPr>
              <a:t>), and </a:t>
            </a:r>
            <a:r>
              <a:rPr lang="en-US" altLang="zh-CN" sz="2000" dirty="0">
                <a:latin typeface="+mn-ea"/>
              </a:rPr>
              <a:t>the </a:t>
            </a:r>
            <a:r>
              <a:rPr lang="en-US" altLang="zh-CN" sz="2000" dirty="0" smtClean="0">
                <a:latin typeface="+mn-ea"/>
              </a:rPr>
              <a:t>TSA-tree </a:t>
            </a:r>
            <a:r>
              <a:rPr lang="en-US" altLang="zh-CN" sz="2000" dirty="0">
                <a:latin typeface="+mn-ea"/>
              </a:rPr>
              <a:t>Wavelet based approach of [33] (3).</a:t>
            </a:r>
          </a:p>
        </p:txBody>
      </p:sp>
    </p:spTree>
    <p:extLst>
      <p:ext uri="{BB962C8B-B14F-4D97-AF65-F5344CB8AC3E}">
        <p14:creationId xmlns:p14="http://schemas.microsoft.com/office/powerpoint/2010/main" val="304512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10325687" cy="362708"/>
          </a:xfrm>
        </p:spPr>
        <p:txBody>
          <a:bodyPr/>
          <a:lstStyle/>
          <a:p>
            <a:r>
              <a:rPr lang="en-US" altLang="zh-CN" sz="3000" dirty="0"/>
              <a:t>EMPIRICAL EVALUATION </a:t>
            </a:r>
            <a:r>
              <a:rPr lang="en-US" altLang="zh-CN" sz="3000" dirty="0" smtClean="0"/>
              <a:t>– Anomaly Detection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2412" y="712123"/>
            <a:ext cx="12166141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A Simple Normalizing </a:t>
            </a: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Experiment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769" y="1442967"/>
            <a:ext cx="8305426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9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3404383" cy="362708"/>
          </a:xfrm>
        </p:spPr>
        <p:txBody>
          <a:bodyPr/>
          <a:lstStyle/>
          <a:p>
            <a:r>
              <a:rPr lang="en-US" altLang="zh-CN" sz="3000" dirty="0"/>
              <a:t>INTRODUCTION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6480" y="712123"/>
            <a:ext cx="12166141" cy="537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Most data mining algorithms require the setting of many </a:t>
            </a:r>
            <a:r>
              <a:rPr lang="en-US" altLang="zh-CN" sz="2400" dirty="0" smtClean="0">
                <a:latin typeface="+mn-ea"/>
              </a:rPr>
              <a:t>input parameters.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Dangers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of working with 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parameter-laden algorithms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may fail to find true patterns because </a:t>
            </a:r>
            <a:r>
              <a:rPr lang="en-US" altLang="zh-CN" sz="2400" dirty="0" smtClean="0">
                <a:latin typeface="+mn-ea"/>
              </a:rPr>
              <a:t>of poorly </a:t>
            </a:r>
            <a:r>
              <a:rPr lang="en-US" altLang="zh-CN" sz="2400" dirty="0">
                <a:latin typeface="+mn-ea"/>
              </a:rPr>
              <a:t>chosen parameter </a:t>
            </a:r>
            <a:r>
              <a:rPr lang="en-US" altLang="zh-CN" sz="2400" dirty="0" smtClean="0">
                <a:latin typeface="+mn-ea"/>
              </a:rPr>
              <a:t>settings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algorithm </a:t>
            </a:r>
            <a:r>
              <a:rPr lang="en-US" altLang="zh-CN" sz="2400" dirty="0">
                <a:latin typeface="+mn-ea"/>
              </a:rPr>
              <a:t>may report </a:t>
            </a:r>
            <a:r>
              <a:rPr lang="en-US" altLang="zh-CN" sz="2400" dirty="0" smtClean="0">
                <a:latin typeface="+mn-ea"/>
              </a:rPr>
              <a:t>spurious patterns </a:t>
            </a:r>
            <a:r>
              <a:rPr lang="en-US" altLang="zh-CN" sz="2400" dirty="0">
                <a:latin typeface="+mn-ea"/>
              </a:rPr>
              <a:t>that do not really exist, or greatly overestimate </a:t>
            </a:r>
            <a:r>
              <a:rPr lang="en-US" altLang="zh-CN" sz="2400" dirty="0" smtClean="0">
                <a:latin typeface="+mn-ea"/>
              </a:rPr>
              <a:t>the significance </a:t>
            </a:r>
            <a:r>
              <a:rPr lang="en-US" altLang="zh-CN" sz="2400" dirty="0">
                <a:latin typeface="+mn-ea"/>
              </a:rPr>
              <a:t>of the reported patterns. (likely </a:t>
            </a:r>
            <a:r>
              <a:rPr lang="en-US" altLang="zh-CN" sz="2400" dirty="0" smtClean="0">
                <a:latin typeface="+mn-ea"/>
              </a:rPr>
              <a:t>when the </a:t>
            </a:r>
            <a:r>
              <a:rPr lang="en-US" altLang="zh-CN" sz="2400" dirty="0">
                <a:latin typeface="+mn-ea"/>
              </a:rPr>
              <a:t>user fails to understand the role of </a:t>
            </a:r>
            <a:r>
              <a:rPr lang="en-US" altLang="zh-CN" sz="2400" dirty="0" smtClean="0">
                <a:latin typeface="+mn-ea"/>
              </a:rPr>
              <a:t>parameters)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difficult </a:t>
            </a:r>
            <a:r>
              <a:rPr lang="en-US" altLang="zh-CN" sz="2400" dirty="0">
                <a:latin typeface="+mn-ea"/>
              </a:rPr>
              <a:t>to compare the results across methods or even to </a:t>
            </a:r>
            <a:r>
              <a:rPr lang="en-US" altLang="zh-CN" sz="2400" dirty="0" smtClean="0">
                <a:latin typeface="+mn-ea"/>
              </a:rPr>
              <a:t>reproduce the </a:t>
            </a:r>
            <a:r>
              <a:rPr lang="en-US" altLang="zh-CN" sz="2400" dirty="0">
                <a:latin typeface="+mn-ea"/>
              </a:rPr>
              <a:t>results of heavily parameterized algorithms</a:t>
            </a:r>
          </a:p>
        </p:txBody>
      </p:sp>
    </p:spTree>
    <p:extLst>
      <p:ext uri="{BB962C8B-B14F-4D97-AF65-F5344CB8AC3E}">
        <p14:creationId xmlns:p14="http://schemas.microsoft.com/office/powerpoint/2010/main" val="6498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10325687" cy="362708"/>
          </a:xfrm>
        </p:spPr>
        <p:txBody>
          <a:bodyPr/>
          <a:lstStyle/>
          <a:p>
            <a:r>
              <a:rPr lang="en-US" altLang="zh-CN" sz="3000" dirty="0"/>
              <a:t>EMPIRICAL EVALUATION </a:t>
            </a:r>
            <a:r>
              <a:rPr lang="en-US" altLang="zh-CN" sz="3000" dirty="0" smtClean="0"/>
              <a:t>– Anomaly Detection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2412" y="712123"/>
            <a:ext cx="12166141" cy="145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Generalizability </a:t>
            </a: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Experiment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latin typeface="+mn-ea"/>
              </a:rPr>
              <a:t>To illustrate the dangers of working with </a:t>
            </a:r>
            <a:r>
              <a:rPr lang="en-US" altLang="zh-CN" sz="2200" dirty="0" smtClean="0">
                <a:latin typeface="+mn-ea"/>
              </a:rPr>
              <a:t>parameter-laden algorithms</a:t>
            </a:r>
            <a:r>
              <a:rPr lang="en-US" altLang="zh-CN" sz="2200" dirty="0">
                <a:latin typeface="+mn-ea"/>
              </a:rPr>
              <a:t>, we examined a generalization of the last experiment.</a:t>
            </a:r>
            <a:endParaRPr lang="en-US" altLang="zh-CN" sz="2200" dirty="0" smtClean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586" y="2164828"/>
            <a:ext cx="7160828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9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10325687" cy="362708"/>
          </a:xfrm>
        </p:spPr>
        <p:txBody>
          <a:bodyPr/>
          <a:lstStyle/>
          <a:p>
            <a:r>
              <a:rPr lang="en-US" altLang="zh-CN" sz="3000" dirty="0"/>
              <a:t>EMPIRICAL EVALUATION </a:t>
            </a:r>
            <a:r>
              <a:rPr lang="en-US" altLang="zh-CN" sz="3000" dirty="0" smtClean="0"/>
              <a:t>– Anomaly Detection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2412" y="712123"/>
            <a:ext cx="12166141" cy="148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The objective of these experiments is to reinforce the main point </a:t>
            </a:r>
            <a:r>
              <a:rPr lang="en-US" altLang="zh-CN" sz="2400" dirty="0" smtClean="0">
                <a:latin typeface="+mn-ea"/>
              </a:rPr>
              <a:t>of this </a:t>
            </a:r>
            <a:r>
              <a:rPr lang="en-US" altLang="zh-CN" sz="2400" dirty="0">
                <a:latin typeface="+mn-ea"/>
              </a:rPr>
              <a:t>work. Given the large number of parameters to fit, it is </a:t>
            </a:r>
            <a:r>
              <a:rPr lang="en-US" altLang="zh-CN" sz="2400" dirty="0" smtClean="0">
                <a:latin typeface="+mn-ea"/>
              </a:rPr>
              <a:t>nearly impossible </a:t>
            </a:r>
            <a:r>
              <a:rPr lang="en-US" altLang="zh-CN" sz="2400" dirty="0">
                <a:latin typeface="+mn-ea"/>
              </a:rPr>
              <a:t>to avoid </a:t>
            </a:r>
            <a:r>
              <a:rPr lang="en-US" altLang="zh-CN" sz="2400" dirty="0" err="1">
                <a:latin typeface="+mn-ea"/>
              </a:rPr>
              <a:t>overfitting</a:t>
            </a:r>
            <a:r>
              <a:rPr lang="en-US" altLang="zh-CN" sz="2400" dirty="0">
                <a:latin typeface="+mn-ea"/>
              </a:rPr>
              <a:t>.</a:t>
            </a:r>
            <a:endParaRPr lang="en-US" altLang="zh-CN" sz="2200" dirty="0" smtClean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994" y="1747876"/>
            <a:ext cx="8040012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2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10325687" cy="362708"/>
          </a:xfrm>
        </p:spPr>
        <p:txBody>
          <a:bodyPr/>
          <a:lstStyle/>
          <a:p>
            <a:r>
              <a:rPr lang="en-US" altLang="zh-CN" sz="3000" dirty="0"/>
              <a:t>EMPIRICAL EVALUATION </a:t>
            </a:r>
            <a:r>
              <a:rPr lang="en-US" altLang="zh-CN" sz="3000" dirty="0" smtClean="0"/>
              <a:t>– Anomaly Detection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2412" y="712123"/>
            <a:ext cx="12166141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Real-World Anomaly Detection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76" y="1442967"/>
            <a:ext cx="1126784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6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10325687" cy="362708"/>
          </a:xfrm>
        </p:spPr>
        <p:txBody>
          <a:bodyPr/>
          <a:lstStyle/>
          <a:p>
            <a:r>
              <a:rPr lang="en-US" altLang="zh-CN" sz="3000" dirty="0"/>
              <a:t>EMPIRICAL EVALUATION </a:t>
            </a:r>
            <a:r>
              <a:rPr lang="en-US" altLang="zh-CN" sz="3000" dirty="0" smtClean="0"/>
              <a:t>– Anomaly Detection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2412" y="712123"/>
            <a:ext cx="12166141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Our final example illustrates the flexibility of our approach. </a:t>
            </a:r>
            <a:r>
              <a:rPr lang="en-US" altLang="zh-CN" sz="2400" dirty="0" smtClean="0">
                <a:latin typeface="+mn-ea"/>
              </a:rPr>
              <a:t>None of the approaches </a:t>
            </a:r>
            <a:r>
              <a:rPr lang="en-US" altLang="zh-CN" sz="2400" dirty="0">
                <a:latin typeface="+mn-ea"/>
              </a:rPr>
              <a:t>for anomaly detection in time series in the literature are defined for </a:t>
            </a:r>
            <a:r>
              <a:rPr lang="en-US" altLang="zh-CN" sz="2400" b="1" dirty="0">
                <a:latin typeface="+mn-ea"/>
              </a:rPr>
              <a:t>multidimensional time </a:t>
            </a:r>
            <a:r>
              <a:rPr lang="en-US" altLang="zh-CN" sz="2400" b="1" dirty="0" smtClean="0">
                <a:latin typeface="+mn-ea"/>
              </a:rPr>
              <a:t>series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We </a:t>
            </a:r>
            <a:r>
              <a:rPr lang="en-US" altLang="zh-CN" sz="2400" dirty="0">
                <a:latin typeface="+mn-ea"/>
              </a:rPr>
              <a:t>can consider multidimensional time series </a:t>
            </a:r>
            <a:r>
              <a:rPr lang="en-US" altLang="zh-CN" sz="2400" dirty="0" smtClean="0">
                <a:latin typeface="+mn-ea"/>
              </a:rPr>
              <a:t>without changing </a:t>
            </a:r>
            <a:r>
              <a:rPr lang="en-US" altLang="zh-CN" sz="2400" dirty="0">
                <a:latin typeface="+mn-ea"/>
              </a:rPr>
              <a:t>a single line of code.</a:t>
            </a:r>
          </a:p>
        </p:txBody>
      </p:sp>
    </p:spTree>
    <p:extLst>
      <p:ext uri="{BB962C8B-B14F-4D97-AF65-F5344CB8AC3E}">
        <p14:creationId xmlns:p14="http://schemas.microsoft.com/office/powerpoint/2010/main" val="35683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10325687" cy="362708"/>
          </a:xfrm>
        </p:spPr>
        <p:txBody>
          <a:bodyPr/>
          <a:lstStyle/>
          <a:p>
            <a:r>
              <a:rPr lang="en-US" altLang="zh-CN" sz="3000" dirty="0"/>
              <a:t>EMPIRICAL EVALUATION </a:t>
            </a:r>
            <a:r>
              <a:rPr lang="en-US" altLang="zh-CN" sz="3000" dirty="0" smtClean="0"/>
              <a:t>– Anomaly Detection</a:t>
            </a:r>
            <a:endParaRPr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133" y="663011"/>
            <a:ext cx="8307735" cy="6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4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10325687" cy="362708"/>
          </a:xfrm>
        </p:spPr>
        <p:txBody>
          <a:bodyPr/>
          <a:lstStyle/>
          <a:p>
            <a:r>
              <a:rPr lang="en-US" altLang="zh-CN" sz="3000" dirty="0" smtClean="0"/>
              <a:t>Conclusion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2412" y="712123"/>
            <a:ext cx="12166141" cy="633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Data mining </a:t>
            </a:r>
            <a:r>
              <a:rPr lang="en-US" altLang="zh-CN" sz="2400" dirty="0">
                <a:latin typeface="+mn-ea"/>
              </a:rPr>
              <a:t>algorithms with </a:t>
            </a:r>
            <a:r>
              <a:rPr lang="en-US" altLang="zh-CN" sz="2400" dirty="0" smtClean="0">
                <a:latin typeface="+mn-ea"/>
              </a:rPr>
              <a:t>many parameters </a:t>
            </a:r>
            <a:r>
              <a:rPr lang="en-US" altLang="zh-CN" sz="2400" dirty="0">
                <a:latin typeface="+mn-ea"/>
              </a:rPr>
              <a:t>are burdensome to use, and make it difficult to </a:t>
            </a:r>
            <a:r>
              <a:rPr lang="en-US" altLang="zh-CN" sz="2400" dirty="0" smtClean="0">
                <a:latin typeface="+mn-ea"/>
              </a:rPr>
              <a:t>compare results </a:t>
            </a:r>
            <a:r>
              <a:rPr lang="en-US" altLang="zh-CN" sz="2400" dirty="0">
                <a:latin typeface="+mn-ea"/>
              </a:rPr>
              <a:t>across different methods. 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0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Showed empirically that </a:t>
            </a:r>
            <a:r>
              <a:rPr lang="en-US" altLang="zh-CN" sz="2400" dirty="0">
                <a:latin typeface="+mn-ea"/>
              </a:rPr>
              <a:t>at least in the case of anomaly detection, </a:t>
            </a:r>
            <a:r>
              <a:rPr lang="en-US" altLang="zh-CN" sz="2400" dirty="0" smtClean="0">
                <a:latin typeface="+mn-ea"/>
              </a:rPr>
              <a:t>parameter-laden algorithms </a:t>
            </a:r>
            <a:r>
              <a:rPr lang="en-US" altLang="zh-CN" sz="2400" dirty="0">
                <a:latin typeface="+mn-ea"/>
              </a:rPr>
              <a:t>are particularly vulnerable to </a:t>
            </a:r>
            <a:r>
              <a:rPr lang="en-US" altLang="zh-CN" sz="2400" dirty="0" err="1">
                <a:latin typeface="+mn-ea"/>
              </a:rPr>
              <a:t>overfitting</a:t>
            </a:r>
            <a:r>
              <a:rPr lang="en-US" altLang="zh-CN" sz="2400" dirty="0">
                <a:latin typeface="+mn-ea"/>
              </a:rPr>
              <a:t>. </a:t>
            </a:r>
            <a:r>
              <a:rPr lang="en-US" altLang="zh-CN" sz="2400" dirty="0" smtClean="0">
                <a:latin typeface="+mn-ea"/>
              </a:rPr>
              <a:t>Sometimes they </a:t>
            </a:r>
            <a:r>
              <a:rPr lang="en-US" altLang="zh-CN" sz="2400" dirty="0">
                <a:latin typeface="+mn-ea"/>
              </a:rPr>
              <a:t>achieve perfect accuracy on one dataset, and then completely fail to generalize to other very similar datasets [7].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Finally</a:t>
            </a:r>
            <a:r>
              <a:rPr lang="en-US" altLang="zh-CN" sz="2400" dirty="0">
                <a:latin typeface="+mn-ea"/>
              </a:rPr>
              <a:t>, we note that our approach is clearly not suitable </a:t>
            </a:r>
            <a:r>
              <a:rPr lang="en-US" altLang="zh-CN" sz="2400" dirty="0" smtClean="0">
                <a:latin typeface="+mn-ea"/>
              </a:rPr>
              <a:t>for classifying or clustering </a:t>
            </a:r>
            <a:r>
              <a:rPr lang="en-US" altLang="zh-CN" sz="2400" dirty="0">
                <a:latin typeface="+mn-ea"/>
              </a:rPr>
              <a:t>low dimensionality data (although </a:t>
            </a:r>
            <a:r>
              <a:rPr lang="en-US" altLang="zh-CN" sz="2400" dirty="0" smtClean="0">
                <a:latin typeface="+mn-ea"/>
              </a:rPr>
              <a:t>Figure 2 </a:t>
            </a:r>
            <a:r>
              <a:rPr lang="en-US" altLang="zh-CN" sz="2400" dirty="0">
                <a:latin typeface="+mn-ea"/>
              </a:rPr>
              <a:t>shows exceptionally good results on time series with only </a:t>
            </a:r>
            <a:r>
              <a:rPr lang="en-US" altLang="zh-CN" sz="2400" dirty="0" smtClean="0">
                <a:latin typeface="+mn-ea"/>
              </a:rPr>
              <a:t>1,000 data </a:t>
            </a:r>
            <a:r>
              <a:rPr lang="en-US" altLang="zh-CN" sz="2400" dirty="0">
                <a:latin typeface="+mn-ea"/>
              </a:rPr>
              <a:t>points). We plan to theoretically and empirically </a:t>
            </a:r>
            <a:r>
              <a:rPr lang="en-US" altLang="zh-CN" sz="2400" dirty="0" smtClean="0">
                <a:latin typeface="+mn-ea"/>
              </a:rPr>
              <a:t>investigate the </a:t>
            </a:r>
            <a:r>
              <a:rPr lang="en-US" altLang="zh-CN" sz="2400" dirty="0">
                <a:latin typeface="+mn-ea"/>
              </a:rPr>
              <a:t>limitations on object sizes that we can meaningfully work with using our proposed approach.</a:t>
            </a:r>
          </a:p>
        </p:txBody>
      </p:sp>
    </p:spTree>
    <p:extLst>
      <p:ext uri="{BB962C8B-B14F-4D97-AF65-F5344CB8AC3E}">
        <p14:creationId xmlns:p14="http://schemas.microsoft.com/office/powerpoint/2010/main" val="297556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感谢聆听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3404383" cy="362708"/>
          </a:xfrm>
        </p:spPr>
        <p:txBody>
          <a:bodyPr/>
          <a:lstStyle/>
          <a:p>
            <a:r>
              <a:rPr lang="en-US" altLang="zh-CN" sz="3000" dirty="0" smtClean="0"/>
              <a:t>Introduction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6480" y="712123"/>
            <a:ext cx="12166141" cy="637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200" dirty="0">
                <a:latin typeface="+mn-ea"/>
              </a:rPr>
              <a:t>Data mining algorithms should have as few parameters as </a:t>
            </a:r>
            <a:r>
              <a:rPr lang="en-US" altLang="zh-CN" sz="2200" dirty="0" smtClean="0">
                <a:latin typeface="+mn-ea"/>
              </a:rPr>
              <a:t>possible, ideally </a:t>
            </a:r>
            <a:r>
              <a:rPr lang="en-US" altLang="zh-CN" sz="2200" dirty="0">
                <a:latin typeface="+mn-ea"/>
              </a:rPr>
              <a:t>none. A parameter-free algorithm prevents us </a:t>
            </a:r>
            <a:r>
              <a:rPr lang="en-US" altLang="zh-CN" sz="2200" dirty="0" smtClean="0">
                <a:latin typeface="+mn-ea"/>
              </a:rPr>
              <a:t>from imposing </a:t>
            </a:r>
            <a:r>
              <a:rPr lang="en-US" altLang="zh-CN" sz="2200" dirty="0">
                <a:latin typeface="+mn-ea"/>
              </a:rPr>
              <a:t>our prejudices </a:t>
            </a:r>
            <a:r>
              <a:rPr lang="en-US" altLang="zh-CN" sz="2200" dirty="0" smtClean="0">
                <a:latin typeface="+mn-ea"/>
              </a:rPr>
              <a:t>and presumptions </a:t>
            </a:r>
            <a:r>
              <a:rPr lang="en-US" altLang="zh-CN" sz="2200" dirty="0">
                <a:latin typeface="+mn-ea"/>
              </a:rPr>
              <a:t>on the problem at </a:t>
            </a:r>
            <a:r>
              <a:rPr lang="en-US" altLang="zh-CN" sz="2200" dirty="0" smtClean="0">
                <a:latin typeface="+mn-ea"/>
              </a:rPr>
              <a:t>hand, and </a:t>
            </a:r>
            <a:r>
              <a:rPr lang="en-US" altLang="zh-CN" sz="2200" dirty="0">
                <a:latin typeface="+mn-ea"/>
              </a:rPr>
              <a:t>let the data itself speak to us</a:t>
            </a:r>
            <a:r>
              <a:rPr lang="en-US" altLang="zh-CN" sz="22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1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>
                <a:latin typeface="+mn-ea"/>
              </a:rPr>
              <a:t>In this work, we introduce a data mining paradigm based </a:t>
            </a:r>
            <a:r>
              <a:rPr lang="en-US" altLang="zh-CN" sz="2200" dirty="0" smtClean="0">
                <a:latin typeface="+mn-ea"/>
              </a:rPr>
              <a:t>on </a:t>
            </a:r>
            <a:r>
              <a:rPr lang="en-US" altLang="zh-CN" sz="2200" b="1" dirty="0" smtClean="0">
                <a:solidFill>
                  <a:srgbClr val="0070C0"/>
                </a:solidFill>
                <a:latin typeface="+mn-ea"/>
              </a:rPr>
              <a:t>compression</a:t>
            </a:r>
            <a:r>
              <a:rPr lang="en-US" altLang="zh-CN" sz="2200" dirty="0">
                <a:latin typeface="+mn-ea"/>
              </a:rPr>
              <a:t>. </a:t>
            </a:r>
            <a:endParaRPr lang="en-US" altLang="zh-CN" sz="22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b="1" dirty="0" smtClean="0">
                <a:solidFill>
                  <a:srgbClr val="00B050"/>
                </a:solidFill>
                <a:latin typeface="+mn-ea"/>
              </a:rPr>
              <a:t>Advantages</a:t>
            </a:r>
            <a:r>
              <a:rPr lang="zh-CN" altLang="en-US" sz="2200" dirty="0" smtClean="0">
                <a:latin typeface="+mn-ea"/>
              </a:rPr>
              <a:t>：</a:t>
            </a:r>
            <a:endParaRPr lang="en-US" altLang="zh-CN" sz="2200" dirty="0" smtClean="0">
              <a:latin typeface="+mn-ea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200" dirty="0" smtClean="0">
                <a:latin typeface="+mn-ea"/>
              </a:rPr>
              <a:t>Allows </a:t>
            </a:r>
            <a:r>
              <a:rPr lang="en-US" altLang="zh-CN" sz="2200" dirty="0">
                <a:latin typeface="+mn-ea"/>
              </a:rPr>
              <a:t>true exploratory data </a:t>
            </a:r>
            <a:r>
              <a:rPr lang="en-US" altLang="zh-CN" sz="2200" dirty="0" smtClean="0">
                <a:latin typeface="+mn-ea"/>
              </a:rPr>
              <a:t>mining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200" dirty="0" smtClean="0">
                <a:latin typeface="+mn-ea"/>
              </a:rPr>
              <a:t>Accuracy </a:t>
            </a:r>
            <a:r>
              <a:rPr lang="en-US" altLang="zh-CN" sz="2200" dirty="0">
                <a:latin typeface="+mn-ea"/>
              </a:rPr>
              <a:t>of our approach can be greatly superior to </a:t>
            </a:r>
            <a:r>
              <a:rPr lang="en-US" altLang="zh-CN" sz="2200" dirty="0" smtClean="0">
                <a:latin typeface="+mn-ea"/>
              </a:rPr>
              <a:t>those of </a:t>
            </a:r>
            <a:r>
              <a:rPr lang="en-US" altLang="zh-CN" sz="2200" dirty="0">
                <a:latin typeface="+mn-ea"/>
              </a:rPr>
              <a:t>parameter-laden </a:t>
            </a:r>
            <a:r>
              <a:rPr lang="en-US" altLang="zh-CN" sz="2200" dirty="0" smtClean="0">
                <a:latin typeface="+mn-ea"/>
              </a:rPr>
              <a:t>algorithms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200" dirty="0" smtClean="0">
                <a:latin typeface="+mn-ea"/>
              </a:rPr>
              <a:t>Based </a:t>
            </a:r>
            <a:r>
              <a:rPr lang="en-US" altLang="zh-CN" sz="2200" dirty="0">
                <a:latin typeface="+mn-ea"/>
              </a:rPr>
              <a:t>on compression as its cornerstone, </a:t>
            </a:r>
            <a:r>
              <a:rPr lang="en-US" altLang="zh-CN" sz="2200" dirty="0" smtClean="0">
                <a:latin typeface="+mn-ea"/>
              </a:rPr>
              <a:t>and compression </a:t>
            </a:r>
            <a:r>
              <a:rPr lang="en-US" altLang="zh-CN" sz="2200" dirty="0">
                <a:latin typeface="+mn-ea"/>
              </a:rPr>
              <a:t>algorithms are typically space and time efficient</a:t>
            </a:r>
            <a:r>
              <a:rPr lang="en-US" altLang="zh-CN" sz="2200" dirty="0" smtClean="0">
                <a:latin typeface="+mn-ea"/>
              </a:rPr>
              <a:t>.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200" dirty="0" smtClean="0">
                <a:latin typeface="+mn-ea"/>
              </a:rPr>
              <a:t>Many </a:t>
            </a:r>
            <a:r>
              <a:rPr lang="en-US" altLang="zh-CN" sz="2200" dirty="0">
                <a:latin typeface="+mn-ea"/>
              </a:rPr>
              <a:t>parameterized algorithms require the data to be in </a:t>
            </a:r>
            <a:r>
              <a:rPr lang="en-US" altLang="zh-CN" sz="2200" dirty="0" smtClean="0">
                <a:latin typeface="+mn-ea"/>
              </a:rPr>
              <a:t>a special </a:t>
            </a:r>
            <a:r>
              <a:rPr lang="en-US" altLang="zh-CN" sz="2200" dirty="0">
                <a:latin typeface="+mn-ea"/>
              </a:rPr>
              <a:t>format. </a:t>
            </a:r>
            <a:r>
              <a:rPr lang="en-US" altLang="zh-CN" sz="2200" dirty="0" smtClean="0">
                <a:latin typeface="+mn-ea"/>
              </a:rPr>
              <a:t>Our approach works </a:t>
            </a:r>
            <a:r>
              <a:rPr lang="en-US" altLang="zh-CN" sz="2200" dirty="0">
                <a:latin typeface="+mn-ea"/>
              </a:rPr>
              <a:t>for time series of different lengths, sampling </a:t>
            </a:r>
            <a:r>
              <a:rPr lang="en-US" altLang="zh-CN" sz="2200" dirty="0" smtClean="0">
                <a:latin typeface="+mn-ea"/>
              </a:rPr>
              <a:t>rates, dimensionalities</a:t>
            </a:r>
            <a:r>
              <a:rPr lang="en-US" altLang="zh-CN" sz="2200" dirty="0">
                <a:latin typeface="+mn-ea"/>
              </a:rPr>
              <a:t>, with missing values, etc.</a:t>
            </a:r>
          </a:p>
        </p:txBody>
      </p:sp>
    </p:spTree>
    <p:extLst>
      <p:ext uri="{BB962C8B-B14F-4D97-AF65-F5344CB8AC3E}">
        <p14:creationId xmlns:p14="http://schemas.microsoft.com/office/powerpoint/2010/main" val="373546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5683349" cy="362708"/>
          </a:xfrm>
        </p:spPr>
        <p:txBody>
          <a:bodyPr/>
          <a:lstStyle/>
          <a:p>
            <a:r>
              <a:rPr lang="en-US" altLang="zh-CN" sz="3000" dirty="0"/>
              <a:t>The Perils of Parameter-Laden Algorithms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6480" y="712123"/>
            <a:ext cx="12166141" cy="625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200" dirty="0" smtClean="0">
                <a:latin typeface="+mn-ea"/>
              </a:rPr>
              <a:t>While </a:t>
            </a:r>
            <a:r>
              <a:rPr lang="en-US" altLang="zh-CN" sz="2200" dirty="0">
                <a:latin typeface="+mn-ea"/>
              </a:rPr>
              <a:t>there </a:t>
            </a:r>
            <a:r>
              <a:rPr lang="en-US" altLang="zh-CN" sz="2200" dirty="0" smtClean="0">
                <a:latin typeface="+mn-ea"/>
              </a:rPr>
              <a:t>are many </a:t>
            </a:r>
            <a:r>
              <a:rPr lang="en-US" altLang="zh-CN" sz="2200" b="1" dirty="0">
                <a:latin typeface="+mn-ea"/>
              </a:rPr>
              <a:t>techniques for automatically tuning parameters</a:t>
            </a:r>
            <a:r>
              <a:rPr lang="en-US" altLang="zh-CN" sz="2200" dirty="0">
                <a:latin typeface="+mn-ea"/>
              </a:rPr>
              <a:t>, many </a:t>
            </a:r>
            <a:r>
              <a:rPr lang="en-US" altLang="zh-CN" sz="2200" dirty="0" smtClean="0">
                <a:latin typeface="+mn-ea"/>
              </a:rPr>
              <a:t>of these techniques </a:t>
            </a:r>
            <a:r>
              <a:rPr lang="en-US" altLang="zh-CN" sz="2200" dirty="0">
                <a:latin typeface="+mn-ea"/>
              </a:rPr>
              <a:t>themselves have parameters, possibly resulting </a:t>
            </a:r>
            <a:r>
              <a:rPr lang="en-US" altLang="zh-CN" sz="2200" dirty="0" smtClean="0">
                <a:latin typeface="+mn-ea"/>
              </a:rPr>
              <a:t>in an </a:t>
            </a:r>
            <a:r>
              <a:rPr lang="en-US" altLang="zh-CN" sz="2200" dirty="0">
                <a:latin typeface="+mn-ea"/>
              </a:rPr>
              <a:t>infinite regression</a:t>
            </a:r>
            <a:r>
              <a:rPr lang="en-US" altLang="zh-CN" sz="22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>
                <a:latin typeface="+mn-ea"/>
              </a:rPr>
              <a:t>An </a:t>
            </a:r>
            <a:r>
              <a:rPr lang="en-US" altLang="zh-CN" sz="2200" b="1" dirty="0">
                <a:latin typeface="+mn-ea"/>
              </a:rPr>
              <a:t>additional problem of parameter-laden algorithms </a:t>
            </a:r>
            <a:r>
              <a:rPr lang="en-US" altLang="zh-CN" sz="2200" dirty="0">
                <a:latin typeface="+mn-ea"/>
              </a:rPr>
              <a:t>is that </a:t>
            </a:r>
            <a:r>
              <a:rPr lang="en-US" altLang="zh-CN" sz="2200" dirty="0" smtClean="0">
                <a:latin typeface="+mn-ea"/>
              </a:rPr>
              <a:t>they make </a:t>
            </a:r>
            <a:r>
              <a:rPr lang="en-US" altLang="zh-CN" sz="2200" dirty="0">
                <a:latin typeface="+mn-ea"/>
              </a:rPr>
              <a:t>it difficult </a:t>
            </a:r>
            <a:r>
              <a:rPr lang="en-US" altLang="zh-CN" sz="2200" dirty="0" smtClean="0">
                <a:latin typeface="+mn-ea"/>
              </a:rPr>
              <a:t>to reproduce </a:t>
            </a:r>
            <a:r>
              <a:rPr lang="en-US" altLang="zh-CN" sz="2200" dirty="0">
                <a:latin typeface="+mn-ea"/>
              </a:rPr>
              <a:t>published experimental results, and </a:t>
            </a:r>
            <a:r>
              <a:rPr lang="en-US" altLang="zh-CN" sz="2200" dirty="0" smtClean="0">
                <a:latin typeface="+mn-ea"/>
              </a:rPr>
              <a:t>to understand </a:t>
            </a:r>
            <a:r>
              <a:rPr lang="en-US" altLang="zh-CN" sz="2200" dirty="0">
                <a:latin typeface="+mn-ea"/>
              </a:rPr>
              <a:t>the contribution of a proposed algorithm</a:t>
            </a:r>
            <a:r>
              <a:rPr lang="en-US" altLang="zh-CN" sz="22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>
                <a:latin typeface="+mn-ea"/>
              </a:rPr>
              <a:t>In general, the </a:t>
            </a:r>
            <a:r>
              <a:rPr lang="en-US" altLang="zh-CN" sz="2200" b="1" dirty="0">
                <a:latin typeface="+mn-ea"/>
              </a:rPr>
              <a:t>potential asymmetry </a:t>
            </a:r>
            <a:r>
              <a:rPr lang="en-US" altLang="zh-CN" sz="2200" b="1" dirty="0" smtClean="0">
                <a:latin typeface="+mn-ea"/>
              </a:rPr>
              <a:t>in parameter </a:t>
            </a:r>
            <a:r>
              <a:rPr lang="en-US" altLang="zh-CN" sz="2200" b="1" dirty="0">
                <a:latin typeface="+mn-ea"/>
              </a:rPr>
              <a:t>tuning effort</a:t>
            </a:r>
            <a:r>
              <a:rPr lang="en-US" altLang="zh-CN" sz="2200" dirty="0">
                <a:latin typeface="+mn-ea"/>
              </a:rPr>
              <a:t> effectively prevents us from evaluating </a:t>
            </a:r>
            <a:r>
              <a:rPr lang="en-US" altLang="zh-CN" sz="2200" dirty="0" smtClean="0">
                <a:latin typeface="+mn-ea"/>
              </a:rPr>
              <a:t>the contribution </a:t>
            </a:r>
            <a:r>
              <a:rPr lang="en-US" altLang="zh-CN" sz="2200" dirty="0">
                <a:latin typeface="+mn-ea"/>
              </a:rPr>
              <a:t>of many papers</a:t>
            </a:r>
            <a:r>
              <a:rPr lang="en-US" altLang="zh-CN" sz="22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>
                <a:latin typeface="+mn-ea"/>
              </a:rPr>
              <a:t>Creating </a:t>
            </a:r>
            <a:r>
              <a:rPr lang="en-US" altLang="zh-CN" sz="2200" dirty="0" smtClean="0">
                <a:latin typeface="+mn-ea"/>
              </a:rPr>
              <a:t>a dataset </a:t>
            </a:r>
            <a:r>
              <a:rPr lang="en-US" altLang="zh-CN" sz="2200" dirty="0">
                <a:latin typeface="+mn-ea"/>
              </a:rPr>
              <a:t>may be regarded as a form of meta parameter </a:t>
            </a:r>
            <a:r>
              <a:rPr lang="en-US" altLang="zh-CN" sz="2200" dirty="0" smtClean="0">
                <a:latin typeface="+mn-ea"/>
              </a:rPr>
              <a:t>tuning.</a:t>
            </a:r>
          </a:p>
          <a:p>
            <a:pPr>
              <a:lnSpc>
                <a:spcPct val="13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>
                <a:latin typeface="+mn-ea"/>
              </a:rPr>
              <a:t>In any case, there are clearly </a:t>
            </a:r>
            <a:r>
              <a:rPr lang="en-US" altLang="zh-CN" sz="2200" dirty="0" smtClean="0">
                <a:latin typeface="+mn-ea"/>
              </a:rPr>
              <a:t>problems in </a:t>
            </a:r>
            <a:r>
              <a:rPr lang="en-US" altLang="zh-CN" sz="2200" dirty="0">
                <a:latin typeface="+mn-ea"/>
              </a:rPr>
              <a:t>setting parameters (training) and reporting results (testing) on </a:t>
            </a:r>
            <a:r>
              <a:rPr lang="en-US" altLang="zh-CN" sz="2200" dirty="0" smtClean="0">
                <a:latin typeface="+mn-ea"/>
              </a:rPr>
              <a:t>the same dataset</a:t>
            </a:r>
            <a:r>
              <a:rPr lang="en-US" altLang="zh-CN" sz="2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410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6752493" cy="362708"/>
          </a:xfrm>
        </p:spPr>
        <p:txBody>
          <a:bodyPr/>
          <a:lstStyle/>
          <a:p>
            <a:r>
              <a:rPr lang="en-US" altLang="zh-CN" sz="3000" dirty="0"/>
              <a:t>Kolmogorov </a:t>
            </a:r>
            <a:r>
              <a:rPr lang="en-US" altLang="zh-CN" sz="3000" dirty="0" smtClean="0"/>
              <a:t>Complexity Algorithms</a:t>
            </a:r>
            <a:endParaRPr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1299160"/>
            <a:ext cx="9477375" cy="1200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031" y="3184643"/>
            <a:ext cx="9446656" cy="28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5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6752493" cy="362708"/>
          </a:xfrm>
        </p:spPr>
        <p:txBody>
          <a:bodyPr/>
          <a:lstStyle/>
          <a:p>
            <a:r>
              <a:rPr lang="en-US" altLang="zh-CN" sz="3000" dirty="0"/>
              <a:t>Kolmogorov </a:t>
            </a:r>
            <a:r>
              <a:rPr lang="en-US" altLang="zh-CN" sz="3000" dirty="0" smtClean="0"/>
              <a:t>Complexity Algorithms</a:t>
            </a:r>
            <a:endParaRPr lang="zh-CN" altLang="en-US" sz="3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660085"/>
            <a:ext cx="9467850" cy="29432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05" y="3772122"/>
            <a:ext cx="9464391" cy="29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5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6752493" cy="362708"/>
          </a:xfrm>
        </p:spPr>
        <p:txBody>
          <a:bodyPr/>
          <a:lstStyle/>
          <a:p>
            <a:r>
              <a:rPr lang="en-US" altLang="zh-CN" sz="3000" dirty="0"/>
              <a:t>Kolmogorov </a:t>
            </a:r>
            <a:r>
              <a:rPr lang="en-US" altLang="zh-CN" sz="3000" dirty="0" smtClean="0"/>
              <a:t>Complexity Algorithms</a:t>
            </a:r>
            <a:endParaRPr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3" y="876300"/>
            <a:ext cx="9515475" cy="2552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032" y="4164037"/>
            <a:ext cx="1204793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+mn-ea"/>
              </a:rPr>
              <a:t>The idea of using data compression to classify sequences is not </a:t>
            </a:r>
            <a:r>
              <a:rPr lang="en-US" altLang="zh-CN" sz="2200" dirty="0" smtClean="0">
                <a:latin typeface="+mn-ea"/>
              </a:rPr>
              <a:t>new</a:t>
            </a:r>
            <a:r>
              <a:rPr lang="en-US" altLang="zh-CN" sz="2200" dirty="0">
                <a:latin typeface="+mn-ea"/>
              </a:rPr>
              <a:t>. (classify DNA sequences, classify fifty languages)</a:t>
            </a:r>
            <a:br>
              <a:rPr lang="en-US" altLang="zh-CN" sz="2200" dirty="0">
                <a:latin typeface="+mn-ea"/>
              </a:rPr>
            </a:br>
            <a:endParaRPr lang="en-US" altLang="zh-CN" sz="2200" dirty="0">
              <a:latin typeface="+mn-ea"/>
            </a:endParaRPr>
          </a:p>
          <a:p>
            <a:r>
              <a:rPr lang="en-US" altLang="zh-CN" sz="2200" dirty="0">
                <a:latin typeface="+mn-ea"/>
              </a:rPr>
              <a:t>The idea of using compression to classify sequences is tightly connected with </a:t>
            </a:r>
            <a:r>
              <a:rPr lang="en-US" altLang="zh-CN" sz="2200" dirty="0" smtClean="0">
                <a:latin typeface="+mn-ea"/>
              </a:rPr>
              <a:t>the </a:t>
            </a:r>
            <a:r>
              <a:rPr lang="en-US" altLang="zh-CN" sz="2200" b="1" dirty="0" smtClean="0">
                <a:solidFill>
                  <a:srgbClr val="0070C0"/>
                </a:solidFill>
                <a:latin typeface="+mn-ea"/>
              </a:rPr>
              <a:t>minimum </a:t>
            </a:r>
            <a:r>
              <a:rPr lang="en-US" altLang="zh-CN" sz="2200" b="1" dirty="0">
                <a:solidFill>
                  <a:srgbClr val="0070C0"/>
                </a:solidFill>
                <a:latin typeface="+mn-ea"/>
              </a:rPr>
              <a:t>description length (MDL) principle</a:t>
            </a:r>
            <a:r>
              <a:rPr lang="en-US" altLang="zh-CN" sz="2200" dirty="0">
                <a:latin typeface="+mn-ea"/>
              </a:rPr>
              <a:t>.</a:t>
            </a:r>
            <a:endParaRPr lang="zh-CN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457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7877909" cy="362708"/>
          </a:xfrm>
        </p:spPr>
        <p:txBody>
          <a:bodyPr/>
          <a:lstStyle/>
          <a:p>
            <a:r>
              <a:rPr lang="en-US" altLang="zh-CN" sz="3000" dirty="0"/>
              <a:t>Compression-Based Dissimilarity </a:t>
            </a:r>
            <a:r>
              <a:rPr lang="en-US" altLang="zh-CN" sz="3000" dirty="0" smtClean="0"/>
              <a:t>Measure</a:t>
            </a:r>
            <a:endParaRPr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3" y="712123"/>
            <a:ext cx="7804125" cy="151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526" y="1242000"/>
            <a:ext cx="6795474" cy="5616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0055" y="3188965"/>
            <a:ext cx="532274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+mn-ea"/>
              </a:rPr>
              <a:t>The </a:t>
            </a:r>
            <a:r>
              <a:rPr lang="en-US" altLang="zh-CN" sz="2200" b="1" dirty="0">
                <a:latin typeface="+mn-ea"/>
              </a:rPr>
              <a:t>inputs</a:t>
            </a:r>
            <a:r>
              <a:rPr lang="en-US" altLang="zh-CN" sz="2200" dirty="0">
                <a:latin typeface="+mn-ea"/>
              </a:rPr>
              <a:t> are the two </a:t>
            </a:r>
            <a:r>
              <a:rPr lang="en-US" altLang="zh-CN" sz="2200" b="1" dirty="0">
                <a:latin typeface="+mn-ea"/>
              </a:rPr>
              <a:t>matrices</a:t>
            </a:r>
            <a:r>
              <a:rPr lang="en-US" altLang="zh-CN" sz="2200" dirty="0">
                <a:latin typeface="+mn-ea"/>
              </a:rPr>
              <a:t> to be compared. These matrices </a:t>
            </a:r>
            <a:r>
              <a:rPr lang="en-US" altLang="zh-CN" sz="2200" dirty="0" smtClean="0">
                <a:latin typeface="+mn-ea"/>
              </a:rPr>
              <a:t>can be </a:t>
            </a:r>
            <a:r>
              <a:rPr lang="en-US" altLang="zh-CN" sz="2200" dirty="0">
                <a:latin typeface="+mn-ea"/>
              </a:rPr>
              <a:t>time series, DNA strings, images, natural language text, </a:t>
            </a:r>
            <a:r>
              <a:rPr lang="en-US" altLang="zh-CN" sz="2200" dirty="0" smtClean="0">
                <a:latin typeface="+mn-ea"/>
              </a:rPr>
              <a:t>midi representations </a:t>
            </a:r>
            <a:r>
              <a:rPr lang="en-US" altLang="zh-CN" sz="2200" dirty="0">
                <a:latin typeface="+mn-ea"/>
              </a:rPr>
              <a:t>of music, etc.</a:t>
            </a:r>
            <a:endParaRPr lang="zh-CN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24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7906044" cy="362708"/>
          </a:xfrm>
        </p:spPr>
        <p:txBody>
          <a:bodyPr/>
          <a:lstStyle/>
          <a:p>
            <a:r>
              <a:rPr lang="en-US" altLang="zh-CN" sz="3000" dirty="0"/>
              <a:t>Compression-Based Dissimilarity Measure</a:t>
            </a:r>
            <a:endParaRPr lang="zh-CN" altLang="en-US" sz="3000" dirty="0"/>
          </a:p>
          <a:p>
            <a:r>
              <a:rPr lang="en-US" altLang="zh-CN" sz="3000" dirty="0" smtClean="0"/>
              <a:t>Algorithms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6480" y="712123"/>
            <a:ext cx="12166141" cy="537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200" dirty="0">
                <a:latin typeface="+mn-ea"/>
              </a:rPr>
              <a:t>One could argue that also CDM has several parameters. </a:t>
            </a:r>
            <a:endParaRPr lang="en-US" altLang="zh-CN" sz="22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2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 smtClean="0">
                <a:latin typeface="+mn-ea"/>
              </a:rPr>
              <a:t>In fact, </a:t>
            </a:r>
            <a:r>
              <a:rPr lang="en-US" altLang="zh-CN" sz="2200" b="1" dirty="0" smtClean="0">
                <a:latin typeface="+mn-ea"/>
              </a:rPr>
              <a:t>CDM </a:t>
            </a:r>
            <a:r>
              <a:rPr lang="en-US" altLang="zh-CN" sz="2200" b="1" dirty="0">
                <a:latin typeface="+mn-ea"/>
              </a:rPr>
              <a:t>depends on the choice of the specific compressor </a:t>
            </a:r>
            <a:r>
              <a:rPr lang="en-US" altLang="zh-CN" sz="2200" dirty="0">
                <a:latin typeface="+mn-ea"/>
              </a:rPr>
              <a:t>(</a:t>
            </a:r>
            <a:r>
              <a:rPr lang="en-US" altLang="zh-CN" sz="2200" dirty="0" err="1" smtClean="0">
                <a:latin typeface="+mn-ea"/>
              </a:rPr>
              <a:t>gzip</a:t>
            </a:r>
            <a:r>
              <a:rPr lang="en-US" altLang="zh-CN" sz="2200" dirty="0" smtClean="0">
                <a:latin typeface="+mn-ea"/>
              </a:rPr>
              <a:t>, compress</a:t>
            </a:r>
            <a:r>
              <a:rPr lang="en-US" altLang="zh-CN" sz="2200" dirty="0">
                <a:latin typeface="+mn-ea"/>
              </a:rPr>
              <a:t>, bzip2, etc.), </a:t>
            </a:r>
            <a:r>
              <a:rPr lang="en-US" altLang="zh-CN" sz="2200" b="1" dirty="0">
                <a:latin typeface="+mn-ea"/>
              </a:rPr>
              <a:t>and on the </a:t>
            </a:r>
            <a:r>
              <a:rPr lang="en-US" altLang="zh-CN" sz="2200" b="1" dirty="0" smtClean="0">
                <a:latin typeface="+mn-ea"/>
              </a:rPr>
              <a:t>compression parameters </a:t>
            </a:r>
            <a:r>
              <a:rPr lang="en-US" altLang="zh-CN" sz="2200" dirty="0">
                <a:latin typeface="+mn-ea"/>
              </a:rPr>
              <a:t>(</a:t>
            </a:r>
            <a:r>
              <a:rPr lang="en-US" altLang="zh-CN" sz="2200" dirty="0" smtClean="0">
                <a:latin typeface="+mn-ea"/>
              </a:rPr>
              <a:t>for example</a:t>
            </a:r>
            <a:r>
              <a:rPr lang="en-US" altLang="zh-CN" sz="2200" dirty="0">
                <a:latin typeface="+mn-ea"/>
              </a:rPr>
              <a:t>, the sliding window size in </a:t>
            </a:r>
            <a:r>
              <a:rPr lang="en-US" altLang="zh-CN" sz="2200" dirty="0" err="1">
                <a:latin typeface="+mn-ea"/>
              </a:rPr>
              <a:t>gzip</a:t>
            </a:r>
            <a:r>
              <a:rPr lang="en-US" altLang="zh-CN" sz="2200" dirty="0">
                <a:latin typeface="+mn-ea"/>
              </a:rPr>
              <a:t>). </a:t>
            </a:r>
            <a:endParaRPr lang="en-US" altLang="zh-CN" sz="22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 smtClean="0">
                <a:latin typeface="+mn-ea"/>
              </a:rPr>
              <a:t>But </a:t>
            </a:r>
            <a:r>
              <a:rPr lang="en-US" altLang="zh-CN" sz="2200" dirty="0">
                <a:latin typeface="+mn-ea"/>
              </a:rPr>
              <a:t>because we </a:t>
            </a:r>
            <a:r>
              <a:rPr lang="en-US" altLang="zh-CN" sz="2200" dirty="0" smtClean="0">
                <a:latin typeface="+mn-ea"/>
              </a:rPr>
              <a:t>are trying </a:t>
            </a:r>
            <a:r>
              <a:rPr lang="en-US" altLang="zh-CN" sz="2200" dirty="0">
                <a:latin typeface="+mn-ea"/>
              </a:rPr>
              <a:t>to get the best approximation of the Kolmogorov complexity, one should just </a:t>
            </a:r>
            <a:r>
              <a:rPr lang="en-US" altLang="zh-CN" sz="2200" b="1" dirty="0">
                <a:latin typeface="+mn-ea"/>
              </a:rPr>
              <a:t>choose the best combination </a:t>
            </a:r>
            <a:r>
              <a:rPr lang="en-US" altLang="zh-CN" sz="2200" b="1" dirty="0" smtClean="0">
                <a:latin typeface="+mn-ea"/>
              </a:rPr>
              <a:t>of compression </a:t>
            </a:r>
            <a:r>
              <a:rPr lang="en-US" altLang="zh-CN" sz="2200" b="1" dirty="0">
                <a:latin typeface="+mn-ea"/>
              </a:rPr>
              <a:t>tool and compression parameters for the data</a:t>
            </a:r>
            <a:r>
              <a:rPr lang="en-US" altLang="zh-CN" sz="2200" dirty="0">
                <a:latin typeface="+mn-ea"/>
              </a:rPr>
              <a:t>. </a:t>
            </a:r>
            <a:endParaRPr lang="en-US" altLang="zh-CN" sz="22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 smtClean="0">
                <a:latin typeface="+mn-ea"/>
              </a:rPr>
              <a:t>There is</a:t>
            </a:r>
            <a:r>
              <a:rPr lang="en-US" altLang="zh-CN" sz="2200" dirty="0">
                <a:latin typeface="+mn-ea"/>
              </a:rPr>
              <a:t>, in fact, no freedom in the choice to be made. We simply </a:t>
            </a:r>
            <a:r>
              <a:rPr lang="en-US" altLang="zh-CN" sz="2200" dirty="0" smtClean="0">
                <a:latin typeface="+mn-ea"/>
              </a:rPr>
              <a:t>run these </a:t>
            </a:r>
            <a:r>
              <a:rPr lang="en-US" altLang="zh-CN" sz="2200" dirty="0">
                <a:latin typeface="+mn-ea"/>
              </a:rPr>
              <a:t>compression algorithms on the data to be classified </a:t>
            </a:r>
            <a:r>
              <a:rPr lang="en-US" altLang="zh-CN" sz="2200" dirty="0" smtClean="0">
                <a:latin typeface="+mn-ea"/>
              </a:rPr>
              <a:t>and choose </a:t>
            </a:r>
            <a:r>
              <a:rPr lang="en-US" altLang="zh-CN" sz="2200" dirty="0">
                <a:latin typeface="+mn-ea"/>
              </a:rPr>
              <a:t>the one that gives the </a:t>
            </a:r>
            <a:r>
              <a:rPr lang="en-US" altLang="zh-CN" sz="2200" dirty="0" smtClean="0">
                <a:latin typeface="+mn-ea"/>
              </a:rPr>
              <a:t>highest compression</a:t>
            </a:r>
            <a:r>
              <a:rPr lang="en-US" altLang="zh-CN" sz="2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555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10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C0CA54"/>
      </a:accent1>
      <a:accent2>
        <a:srgbClr val="9BCF39"/>
      </a:accent2>
      <a:accent3>
        <a:srgbClr val="76AC70"/>
      </a:accent3>
      <a:accent4>
        <a:srgbClr val="2C9F76"/>
      </a:accent4>
      <a:accent5>
        <a:srgbClr val="2C789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5081</TotalTime>
  <Words>1516</Words>
  <Application>Microsoft Office PowerPoint</Application>
  <PresentationFormat>宽屏</PresentationFormat>
  <Paragraphs>135</Paragraphs>
  <Slides>26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Liu Jorfun</cp:lastModifiedBy>
  <cp:revision>819</cp:revision>
  <dcterms:created xsi:type="dcterms:W3CDTF">2015-08-18T02:51:41Z</dcterms:created>
  <dcterms:modified xsi:type="dcterms:W3CDTF">2017-07-14T09:44:35Z</dcterms:modified>
  <cp:category/>
</cp:coreProperties>
</file>