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85006" autoAdjust="0"/>
  </p:normalViewPr>
  <p:slideViewPr>
    <p:cSldViewPr snapToGrid="0" showGuides="1">
      <p:cViewPr varScale="1">
        <p:scale>
          <a:sx n="98" d="100"/>
          <a:sy n="98" d="100"/>
        </p:scale>
        <p:origin x="9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F9E9B-5C20-4856-88D8-2DC5969E78A2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A80E1-D7EF-424B-82EA-73EF1B26AE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24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https://www.interaction-design.org/literature/topics/user-scenarios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A80E1-D7EF-424B-82EA-73EF1B26AE1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92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8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0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02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5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37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64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25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66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75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10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819E8C-76BA-430B-9E74-876DFAB43A2A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F93A4-9E01-498E-A461-4C69009CC88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400" noProof="0" dirty="0" smtClean="0"/>
              <a:t>DCU – Diseño de Personas-Escenario</a:t>
            </a:r>
            <a:endParaRPr lang="es-ES" sz="5400" noProof="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2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el DCU?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5555" y="1845733"/>
            <a:ext cx="10136037" cy="44170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Es un </a:t>
            </a:r>
            <a:r>
              <a:rPr lang="es-ES" b="1" dirty="0" smtClean="0"/>
              <a:t>enfoque para el desarrollo de sistemas interactivos</a:t>
            </a:r>
            <a:r>
              <a:rPr lang="es-ES" dirty="0" smtClean="0"/>
              <a:t> cuya filosofía determina </a:t>
            </a:r>
            <a:r>
              <a:rPr lang="es-ES" dirty="0"/>
              <a:t>que, con el objetivo de que el resultado final sea usable, el </a:t>
            </a:r>
            <a:r>
              <a:rPr lang="es-ES" b="1" dirty="0"/>
              <a:t>proceso de diseño debe estar dirigido por los usuarios</a:t>
            </a:r>
            <a:r>
              <a:rPr lang="es-ES" dirty="0"/>
              <a:t>; sus necesidades, habilidades, conocimientos, modelos mentales, objetivos, experiencia y contexto. Además, esta filosofía también nos indica que son precisamente los propios usuarios la mejor fuente de información acerca de la usabilidad de cualquier diseño.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83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del DCU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918652" cy="4023360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sz="2400" dirty="0" smtClean="0"/>
              <a:t>  Es un </a:t>
            </a:r>
            <a:r>
              <a:rPr lang="es-ES" sz="2400" dirty="0"/>
              <a:t>proceso cíclico en el que las </a:t>
            </a:r>
            <a:r>
              <a:rPr lang="es-ES" sz="2400" b="1" dirty="0"/>
              <a:t>decisiones de diseño </a:t>
            </a:r>
            <a:r>
              <a:rPr lang="es-ES" sz="2400" dirty="0"/>
              <a:t>están </a:t>
            </a:r>
            <a:r>
              <a:rPr lang="es-ES" sz="2400" b="1" dirty="0"/>
              <a:t>dirigidas por el usuario</a:t>
            </a:r>
            <a:r>
              <a:rPr lang="es-ES" sz="2400" dirty="0"/>
              <a:t> y </a:t>
            </a:r>
            <a:r>
              <a:rPr lang="es-ES" sz="2400" b="1" dirty="0" smtClean="0"/>
              <a:t>por los </a:t>
            </a:r>
            <a:r>
              <a:rPr lang="es-ES" sz="2400" b="1" dirty="0"/>
              <a:t>objetivos </a:t>
            </a:r>
            <a:r>
              <a:rPr lang="es-ES" sz="2400" dirty="0"/>
              <a:t>que pretende satisfacer el producto, y donde la usabilidad </a:t>
            </a:r>
            <a:r>
              <a:rPr lang="es-ES" sz="2400" dirty="0" smtClean="0"/>
              <a:t>se evalúa </a:t>
            </a:r>
            <a:r>
              <a:rPr lang="es-ES" sz="2400" dirty="0"/>
              <a:t>de forma iterativa y </a:t>
            </a:r>
            <a:r>
              <a:rPr lang="es-ES" sz="2400" dirty="0" smtClean="0"/>
              <a:t>se mejora de forma incremental.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2400" dirty="0" smtClean="0"/>
              <a:t>  Se divide en </a:t>
            </a:r>
            <a:r>
              <a:rPr lang="es-ES" sz="2400" dirty="0" smtClean="0"/>
              <a:t>varias fases, en la que la primera es:</a:t>
            </a:r>
            <a:endParaRPr lang="en-US" sz="2400" dirty="0" smtClean="0"/>
          </a:p>
          <a:p>
            <a:pPr marL="658368" lvl="1" indent="-457200" fontAlgn="base">
              <a:buFont typeface="+mj-lt"/>
              <a:buAutoNum type="arabicPeriod"/>
            </a:pPr>
            <a:r>
              <a:rPr lang="es-ES" sz="2000" b="1" dirty="0"/>
              <a:t>Especificar el contexto de </a:t>
            </a:r>
            <a:r>
              <a:rPr lang="es-ES" sz="2000" b="1" dirty="0" smtClean="0"/>
              <a:t>uso:</a:t>
            </a:r>
          </a:p>
          <a:p>
            <a:pPr marL="635508" lvl="1" indent="-342900">
              <a:buFont typeface="Courier New" panose="02070309020205020404" pitchFamily="49" charset="0"/>
              <a:buChar char="o"/>
            </a:pPr>
            <a:r>
              <a:rPr lang="es-ES" dirty="0" smtClean="0"/>
              <a:t>Identificar </a:t>
            </a:r>
            <a:r>
              <a:rPr lang="es-ES" dirty="0"/>
              <a:t>a las personas que utilizarán el producto.</a:t>
            </a:r>
          </a:p>
          <a:p>
            <a:pPr marL="635508" lvl="1" indent="-342900">
              <a:buFont typeface="Courier New" panose="02070309020205020404" pitchFamily="49" charset="0"/>
              <a:buChar char="o"/>
            </a:pPr>
            <a:r>
              <a:rPr lang="es-ES" dirty="0"/>
              <a:t>Entender para qué lo usarán.</a:t>
            </a:r>
          </a:p>
          <a:p>
            <a:pPr marL="635508" lvl="1" indent="-342900">
              <a:buFont typeface="Courier New" panose="02070309020205020404" pitchFamily="49" charset="0"/>
              <a:buChar char="o"/>
            </a:pPr>
            <a:r>
              <a:rPr lang="es-ES" dirty="0"/>
              <a:t>Determinar en qué condiciones lo usarán.</a:t>
            </a:r>
            <a:endParaRPr lang="en-US" dirty="0"/>
          </a:p>
          <a:p>
            <a:pPr marL="658368" lvl="1" indent="-457200" fontAlgn="base">
              <a:buFont typeface="+mj-lt"/>
              <a:buAutoNum type="arabicPeriod"/>
            </a:pP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637642" y="5814743"/>
            <a:ext cx="2596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http://www.nosolousabilidad.com/manual/3.htm</a:t>
            </a:r>
          </a:p>
        </p:txBody>
      </p:sp>
    </p:spTree>
    <p:extLst>
      <p:ext uri="{BB962C8B-B14F-4D97-AF65-F5344CB8AC3E}">
        <p14:creationId xmlns:p14="http://schemas.microsoft.com/office/powerpoint/2010/main" val="18288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Persona-Escenario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845734"/>
            <a:ext cx="6882154" cy="430405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técnica </a:t>
            </a:r>
            <a:r>
              <a:rPr lang="es-ES" dirty="0" smtClean="0"/>
              <a:t>Persona-Escenario </a:t>
            </a:r>
            <a:r>
              <a:rPr lang="es-ES" b="1" dirty="0" smtClean="0"/>
              <a:t>sintetiza </a:t>
            </a:r>
            <a:r>
              <a:rPr lang="es-ES" b="1" dirty="0"/>
              <a:t>la información</a:t>
            </a:r>
            <a:r>
              <a:rPr lang="es-ES" dirty="0"/>
              <a:t> extraída en </a:t>
            </a:r>
            <a:r>
              <a:rPr lang="es-ES" dirty="0" smtClean="0"/>
              <a:t>la etapa </a:t>
            </a:r>
            <a:r>
              <a:rPr lang="es-ES" dirty="0"/>
              <a:t>de </a:t>
            </a:r>
            <a:r>
              <a:rPr lang="es-ES" dirty="0" smtClean="0"/>
              <a:t>identificación </a:t>
            </a:r>
            <a:r>
              <a:rPr lang="es-ES" dirty="0"/>
              <a:t>de la audiencia </a:t>
            </a:r>
            <a:r>
              <a:rPr lang="es-ES" dirty="0" smtClean="0"/>
              <a:t>en </a:t>
            </a:r>
            <a:r>
              <a:rPr lang="es-ES" dirty="0"/>
              <a:t>una serie de documentos (o fichas) que representarían </a:t>
            </a:r>
            <a:r>
              <a:rPr lang="es-ES" b="1" dirty="0"/>
              <a:t>arquetipos de usuarios</a:t>
            </a:r>
            <a:r>
              <a:rPr lang="es-ES" dirty="0"/>
              <a:t>. </a:t>
            </a:r>
            <a:endParaRPr lang="es-E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/>
              <a:t>Mientras </a:t>
            </a:r>
            <a:r>
              <a:rPr lang="es-ES" dirty="0"/>
              <a:t>que la </a:t>
            </a:r>
            <a:r>
              <a:rPr lang="es-ES" b="1" dirty="0"/>
              <a:t>identidad de estos personajes es inventada </a:t>
            </a:r>
            <a:r>
              <a:rPr lang="es-ES" dirty="0"/>
              <a:t>(nombre, fotografía, etc.), la información sobre sus </a:t>
            </a:r>
            <a:r>
              <a:rPr lang="es-ES" b="1" dirty="0"/>
              <a:t>necesidades, motivaciones, actitudes y comportamientos</a:t>
            </a:r>
            <a:r>
              <a:rPr lang="es-ES" dirty="0"/>
              <a:t> debe esta basada en </a:t>
            </a:r>
            <a:r>
              <a:rPr lang="es-ES" b="1" dirty="0"/>
              <a:t>datos reales </a:t>
            </a:r>
            <a:r>
              <a:rPr lang="es-ES" dirty="0"/>
              <a:t>extraídos de usuarios potenciales o reales </a:t>
            </a:r>
            <a:r>
              <a:rPr lang="es-ES" dirty="0" smtClean="0"/>
              <a:t>de la aplicación a </a:t>
            </a:r>
            <a:r>
              <a:rPr lang="es-ES" dirty="0"/>
              <a:t>diseñar. </a:t>
            </a:r>
            <a:endParaRPr lang="es-E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 smtClean="0"/>
              <a:t>Los </a:t>
            </a:r>
            <a:r>
              <a:rPr lang="es-ES" dirty="0"/>
              <a:t>personajes suelen </a:t>
            </a:r>
            <a:r>
              <a:rPr lang="es-ES" b="1" dirty="0"/>
              <a:t>contextualizarse con escenarios</a:t>
            </a:r>
            <a:r>
              <a:rPr lang="es-ES" dirty="0"/>
              <a:t> o descripciones de situaciones de uso concretas</a:t>
            </a:r>
            <a:r>
              <a:rPr lang="es-E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/>
              <a:t>Deberemos conseguir que los personajes creados (que no deben superar los </a:t>
            </a:r>
            <a:r>
              <a:rPr lang="es-ES" b="1" dirty="0"/>
              <a:t>7 u 8</a:t>
            </a:r>
            <a:r>
              <a:rPr lang="es-ES" dirty="0"/>
              <a:t>), representen al mayor porcentaje posible de la audiencia, y que sus características no se solapen entre sí (de poco sirve tener dos personajes que </a:t>
            </a:r>
            <a:r>
              <a:rPr lang="es-ES" dirty="0" smtClean="0"/>
              <a:t>compartan </a:t>
            </a:r>
            <a:r>
              <a:rPr lang="es-ES" dirty="0"/>
              <a:t>demasiadas propiedades, y por tanto </a:t>
            </a:r>
            <a:r>
              <a:rPr lang="es-ES" dirty="0" smtClean="0"/>
              <a:t>representen </a:t>
            </a:r>
            <a:r>
              <a:rPr lang="es-ES" dirty="0"/>
              <a:t>arquetipos de usuarios muy similares).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68" y="1708030"/>
            <a:ext cx="3162890" cy="405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232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12518</TotalTime>
  <Words>333</Words>
  <Application>Microsoft Office PowerPoint</Application>
  <PresentationFormat>Panorámica</PresentationFormat>
  <Paragraphs>18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Retrospección</vt:lpstr>
      <vt:lpstr>DCU – Diseño de Personas-Escenario</vt:lpstr>
      <vt:lpstr>¿Qué es el DCU?</vt:lpstr>
      <vt:lpstr>Fases del DCU</vt:lpstr>
      <vt:lpstr>Persona-Escenario</vt:lpstr>
    </vt:vector>
  </TitlesOfParts>
  <Company>Universidad de Oviedo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Fernández Lanvin</dc:creator>
  <cp:lastModifiedBy>SUBDIR. EMPRESA E. ING. INFORMATICA</cp:lastModifiedBy>
  <cp:revision>116</cp:revision>
  <dcterms:created xsi:type="dcterms:W3CDTF">2019-09-24T15:42:53Z</dcterms:created>
  <dcterms:modified xsi:type="dcterms:W3CDTF">2023-09-14T11:18:19Z</dcterms:modified>
</cp:coreProperties>
</file>