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embeddedFontLst>
    <p:embeddedFont>
      <p:font typeface="Roboto" pitchFamily="2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1"/>
    <a:srgbClr val="279E27"/>
    <a:srgbClr val="D52324"/>
    <a:srgbClr val="9467BD"/>
    <a:srgbClr val="CFE2F3"/>
    <a:srgbClr val="75A4DD"/>
    <a:srgbClr val="245794"/>
    <a:srgbClr val="689CDA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3" autoAdjust="0"/>
  </p:normalViewPr>
  <p:slideViewPr>
    <p:cSldViewPr snapToGrid="0">
      <p:cViewPr>
        <p:scale>
          <a:sx n="94" d="100"/>
          <a:sy n="94" d="100"/>
        </p:scale>
        <p:origin x="-153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7620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340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4780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6220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1940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7660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3380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0103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00" marR="0" lvl="1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00" marR="0" lvl="5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97200" marR="0" lvl="6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54400" marR="0" lvl="7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00" marR="0" lvl="8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9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00" marR="0" lvl="1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00" marR="0" lvl="5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97200" marR="0" lvl="6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54400" marR="0" lvl="7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00" marR="0" lvl="8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00" marR="0" lvl="1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00" marR="0" lvl="5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97200" marR="0" lvl="6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54400" marR="0" lvl="7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00" marR="0" lvl="8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5600" marR="0" lvl="0" indent="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20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68400" marR="0" lvl="2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1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5600" marR="0" lvl="0" indent="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20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68400" marR="0" lvl="2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3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1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00" marR="0" lvl="1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00" marR="0" lvl="5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97200" marR="0" lvl="6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54400" marR="0" lvl="7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00" marR="0" lvl="8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90" y="4800601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90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90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06400" marR="0" lvl="0" indent="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12800" marR="0" lvl="1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marR="0" lvl="3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marR="0" lvl="4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0000" marR="0" lvl="5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97200" marR="0" lvl="6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54400" marR="0" lvl="7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00" marR="0" lvl="8" indent="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2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1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12098" y="0"/>
            <a:ext cx="9156100" cy="74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-953525" y="4967425"/>
            <a:ext cx="7041300" cy="821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0" y="1333079"/>
            <a:ext cx="9250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Modelling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the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impact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of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deep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brain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stimulation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on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the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basal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ganglia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output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to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the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thalamus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Jorge </a:t>
            </a:r>
            <a:r>
              <a:rPr lang="es-E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Díez 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García-Victoria</a:t>
            </a: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Supervisors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: Robert Schmidt and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Mohammadreza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Mohagheghi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Nejad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MSc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Cognitive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and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Computational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Neuroscience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July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2020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3ABEC0-76D3-4CB5-8A7C-0D7A159D7AF5}"/>
              </a:ext>
            </a:extLst>
          </p:cNvPr>
          <p:cNvSpPr txBox="1"/>
          <p:nvPr/>
        </p:nvSpPr>
        <p:spPr>
          <a:xfrm>
            <a:off x="1554480" y="188196"/>
            <a:ext cx="63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University of Sheffield, Department of Psychology</a:t>
            </a:r>
            <a:endParaRPr lang="en-US" sz="1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77110"/>
            <a:ext cx="1371600" cy="59150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14" y="2532710"/>
            <a:ext cx="1630679" cy="1630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12098" y="0"/>
            <a:ext cx="9156100" cy="74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-953525" y="4967425"/>
            <a:ext cx="7041300" cy="821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0" y="874851"/>
            <a:ext cx="92505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Contact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jdiezgarcia-victoria1@sheffield.ac.uk</a:t>
            </a:r>
            <a:endParaRPr lang="es-E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algn="ctr"/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MSc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Cognitive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and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Computational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Neuroscience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r>
              <a:rPr lang="es-E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July</a:t>
            </a:r>
            <a:r>
              <a:rPr lang="es-E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2020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3ABEC0-76D3-4CB5-8A7C-0D7A159D7AF5}"/>
              </a:ext>
            </a:extLst>
          </p:cNvPr>
          <p:cNvSpPr txBox="1"/>
          <p:nvPr/>
        </p:nvSpPr>
        <p:spPr>
          <a:xfrm>
            <a:off x="1554480" y="188196"/>
            <a:ext cx="63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University of Sheffield, Department of Psychology</a:t>
            </a:r>
            <a:endParaRPr lang="en-US" sz="18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77110"/>
            <a:ext cx="1371600" cy="591503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912122" y="1110524"/>
            <a:ext cx="366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 err="1" smtClean="0">
                <a:latin typeface="Roboto" pitchFamily="2" charset="0"/>
                <a:ea typeface="Roboto" pitchFamily="2" charset="0"/>
                <a:cs typeface="Arial" pitchFamily="34" charset="0"/>
              </a:rPr>
              <a:t>Main</a:t>
            </a:r>
            <a:r>
              <a:rPr lang="es-ES" u="sng" dirty="0" smtClean="0">
                <a:latin typeface="Roboto" pitchFamily="2" charset="0"/>
                <a:ea typeface="Roboto" pitchFamily="2" charset="0"/>
                <a:cs typeface="Arial" pitchFamily="34" charset="0"/>
              </a:rPr>
              <a:t> </a:t>
            </a:r>
            <a:r>
              <a:rPr lang="es-ES" u="sng" dirty="0" err="1" smtClean="0">
                <a:latin typeface="Roboto" pitchFamily="2" charset="0"/>
                <a:ea typeface="Roboto" pitchFamily="2" charset="0"/>
                <a:cs typeface="Arial" pitchFamily="34" charset="0"/>
              </a:rPr>
              <a:t>sources</a:t>
            </a:r>
            <a:endParaRPr lang="es-ES" u="sng" dirty="0">
              <a:latin typeface="Roboto" pitchFamily="2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07440" y="1411679"/>
            <a:ext cx="7538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 smtClean="0">
                <a:latin typeface="Roboto" pitchFamily="2" charset="0"/>
                <a:ea typeface="Roboto" pitchFamily="2" charset="0"/>
              </a:rPr>
              <a:t>Mohammadreza</a:t>
            </a:r>
            <a:r>
              <a:rPr lang="es-ES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dirty="0" err="1">
                <a:latin typeface="Roboto" pitchFamily="2" charset="0"/>
                <a:ea typeface="Roboto" pitchFamily="2" charset="0"/>
              </a:rPr>
              <a:t>Mohagheghi</a:t>
            </a:r>
            <a:r>
              <a:rPr lang="es-ES" dirty="0">
                <a:latin typeface="Roboto" pitchFamily="2" charset="0"/>
                <a:ea typeface="Roboto" pitchFamily="2" charset="0"/>
              </a:rPr>
              <a:t> </a:t>
            </a:r>
            <a:r>
              <a:rPr lang="es-ES" dirty="0" err="1" smtClean="0">
                <a:latin typeface="Roboto" pitchFamily="2" charset="0"/>
                <a:ea typeface="Roboto" pitchFamily="2" charset="0"/>
              </a:rPr>
              <a:t>Nejad</a:t>
            </a:r>
            <a:r>
              <a:rPr lang="es-ES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s-ES" dirty="0">
                <a:latin typeface="Roboto" pitchFamily="2" charset="0"/>
                <a:ea typeface="Roboto" pitchFamily="2" charset="0"/>
              </a:rPr>
              <a:t>Stefan </a:t>
            </a:r>
            <a:r>
              <a:rPr lang="es-ES" dirty="0" err="1" smtClean="0">
                <a:latin typeface="Roboto" pitchFamily="2" charset="0"/>
                <a:ea typeface="Roboto" pitchFamily="2" charset="0"/>
              </a:rPr>
              <a:t>Rotter</a:t>
            </a:r>
            <a:r>
              <a:rPr lang="es-ES" dirty="0" smtClean="0">
                <a:latin typeface="Roboto" pitchFamily="2" charset="0"/>
                <a:ea typeface="Roboto" pitchFamily="2" charset="0"/>
              </a:rPr>
              <a:t> and  </a:t>
            </a:r>
            <a:r>
              <a:rPr lang="es-ES" dirty="0">
                <a:latin typeface="Roboto" pitchFamily="2" charset="0"/>
                <a:ea typeface="Roboto" pitchFamily="2" charset="0"/>
              </a:rPr>
              <a:t>Robert </a:t>
            </a:r>
            <a:r>
              <a:rPr lang="es-ES" dirty="0" err="1" smtClean="0">
                <a:latin typeface="Roboto" pitchFamily="2" charset="0"/>
                <a:ea typeface="Roboto" pitchFamily="2" charset="0"/>
              </a:rPr>
              <a:t>Schmid</a:t>
            </a:r>
            <a:r>
              <a:rPr lang="es-ES" dirty="0" smtClean="0">
                <a:latin typeface="Roboto" pitchFamily="2" charset="0"/>
                <a:ea typeface="Roboto" pitchFamily="2" charset="0"/>
              </a:rPr>
              <a:t> (2019)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Transmission </a:t>
            </a:r>
            <a:r>
              <a:rPr lang="en-US" dirty="0">
                <a:latin typeface="Roboto" pitchFamily="2" charset="0"/>
                <a:ea typeface="Roboto" pitchFamily="2" charset="0"/>
              </a:rPr>
              <a:t>of motor signals from the basal ganglia to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the thalamus</a:t>
            </a:r>
            <a:r>
              <a:rPr lang="en-US" dirty="0">
                <a:latin typeface="Roboto" pitchFamily="2" charset="0"/>
                <a:ea typeface="Roboto" pitchFamily="2" charset="0"/>
              </a:rPr>
              <a:t>: effect of correlations, sensory responses,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and </a:t>
            </a:r>
            <a:r>
              <a:rPr lang="es-ES" dirty="0" err="1" smtClean="0">
                <a:latin typeface="Roboto" pitchFamily="2" charset="0"/>
                <a:ea typeface="Roboto" pitchFamily="2" charset="0"/>
              </a:rPr>
              <a:t>excitation</a:t>
            </a:r>
            <a:endParaRPr lang="es-ES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es-ES" dirty="0" smtClean="0">
              <a:latin typeface="Roboto" pitchFamily="2" charset="0"/>
              <a:ea typeface="Roboto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ES" dirty="0">
                <a:latin typeface="Roboto" pitchFamily="2" charset="0"/>
                <a:ea typeface="Roboto" pitchFamily="2" charset="0"/>
              </a:rPr>
              <a:t>Mark D. </a:t>
            </a:r>
            <a:r>
              <a:rPr lang="es-ES" dirty="0" err="1">
                <a:latin typeface="Roboto" pitchFamily="2" charset="0"/>
                <a:ea typeface="Roboto" pitchFamily="2" charset="0"/>
              </a:rPr>
              <a:t>Humphries</a:t>
            </a:r>
            <a:r>
              <a:rPr lang="es-ES" dirty="0">
                <a:latin typeface="Roboto" pitchFamily="2" charset="0"/>
                <a:ea typeface="Roboto" pitchFamily="2" charset="0"/>
              </a:rPr>
              <a:t>  and Kevin </a:t>
            </a:r>
            <a:r>
              <a:rPr lang="es-ES" dirty="0" err="1">
                <a:latin typeface="Roboto" pitchFamily="2" charset="0"/>
                <a:ea typeface="Roboto" pitchFamily="2" charset="0"/>
              </a:rPr>
              <a:t>Gurney</a:t>
            </a:r>
            <a:r>
              <a:rPr lang="es-ES" dirty="0">
                <a:latin typeface="Roboto" pitchFamily="2" charset="0"/>
                <a:ea typeface="Roboto" pitchFamily="2" charset="0"/>
              </a:rPr>
              <a:t> (2012) </a:t>
            </a:r>
            <a:r>
              <a:rPr lang="en-US" dirty="0">
                <a:latin typeface="Roboto" pitchFamily="2" charset="0"/>
                <a:ea typeface="Roboto" pitchFamily="2" charset="0"/>
              </a:rPr>
              <a:t>Network effects of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subthalamic</a:t>
            </a:r>
            <a:r>
              <a:rPr lang="en-US" dirty="0">
                <a:latin typeface="Roboto" pitchFamily="2" charset="0"/>
                <a:ea typeface="Roboto" pitchFamily="2" charset="0"/>
              </a:rPr>
              <a:t> deep brain        stimulation drive a unique mixture of responses in basal ganglia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output</a:t>
            </a:r>
          </a:p>
          <a:p>
            <a:pPr algn="just"/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ES" dirty="0">
                <a:latin typeface="Roboto" pitchFamily="2" charset="0"/>
                <a:ea typeface="Roboto" pitchFamily="2" charset="0"/>
              </a:rPr>
              <a:t>Philip J. </a:t>
            </a:r>
            <a:r>
              <a:rPr lang="es-ES" dirty="0" smtClean="0">
                <a:latin typeface="Roboto" pitchFamily="2" charset="0"/>
                <a:ea typeface="Roboto" pitchFamily="2" charset="0"/>
              </a:rPr>
              <a:t>Hahn et al (2008)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Pallidal</a:t>
            </a:r>
            <a:r>
              <a:rPr lang="en-US" dirty="0">
                <a:latin typeface="Roboto" pitchFamily="2" charset="0"/>
                <a:ea typeface="Roboto" pitchFamily="2" charset="0"/>
              </a:rPr>
              <a:t> burst activity during therapeutic deep brain stimulation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pPr marL="285750" indent="-285750" algn="just">
              <a:buFontTx/>
              <a:buChar char="-"/>
            </a:pPr>
            <a:endParaRPr lang="es-ES" dirty="0" smtClean="0"/>
          </a:p>
          <a:p>
            <a:pPr marL="285750" indent="-285750" algn="just">
              <a:buFontTx/>
              <a:buChar char="-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073791" y="5113191"/>
            <a:ext cx="2257409" cy="4841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105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s-ES" sz="105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Cleveland </a:t>
            </a:r>
            <a:r>
              <a:rPr lang="es-ES" sz="105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</a:t>
            </a:r>
            <a:r>
              <a:rPr lang="es-ES" sz="105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(2019)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Introduction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654" y="1178560"/>
            <a:ext cx="79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Deep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Brain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Stimulation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(DBS)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used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treat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parkinsonian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symptoms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such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as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tremors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and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akinesia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04" y="1693406"/>
            <a:ext cx="2950176" cy="339598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522528" y="3149600"/>
            <a:ext cx="79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Various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studies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find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changes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in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firing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rates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bursting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activity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,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number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of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affected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, etc.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28654" y="5089386"/>
            <a:ext cx="79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impact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of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correlations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in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basal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ganglia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output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taken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account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The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importance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of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Correlation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8654" y="1087120"/>
            <a:ext cx="79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basal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ganglia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output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transmits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motor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signals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by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inducing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rebound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in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motor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thalamus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1795006"/>
            <a:ext cx="5300720" cy="4699972"/>
          </a:xfrm>
          <a:prstGeom prst="rect">
            <a:avLst/>
          </a:prstGeom>
        </p:spPr>
      </p:pic>
      <p:sp>
        <p:nvSpPr>
          <p:cNvPr id="7" name="Shape 99"/>
          <p:cNvSpPr txBox="1"/>
          <p:nvPr/>
        </p:nvSpPr>
        <p:spPr>
          <a:xfrm>
            <a:off x="1823441" y="6406355"/>
            <a:ext cx="5307934" cy="4841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1050" dirty="0"/>
              <a:t>Modeling facilitation and inhibition of competing motor programs in basal ganglia </a:t>
            </a:r>
            <a:r>
              <a:rPr lang="en-US" sz="1050" dirty="0" err="1"/>
              <a:t>subthalamic</a:t>
            </a:r>
            <a:r>
              <a:rPr lang="en-US" sz="1050" dirty="0"/>
              <a:t> nucleus–</a:t>
            </a:r>
            <a:r>
              <a:rPr lang="en-US" sz="1050" dirty="0" err="1"/>
              <a:t>pallidal</a:t>
            </a:r>
            <a:r>
              <a:rPr lang="en-US" sz="1050" dirty="0"/>
              <a:t> </a:t>
            </a:r>
            <a:r>
              <a:rPr lang="en-US" sz="1050" dirty="0" smtClean="0"/>
              <a:t>circuits. </a:t>
            </a:r>
            <a:r>
              <a:rPr lang="en-US" sz="1050" dirty="0" err="1" smtClean="0"/>
              <a:t>Rubchinsky</a:t>
            </a:r>
            <a:r>
              <a:rPr lang="en-US" sz="1050" dirty="0" smtClean="0"/>
              <a:t> et al, 2003</a:t>
            </a:r>
            <a:endParaRPr lang="en-US" sz="105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8" y="1985356"/>
            <a:ext cx="7853680" cy="431927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8" y="1985355"/>
            <a:ext cx="7853680" cy="43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Transmission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Quality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22528" y="5799415"/>
            <a:ext cx="79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What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is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impact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of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deep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brain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stimulation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on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correlation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of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the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basal </a:t>
            </a:r>
            <a:r>
              <a:rPr lang="es-ES" sz="2000" b="1" dirty="0" err="1" smtClean="0">
                <a:latin typeface="Roboto" pitchFamily="2" charset="0"/>
                <a:ea typeface="Roboto" pitchFamily="2" charset="0"/>
              </a:rPr>
              <a:t>ganglia</a:t>
            </a:r>
            <a:r>
              <a:rPr lang="es-ES" sz="2000" b="1" dirty="0" smtClean="0">
                <a:latin typeface="Roboto" pitchFamily="2" charset="0"/>
                <a:ea typeface="Roboto" pitchFamily="2" charset="0"/>
              </a:rPr>
              <a:t> output?</a:t>
            </a:r>
            <a:endParaRPr lang="es-ES" sz="2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31" y="772159"/>
            <a:ext cx="5599339" cy="47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Methods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654" y="914400"/>
            <a:ext cx="79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Hodgkin-Huxley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thalamocortical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with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SNr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(30) input.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00" y="1442720"/>
            <a:ext cx="4411579" cy="391160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28654" y="2905760"/>
            <a:ext cx="836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DBS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simulations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where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>
                <a:latin typeface="Roboto" pitchFamily="2" charset="0"/>
                <a:ea typeface="Roboto" pitchFamily="2" charset="0"/>
              </a:rPr>
              <a:t>p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arameters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in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simulation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were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number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of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SNr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affected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and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frequency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increase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from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baseline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of 50 Hz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28654" y="4754880"/>
            <a:ext cx="836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Two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different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methods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among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SNr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SNr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Correlation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7052" y="837715"/>
            <a:ext cx="891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Example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: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generate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30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different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50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hz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spiketrains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with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0.5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rate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9453" y="1467635"/>
            <a:ext cx="79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1- 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Create</a:t>
            </a:r>
            <a:r>
              <a:rPr lang="es-ES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with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F = 50/0.5 Hz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firing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rate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330092" y="3594940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79453" y="4153740"/>
            <a:ext cx="79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2- 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Choose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50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random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each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different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spiketrain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41859"/>
            <a:ext cx="9144000" cy="1760646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6976776" y="2214495"/>
            <a:ext cx="226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18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1800" dirty="0" err="1" smtClean="0">
                <a:latin typeface="Roboto" pitchFamily="2" charset="0"/>
                <a:ea typeface="Roboto" pitchFamily="2" charset="0"/>
              </a:rPr>
              <a:t>train</a:t>
            </a:r>
            <a:endParaRPr lang="es-ES" sz="1800" dirty="0" smtClean="0">
              <a:latin typeface="Roboto" pitchFamily="2" charset="0"/>
              <a:ea typeface="Roboto" pitchFamily="2" charset="0"/>
            </a:endParaRPr>
          </a:p>
          <a:p>
            <a:r>
              <a:rPr lang="es-ES" sz="1800" dirty="0" smtClean="0">
                <a:latin typeface="Roboto" pitchFamily="2" charset="0"/>
                <a:ea typeface="Roboto" pitchFamily="2" charset="0"/>
              </a:rPr>
              <a:t>100 Hz</a:t>
            </a:r>
            <a:endParaRPr lang="es-ES" sz="1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08" y="4353795"/>
            <a:ext cx="9144000" cy="1760646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08" y="4956597"/>
            <a:ext cx="9144000" cy="1760646"/>
          </a:xfrm>
          <a:prstGeom prst="rect">
            <a:avLst/>
          </a:prstGeom>
        </p:spPr>
      </p:pic>
      <p:cxnSp>
        <p:nvCxnSpPr>
          <p:cNvPr id="22" name="21 Conector recto de flecha"/>
          <p:cNvCxnSpPr/>
          <p:nvPr/>
        </p:nvCxnSpPr>
        <p:spPr>
          <a:xfrm>
            <a:off x="3710332" y="583692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2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08" y="5977677"/>
            <a:ext cx="9144000" cy="1760646"/>
          </a:xfrm>
          <a:prstGeom prst="rect">
            <a:avLst/>
          </a:prstGeom>
        </p:spPr>
      </p:pic>
      <p:sp>
        <p:nvSpPr>
          <p:cNvPr id="24" name="23 Cerrar llave"/>
          <p:cNvSpPr/>
          <p:nvPr/>
        </p:nvSpPr>
        <p:spPr>
          <a:xfrm>
            <a:off x="6859932" y="4663440"/>
            <a:ext cx="365760" cy="205380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7367932" y="5017591"/>
            <a:ext cx="153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latin typeface="Roboto" pitchFamily="2" charset="0"/>
                <a:ea typeface="Roboto" pitchFamily="2" charset="0"/>
              </a:rPr>
              <a:t>50 Hz</a:t>
            </a:r>
          </a:p>
          <a:p>
            <a:endParaRPr lang="es-ES" sz="1800" dirty="0" smtClean="0">
              <a:latin typeface="Roboto" pitchFamily="2" charset="0"/>
              <a:ea typeface="Roboto" pitchFamily="2" charset="0"/>
            </a:endParaRPr>
          </a:p>
          <a:p>
            <a:r>
              <a:rPr lang="es-ES" sz="1800" dirty="0" smtClean="0">
                <a:latin typeface="Roboto" pitchFamily="2" charset="0"/>
                <a:ea typeface="Roboto" pitchFamily="2" charset="0"/>
              </a:rPr>
              <a:t>50% </a:t>
            </a:r>
            <a:r>
              <a:rPr lang="es-ES" sz="1800" dirty="0" err="1" smtClean="0">
                <a:latin typeface="Roboto" pitchFamily="2" charset="0"/>
                <a:ea typeface="Roboto" pitchFamily="2" charset="0"/>
              </a:rPr>
              <a:t>pairwise</a:t>
            </a:r>
            <a:r>
              <a:rPr lang="es-ES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1800" dirty="0" err="1" smtClean="0">
                <a:latin typeface="Roboto" pitchFamily="2" charset="0"/>
                <a:ea typeface="Roboto" pitchFamily="2" charset="0"/>
              </a:rPr>
              <a:t>correlation</a:t>
            </a:r>
            <a:endParaRPr lang="es-ES" sz="1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SNr</a:t>
            </a:r>
            <a:r>
              <a:rPr lang="es-E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Correlation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56972" y="889219"/>
            <a:ext cx="739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can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either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be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affected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by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DBS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remain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at 50 Hz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4342184" y="1481660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956972" y="2080109"/>
            <a:ext cx="739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20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remain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at 50 Hz ||   10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increased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80 Hz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975637" y="2599260"/>
            <a:ext cx="2366547" cy="974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342183" y="2601507"/>
            <a:ext cx="2617417" cy="883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7812" y="3573628"/>
            <a:ext cx="389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Generate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80 Hz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948305" y="4539668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-30963" y="5310988"/>
            <a:ext cx="407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Choose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80 and 50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random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positions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from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934612" y="3573628"/>
            <a:ext cx="389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Generate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80 Hz and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create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10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7102509" y="4539668"/>
            <a:ext cx="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934612" y="5310988"/>
            <a:ext cx="389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Generate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different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50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hz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other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20 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011295" y="5992069"/>
            <a:ext cx="389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Decorrelated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Results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90923" y="714136"/>
            <a:ext cx="396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plays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 role in TQ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816961" y="1728801"/>
            <a:ext cx="531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deletion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method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(no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)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4" y="2200031"/>
            <a:ext cx="8171996" cy="4494335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1816961" y="1734272"/>
            <a:ext cx="531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method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4" y="2200032"/>
            <a:ext cx="8171996" cy="4494334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956972" y="1296302"/>
            <a:ext cx="762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20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remain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at 50 Hz    ||   10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Neurons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increased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80 Hz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057AFBFC-7DA0-4C4A-9B49-1AC6A495BDB9}"/>
              </a:ext>
            </a:extLst>
          </p:cNvPr>
          <p:cNvSpPr txBox="1"/>
          <p:nvPr/>
        </p:nvSpPr>
        <p:spPr>
          <a:xfrm>
            <a:off x="718004" y="104389"/>
            <a:ext cx="751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Discussion</a:t>
            </a:r>
            <a:endParaRPr lang="es-E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18004" y="2128739"/>
            <a:ext cx="799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Decorrelation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could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explain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different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scenarios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where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DBS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seems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have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any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effect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despite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apparent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changes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18004" y="3918884"/>
            <a:ext cx="799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Roboto" pitchFamily="2" charset="0"/>
                <a:ea typeface="Roboto" pitchFamily="2" charset="0"/>
              </a:rPr>
              <a:t>-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Detailed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spike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train</a:t>
            </a:r>
            <a:r>
              <a:rPr lang="es-ES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data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from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SNr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should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be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collected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and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analyzed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to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investigate</a:t>
            </a:r>
            <a:r>
              <a:rPr lang="es-E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s-ES" sz="2000" dirty="0" err="1" smtClean="0">
                <a:latin typeface="Roboto" pitchFamily="2" charset="0"/>
                <a:ea typeface="Roboto" pitchFamily="2" charset="0"/>
              </a:rPr>
              <a:t>further</a:t>
            </a:r>
            <a:endParaRPr lang="es-ES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9994</TotalTime>
  <Words>475</Words>
  <Application>Microsoft Office PowerPoint</Application>
  <PresentationFormat>Presentación en pantalla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Jaymann_2</dc:creator>
  <cp:lastModifiedBy>Jaymann</cp:lastModifiedBy>
  <cp:revision>261</cp:revision>
  <dcterms:modified xsi:type="dcterms:W3CDTF">2020-07-24T03:36:18Z</dcterms:modified>
</cp:coreProperties>
</file>