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E8EC1A-EC58-4375-8465-52F9175F6C6B}" v="59" dt="2019-08-26T03:56:00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75B39A6-E2DB-40BC-AAC6-CB5BDF3207D6}" type="datetimeFigureOut">
              <a:rPr lang="es-HN" smtClean="0"/>
              <a:t>25/8/2019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EAC0BFA-A758-4E2F-849B-E00171A291C5}" type="slidenum">
              <a:rPr lang="es-HN" smtClean="0"/>
              <a:t>‹Nº›</a:t>
            </a:fld>
            <a:endParaRPr lang="es-H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44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39A6-E2DB-40BC-AAC6-CB5BDF3207D6}" type="datetimeFigureOut">
              <a:rPr lang="es-HN" smtClean="0"/>
              <a:t>25/8/2019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BFA-A758-4E2F-849B-E00171A291C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74726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39A6-E2DB-40BC-AAC6-CB5BDF3207D6}" type="datetimeFigureOut">
              <a:rPr lang="es-HN" smtClean="0"/>
              <a:t>25/8/2019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BFA-A758-4E2F-849B-E00171A291C5}" type="slidenum">
              <a:rPr lang="es-HN" smtClean="0"/>
              <a:t>‹Nº›</a:t>
            </a:fld>
            <a:endParaRPr lang="es-H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72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39A6-E2DB-40BC-AAC6-CB5BDF3207D6}" type="datetimeFigureOut">
              <a:rPr lang="es-HN" smtClean="0"/>
              <a:t>25/8/2019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BFA-A758-4E2F-849B-E00171A291C5}" type="slidenum">
              <a:rPr lang="es-HN" smtClean="0"/>
              <a:t>‹Nº›</a:t>
            </a:fld>
            <a:endParaRPr lang="es-H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94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39A6-E2DB-40BC-AAC6-CB5BDF3207D6}" type="datetimeFigureOut">
              <a:rPr lang="es-HN" smtClean="0"/>
              <a:t>25/8/2019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BFA-A758-4E2F-849B-E00171A291C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661413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39A6-E2DB-40BC-AAC6-CB5BDF3207D6}" type="datetimeFigureOut">
              <a:rPr lang="es-HN" smtClean="0"/>
              <a:t>25/8/2019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BFA-A758-4E2F-849B-E00171A291C5}" type="slidenum">
              <a:rPr lang="es-HN" smtClean="0"/>
              <a:t>‹Nº›</a:t>
            </a:fld>
            <a:endParaRPr lang="es-H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921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39A6-E2DB-40BC-AAC6-CB5BDF3207D6}" type="datetimeFigureOut">
              <a:rPr lang="es-HN" smtClean="0"/>
              <a:t>25/8/2019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BFA-A758-4E2F-849B-E00171A291C5}" type="slidenum">
              <a:rPr lang="es-HN" smtClean="0"/>
              <a:t>‹Nº›</a:t>
            </a:fld>
            <a:endParaRPr lang="es-H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533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39A6-E2DB-40BC-AAC6-CB5BDF3207D6}" type="datetimeFigureOut">
              <a:rPr lang="es-HN" smtClean="0"/>
              <a:t>25/8/2019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BFA-A758-4E2F-849B-E00171A291C5}" type="slidenum">
              <a:rPr lang="es-HN" smtClean="0"/>
              <a:t>‹Nº›</a:t>
            </a:fld>
            <a:endParaRPr lang="es-H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916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39A6-E2DB-40BC-AAC6-CB5BDF3207D6}" type="datetimeFigureOut">
              <a:rPr lang="es-HN" smtClean="0"/>
              <a:t>25/8/2019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BFA-A758-4E2F-849B-E00171A291C5}" type="slidenum">
              <a:rPr lang="es-HN" smtClean="0"/>
              <a:t>‹Nº›</a:t>
            </a:fld>
            <a:endParaRPr lang="es-H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48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39A6-E2DB-40BC-AAC6-CB5BDF3207D6}" type="datetimeFigureOut">
              <a:rPr lang="es-HN" smtClean="0"/>
              <a:t>25/8/2019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BFA-A758-4E2F-849B-E00171A291C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0356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39A6-E2DB-40BC-AAC6-CB5BDF3207D6}" type="datetimeFigureOut">
              <a:rPr lang="es-HN" smtClean="0"/>
              <a:t>25/8/2019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BFA-A758-4E2F-849B-E00171A291C5}" type="slidenum">
              <a:rPr lang="es-HN" smtClean="0"/>
              <a:t>‹Nº›</a:t>
            </a:fld>
            <a:endParaRPr lang="es-H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50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39A6-E2DB-40BC-AAC6-CB5BDF3207D6}" type="datetimeFigureOut">
              <a:rPr lang="es-HN" smtClean="0"/>
              <a:t>25/8/2019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BFA-A758-4E2F-849B-E00171A291C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0307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39A6-E2DB-40BC-AAC6-CB5BDF3207D6}" type="datetimeFigureOut">
              <a:rPr lang="es-HN" smtClean="0"/>
              <a:t>25/8/2019</a:t>
            </a:fld>
            <a:endParaRPr lang="es-H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BFA-A758-4E2F-849B-E00171A291C5}" type="slidenum">
              <a:rPr lang="es-HN" smtClean="0"/>
              <a:t>‹Nº›</a:t>
            </a:fld>
            <a:endParaRPr lang="es-H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4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39A6-E2DB-40BC-AAC6-CB5BDF3207D6}" type="datetimeFigureOut">
              <a:rPr lang="es-HN" smtClean="0"/>
              <a:t>25/8/2019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BFA-A758-4E2F-849B-E00171A291C5}" type="slidenum">
              <a:rPr lang="es-HN" smtClean="0"/>
              <a:t>‹Nº›</a:t>
            </a:fld>
            <a:endParaRPr lang="es-H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92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39A6-E2DB-40BC-AAC6-CB5BDF3207D6}" type="datetimeFigureOut">
              <a:rPr lang="es-HN" smtClean="0"/>
              <a:t>25/8/2019</a:t>
            </a:fld>
            <a:endParaRPr lang="es-H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BFA-A758-4E2F-849B-E00171A291C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10653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39A6-E2DB-40BC-AAC6-CB5BDF3207D6}" type="datetimeFigureOut">
              <a:rPr lang="es-HN" smtClean="0"/>
              <a:t>25/8/2019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BFA-A758-4E2F-849B-E00171A291C5}" type="slidenum">
              <a:rPr lang="es-HN" smtClean="0"/>
              <a:t>‹Nº›</a:t>
            </a:fld>
            <a:endParaRPr lang="es-H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4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39A6-E2DB-40BC-AAC6-CB5BDF3207D6}" type="datetimeFigureOut">
              <a:rPr lang="es-HN" smtClean="0"/>
              <a:t>25/8/2019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0BFA-A758-4E2F-849B-E00171A291C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05817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5B39A6-E2DB-40BC-AAC6-CB5BDF3207D6}" type="datetimeFigureOut">
              <a:rPr lang="es-HN" smtClean="0"/>
              <a:t>25/8/2019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AC0BFA-A758-4E2F-849B-E00171A291C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56987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3697D-9413-44AC-88E1-FB61C5BA2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3128431"/>
            <a:ext cx="6815669" cy="1515533"/>
          </a:xfrm>
        </p:spPr>
        <p:txBody>
          <a:bodyPr/>
          <a:lstStyle/>
          <a:p>
            <a:r>
              <a:rPr lang="es-HN" dirty="0"/>
              <a:t>LIDERAZGO y VISION ESTRATEGICA</a:t>
            </a:r>
          </a:p>
        </p:txBody>
      </p:sp>
    </p:spTree>
    <p:extLst>
      <p:ext uri="{BB962C8B-B14F-4D97-AF65-F5344CB8AC3E}">
        <p14:creationId xmlns:p14="http://schemas.microsoft.com/office/powerpoint/2010/main" val="240612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29F41-6D48-453F-B3DC-3AB456A6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Flexibilidad y congruencia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E9E29A-9F46-4F37-8CD2-16C85FD3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HN" dirty="0"/>
              <a:t>De igual manera, también se debe elaborar estrategias para cada una de las áreas, siempre y cuando estén enlazadas hacia un objetivo común.</a:t>
            </a:r>
          </a:p>
        </p:txBody>
      </p:sp>
    </p:spTree>
    <p:extLst>
      <p:ext uri="{BB962C8B-B14F-4D97-AF65-F5344CB8AC3E}">
        <p14:creationId xmlns:p14="http://schemas.microsoft.com/office/powerpoint/2010/main" val="288505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9A67E-FB5A-470F-9028-432E8E48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Planes táctico y operativo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D863F3-EABE-4A2C-983E-EBB5C5ED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HN" dirty="0"/>
              <a:t>Ya teniendo clara la visión a futuro y elaborado la estrategia, para alcanzarla se debe enfocar en el cumplimiento de esa visión y planeación estratégica de la empresa.</a:t>
            </a:r>
          </a:p>
        </p:txBody>
      </p:sp>
    </p:spTree>
    <p:extLst>
      <p:ext uri="{BB962C8B-B14F-4D97-AF65-F5344CB8AC3E}">
        <p14:creationId xmlns:p14="http://schemas.microsoft.com/office/powerpoint/2010/main" val="420399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4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08250BA-6FD6-4E2E-8E9E-D54CF2C5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HN" sz="4100"/>
              <a:t>Que es liderazgo?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1E6F6E6-5135-4843-9535-A328C5B53A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3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389A702-EA46-4F6E-8B13-18A95B212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s-HN"/>
              <a:t>El liderazgo se basa en un conjunto de habilidades que sirven para influenciar en la manera de pensar o de actuar de otras personas.</a:t>
            </a:r>
          </a:p>
          <a:p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59224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75F38-7037-4122-BF91-7594A656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Características de un buen líder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E9E389-BE5E-48BF-84BE-4FBF6FFC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336" y="2556932"/>
            <a:ext cx="10528663" cy="3318936"/>
          </a:xfrm>
        </p:spPr>
        <p:txBody>
          <a:bodyPr numCol="2">
            <a:normAutofit/>
          </a:bodyPr>
          <a:lstStyle/>
          <a:p>
            <a:r>
              <a:rPr lang="es-HN" sz="1800" dirty="0"/>
              <a:t>Tener un pensamiento positivo</a:t>
            </a:r>
          </a:p>
          <a:p>
            <a:r>
              <a:rPr lang="es-HN" sz="1800" dirty="0"/>
              <a:t>Ser honesto</a:t>
            </a:r>
          </a:p>
          <a:p>
            <a:r>
              <a:rPr lang="es-HN" sz="1800" dirty="0"/>
              <a:t>Sabe Delegar </a:t>
            </a:r>
          </a:p>
          <a:p>
            <a:r>
              <a:rPr lang="es-HN" sz="1800" dirty="0"/>
              <a:t>Incentivar una buena comunicación</a:t>
            </a:r>
          </a:p>
          <a:p>
            <a:r>
              <a:rPr lang="es-HN" sz="1800" dirty="0"/>
              <a:t>Inspirar al grupo</a:t>
            </a:r>
          </a:p>
          <a:p>
            <a:r>
              <a:rPr lang="es-HN" sz="1800" dirty="0"/>
              <a:t>Inspirar al grupo</a:t>
            </a:r>
          </a:p>
          <a:p>
            <a:r>
              <a:rPr lang="es-HN" sz="1800" dirty="0"/>
              <a:t>Establecer estrategias para una vida equilibrada</a:t>
            </a:r>
          </a:p>
          <a:p>
            <a:r>
              <a:rPr lang="es-HN" sz="1800" dirty="0"/>
              <a:t>Alinear al equipo</a:t>
            </a:r>
          </a:p>
          <a:p>
            <a:r>
              <a:rPr lang="es-HN" sz="1800" dirty="0"/>
              <a:t>Dar créditos cuando corresponda</a:t>
            </a:r>
          </a:p>
          <a:p>
            <a:r>
              <a:rPr lang="es-HN" sz="1800" dirty="0"/>
              <a:t>Apreciar los logros </a:t>
            </a:r>
          </a:p>
          <a:p>
            <a:r>
              <a:rPr lang="es-HN" sz="1800" dirty="0"/>
              <a:t>Fomentar el crecimiento</a:t>
            </a:r>
          </a:p>
          <a:p>
            <a:r>
              <a:rPr lang="es-HN" sz="1800" dirty="0"/>
              <a:t>Ser el guía </a:t>
            </a:r>
          </a:p>
          <a:p>
            <a:r>
              <a:rPr lang="es-HN" sz="1800" dirty="0"/>
              <a:t>Fomentar los buenos hábitos</a:t>
            </a:r>
          </a:p>
          <a:p>
            <a:r>
              <a:rPr lang="es-HN" sz="1800" dirty="0"/>
              <a:t> Mantener una posición </a:t>
            </a:r>
            <a:r>
              <a:rPr lang="es-HN" dirty="0"/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386106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E8DBD-BBEC-49E3-9474-FFDACCDA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HN" dirty="0"/>
              <a:t>Estilos de liderazgo (Según Goleman, Boyatzis y McKee)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F07025-FB72-40F4-A517-B825C59CB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 err="1"/>
              <a:t>Commanding</a:t>
            </a:r>
            <a:r>
              <a:rPr lang="es-HN" dirty="0"/>
              <a:t> o al mando</a:t>
            </a:r>
          </a:p>
          <a:p>
            <a:r>
              <a:rPr lang="es-HN" dirty="0" err="1"/>
              <a:t>Visionary</a:t>
            </a:r>
            <a:r>
              <a:rPr lang="es-HN" dirty="0"/>
              <a:t> o visionario</a:t>
            </a:r>
          </a:p>
          <a:p>
            <a:r>
              <a:rPr lang="es-HN" dirty="0" err="1"/>
              <a:t>Affiliative</a:t>
            </a:r>
            <a:r>
              <a:rPr lang="es-HN" dirty="0"/>
              <a:t> o empático</a:t>
            </a:r>
          </a:p>
          <a:p>
            <a:r>
              <a:rPr lang="es-HN" dirty="0" err="1"/>
              <a:t>Democratic</a:t>
            </a:r>
            <a:r>
              <a:rPr lang="es-HN" dirty="0"/>
              <a:t> o demócrata</a:t>
            </a:r>
          </a:p>
          <a:p>
            <a:r>
              <a:rPr lang="es-HN" dirty="0" err="1"/>
              <a:t>Pacesetting</a:t>
            </a:r>
            <a:r>
              <a:rPr lang="es-HN" dirty="0"/>
              <a:t> o marcapasos</a:t>
            </a:r>
          </a:p>
          <a:p>
            <a:r>
              <a:rPr lang="es-HN" dirty="0"/>
              <a:t>Coaching o entrenado</a:t>
            </a:r>
          </a:p>
        </p:txBody>
      </p:sp>
    </p:spTree>
    <p:extLst>
      <p:ext uri="{BB962C8B-B14F-4D97-AF65-F5344CB8AC3E}">
        <p14:creationId xmlns:p14="http://schemas.microsoft.com/office/powerpoint/2010/main" val="262305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D9BB4-CE19-44A9-A294-14A3DB14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Liderazgo en la era digital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812655-EAEF-43DA-AD8B-4950E28A7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/>
              <a:t>Modelo VUCA</a:t>
            </a:r>
          </a:p>
          <a:p>
            <a:pPr lvl="1"/>
            <a:r>
              <a:rPr lang="es-HN" dirty="0"/>
              <a:t>Volatilidad: El incremento brutal de cambios enfrentados en el promedio de vida</a:t>
            </a:r>
          </a:p>
          <a:p>
            <a:pPr lvl="1"/>
            <a:r>
              <a:rPr lang="es-HN" dirty="0"/>
              <a:t>Incertidumbre: Se refiere a la ausencia de previsibilidad de los acontecimientos. En este caso más específicamente a la edad de la convergencia. </a:t>
            </a:r>
          </a:p>
          <a:p>
            <a:pPr lvl="1"/>
            <a:r>
              <a:rPr lang="es-HN" dirty="0"/>
              <a:t>Complejidad: Es la confusión generalizada, no tener clara cuál es la causa y efecto entre las generaciones que comienzan a trabajar.</a:t>
            </a:r>
          </a:p>
          <a:p>
            <a:pPr lvl="1"/>
            <a:r>
              <a:rPr lang="es-HN" dirty="0"/>
              <a:t>Ambigüedad: Es la ausencia de precisión en la realidad. En este caso, la transformación dramática que supone la globalización y la automatización.</a:t>
            </a:r>
          </a:p>
        </p:txBody>
      </p:sp>
    </p:spTree>
    <p:extLst>
      <p:ext uri="{BB962C8B-B14F-4D97-AF65-F5344CB8AC3E}">
        <p14:creationId xmlns:p14="http://schemas.microsoft.com/office/powerpoint/2010/main" val="138622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F9B78-375D-4444-9467-C7242C39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HN" dirty="0"/>
              <a:t>Algunas de las bases para ser un buen líder en la economía digital desarrollada en el VUCA: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1F0A4-44C9-4F79-A7C7-5A82533DD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r>
              <a:rPr lang="es-HN" dirty="0"/>
              <a:t>Desarrollar una mentalidad adaptativa</a:t>
            </a:r>
          </a:p>
          <a:p>
            <a:r>
              <a:rPr lang="es-HN" dirty="0"/>
              <a:t>Tener una visión</a:t>
            </a:r>
          </a:p>
          <a:p>
            <a:r>
              <a:rPr lang="es-HN" dirty="0"/>
              <a:t> Abrazar la mentalidad de la abundancia</a:t>
            </a:r>
          </a:p>
          <a:p>
            <a:r>
              <a:rPr lang="es-HN" dirty="0"/>
              <a:t>Tejer ecosistemas para el compromiso humano</a:t>
            </a:r>
          </a:p>
          <a:p>
            <a:r>
              <a:rPr lang="es-HN" dirty="0"/>
              <a:t>Anticipar y crear el cambio</a:t>
            </a:r>
          </a:p>
          <a:p>
            <a:r>
              <a:rPr lang="es-HN" dirty="0"/>
              <a:t>Ser consciente de sí mismo</a:t>
            </a:r>
          </a:p>
          <a:p>
            <a:r>
              <a:rPr lang="es-HN" dirty="0"/>
              <a:t>Ser un aprendiz ágil</a:t>
            </a:r>
          </a:p>
          <a:p>
            <a:r>
              <a:rPr lang="es-HN" dirty="0"/>
              <a:t>Crear una red colaborativa</a:t>
            </a:r>
          </a:p>
          <a:p>
            <a:r>
              <a:rPr lang="es-HN" dirty="0"/>
              <a:t>Centrarse en el cliente</a:t>
            </a:r>
          </a:p>
          <a:p>
            <a:r>
              <a:rPr lang="es-HN" dirty="0"/>
              <a:t>Diseñar para el futuro</a:t>
            </a:r>
          </a:p>
          <a:p>
            <a:r>
              <a:rPr lang="es-HN" dirty="0"/>
              <a:t>Comunicar y rectificar con constancia</a:t>
            </a:r>
          </a:p>
        </p:txBody>
      </p:sp>
    </p:spTree>
    <p:extLst>
      <p:ext uri="{BB962C8B-B14F-4D97-AF65-F5344CB8AC3E}">
        <p14:creationId xmlns:p14="http://schemas.microsoft.com/office/powerpoint/2010/main" val="171324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objeto&#10;&#10;Descripción generada automáticamente">
            <a:extLst>
              <a:ext uri="{FF2B5EF4-FFF2-40B4-BE49-F238E27FC236}">
                <a16:creationId xmlns:a16="http://schemas.microsoft.com/office/drawing/2014/main" id="{442A052E-B8C8-433F-98DB-5C402D429A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3B88349-942B-4BCC-93FC-53E7ED3B4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HN">
                <a:solidFill>
                  <a:srgbClr val="FFFFFF"/>
                </a:solidFill>
              </a:rPr>
              <a:t>Visión estratégica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0E3408-BCAF-4D40-B72B-86BC7ADD7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HN">
                <a:solidFill>
                  <a:srgbClr val="FFFFFF"/>
                </a:solidFill>
              </a:rPr>
              <a:t>La visión ofrece un panorama de adónde se quiere que llegue una organización o compañía en un plazo determinado, y para lograrlo se debe elaborar una cuidadosa planeación estratégica.</a:t>
            </a:r>
          </a:p>
        </p:txBody>
      </p:sp>
    </p:spTree>
    <p:extLst>
      <p:ext uri="{BB962C8B-B14F-4D97-AF65-F5344CB8AC3E}">
        <p14:creationId xmlns:p14="http://schemas.microsoft.com/office/powerpoint/2010/main" val="3795178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DCE26-3E50-4DBE-B4C0-F3DED1E6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Aspectos de la visión estratégica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2214DD-FA2F-40BC-A900-0126CE080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HN" dirty="0"/>
              <a:t>En este proceso se presentan dos visiones, las cuales son:</a:t>
            </a:r>
          </a:p>
          <a:p>
            <a:r>
              <a:rPr lang="es-HN" dirty="0"/>
              <a:t>La concreta</a:t>
            </a:r>
          </a:p>
          <a:p>
            <a:r>
              <a:rPr lang="es-HN" dirty="0"/>
              <a:t>La abstracta</a:t>
            </a:r>
          </a:p>
        </p:txBody>
      </p:sp>
    </p:spTree>
    <p:extLst>
      <p:ext uri="{BB962C8B-B14F-4D97-AF65-F5344CB8AC3E}">
        <p14:creationId xmlns:p14="http://schemas.microsoft.com/office/powerpoint/2010/main" val="384976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CC372-9D21-4F36-A462-3C037699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Elaboración de una estrategia de negocios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81D9EC-376F-4C75-B9E5-2C8CF358F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HN" dirty="0"/>
              <a:t>La estrategia de negocios debe conducir a un aumento en la competitividad de la empresa, por tanto, debe elaborarse con sumo cuidado, incluir a todas las áreas y ser coherente.</a:t>
            </a:r>
          </a:p>
        </p:txBody>
      </p:sp>
    </p:spTree>
    <p:extLst>
      <p:ext uri="{BB962C8B-B14F-4D97-AF65-F5344CB8AC3E}">
        <p14:creationId xmlns:p14="http://schemas.microsoft.com/office/powerpoint/2010/main" val="3395504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B9C5C0E82D0A4994CBC6DDAEDAB855" ma:contentTypeVersion="2" ma:contentTypeDescription="Create a new document." ma:contentTypeScope="" ma:versionID="c7d7dfaad4529f3e2cbb446dfcfef0ae">
  <xsd:schema xmlns:xsd="http://www.w3.org/2001/XMLSchema" xmlns:xs="http://www.w3.org/2001/XMLSchema" xmlns:p="http://schemas.microsoft.com/office/2006/metadata/properties" xmlns:ns3="279e1de8-57bc-4605-b238-7d9b00ad7c27" targetNamespace="http://schemas.microsoft.com/office/2006/metadata/properties" ma:root="true" ma:fieldsID="249df45ef9afc330ced0f7890761516b" ns3:_="">
    <xsd:import namespace="279e1de8-57bc-4605-b238-7d9b00ad7c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e1de8-57bc-4605-b238-7d9b00ad7c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2418A9-D1BD-4024-B509-59CD05435E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9e1de8-57bc-4605-b238-7d9b00ad7c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B0E40E-0EF6-4643-8308-F09498DD08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929C4B-BE5D-4B31-97AC-2FA31A788CD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79e1de8-57bc-4605-b238-7d9b00ad7c2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Panorámica</PresentationFormat>
  <Paragraphs>55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Orgánico</vt:lpstr>
      <vt:lpstr>LIDERAZGO y VISION ESTRATEGICA</vt:lpstr>
      <vt:lpstr>Que es liderazgo?</vt:lpstr>
      <vt:lpstr>Características de un buen líder</vt:lpstr>
      <vt:lpstr>Estilos de liderazgo (Según Goleman, Boyatzis y McKee)</vt:lpstr>
      <vt:lpstr>Liderazgo en la era digital </vt:lpstr>
      <vt:lpstr>Algunas de las bases para ser un buen líder en la economía digital desarrollada en el VUCA:</vt:lpstr>
      <vt:lpstr>Visión estratégica</vt:lpstr>
      <vt:lpstr>Aspectos de la visión estratégica</vt:lpstr>
      <vt:lpstr>Elaboración de una estrategia de negocios</vt:lpstr>
      <vt:lpstr>Flexibilidad y congruencia</vt:lpstr>
      <vt:lpstr>Planes táctico y operativo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LIDERAZGO y VISION ESTRATEGICA</dc:title>
  <dc:creator>ELVIN SAUL FORTIN RUIZ</dc:creator>
  <cp:lastModifiedBy>ELVIN SAUL FORTIN RUIZ</cp:lastModifiedBy>
  <cp:revision>1</cp:revision>
  <dcterms:created xsi:type="dcterms:W3CDTF">2019-08-26T03:56:13Z</dcterms:created>
  <dcterms:modified xsi:type="dcterms:W3CDTF">2019-08-26T03:56:46Z</dcterms:modified>
</cp:coreProperties>
</file>