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85" r:id="rId3"/>
    <p:sldId id="286" r:id="rId4"/>
    <p:sldId id="287" r:id="rId5"/>
    <p:sldId id="288" r:id="rId6"/>
    <p:sldId id="293" r:id="rId7"/>
    <p:sldId id="294" r:id="rId8"/>
    <p:sldId id="261" r:id="rId9"/>
    <p:sldId id="262" r:id="rId10"/>
    <p:sldId id="289" r:id="rId11"/>
    <p:sldId id="290" r:id="rId12"/>
    <p:sldId id="291" r:id="rId13"/>
    <p:sldId id="292" r:id="rId14"/>
    <p:sldId id="280" r:id="rId15"/>
    <p:sldId id="28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EAD782-B20F-4EA3-A1B4-ECBC8E3B820D}">
  <a:tblStyle styleId="{0BEAD782-B20F-4EA3-A1B4-ECBC8E3B82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65964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58400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LIDERAZGO y VISION ESTRATEGICA</a:t>
            </a:r>
            <a:endParaRPr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16984" y="423318"/>
            <a:ext cx="6422316" cy="1159800"/>
          </a:xfrm>
        </p:spPr>
        <p:txBody>
          <a:bodyPr/>
          <a:lstStyle/>
          <a:p>
            <a:pPr algn="ctr"/>
            <a:r>
              <a:rPr lang="es-HN" sz="3800" dirty="0">
                <a:solidFill>
                  <a:schemeClr val="bg1"/>
                </a:solidFill>
                <a:latin typeface="Century Gothic" panose="020B0502020202020204" pitchFamily="34" charset="0"/>
              </a:rPr>
              <a:t>Aspectos de la visión estratégica</a:t>
            </a:r>
            <a:endParaRPr lang="en-US" sz="3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2183802"/>
            <a:ext cx="5696100" cy="1422002"/>
          </a:xfrm>
        </p:spPr>
        <p:txBody>
          <a:bodyPr/>
          <a:lstStyle/>
          <a:p>
            <a:r>
              <a:rPr lang="es-HN" sz="2400" dirty="0">
                <a:latin typeface="Century Gothic" panose="020B0502020202020204" pitchFamily="34" charset="0"/>
              </a:rPr>
              <a:t>En este proceso se presentan dos visiones, las cuales son:</a:t>
            </a:r>
          </a:p>
          <a:p>
            <a:endParaRPr lang="es-HN" sz="2400" dirty="0">
              <a:latin typeface="Century Gothic" panose="020B0502020202020204" pitchFamily="34" charset="0"/>
            </a:endParaRPr>
          </a:p>
          <a:p>
            <a:pPr marL="482600" indent="-342900">
              <a:buFont typeface="Wingdings" panose="05000000000000000000" pitchFamily="2" charset="2"/>
              <a:buChar char="Ø"/>
            </a:pPr>
            <a:r>
              <a:rPr lang="es-HN" sz="2400" dirty="0">
                <a:latin typeface="Century Gothic" panose="020B0502020202020204" pitchFamily="34" charset="0"/>
              </a:rPr>
              <a:t>La concreta</a:t>
            </a:r>
          </a:p>
          <a:p>
            <a:pPr marL="139700" indent="0"/>
            <a:endParaRPr lang="es-HN" sz="2400" dirty="0">
              <a:latin typeface="Century Gothic" panose="020B0502020202020204" pitchFamily="34" charset="0"/>
            </a:endParaRPr>
          </a:p>
          <a:p>
            <a:pPr marL="482600" indent="-342900">
              <a:buFont typeface="Wingdings" panose="05000000000000000000" pitchFamily="2" charset="2"/>
              <a:buChar char="Ø"/>
            </a:pPr>
            <a:r>
              <a:rPr lang="es-HN" sz="2400" dirty="0">
                <a:latin typeface="Century Gothic" panose="020B0502020202020204" pitchFamily="34" charset="0"/>
              </a:rPr>
              <a:t>La abstracta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7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6527" y="505608"/>
            <a:ext cx="7003227" cy="1290919"/>
          </a:xfrm>
        </p:spPr>
        <p:txBody>
          <a:bodyPr/>
          <a:lstStyle/>
          <a:p>
            <a:pPr algn="ctr"/>
            <a:r>
              <a:rPr lang="es-H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Elaboración de una estrategia de negocios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1968649"/>
            <a:ext cx="5696100" cy="1637155"/>
          </a:xfrm>
        </p:spPr>
        <p:txBody>
          <a:bodyPr/>
          <a:lstStyle/>
          <a:p>
            <a:r>
              <a:rPr lang="es-H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La elaboración de estrategias de negocios ayuda de forma directa al aumento de la productividad laboral dentro de la compañía.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5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9865" y="634700"/>
            <a:ext cx="6239435" cy="66871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Flexibilidad y congruencia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9865" y="1490968"/>
            <a:ext cx="5696100" cy="784800"/>
          </a:xfrm>
        </p:spPr>
        <p:txBody>
          <a:bodyPr/>
          <a:lstStyle/>
          <a:p>
            <a:pPr algn="just"/>
            <a:r>
              <a:rPr lang="es-HN" sz="2800" dirty="0">
                <a:latin typeface="Century Gothic" panose="020B0502020202020204" pitchFamily="34" charset="0"/>
              </a:rPr>
              <a:t>   Las estrategias no pueden ser estáticas, pues deben adaptarse a los cambios en los mercados o en los procesos de producción.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8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3655" y="478450"/>
            <a:ext cx="6075218" cy="6853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Planes táctico y operativo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3214" y="1646831"/>
            <a:ext cx="5696100" cy="784800"/>
          </a:xfrm>
        </p:spPr>
        <p:txBody>
          <a:bodyPr/>
          <a:lstStyle/>
          <a:p>
            <a:pPr algn="just"/>
            <a:r>
              <a:rPr lang="es-HN" sz="2000" dirty="0">
                <a:latin typeface="Century Gothic" panose="020B0502020202020204" pitchFamily="34" charset="0"/>
              </a:rPr>
              <a:t>     </a:t>
            </a:r>
            <a:r>
              <a:rPr lang="es-HN" sz="2400" dirty="0">
                <a:latin typeface="Century Gothic" panose="020B0502020202020204" pitchFamily="34" charset="0"/>
              </a:rPr>
              <a:t>Ya teniendo clara la visión a futuro y elaborado la estrategia, para alcanzarla se debe enfocar en el cumplimiento de esa visión y planeación estratégica de la empresa.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0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00E1C6"/>
                </a:solidFill>
              </a:rPr>
              <a:t>😉</a:t>
            </a:r>
            <a:endParaRPr sz="9600" dirty="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26166" y="303809"/>
            <a:ext cx="5638800" cy="914400"/>
          </a:xfrm>
        </p:spPr>
        <p:txBody>
          <a:bodyPr/>
          <a:lstStyle/>
          <a:p>
            <a:r>
              <a:rPr lang="es-HN" dirty="0">
                <a:solidFill>
                  <a:schemeClr val="bg1"/>
                </a:solidFill>
                <a:latin typeface="Century Gothic" panose="020B0502020202020204" pitchFamily="34" charset="0"/>
              </a:rPr>
              <a:t>¿Que es liderazgo?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173045" y="1218209"/>
            <a:ext cx="6400799" cy="1257300"/>
          </a:xfrm>
        </p:spPr>
        <p:txBody>
          <a:bodyPr/>
          <a:lstStyle/>
          <a:p>
            <a:pPr algn="just"/>
            <a:r>
              <a:rPr lang="es-HN" dirty="0">
                <a:latin typeface="Century Gothic" panose="020B0502020202020204" pitchFamily="34" charset="0"/>
              </a:rPr>
              <a:t>      </a:t>
            </a:r>
            <a:r>
              <a:rPr lang="es-H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El liderazgo es una herramienta necesaria para motivar a un equipo, pero más que una herramienta necesaria, supone una ventaja competitiva para muchas empresas y organizaciones.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3045" y="3177147"/>
            <a:ext cx="6745043" cy="1822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5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772" y="446808"/>
            <a:ext cx="5638800" cy="755023"/>
          </a:xfrm>
        </p:spPr>
        <p:txBody>
          <a:bodyPr/>
          <a:lstStyle/>
          <a:p>
            <a:r>
              <a:rPr lang="es-H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Características de un líder 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864" y="1361208"/>
            <a:ext cx="6296891" cy="330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0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6417" y="1301675"/>
            <a:ext cx="2919972" cy="3765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0918" y="464657"/>
            <a:ext cx="7487322" cy="1246053"/>
          </a:xfrm>
        </p:spPr>
        <p:txBody>
          <a:bodyPr/>
          <a:lstStyle/>
          <a:p>
            <a:r>
              <a:rPr lang="es-H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Estilos de liderazgo (Según Goleman, Boyatzis y McKee)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3264" y="2119745"/>
            <a:ext cx="3983141" cy="2213263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Commanding o al mando</a:t>
            </a:r>
          </a:p>
          <a:p>
            <a:pPr marL="482600" indent="-342900">
              <a:buFont typeface="+mj-lt"/>
              <a:buAutoNum type="arabicPeriod"/>
            </a:pPr>
            <a:endParaRPr lang="es-H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826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Visionary o visionario</a:t>
            </a:r>
          </a:p>
          <a:p>
            <a:pPr marL="482600" indent="-342900">
              <a:buFont typeface="+mj-lt"/>
              <a:buAutoNum type="arabicPeriod"/>
            </a:pPr>
            <a:endParaRPr lang="es-H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826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Affiliative o empático</a:t>
            </a:r>
          </a:p>
          <a:p>
            <a:pPr marL="482600" indent="-342900">
              <a:buFont typeface="+mj-lt"/>
              <a:buAutoNum type="arabicPeriod"/>
            </a:pPr>
            <a:endParaRPr lang="es-H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826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Democratic o demócrata</a:t>
            </a:r>
          </a:p>
          <a:p>
            <a:pPr marL="482600" indent="-342900">
              <a:buFont typeface="+mj-lt"/>
              <a:buAutoNum type="arabicPeriod"/>
            </a:pPr>
            <a:endParaRPr lang="es-H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826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Coaching o entrenador</a:t>
            </a:r>
          </a:p>
          <a:p>
            <a:pPr marL="482600" indent="-342900">
              <a:buFont typeface="+mj-lt"/>
              <a:buAutoNum type="arabicPeriod"/>
            </a:pPr>
            <a:endParaRPr lang="es-H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826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82600" indent="-342900">
              <a:buFont typeface="+mj-lt"/>
              <a:buAutoNum type="arabicPeriod"/>
            </a:pPr>
            <a:endParaRPr lang="es-H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82600" indent="-342900">
              <a:buFont typeface="+mj-lt"/>
              <a:buAutoNum type="arabicPeriod"/>
            </a:pPr>
            <a:endParaRPr lang="es-HN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826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0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7433" y="340711"/>
            <a:ext cx="7577469" cy="989042"/>
          </a:xfrm>
        </p:spPr>
        <p:txBody>
          <a:bodyPr/>
          <a:lstStyle/>
          <a:p>
            <a:br>
              <a:rPr lang="es-HN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H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¿Cómo ser un líder en una época tan compleja e incierta? </a:t>
            </a:r>
            <a:br>
              <a:rPr lang="es-HN" sz="4000" dirty="0"/>
            </a:br>
            <a:endParaRPr lang="en-US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4EC76-7F81-445E-8EE1-27569B02629D}"/>
              </a:ext>
            </a:extLst>
          </p:cNvPr>
          <p:cNvSpPr/>
          <p:nvPr/>
        </p:nvSpPr>
        <p:spPr>
          <a:xfrm>
            <a:off x="1134139" y="1025186"/>
            <a:ext cx="7520763" cy="3943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7B40B-6C9C-4F48-AC27-05CDCF79C34C}"/>
              </a:ext>
            </a:extLst>
          </p:cNvPr>
          <p:cNvSpPr txBox="1"/>
          <p:nvPr/>
        </p:nvSpPr>
        <p:spPr>
          <a:xfrm>
            <a:off x="1197934" y="2134326"/>
            <a:ext cx="14460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tx1"/>
                </a:solidFill>
              </a:rPr>
              <a:t>¿Qué tan bien puedes predecir el resultado  de tus acciones?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CB3F341-C93F-44C6-BD78-395D6BDDD4BA}"/>
              </a:ext>
            </a:extLst>
          </p:cNvPr>
          <p:cNvSpPr/>
          <p:nvPr/>
        </p:nvSpPr>
        <p:spPr>
          <a:xfrm rot="16200000">
            <a:off x="1269482" y="2315374"/>
            <a:ext cx="2748958" cy="51275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103858-F944-44D6-88A8-66A0970F5FB4}"/>
              </a:ext>
            </a:extLst>
          </p:cNvPr>
          <p:cNvSpPr/>
          <p:nvPr/>
        </p:nvSpPr>
        <p:spPr>
          <a:xfrm>
            <a:off x="3873925" y="3912148"/>
            <a:ext cx="2748958" cy="51275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DF09F-3408-4065-B718-21795A240AC8}"/>
              </a:ext>
            </a:extLst>
          </p:cNvPr>
          <p:cNvSpPr txBox="1"/>
          <p:nvPr/>
        </p:nvSpPr>
        <p:spPr>
          <a:xfrm>
            <a:off x="4365807" y="4339129"/>
            <a:ext cx="144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tx1"/>
                </a:solidFill>
              </a:rPr>
              <a:t>¿Cuánto sabes de la situación?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4E442-46EE-4B0B-B726-44BFFD85F80E}"/>
              </a:ext>
            </a:extLst>
          </p:cNvPr>
          <p:cNvSpPr txBox="1"/>
          <p:nvPr/>
        </p:nvSpPr>
        <p:spPr>
          <a:xfrm>
            <a:off x="6478452" y="420540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DD914-7716-4A05-9754-4EB652130D40}"/>
              </a:ext>
            </a:extLst>
          </p:cNvPr>
          <p:cNvSpPr txBox="1"/>
          <p:nvPr/>
        </p:nvSpPr>
        <p:spPr>
          <a:xfrm>
            <a:off x="2215938" y="104234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174FA-5F04-41B7-9212-3E48F771F2F7}"/>
              </a:ext>
            </a:extLst>
          </p:cNvPr>
          <p:cNvSpPr txBox="1"/>
          <p:nvPr/>
        </p:nvSpPr>
        <p:spPr>
          <a:xfrm>
            <a:off x="3544654" y="416734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EA0577-7A57-4B27-87B5-36C70CB9D558}"/>
              </a:ext>
            </a:extLst>
          </p:cNvPr>
          <p:cNvSpPr txBox="1"/>
          <p:nvPr/>
        </p:nvSpPr>
        <p:spPr>
          <a:xfrm>
            <a:off x="2278402" y="3902959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-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E2988B-A7B0-475C-A059-AFCC113C3B34}"/>
              </a:ext>
            </a:extLst>
          </p:cNvPr>
          <p:cNvSpPr/>
          <p:nvPr/>
        </p:nvSpPr>
        <p:spPr>
          <a:xfrm>
            <a:off x="3211033" y="1350121"/>
            <a:ext cx="2317897" cy="98904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2CD7291-CBEE-4074-8581-A19EABB4A0E1}"/>
              </a:ext>
            </a:extLst>
          </p:cNvPr>
          <p:cNvSpPr/>
          <p:nvPr/>
        </p:nvSpPr>
        <p:spPr>
          <a:xfrm>
            <a:off x="5691964" y="1350121"/>
            <a:ext cx="2317897" cy="9890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DC11E9-4E49-4EF0-BE3C-E8D47F8F0760}"/>
              </a:ext>
            </a:extLst>
          </p:cNvPr>
          <p:cNvSpPr/>
          <p:nvPr/>
        </p:nvSpPr>
        <p:spPr>
          <a:xfrm>
            <a:off x="3211033" y="2598696"/>
            <a:ext cx="2317897" cy="1074812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68C698-1B04-4EE3-98DD-9114EDCB3602}"/>
              </a:ext>
            </a:extLst>
          </p:cNvPr>
          <p:cNvSpPr/>
          <p:nvPr/>
        </p:nvSpPr>
        <p:spPr>
          <a:xfrm>
            <a:off x="5691964" y="2598695"/>
            <a:ext cx="2317897" cy="10699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B557F-4830-4F50-9CC1-259227D1D870}"/>
              </a:ext>
            </a:extLst>
          </p:cNvPr>
          <p:cNvSpPr txBox="1"/>
          <p:nvPr/>
        </p:nvSpPr>
        <p:spPr>
          <a:xfrm>
            <a:off x="3866003" y="1367435"/>
            <a:ext cx="99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Complejo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C939B9-D4DB-4F1B-B6E3-D0879505BEC1}"/>
              </a:ext>
            </a:extLst>
          </p:cNvPr>
          <p:cNvSpPr txBox="1"/>
          <p:nvPr/>
        </p:nvSpPr>
        <p:spPr>
          <a:xfrm>
            <a:off x="6535405" y="1367435"/>
            <a:ext cx="99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Volátil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CA896-5711-497C-AE4B-452A9D8B9BDB}"/>
              </a:ext>
            </a:extLst>
          </p:cNvPr>
          <p:cNvSpPr txBox="1"/>
          <p:nvPr/>
        </p:nvSpPr>
        <p:spPr>
          <a:xfrm>
            <a:off x="3828474" y="2664098"/>
            <a:ext cx="99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Ambiguo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38705-E7A7-4428-9FDA-C7AAEC016FFE}"/>
              </a:ext>
            </a:extLst>
          </p:cNvPr>
          <p:cNvSpPr txBox="1"/>
          <p:nvPr/>
        </p:nvSpPr>
        <p:spPr>
          <a:xfrm>
            <a:off x="6497876" y="2664098"/>
            <a:ext cx="82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Incierto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13B912-44F2-4BAA-9D5C-2C05C08CFE4E}"/>
              </a:ext>
            </a:extLst>
          </p:cNvPr>
          <p:cNvSpPr txBox="1"/>
          <p:nvPr/>
        </p:nvSpPr>
        <p:spPr>
          <a:xfrm>
            <a:off x="3252933" y="1663287"/>
            <a:ext cx="222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Muchas partes variables interconectadas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A0BD03-92EF-4ABA-BD1A-31AE1C8DDA56}"/>
              </a:ext>
            </a:extLst>
          </p:cNvPr>
          <p:cNvSpPr txBox="1"/>
          <p:nvPr/>
        </p:nvSpPr>
        <p:spPr>
          <a:xfrm>
            <a:off x="5825978" y="1658474"/>
            <a:ext cx="214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Gran Velocidad en los </a:t>
            </a:r>
          </a:p>
          <a:p>
            <a:r>
              <a:rPr lang="es-HN" dirty="0">
                <a:solidFill>
                  <a:schemeClr val="bg1"/>
                </a:solidFill>
              </a:rPr>
              <a:t>Cambios de variable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8F9FF5-C734-497D-BE12-EDA842FAF3C4}"/>
              </a:ext>
            </a:extLst>
          </p:cNvPr>
          <p:cNvSpPr txBox="1"/>
          <p:nvPr/>
        </p:nvSpPr>
        <p:spPr>
          <a:xfrm>
            <a:off x="3303181" y="2934844"/>
            <a:ext cx="2225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No hay claridad entre las </a:t>
            </a:r>
          </a:p>
          <a:p>
            <a:r>
              <a:rPr lang="es-HN" dirty="0">
                <a:solidFill>
                  <a:schemeClr val="bg1"/>
                </a:solidFill>
              </a:rPr>
              <a:t>Relaciones de las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96099B-993D-40DD-818E-2662F8163ECC}"/>
              </a:ext>
            </a:extLst>
          </p:cNvPr>
          <p:cNvSpPr txBox="1"/>
          <p:nvPr/>
        </p:nvSpPr>
        <p:spPr>
          <a:xfrm>
            <a:off x="5876226" y="2930031"/>
            <a:ext cx="2146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Existe una posibilidad pero no una seguridad de que ocurran cambios</a:t>
            </a:r>
          </a:p>
        </p:txBody>
      </p:sp>
    </p:spTree>
    <p:extLst>
      <p:ext uri="{BB962C8B-B14F-4D97-AF65-F5344CB8AC3E}">
        <p14:creationId xmlns:p14="http://schemas.microsoft.com/office/powerpoint/2010/main" val="119874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B9C87E-9C41-4C38-B399-67D70D500722}"/>
              </a:ext>
            </a:extLst>
          </p:cNvPr>
          <p:cNvSpPr/>
          <p:nvPr/>
        </p:nvSpPr>
        <p:spPr>
          <a:xfrm>
            <a:off x="1212111" y="869242"/>
            <a:ext cx="7520763" cy="4076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31DB5-0A7D-4422-9641-56F920F02CB5}"/>
              </a:ext>
            </a:extLst>
          </p:cNvPr>
          <p:cNvSpPr txBox="1"/>
          <p:nvPr/>
        </p:nvSpPr>
        <p:spPr>
          <a:xfrm>
            <a:off x="1275906" y="1978382"/>
            <a:ext cx="14460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tx1"/>
                </a:solidFill>
              </a:rPr>
              <a:t>¿Qué tan bien puedes predecir el resultado  de tus acciones?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FDA54B-7E83-45AE-9202-0F610F9DFD8C}"/>
              </a:ext>
            </a:extLst>
          </p:cNvPr>
          <p:cNvSpPr/>
          <p:nvPr/>
        </p:nvSpPr>
        <p:spPr>
          <a:xfrm rot="16200000">
            <a:off x="1347454" y="2159430"/>
            <a:ext cx="2748958" cy="51275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83A292-390C-4410-A69D-6FAFB68AE6C3}"/>
              </a:ext>
            </a:extLst>
          </p:cNvPr>
          <p:cNvSpPr/>
          <p:nvPr/>
        </p:nvSpPr>
        <p:spPr>
          <a:xfrm>
            <a:off x="3938578" y="3995504"/>
            <a:ext cx="2748958" cy="51275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CD01B-8EDC-4857-9AE5-84438A934941}"/>
              </a:ext>
            </a:extLst>
          </p:cNvPr>
          <p:cNvSpPr txBox="1"/>
          <p:nvPr/>
        </p:nvSpPr>
        <p:spPr>
          <a:xfrm>
            <a:off x="4430460" y="4422485"/>
            <a:ext cx="144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tx1"/>
                </a:solidFill>
              </a:rPr>
              <a:t>¿Cuánto sabes de la situación?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D5E62-BF49-4490-A6C7-791AD3248EC3}"/>
              </a:ext>
            </a:extLst>
          </p:cNvPr>
          <p:cNvSpPr txBox="1"/>
          <p:nvPr/>
        </p:nvSpPr>
        <p:spPr>
          <a:xfrm>
            <a:off x="6543105" y="428875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1EC12-4B1C-4CC3-AAD9-12B31956E8E2}"/>
              </a:ext>
            </a:extLst>
          </p:cNvPr>
          <p:cNvSpPr txBox="1"/>
          <p:nvPr/>
        </p:nvSpPr>
        <p:spPr>
          <a:xfrm>
            <a:off x="2293910" y="88640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8AD83-7297-4EFC-AC91-7FB7AFA72D04}"/>
              </a:ext>
            </a:extLst>
          </p:cNvPr>
          <p:cNvSpPr txBox="1"/>
          <p:nvPr/>
        </p:nvSpPr>
        <p:spPr>
          <a:xfrm>
            <a:off x="3609307" y="4250696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0114B-BD59-4CE9-88E7-32DFF9A1C09D}"/>
              </a:ext>
            </a:extLst>
          </p:cNvPr>
          <p:cNvSpPr txBox="1"/>
          <p:nvPr/>
        </p:nvSpPr>
        <p:spPr>
          <a:xfrm>
            <a:off x="2356374" y="374701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-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1655CB-ECC1-4364-BDBD-1F5A465CF36B}"/>
              </a:ext>
            </a:extLst>
          </p:cNvPr>
          <p:cNvSpPr/>
          <p:nvPr/>
        </p:nvSpPr>
        <p:spPr>
          <a:xfrm>
            <a:off x="3289005" y="1194176"/>
            <a:ext cx="2317897" cy="12672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5C27FF-4AF2-4113-99D2-4ED894C9069F}"/>
              </a:ext>
            </a:extLst>
          </p:cNvPr>
          <p:cNvSpPr/>
          <p:nvPr/>
        </p:nvSpPr>
        <p:spPr>
          <a:xfrm>
            <a:off x="5769936" y="1194176"/>
            <a:ext cx="2317897" cy="126727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440D2D-FBA0-432F-A974-68DC4C2388C0}"/>
              </a:ext>
            </a:extLst>
          </p:cNvPr>
          <p:cNvSpPr/>
          <p:nvPr/>
        </p:nvSpPr>
        <p:spPr>
          <a:xfrm>
            <a:off x="3275686" y="2682052"/>
            <a:ext cx="2317897" cy="11814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385435-3C41-4867-BBC1-60058E05B018}"/>
              </a:ext>
            </a:extLst>
          </p:cNvPr>
          <p:cNvSpPr/>
          <p:nvPr/>
        </p:nvSpPr>
        <p:spPr>
          <a:xfrm>
            <a:off x="5756617" y="2682051"/>
            <a:ext cx="2317897" cy="115093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D2E82-7365-41AC-969E-40617340E54E}"/>
              </a:ext>
            </a:extLst>
          </p:cNvPr>
          <p:cNvSpPr txBox="1"/>
          <p:nvPr/>
        </p:nvSpPr>
        <p:spPr>
          <a:xfrm>
            <a:off x="3943975" y="1211491"/>
            <a:ext cx="99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Claridad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51D3F-E11D-4EF8-9484-861B45ECA9DA}"/>
              </a:ext>
            </a:extLst>
          </p:cNvPr>
          <p:cNvSpPr txBox="1"/>
          <p:nvPr/>
        </p:nvSpPr>
        <p:spPr>
          <a:xfrm>
            <a:off x="6613377" y="1211491"/>
            <a:ext cx="99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Visión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63D2EC-706B-426B-80AD-FF0599F078B9}"/>
              </a:ext>
            </a:extLst>
          </p:cNvPr>
          <p:cNvSpPr txBox="1"/>
          <p:nvPr/>
        </p:nvSpPr>
        <p:spPr>
          <a:xfrm>
            <a:off x="3893127" y="2747454"/>
            <a:ext cx="99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Agilidad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2537B-06F3-41D8-A2AC-D8EAC5099429}"/>
              </a:ext>
            </a:extLst>
          </p:cNvPr>
          <p:cNvSpPr txBox="1"/>
          <p:nvPr/>
        </p:nvSpPr>
        <p:spPr>
          <a:xfrm>
            <a:off x="6293805" y="2747454"/>
            <a:ext cx="144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Entendimiento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D2FE4-93C6-4D9B-BB0D-6491175D4B31}"/>
              </a:ext>
            </a:extLst>
          </p:cNvPr>
          <p:cNvSpPr txBox="1"/>
          <p:nvPr/>
        </p:nvSpPr>
        <p:spPr>
          <a:xfrm>
            <a:off x="3330905" y="1507343"/>
            <a:ext cx="2225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Tomar Decisiones claras basadas en la información, Hacer sentir el caos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96D473-2F11-4902-89A6-E14CD7679EAE}"/>
              </a:ext>
            </a:extLst>
          </p:cNvPr>
          <p:cNvSpPr txBox="1"/>
          <p:nvPr/>
        </p:nvSpPr>
        <p:spPr>
          <a:xfrm>
            <a:off x="5903950" y="1502530"/>
            <a:ext cx="2146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Conocer Claramente la visión y trabajar, en esta dirección.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DEB18-C0B6-4A0B-9188-07C6C875BAAA}"/>
              </a:ext>
            </a:extLst>
          </p:cNvPr>
          <p:cNvSpPr txBox="1"/>
          <p:nvPr/>
        </p:nvSpPr>
        <p:spPr>
          <a:xfrm>
            <a:off x="3367834" y="3018200"/>
            <a:ext cx="2225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Involucrar a todos y mantener una comunicación abierta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CEC89-9BC2-4F4E-8146-96A3A9D24A7A}"/>
              </a:ext>
            </a:extLst>
          </p:cNvPr>
          <p:cNvSpPr txBox="1"/>
          <p:nvPr/>
        </p:nvSpPr>
        <p:spPr>
          <a:xfrm>
            <a:off x="5940879" y="3013387"/>
            <a:ext cx="214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Detenerse y analizar las variables en juego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DB9E969B-138D-430B-A575-C6E7007C9C72}"/>
              </a:ext>
            </a:extLst>
          </p:cNvPr>
          <p:cNvSpPr txBox="1">
            <a:spLocks/>
          </p:cNvSpPr>
          <p:nvPr/>
        </p:nvSpPr>
        <p:spPr>
          <a:xfrm>
            <a:off x="1229833" y="493110"/>
            <a:ext cx="7577469" cy="100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br>
              <a:rPr lang="es-HN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H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¿Cómo Responder? </a:t>
            </a:r>
            <a:br>
              <a:rPr lang="es-HN" sz="4000" dirty="0"/>
            </a:br>
            <a:endParaRPr lang="en-US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B2222A4-C358-4FB1-B8DD-8981ACF14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433" y="340711"/>
            <a:ext cx="7577469" cy="1079122"/>
          </a:xfrm>
        </p:spPr>
        <p:txBody>
          <a:bodyPr/>
          <a:lstStyle/>
          <a:p>
            <a:br>
              <a:rPr lang="es-HN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H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Cualidades al liderazgo</a:t>
            </a:r>
            <a:br>
              <a:rPr lang="es-HN" sz="4000" dirty="0"/>
            </a:br>
            <a:endParaRPr lang="en-US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A785B1-C977-465D-A4AA-AD1944CE8FC4}"/>
              </a:ext>
            </a:extLst>
          </p:cNvPr>
          <p:cNvSpPr/>
          <p:nvPr/>
        </p:nvSpPr>
        <p:spPr>
          <a:xfrm>
            <a:off x="1134139" y="1025186"/>
            <a:ext cx="7520763" cy="3943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0C5A0-2ACE-41D5-B3BC-9DFC54E90B3A}"/>
              </a:ext>
            </a:extLst>
          </p:cNvPr>
          <p:cNvSpPr txBox="1"/>
          <p:nvPr/>
        </p:nvSpPr>
        <p:spPr>
          <a:xfrm>
            <a:off x="1197934" y="2134326"/>
            <a:ext cx="14460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tx1"/>
                </a:solidFill>
              </a:rPr>
              <a:t>¿Qué tan bien puedes predecir el resultado  de tus acciones?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7659FF-5B7B-4490-954E-EB0CEB20DEF6}"/>
              </a:ext>
            </a:extLst>
          </p:cNvPr>
          <p:cNvSpPr/>
          <p:nvPr/>
        </p:nvSpPr>
        <p:spPr>
          <a:xfrm rot="16200000">
            <a:off x="1269482" y="2315374"/>
            <a:ext cx="2748958" cy="51275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FE0C3DC-B01F-405F-AECA-4F6171580391}"/>
              </a:ext>
            </a:extLst>
          </p:cNvPr>
          <p:cNvSpPr/>
          <p:nvPr/>
        </p:nvSpPr>
        <p:spPr>
          <a:xfrm>
            <a:off x="3872664" y="3962366"/>
            <a:ext cx="2748958" cy="51275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6E639A-7398-4CDC-8FC8-C20827CE1D1A}"/>
              </a:ext>
            </a:extLst>
          </p:cNvPr>
          <p:cNvSpPr txBox="1"/>
          <p:nvPr/>
        </p:nvSpPr>
        <p:spPr>
          <a:xfrm>
            <a:off x="4369981" y="4401864"/>
            <a:ext cx="144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tx1"/>
                </a:solidFill>
              </a:rPr>
              <a:t>¿Cuánto sabes de la situación?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E1B1B-4378-45E7-A7A6-24131DF60BB9}"/>
              </a:ext>
            </a:extLst>
          </p:cNvPr>
          <p:cNvSpPr txBox="1"/>
          <p:nvPr/>
        </p:nvSpPr>
        <p:spPr>
          <a:xfrm>
            <a:off x="6478452" y="420540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2FEB26-AC26-4489-9A74-C35C0BB3FBF3}"/>
              </a:ext>
            </a:extLst>
          </p:cNvPr>
          <p:cNvSpPr txBox="1"/>
          <p:nvPr/>
        </p:nvSpPr>
        <p:spPr>
          <a:xfrm>
            <a:off x="2215938" y="104234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0EAF5C-AADA-4FE9-8C70-E7070D8191A3}"/>
              </a:ext>
            </a:extLst>
          </p:cNvPr>
          <p:cNvSpPr txBox="1"/>
          <p:nvPr/>
        </p:nvSpPr>
        <p:spPr>
          <a:xfrm>
            <a:off x="3544654" y="416734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14E374-8569-45C1-977D-4EA5D537C62E}"/>
              </a:ext>
            </a:extLst>
          </p:cNvPr>
          <p:cNvSpPr txBox="1"/>
          <p:nvPr/>
        </p:nvSpPr>
        <p:spPr>
          <a:xfrm>
            <a:off x="2278402" y="3902959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-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14412C-4E73-49E4-B2D4-239A8A90B1B7}"/>
              </a:ext>
            </a:extLst>
          </p:cNvPr>
          <p:cNvSpPr/>
          <p:nvPr/>
        </p:nvSpPr>
        <p:spPr>
          <a:xfrm>
            <a:off x="3211033" y="1119237"/>
            <a:ext cx="2317897" cy="121992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109A5E-E65F-47CA-9E65-04CE20DDFDBE}"/>
              </a:ext>
            </a:extLst>
          </p:cNvPr>
          <p:cNvSpPr/>
          <p:nvPr/>
        </p:nvSpPr>
        <p:spPr>
          <a:xfrm>
            <a:off x="5691964" y="1119237"/>
            <a:ext cx="2317897" cy="12199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D563552-1B0C-489B-A9EC-3820B43DD0E3}"/>
              </a:ext>
            </a:extLst>
          </p:cNvPr>
          <p:cNvSpPr/>
          <p:nvPr/>
        </p:nvSpPr>
        <p:spPr>
          <a:xfrm>
            <a:off x="3211033" y="2497395"/>
            <a:ext cx="2317897" cy="144883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92C39B-5B7D-45A5-96C7-FA5529D450A9}"/>
              </a:ext>
            </a:extLst>
          </p:cNvPr>
          <p:cNvSpPr/>
          <p:nvPr/>
        </p:nvSpPr>
        <p:spPr>
          <a:xfrm>
            <a:off x="5691964" y="2497395"/>
            <a:ext cx="2317897" cy="14055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DE0CB-65B0-4885-8397-F846B47B494C}"/>
              </a:ext>
            </a:extLst>
          </p:cNvPr>
          <p:cNvSpPr txBox="1"/>
          <p:nvPr/>
        </p:nvSpPr>
        <p:spPr>
          <a:xfrm>
            <a:off x="3828474" y="1135408"/>
            <a:ext cx="99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Complejo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8B5666-1F98-4374-A3FB-B81C8BEB4396}"/>
              </a:ext>
            </a:extLst>
          </p:cNvPr>
          <p:cNvSpPr txBox="1"/>
          <p:nvPr/>
        </p:nvSpPr>
        <p:spPr>
          <a:xfrm>
            <a:off x="6478452" y="1144552"/>
            <a:ext cx="99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Volátil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D4177B-AA27-4E77-94F9-DFF8DA60C2E8}"/>
              </a:ext>
            </a:extLst>
          </p:cNvPr>
          <p:cNvSpPr txBox="1"/>
          <p:nvPr/>
        </p:nvSpPr>
        <p:spPr>
          <a:xfrm>
            <a:off x="3828474" y="2578174"/>
            <a:ext cx="99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Ambiguo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924240-DA2D-4AC9-9964-EC46BFB5CCBB}"/>
              </a:ext>
            </a:extLst>
          </p:cNvPr>
          <p:cNvSpPr txBox="1"/>
          <p:nvPr/>
        </p:nvSpPr>
        <p:spPr>
          <a:xfrm>
            <a:off x="6497876" y="2578174"/>
            <a:ext cx="82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Incierto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ABEF90-849B-4D39-BA02-F88CF3A2F27B}"/>
              </a:ext>
            </a:extLst>
          </p:cNvPr>
          <p:cNvSpPr txBox="1"/>
          <p:nvPr/>
        </p:nvSpPr>
        <p:spPr>
          <a:xfrm>
            <a:off x="3236420" y="1414121"/>
            <a:ext cx="2225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Ser Directo, Dar una total transparencia para construir confianza y colaboración.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9089DD-864B-4559-BD7D-7ACCC9DF4651}"/>
              </a:ext>
            </a:extLst>
          </p:cNvPr>
          <p:cNvSpPr txBox="1"/>
          <p:nvPr/>
        </p:nvSpPr>
        <p:spPr>
          <a:xfrm>
            <a:off x="5836605" y="1414121"/>
            <a:ext cx="214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Ser confiable, seguimiento a dichos acuerdos para acelerar momentos positivos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62471-8F39-4838-B6C2-AD60D11BB092}"/>
              </a:ext>
            </a:extLst>
          </p:cNvPr>
          <p:cNvSpPr txBox="1"/>
          <p:nvPr/>
        </p:nvSpPr>
        <p:spPr>
          <a:xfrm>
            <a:off x="3287425" y="2814274"/>
            <a:ext cx="22257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Ser entendible, Propósitos </a:t>
            </a:r>
          </a:p>
          <a:p>
            <a:r>
              <a:rPr lang="es-HN" dirty="0">
                <a:solidFill>
                  <a:schemeClr val="bg1"/>
                </a:solidFill>
              </a:rPr>
              <a:t>Claros, Dirección y responsabilidades. Empodera a la gente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09C290-8CE1-48A1-A57E-4890B281FDE7}"/>
              </a:ext>
            </a:extLst>
          </p:cNvPr>
          <p:cNvSpPr txBox="1"/>
          <p:nvPr/>
        </p:nvSpPr>
        <p:spPr>
          <a:xfrm>
            <a:off x="5898029" y="2771662"/>
            <a:ext cx="21469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Ser Incluyente, Mantener a todos involucrados , Entiende se entendido y actúa con respeto </a:t>
            </a:r>
          </a:p>
        </p:txBody>
      </p:sp>
    </p:spTree>
    <p:extLst>
      <p:ext uri="{BB962C8B-B14F-4D97-AF65-F5344CB8AC3E}">
        <p14:creationId xmlns:p14="http://schemas.microsoft.com/office/powerpoint/2010/main" val="38116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968" y="2491794"/>
            <a:ext cx="3544032" cy="2556544"/>
          </a:xfrm>
          <a:prstGeom prst="rect">
            <a:avLst/>
          </a:prstGeom>
        </p:spPr>
      </p:pic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498765"/>
            <a:ext cx="6590418" cy="1433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H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Algunas de las bases para ser un buen líder en la economía digital </a:t>
            </a:r>
            <a:endParaRPr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32735" y="2517938"/>
            <a:ext cx="4485938" cy="2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just">
              <a:buFont typeface="+mj-lt"/>
              <a:buAutoNum type="arabicPeriod"/>
            </a:pPr>
            <a:r>
              <a:rPr lang="es-HN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Anticipar y crear el cambio</a:t>
            </a:r>
          </a:p>
          <a:p>
            <a:pPr marL="482600" lvl="0" indent="-342900" algn="just">
              <a:buFont typeface="+mj-lt"/>
              <a:buAutoNum type="arabicPeriod"/>
            </a:pPr>
            <a:r>
              <a:rPr lang="es-HN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Ser consciente de sí mismo</a:t>
            </a:r>
          </a:p>
          <a:p>
            <a:pPr marL="482600" lvl="0" indent="-342900" algn="just">
              <a:buFont typeface="+mj-lt"/>
              <a:buAutoNum type="arabicPeriod"/>
            </a:pPr>
            <a:r>
              <a:rPr lang="es-HN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Ser un aprendiz ágil.</a:t>
            </a:r>
          </a:p>
          <a:p>
            <a:pPr marL="482600" lvl="0" indent="-342900" algn="just">
              <a:buFont typeface="+mj-lt"/>
              <a:buAutoNum type="arabicPeriod"/>
            </a:pPr>
            <a:r>
              <a:rPr lang="es-HN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Centrarse en el cliente.</a:t>
            </a:r>
          </a:p>
          <a:p>
            <a:pPr marL="482600" lvl="0" indent="-342900" algn="just">
              <a:buFont typeface="+mj-lt"/>
              <a:buAutoNum type="arabicPeriod"/>
            </a:pPr>
            <a:r>
              <a:rPr lang="es-HN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Diseñar para el futuro</a:t>
            </a:r>
          </a:p>
          <a:p>
            <a:pPr marL="482600" lvl="0" indent="-342900" algn="just">
              <a:buFont typeface="+mj-lt"/>
              <a:buAutoNum type="arabicPeriod"/>
            </a:pPr>
            <a:r>
              <a:rPr lang="es-HN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Comunicar y rectificar con constancia</a:t>
            </a:r>
          </a:p>
          <a:p>
            <a:pPr marL="482600" lvl="0" indent="-342900">
              <a:buFont typeface="+mj-lt"/>
              <a:buAutoNum type="arabicPeriod"/>
            </a:pPr>
            <a:endParaRPr lang="es-HN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807745" y="1072365"/>
            <a:ext cx="6239435" cy="128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H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La visión ofrece un panorama de adónde se quiere que llegue una organización o compañía en un plazo determinado, y para lograrlo se debe elaborar una cuidadosa planeación estratégica.</a:t>
            </a:r>
            <a:br>
              <a:rPr lang="es-HN" sz="2000" dirty="0"/>
            </a:br>
            <a:endParaRPr sz="20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2495774" y="300569"/>
            <a:ext cx="686337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Visión estratégica</a:t>
            </a:r>
            <a:endParaRPr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3" y="2681578"/>
            <a:ext cx="6917169" cy="21348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531</Words>
  <Application>Microsoft Office PowerPoint</Application>
  <PresentationFormat>On-screen Show (16:9)</PresentationFormat>
  <Paragraphs>106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Helvetica Neue</vt:lpstr>
      <vt:lpstr>Muli</vt:lpstr>
      <vt:lpstr>Nixie One</vt:lpstr>
      <vt:lpstr>Wingdings</vt:lpstr>
      <vt:lpstr>Imogen template</vt:lpstr>
      <vt:lpstr>LIDERAZGO y VISION ESTRATEGICA</vt:lpstr>
      <vt:lpstr>¿Que es liderazgo?</vt:lpstr>
      <vt:lpstr>Características de un líder </vt:lpstr>
      <vt:lpstr>Estilos de liderazgo (Según Goleman, Boyatzis y McKee)</vt:lpstr>
      <vt:lpstr> ¿Cómo ser un líder en una época tan compleja e incierta?  </vt:lpstr>
      <vt:lpstr>PowerPoint Presentation</vt:lpstr>
      <vt:lpstr> Cualidades al liderazgo </vt:lpstr>
      <vt:lpstr>Algunas de las bases para ser un buen líder en la economía digital </vt:lpstr>
      <vt:lpstr>La visión ofrece un panorama de adónde se quiere que llegue una organización o compañía en un plazo determinado, y para lograrlo se debe elaborar una cuidadosa planeación estratégica. </vt:lpstr>
      <vt:lpstr>Aspectos de la visión estratégica</vt:lpstr>
      <vt:lpstr>Elaboración de una estrategia de negocios</vt:lpstr>
      <vt:lpstr>Flexibilidad y congruencia</vt:lpstr>
      <vt:lpstr>Planes táctico y operativo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LIDERAZGO y VISION ESTRATEGICA</dc:title>
  <cp:lastModifiedBy>Jorge Reyes</cp:lastModifiedBy>
  <cp:revision>17</cp:revision>
  <dcterms:modified xsi:type="dcterms:W3CDTF">2019-08-27T21:02:00Z</dcterms:modified>
</cp:coreProperties>
</file>