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30EAA-B655-43AE-8DFA-27A951C276A3}" v="1712" dt="2023-04-29T20:38:47.423"/>
    <p1510:client id="{562C0757-F37C-4F42-9F85-06691267722B}" v="38" dt="2023-04-30T20:25:34.515"/>
    <p1510:client id="{CEC37D06-C2AB-4E5E-8AD5-1FB238ABECEC}" v="56" dt="2023-04-30T20:57:48.503"/>
    <p1510:client id="{EA6CEB29-5027-4196-80BB-0B1F1AAC5757}" v="1337" dt="2023-05-02T15:23:44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2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6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0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2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6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0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6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1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1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AD426-6EC6-17C9-3746-839DD70A6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tx1"/>
                </a:solidFill>
                <a:ea typeface="Calibri Light"/>
                <a:cs typeface="Calibri Light"/>
              </a:rPr>
              <a:t>QUICKSORT</a:t>
            </a:r>
            <a:endParaRPr lang="de-DE" sz="540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Jorge Siqueira </a:t>
            </a:r>
            <a:r>
              <a:rPr lang="de-DE">
                <a:ea typeface="+mn-lt"/>
                <a:cs typeface="+mn-lt"/>
              </a:rPr>
              <a:t>Serrão</a:t>
            </a:r>
            <a:endParaRPr lang="pt-B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D4098-F7CB-5A37-2B7B-5BD62F5D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Analizando</a:t>
            </a:r>
            <a:r>
              <a:rPr lang="pt-BR" dirty="0"/>
              <a:t> </a:t>
            </a:r>
            <a:r>
              <a:rPr lang="pt-BR" dirty="0" err="1"/>
              <a:t>Mergesort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45948-D6F7-4443-22F2-42347486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0878"/>
            <a:ext cx="10058400" cy="4329706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pt-BR" dirty="0"/>
              <a:t>T(n) = {1 se n = 1} e {3T(n/3) + n + 1 se n &gt; 1}</a:t>
            </a:r>
          </a:p>
          <a:p>
            <a:pPr algn="ctr"/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T(n) = (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k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)T(1) + k*n + ((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(</a:t>
            </a:r>
            <a:r>
              <a:rPr lang="pt-BR" sz="2400" baseline="30000" dirty="0">
                <a:solidFill>
                  <a:srgbClr val="233A44"/>
                </a:solidFill>
                <a:latin typeface="Tw Cen MT"/>
                <a:ea typeface="+mn-lt"/>
                <a:cs typeface="Arial"/>
              </a:rPr>
              <a:t>k-1)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) - 1) / 2</a:t>
            </a:r>
          </a:p>
          <a:p>
            <a:pPr algn="ctr"/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T(n) = 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k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 + k*n + ((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(k-1)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) - 1) / 2</a:t>
            </a:r>
          </a:p>
          <a:p>
            <a:pPr algn="ctr"/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T(n) = n + n*</a:t>
            </a:r>
            <a:r>
              <a:rPr lang="pt-BR" dirty="0" err="1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logn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 base 3 + (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404040"/>
                </a:solidFill>
                <a:ea typeface="+mn-lt"/>
                <a:cs typeface="+mn-lt"/>
              </a:rPr>
              <a:t>log</a:t>
            </a:r>
            <a:r>
              <a:rPr lang="pt-BR" sz="2400" baseline="30000" dirty="0">
                <a:ea typeface="+mn-lt"/>
                <a:cs typeface="+mn-lt"/>
              </a:rPr>
              <a:t> n-1 base 3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 -1 / 2</a:t>
            </a:r>
          </a:p>
          <a:p>
            <a:pPr algn="ctr"/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T(n) = n + n*</a:t>
            </a:r>
            <a:r>
              <a:rPr lang="pt-BR" dirty="0" err="1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logn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 base 3 + (n – 3) / 6 =&gt; O(n*</a:t>
            </a:r>
            <a:r>
              <a:rPr lang="pt-BR" dirty="0" err="1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logn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 base 3)</a:t>
            </a:r>
          </a:p>
          <a:p>
            <a:pPr algn="ctr"/>
            <a:endParaRPr lang="pt-BR" dirty="0">
              <a:solidFill>
                <a:srgbClr val="404040"/>
              </a:solidFill>
              <a:latin typeface="Tw Cen MT"/>
              <a:ea typeface="+mn-lt"/>
              <a:cs typeface="Arial"/>
            </a:endParaRPr>
          </a:p>
          <a:p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Para o melhor caso, pior caso e caso médio o custo será O(n*</a:t>
            </a:r>
            <a:r>
              <a:rPr lang="pt-BR" dirty="0" err="1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logn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)</a:t>
            </a:r>
          </a:p>
          <a:p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O </a:t>
            </a:r>
            <a:r>
              <a:rPr lang="pt-BR" dirty="0" err="1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mergesort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 neste caso possui uma complexidade similar ao </a:t>
            </a:r>
            <a:r>
              <a:rPr lang="pt-BR" dirty="0" err="1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quicksort</a:t>
            </a:r>
            <a:endParaRPr lang="pt-BR">
              <a:solidFill>
                <a:srgbClr val="404040"/>
              </a:solidFill>
              <a:latin typeface="Tw Cen MT"/>
              <a:ea typeface="+mn-lt"/>
              <a:cs typeface="Arial"/>
            </a:endParaRPr>
          </a:p>
          <a:p>
            <a:pPr algn="ctr"/>
            <a:endParaRPr lang="pt-BR" dirty="0">
              <a:solidFill>
                <a:srgbClr val="404040"/>
              </a:solidFill>
              <a:latin typeface="Tw Cen MT"/>
              <a:ea typeface="+mn-lt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727CD0-F289-C4A4-37AC-BBAEB6E4B953}"/>
              </a:ext>
            </a:extLst>
          </p:cNvPr>
          <p:cNvSpPr txBox="1"/>
          <p:nvPr/>
        </p:nvSpPr>
        <p:spPr>
          <a:xfrm>
            <a:off x="11523216" y="3728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2787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D6F4C-6522-4298-E6B1-E02E72551494}"/>
              </a:ext>
            </a:extLst>
          </p:cNvPr>
          <p:cNvSpPr txBox="1"/>
          <p:nvPr/>
        </p:nvSpPr>
        <p:spPr>
          <a:xfrm>
            <a:off x="3538903" y="2828192"/>
            <a:ext cx="51171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72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21364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BF2FE-3FAD-92B9-BD5E-4740F035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Método do </a:t>
            </a:r>
            <a:r>
              <a:rPr lang="pt-BR" dirty="0" err="1"/>
              <a:t>Quicksort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C64CF6-2DA7-C4D9-1DD4-4601D008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BR" dirty="0"/>
              <a:t>O </a:t>
            </a:r>
            <a:r>
              <a:rPr lang="pt-BR" dirty="0" err="1"/>
              <a:t>Quicksort</a:t>
            </a:r>
            <a:r>
              <a:rPr lang="pt-BR" dirty="0"/>
              <a:t> se baseia na estratégia de dividir para conquistar.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t-BR" dirty="0"/>
              <a:t>O algoritmo seleciona um pivô para separar o vetor em duas partições.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t-BR" dirty="0"/>
              <a:t>Então o algoritmo reorganiza a lista de tal forma que todos os elementos anteriores ao pivô sejam menores que ele, e todos os elementos posteriores sejam maiores. No final o pivô estará na posição correta e haverá duas sub listas não ordenadas.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t-BR" dirty="0"/>
              <a:t>E por fim o algoritmo irá ordenar as sub listas recursivamente até que o todo vetor esteja ordenado.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AD6988-09CA-EB28-75D0-A2C9E44BEE50}"/>
              </a:ext>
            </a:extLst>
          </p:cNvPr>
          <p:cNvSpPr txBox="1"/>
          <p:nvPr/>
        </p:nvSpPr>
        <p:spPr>
          <a:xfrm>
            <a:off x="11523216" y="3728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702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FF3D7-2B21-CFD1-2113-A7844DBD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A5C018DA-9E0C-4237-68A9-A8857DB47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015546"/>
              </p:ext>
            </p:extLst>
          </p:nvPr>
        </p:nvGraphicFramePr>
        <p:xfrm>
          <a:off x="1064766" y="2118932"/>
          <a:ext cx="10058390" cy="37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">
                  <a:extLst>
                    <a:ext uri="{9D8B030D-6E8A-4147-A177-3AD203B41FA5}">
                      <a16:colId xmlns:a16="http://schemas.microsoft.com/office/drawing/2014/main" val="193144931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63156576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754046193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160720986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53515684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64293751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32490585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2525917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50404951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22105366"/>
                    </a:ext>
                  </a:extLst>
                </a:gridCol>
              </a:tblGrid>
              <a:tr h="375633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7​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11​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12​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2​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14​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3​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dirty="0">
                          <a:effectLst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86417"/>
                  </a:ext>
                </a:extLst>
              </a:tr>
            </a:tbl>
          </a:graphicData>
        </a:graphic>
      </p:graphicFrame>
      <p:graphicFrame>
        <p:nvGraphicFramePr>
          <p:cNvPr id="7" name="Espaço Reservado para Conteúdo 4">
            <a:extLst>
              <a:ext uri="{FF2B5EF4-FFF2-40B4-BE49-F238E27FC236}">
                <a16:creationId xmlns:a16="http://schemas.microsoft.com/office/drawing/2014/main" id="{5A36955E-6872-F649-34A6-1FB828376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97288"/>
              </p:ext>
            </p:extLst>
          </p:nvPr>
        </p:nvGraphicFramePr>
        <p:xfrm>
          <a:off x="1069747" y="2725130"/>
          <a:ext cx="100583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">
                  <a:extLst>
                    <a:ext uri="{9D8B030D-6E8A-4147-A177-3AD203B41FA5}">
                      <a16:colId xmlns:a16="http://schemas.microsoft.com/office/drawing/2014/main" val="193144931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63156576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754046193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160720986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535156847"/>
                    </a:ext>
                  </a:extLst>
                </a:gridCol>
                <a:gridCol w="737419">
                  <a:extLst>
                    <a:ext uri="{9D8B030D-6E8A-4147-A177-3AD203B41FA5}">
                      <a16:colId xmlns:a16="http://schemas.microsoft.com/office/drawing/2014/main" val="2642937515"/>
                    </a:ext>
                  </a:extLst>
                </a:gridCol>
                <a:gridCol w="1274258">
                  <a:extLst>
                    <a:ext uri="{9D8B030D-6E8A-4147-A177-3AD203B41FA5}">
                      <a16:colId xmlns:a16="http://schemas.microsoft.com/office/drawing/2014/main" val="332490585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2525917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50404951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22105366"/>
                    </a:ext>
                  </a:extLst>
                </a:gridCol>
              </a:tblGrid>
              <a:tr h="362218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>
                          <a:effectLst/>
                        </a:rPr>
                        <a:t>5</a:t>
                      </a:r>
                      <a:endParaRPr lang="pt-BR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2​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3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pt-BR" sz="1800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12​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7​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14​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9​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dirty="0">
                          <a:effectLst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dirty="0">
                          <a:effectLst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86417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4">
            <a:extLst>
              <a:ext uri="{FF2B5EF4-FFF2-40B4-BE49-F238E27FC236}">
                <a16:creationId xmlns:a16="http://schemas.microsoft.com/office/drawing/2014/main" id="{351AC7F2-124E-AB6D-04B4-410C5854D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943542"/>
              </p:ext>
            </p:extLst>
          </p:nvPr>
        </p:nvGraphicFramePr>
        <p:xfrm>
          <a:off x="1077645" y="3323107"/>
          <a:ext cx="100583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">
                  <a:extLst>
                    <a:ext uri="{9D8B030D-6E8A-4147-A177-3AD203B41FA5}">
                      <a16:colId xmlns:a16="http://schemas.microsoft.com/office/drawing/2014/main" val="193144931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63156576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754046193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160720986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53515684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64293751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32490585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2525917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50404951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2210536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2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1800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6​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7​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9​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10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pt-BR" sz="1800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dirty="0">
                          <a:effectLst/>
                        </a:rPr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dirty="0">
                          <a:effectLst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86417"/>
                  </a:ext>
                </a:extLst>
              </a:tr>
            </a:tbl>
          </a:graphicData>
        </a:graphic>
      </p:graphicFrame>
      <p:graphicFrame>
        <p:nvGraphicFramePr>
          <p:cNvPr id="10" name="Espaço Reservado para Conteúdo 4">
            <a:extLst>
              <a:ext uri="{FF2B5EF4-FFF2-40B4-BE49-F238E27FC236}">
                <a16:creationId xmlns:a16="http://schemas.microsoft.com/office/drawing/2014/main" id="{5FFE6D95-70C1-45E5-9539-B108B78C0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812996"/>
              </p:ext>
            </p:extLst>
          </p:nvPr>
        </p:nvGraphicFramePr>
        <p:xfrm>
          <a:off x="1081897" y="3949837"/>
          <a:ext cx="10058390" cy="38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">
                  <a:extLst>
                    <a:ext uri="{9D8B030D-6E8A-4147-A177-3AD203B41FA5}">
                      <a16:colId xmlns:a16="http://schemas.microsoft.com/office/drawing/2014/main" val="193144931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63156576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754046193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160720986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53515684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64293751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32490585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2525917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50404951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22105366"/>
                    </a:ext>
                  </a:extLst>
                </a:gridCol>
              </a:tblGrid>
              <a:tr h="389049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R w="0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6​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7​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9​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dirty="0">
                          <a:effectLst/>
                        </a:rPr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8986417"/>
                  </a:ext>
                </a:extLst>
              </a:tr>
            </a:tbl>
          </a:graphicData>
        </a:graphic>
      </p:graphicFrame>
      <p:graphicFrame>
        <p:nvGraphicFramePr>
          <p:cNvPr id="14" name="Espaço Reservado para Conteúdo 4">
            <a:extLst>
              <a:ext uri="{FF2B5EF4-FFF2-40B4-BE49-F238E27FC236}">
                <a16:creationId xmlns:a16="http://schemas.microsoft.com/office/drawing/2014/main" id="{60091AA0-E4B8-7CD1-8FB2-AF872F448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239731"/>
              </p:ext>
            </p:extLst>
          </p:nvPr>
        </p:nvGraphicFramePr>
        <p:xfrm>
          <a:off x="1071164" y="4572316"/>
          <a:ext cx="100583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">
                  <a:extLst>
                    <a:ext uri="{9D8B030D-6E8A-4147-A177-3AD203B41FA5}">
                      <a16:colId xmlns:a16="http://schemas.microsoft.com/office/drawing/2014/main" val="193144931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63156576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754046193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160720986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53515684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64293751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32490585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2525917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50404951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2210536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2</a:t>
                      </a:r>
                    </a:p>
                  </a:txBody>
                  <a:tcPr>
                    <a:lnR w="0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5</a:t>
                      </a:r>
                    </a:p>
                  </a:txBody>
                  <a:tcPr>
                    <a:lnL w="0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6​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7​</a:t>
                      </a:r>
                      <a:endParaRPr lang="pt-BR" b="1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pt-BR" sz="1800" dirty="0">
                          <a:effectLst/>
                        </a:rPr>
                        <a:t>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10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dirty="0">
                          <a:effectLst/>
                        </a:rPr>
                        <a:t>12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</a:p>
                  </a:txBody>
                  <a:tcPr>
                    <a:lnL w="0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8986417"/>
                  </a:ext>
                </a:extLst>
              </a:tr>
            </a:tbl>
          </a:graphicData>
        </a:graphic>
      </p:graphicFrame>
      <p:graphicFrame>
        <p:nvGraphicFramePr>
          <p:cNvPr id="16" name="Espaço Reservado para Conteúdo 4">
            <a:extLst>
              <a:ext uri="{FF2B5EF4-FFF2-40B4-BE49-F238E27FC236}">
                <a16:creationId xmlns:a16="http://schemas.microsoft.com/office/drawing/2014/main" id="{177D6B63-C277-F0B0-E936-52FE3414B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669735"/>
              </p:ext>
            </p:extLst>
          </p:nvPr>
        </p:nvGraphicFramePr>
        <p:xfrm>
          <a:off x="1060432" y="5237724"/>
          <a:ext cx="100583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">
                  <a:extLst>
                    <a:ext uri="{9D8B030D-6E8A-4147-A177-3AD203B41FA5}">
                      <a16:colId xmlns:a16="http://schemas.microsoft.com/office/drawing/2014/main" val="193144931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63156576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754046193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160720986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53515684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64293751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32490585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25259177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50404951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2210536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2</a:t>
                      </a:r>
                    </a:p>
                  </a:txBody>
                  <a:tcPr>
                    <a:lnR w="0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5</a:t>
                      </a:r>
                    </a:p>
                  </a:txBody>
                  <a:tcPr>
                    <a:lnL w="0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6​</a:t>
                      </a:r>
                      <a:endParaRPr lang="pt-BR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7​</a:t>
                      </a:r>
                      <a:endParaRPr lang="pt-BR" b="1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R w="0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9​</a:t>
                      </a:r>
                      <a:endParaRPr lang="pt-BR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effectLst/>
                        </a:rPr>
                        <a:t>10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dirty="0">
                          <a:effectLst/>
                        </a:rPr>
                        <a:t>12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>
                    <a:lnL w="0">
                      <a:noFill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86417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489E0D30-FEEA-9244-DA24-21E10AA40040}"/>
              </a:ext>
            </a:extLst>
          </p:cNvPr>
          <p:cNvSpPr txBox="1"/>
          <p:nvPr/>
        </p:nvSpPr>
        <p:spPr>
          <a:xfrm>
            <a:off x="11523216" y="3728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82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204F1-8152-5282-FAA3-13D58AD5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Pseudo</a:t>
            </a:r>
            <a:r>
              <a:rPr lang="pt-BR" dirty="0"/>
              <a:t> Código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8D84AB-D36A-9923-0180-D2A2A5E2E643}"/>
              </a:ext>
            </a:extLst>
          </p:cNvPr>
          <p:cNvSpPr txBox="1"/>
          <p:nvPr/>
        </p:nvSpPr>
        <p:spPr>
          <a:xfrm>
            <a:off x="2333624" y="2241175"/>
            <a:ext cx="376293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QUICKSORT(A, </a:t>
            </a:r>
            <a:r>
              <a:rPr lang="pt-BR" dirty="0" err="1"/>
              <a:t>lo</a:t>
            </a:r>
            <a:r>
              <a:rPr lang="pt-BR" dirty="0"/>
              <a:t>, </a:t>
            </a:r>
            <a:r>
              <a:rPr lang="pt-BR" dirty="0" err="1"/>
              <a:t>hi</a:t>
            </a:r>
            <a:r>
              <a:rPr lang="pt-BR" dirty="0"/>
              <a:t>) {</a:t>
            </a:r>
          </a:p>
          <a:p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lo</a:t>
            </a:r>
            <a:r>
              <a:rPr lang="pt-BR" dirty="0"/>
              <a:t> &lt; </a:t>
            </a:r>
            <a:r>
              <a:rPr lang="pt-BR" dirty="0" err="1"/>
              <a:t>hi</a:t>
            </a:r>
            <a:r>
              <a:rPr lang="pt-BR" dirty="0"/>
              <a:t>) {</a:t>
            </a:r>
          </a:p>
          <a:p>
            <a:r>
              <a:rPr lang="pt-BR" dirty="0"/>
              <a:t>        p = PARTITION(A, </a:t>
            </a:r>
            <a:r>
              <a:rPr lang="pt-BR" dirty="0" err="1"/>
              <a:t>lo</a:t>
            </a:r>
            <a:r>
              <a:rPr lang="pt-BR" dirty="0"/>
              <a:t>, </a:t>
            </a:r>
            <a:r>
              <a:rPr lang="pt-BR" dirty="0" err="1"/>
              <a:t>hi</a:t>
            </a:r>
            <a:r>
              <a:rPr lang="pt-BR" dirty="0"/>
              <a:t>);</a:t>
            </a:r>
          </a:p>
          <a:p>
            <a:r>
              <a:rPr lang="pt-BR" dirty="0"/>
              <a:t>        QUICKSORT(A, </a:t>
            </a:r>
            <a:r>
              <a:rPr lang="pt-BR" dirty="0" err="1"/>
              <a:t>lo</a:t>
            </a:r>
            <a:r>
              <a:rPr lang="pt-BR" dirty="0"/>
              <a:t>, p-1);</a:t>
            </a:r>
          </a:p>
          <a:p>
            <a:r>
              <a:rPr lang="pt-BR" dirty="0"/>
              <a:t>        QUICKSORT(A, p+1, </a:t>
            </a:r>
            <a:r>
              <a:rPr lang="pt-BR" dirty="0" err="1"/>
              <a:t>hi</a:t>
            </a:r>
            <a:r>
              <a:rPr lang="pt-BR" dirty="0"/>
              <a:t>);</a:t>
            </a:r>
          </a:p>
          <a:p>
            <a:r>
              <a:rPr lang="pt-BR" dirty="0"/>
              <a:t>    }</a:t>
            </a:r>
          </a:p>
          <a:p>
            <a:r>
              <a:rPr lang="pt-BR" dirty="0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3180D0-E219-763D-99E6-1566D9FE78DE}"/>
              </a:ext>
            </a:extLst>
          </p:cNvPr>
          <p:cNvSpPr txBox="1"/>
          <p:nvPr/>
        </p:nvSpPr>
        <p:spPr>
          <a:xfrm>
            <a:off x="7569574" y="2241176"/>
            <a:ext cx="27432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PARTITION(A, </a:t>
            </a:r>
            <a:r>
              <a:rPr lang="pt-BR" dirty="0" err="1"/>
              <a:t>lo</a:t>
            </a:r>
            <a:r>
              <a:rPr lang="pt-BR" dirty="0"/>
              <a:t>, </a:t>
            </a:r>
            <a:r>
              <a:rPr lang="pt-BR" dirty="0" err="1"/>
              <a:t>hi</a:t>
            </a:r>
            <a:r>
              <a:rPr lang="pt-BR" dirty="0"/>
              <a:t>) {</a:t>
            </a:r>
          </a:p>
          <a:p>
            <a:r>
              <a:rPr lang="pt-BR" dirty="0"/>
              <a:t>    </a:t>
            </a:r>
            <a:r>
              <a:rPr lang="pt-BR" dirty="0" err="1"/>
              <a:t>pivo</a:t>
            </a:r>
            <a:r>
              <a:rPr lang="pt-BR" dirty="0"/>
              <a:t> = A[</a:t>
            </a:r>
            <a:r>
              <a:rPr lang="pt-BR" dirty="0" err="1"/>
              <a:t>hi</a:t>
            </a:r>
            <a:r>
              <a:rPr lang="pt-BR" dirty="0"/>
              <a:t>];</a:t>
            </a:r>
          </a:p>
          <a:p>
            <a:r>
              <a:rPr lang="pt-BR" dirty="0"/>
              <a:t>    i = </a:t>
            </a:r>
            <a:r>
              <a:rPr lang="pt-BR" dirty="0" err="1"/>
              <a:t>lo</a:t>
            </a:r>
            <a:r>
              <a:rPr lang="pt-BR" dirty="0"/>
              <a:t> – 1;</a:t>
            </a:r>
          </a:p>
          <a:p>
            <a:r>
              <a:rPr lang="pt-BR" dirty="0"/>
              <a:t>    for(k = </a:t>
            </a:r>
            <a:r>
              <a:rPr lang="pt-BR" dirty="0" err="1"/>
              <a:t>lo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 </a:t>
            </a:r>
            <a:r>
              <a:rPr lang="pt-BR" dirty="0" err="1"/>
              <a:t>hi</a:t>
            </a:r>
            <a:r>
              <a:rPr lang="pt-BR" dirty="0"/>
              <a:t> - 1) {</a:t>
            </a:r>
          </a:p>
          <a:p>
            <a:r>
              <a:rPr lang="pt-BR" dirty="0"/>
              <a:t>        </a:t>
            </a:r>
            <a:r>
              <a:rPr lang="pt-BR" dirty="0" err="1"/>
              <a:t>if</a:t>
            </a:r>
            <a:r>
              <a:rPr lang="pt-BR" dirty="0"/>
              <a:t>(A[k] &lt; </a:t>
            </a:r>
            <a:r>
              <a:rPr lang="pt-BR" dirty="0" err="1"/>
              <a:t>pivo</a:t>
            </a:r>
            <a:r>
              <a:rPr lang="pt-BR" dirty="0"/>
              <a:t>) {</a:t>
            </a:r>
          </a:p>
          <a:p>
            <a:r>
              <a:rPr lang="pt-BR" dirty="0"/>
              <a:t>            i = i+1;</a:t>
            </a:r>
          </a:p>
          <a:p>
            <a:r>
              <a:rPr lang="pt-BR" dirty="0"/>
              <a:t>            swap(A[i], A[k]);</a:t>
            </a:r>
          </a:p>
          <a:p>
            <a:r>
              <a:rPr lang="pt-BR" dirty="0"/>
              <a:t>        }</a:t>
            </a:r>
          </a:p>
          <a:p>
            <a:r>
              <a:rPr lang="pt-BR" dirty="0"/>
              <a:t>    }</a:t>
            </a:r>
          </a:p>
          <a:p>
            <a:r>
              <a:rPr lang="pt-BR" dirty="0"/>
              <a:t>    swap(A[i+1], A[</a:t>
            </a:r>
            <a:r>
              <a:rPr lang="pt-BR" dirty="0" err="1"/>
              <a:t>hi</a:t>
            </a:r>
            <a:r>
              <a:rPr lang="pt-BR" dirty="0"/>
              <a:t>]);</a:t>
            </a:r>
          </a:p>
          <a:p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i+1;</a:t>
            </a:r>
          </a:p>
          <a:p>
            <a:r>
              <a:rPr lang="pt-BR" dirty="0"/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20A16D-1AE6-4AF0-B838-7FB5CE289EA6}"/>
              </a:ext>
            </a:extLst>
          </p:cNvPr>
          <p:cNvSpPr txBox="1"/>
          <p:nvPr/>
        </p:nvSpPr>
        <p:spPr>
          <a:xfrm>
            <a:off x="11523216" y="3728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6364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6AFA0-7194-54C0-34DC-08E0566D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Cálculo da função do tempo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67EF73-F84C-15D9-0737-FFE2AD7A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BR" dirty="0"/>
              <a:t>T(n) = 2T(n/2) + O(n)</a:t>
            </a:r>
          </a:p>
          <a:p>
            <a:r>
              <a:rPr lang="pt-BR" dirty="0"/>
              <a:t>      = 2T(n/2) + n</a:t>
            </a:r>
          </a:p>
          <a:p>
            <a:r>
              <a:rPr lang="pt-BR" dirty="0"/>
              <a:t>      = 2[2T(n/2/2) + n/2]</a:t>
            </a:r>
          </a:p>
          <a:p>
            <a:r>
              <a:rPr lang="pt-BR" dirty="0"/>
              <a:t>     = 4T(n/4) + n + n</a:t>
            </a:r>
          </a:p>
          <a:p>
            <a:r>
              <a:rPr lang="pt-BR" dirty="0"/>
              <a:t>     = 4[2T(n/4/2) + n/4]</a:t>
            </a:r>
          </a:p>
          <a:p>
            <a:r>
              <a:rPr lang="pt-BR" dirty="0"/>
              <a:t>     = 8T(n/8) + n + n + 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62288E-A334-DEDC-E6EC-EB90F7C0D519}"/>
              </a:ext>
            </a:extLst>
          </p:cNvPr>
          <p:cNvSpPr txBox="1"/>
          <p:nvPr/>
        </p:nvSpPr>
        <p:spPr>
          <a:xfrm>
            <a:off x="11523216" y="3728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731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6AFA0-7194-54C0-34DC-08E0566D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Cálculo da função do tempo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67EF73-F84C-15D9-0737-FFE2AD7A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BR" dirty="0"/>
              <a:t>      </a:t>
            </a:r>
            <a:r>
              <a:rPr lang="pt-BR" dirty="0">
                <a:latin typeface="TW Cen MT"/>
              </a:rPr>
              <a:t>= </a:t>
            </a:r>
            <a:r>
              <a:rPr lang="pt-BR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2</a:t>
            </a:r>
            <a:r>
              <a:rPr lang="pt-BR" sz="2400" baseline="30000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k</a:t>
            </a:r>
            <a:r>
              <a:rPr lang="pt-BR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T(n/2</a:t>
            </a:r>
            <a:r>
              <a:rPr lang="pt-BR" sz="2400" baseline="30000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k</a:t>
            </a:r>
            <a:r>
              <a:rPr lang="pt-BR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) </a:t>
            </a:r>
            <a:r>
              <a:rPr lang="pt-BR" sz="2800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                                 </a:t>
            </a:r>
            <a:r>
              <a:rPr lang="pt-BR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com n = 2</a:t>
            </a:r>
            <a:r>
              <a:rPr lang="pt-BR" sz="2400" baseline="30000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k</a:t>
            </a:r>
            <a:endParaRPr lang="pt-BR" sz="2400">
              <a:solidFill>
                <a:srgbClr val="233A44"/>
              </a:solidFill>
              <a:latin typeface="TW Cen MT"/>
              <a:ea typeface="Calibri"/>
              <a:cs typeface="Calibri"/>
            </a:endParaRPr>
          </a:p>
          <a:p>
            <a:r>
              <a:rPr lang="pt-BR" dirty="0">
                <a:latin typeface="TW Cen MT"/>
              </a:rPr>
              <a:t>      </a:t>
            </a:r>
            <a:r>
              <a:rPr lang="pt-BR" dirty="0">
                <a:latin typeface="TW Cen MT"/>
                <a:ea typeface="+mn-lt"/>
                <a:cs typeface="+mn-lt"/>
              </a:rPr>
              <a:t>= </a:t>
            </a:r>
            <a:r>
              <a:rPr lang="pt-BR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2</a:t>
            </a:r>
            <a:r>
              <a:rPr lang="pt-BR" sz="2400" baseline="30000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k</a:t>
            </a:r>
            <a:r>
              <a:rPr lang="pt-BR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T(n/2</a:t>
            </a:r>
            <a:r>
              <a:rPr lang="pt-BR" sz="2400" baseline="30000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k</a:t>
            </a:r>
            <a:r>
              <a:rPr lang="pt-BR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) + </a:t>
            </a:r>
            <a:r>
              <a:rPr lang="pt-BR" err="1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kn</a:t>
            </a:r>
            <a:r>
              <a:rPr lang="pt-BR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                                 k = </a:t>
            </a:r>
            <a:r>
              <a:rPr lang="pt-BR" err="1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lg</a:t>
            </a:r>
            <a:r>
              <a:rPr lang="pt-BR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(n)</a:t>
            </a:r>
          </a:p>
          <a:p>
            <a:r>
              <a:rPr lang="pt-BR" sz="2800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     </a:t>
            </a:r>
            <a:r>
              <a:rPr lang="pt-BR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= </a:t>
            </a:r>
            <a:r>
              <a:rPr lang="pt-BR" err="1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nT</a:t>
            </a:r>
            <a:r>
              <a:rPr lang="pt-BR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(1) + </a:t>
            </a:r>
            <a:r>
              <a:rPr lang="pt-BR" err="1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nlgn</a:t>
            </a:r>
            <a:r>
              <a:rPr lang="pt-BR" dirty="0">
                <a:solidFill>
                  <a:srgbClr val="233A44"/>
                </a:solidFill>
                <a:latin typeface="TW Cen MT"/>
                <a:ea typeface="Calibri"/>
                <a:cs typeface="Calibri"/>
              </a:rPr>
              <a:t>                                   T(1) = 0</a:t>
            </a:r>
          </a:p>
          <a:p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T(n) = </a:t>
            </a:r>
            <a:r>
              <a:rPr lang="pt-BR" err="1">
                <a:solidFill>
                  <a:srgbClr val="404040"/>
                </a:solidFill>
                <a:ea typeface="+mn-lt"/>
                <a:cs typeface="+mn-lt"/>
              </a:rPr>
              <a:t>nlgn</a:t>
            </a:r>
            <a:endParaRPr lang="pt-BR">
              <a:solidFill>
                <a:srgbClr val="404040"/>
              </a:solidFill>
              <a:latin typeface="Tw Cen MT"/>
              <a:ea typeface="Calibri"/>
              <a:cs typeface="Calibri"/>
            </a:endParaRPr>
          </a:p>
          <a:p>
            <a:endParaRPr lang="pt-BR" dirty="0">
              <a:solidFill>
                <a:srgbClr val="404040"/>
              </a:solidFill>
              <a:latin typeface="Tw Cen MT"/>
              <a:ea typeface="Calibri"/>
              <a:cs typeface="Calibri"/>
            </a:endParaRPr>
          </a:p>
          <a:p>
            <a:r>
              <a:rPr lang="pt-BR" dirty="0">
                <a:solidFill>
                  <a:srgbClr val="404040"/>
                </a:solidFill>
                <a:latin typeface="Tw Cen MT"/>
                <a:ea typeface="Calibri"/>
                <a:cs typeface="Calibri"/>
              </a:rPr>
              <a:t>Complexidade = O(</a:t>
            </a:r>
            <a:r>
              <a:rPr lang="pt-BR" dirty="0" err="1">
                <a:solidFill>
                  <a:srgbClr val="404040"/>
                </a:solidFill>
                <a:latin typeface="Tw Cen MT"/>
                <a:ea typeface="Calibri"/>
                <a:cs typeface="Calibri"/>
              </a:rPr>
              <a:t>nlgn</a:t>
            </a:r>
            <a:r>
              <a:rPr lang="pt-BR" dirty="0">
                <a:solidFill>
                  <a:srgbClr val="404040"/>
                </a:solidFill>
                <a:latin typeface="Tw Cen MT"/>
                <a:ea typeface="Calibri"/>
                <a:cs typeface="Calibri"/>
              </a:rPr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8CD33D-19BC-1AF2-6A48-D1FE65619946}"/>
              </a:ext>
            </a:extLst>
          </p:cNvPr>
          <p:cNvSpPr txBox="1"/>
          <p:nvPr/>
        </p:nvSpPr>
        <p:spPr>
          <a:xfrm>
            <a:off x="11523216" y="3728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794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6AFA0-7194-54C0-34DC-08E0566D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83" y="61223"/>
            <a:ext cx="10058400" cy="952527"/>
          </a:xfrm>
        </p:spPr>
        <p:txBody>
          <a:bodyPr/>
          <a:lstStyle/>
          <a:p>
            <a:pPr algn="ctr"/>
            <a:r>
              <a:rPr lang="pt-BR" dirty="0"/>
              <a:t>Gráfico Tempo </a:t>
            </a:r>
            <a:r>
              <a:rPr lang="pt-BR" dirty="0" err="1"/>
              <a:t>Quicksort</a:t>
            </a:r>
          </a:p>
        </p:txBody>
      </p:sp>
      <p:pic>
        <p:nvPicPr>
          <p:cNvPr id="4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386E2FF7-ED53-A1B8-1C4F-823FEA9A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65" y="1061647"/>
            <a:ext cx="7594241" cy="474103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89566A-6C14-05D5-2DB1-84D2E61901CC}"/>
              </a:ext>
            </a:extLst>
          </p:cNvPr>
          <p:cNvSpPr txBox="1"/>
          <p:nvPr/>
        </p:nvSpPr>
        <p:spPr>
          <a:xfrm>
            <a:off x="2513134" y="5795596"/>
            <a:ext cx="7158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ea typeface="+mn-lt"/>
                <a:cs typeface="+mn-lt"/>
              </a:rPr>
              <a:t>https://chart-studio.plotly.com/~jorgefilho/2</a:t>
            </a:r>
            <a:endParaRPr lang="pt-BR">
              <a:ea typeface="+mn-lt"/>
              <a:cs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B499CE-48FF-A171-2F9D-F2007164E531}"/>
              </a:ext>
            </a:extLst>
          </p:cNvPr>
          <p:cNvSpPr txBox="1"/>
          <p:nvPr/>
        </p:nvSpPr>
        <p:spPr>
          <a:xfrm>
            <a:off x="11523216" y="3728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2131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D4098-F7CB-5A37-2B7B-5BD62F5D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Analizando</a:t>
            </a:r>
            <a:r>
              <a:rPr lang="pt-BR" dirty="0"/>
              <a:t> </a:t>
            </a:r>
            <a:r>
              <a:rPr lang="pt-BR" dirty="0" err="1"/>
              <a:t>Mergesort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45948-D6F7-4443-22F2-42347486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0878"/>
            <a:ext cx="10058400" cy="38682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BR" dirty="0"/>
              <a:t>T(n) = {1 se n = 1} e {3T(n/3) + n + 1 se n &gt; 1}</a:t>
            </a:r>
          </a:p>
          <a:p>
            <a:pPr algn="ctr"/>
            <a:r>
              <a:rPr lang="pt-BR" dirty="0"/>
              <a:t>T(n) = 3T(n/3) + n + 1</a:t>
            </a:r>
          </a:p>
          <a:p>
            <a:pPr algn="ctr"/>
            <a:r>
              <a:rPr lang="pt-BR" dirty="0"/>
              <a:t>T(n/3) = 3T[3T(n/9) + (n/3) + 1] + n + 1</a:t>
            </a:r>
          </a:p>
          <a:p>
            <a:pPr algn="ctr"/>
            <a:r>
              <a:rPr lang="pt-BR" dirty="0"/>
              <a:t>T(n/3) = 9T(n/9) + 2n + 3 +1</a:t>
            </a:r>
          </a:p>
          <a:p>
            <a:pPr algn="ctr"/>
            <a:r>
              <a:rPr lang="pt-BR" dirty="0"/>
              <a:t>T(n/9) = 9T[3T(n/27) + (n/9) + 1] + 2n + 3 +1</a:t>
            </a:r>
          </a:p>
          <a:p>
            <a:pPr algn="ctr"/>
            <a:r>
              <a:rPr lang="pt-BR" dirty="0"/>
              <a:t>T(n/9)*27T(n/27) + 3n + 9 + 3 + 1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3356C8-1A4B-A9B4-B2B9-0BE3F6BC0FF9}"/>
              </a:ext>
            </a:extLst>
          </p:cNvPr>
          <p:cNvSpPr txBox="1"/>
          <p:nvPr/>
        </p:nvSpPr>
        <p:spPr>
          <a:xfrm>
            <a:off x="11523216" y="3728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0060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D4098-F7CB-5A37-2B7B-5BD62F5D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Analizando</a:t>
            </a:r>
            <a:r>
              <a:rPr lang="pt-BR" dirty="0"/>
              <a:t> </a:t>
            </a:r>
            <a:r>
              <a:rPr lang="pt-BR" dirty="0" err="1"/>
              <a:t>Mergesort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45948-D6F7-4443-22F2-42347486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0878"/>
            <a:ext cx="10058400" cy="38682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BR" dirty="0"/>
              <a:t>T(n) = {1 se n = 1} e {3T(n/3) + n + 1 se n &gt; 1}</a:t>
            </a:r>
          </a:p>
          <a:p>
            <a:pPr algn="ctr"/>
            <a:r>
              <a:rPr lang="pt-BR" dirty="0"/>
              <a:t>T(n/27) = 27T[3T(n/81) + (n/27) + 1] + 3n + 9 + 3 + 1</a:t>
            </a:r>
          </a:p>
          <a:p>
            <a:pPr algn="ctr"/>
            <a:r>
              <a:rPr lang="pt-BR" dirty="0"/>
              <a:t>T(n/27) = 81T(n/81) + 4n + 27 + 9 + 3 + 1</a:t>
            </a:r>
          </a:p>
          <a:p>
            <a:pPr algn="ctr"/>
            <a:r>
              <a:rPr lang="pt-BR" dirty="0"/>
              <a:t>T(n) = (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</a:rPr>
              <a:t>4</a:t>
            </a:r>
            <a:r>
              <a:rPr lang="pt-BR" dirty="0"/>
              <a:t>)T(n/(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</a:rPr>
              <a:t>4</a:t>
            </a:r>
            <a:r>
              <a:rPr lang="pt-BR" dirty="0"/>
              <a:t>)) + 4n + </a:t>
            </a:r>
            <a:r>
              <a:rPr lang="pt-BR" dirty="0"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</a:rPr>
              <a:t>3</a:t>
            </a:r>
            <a:r>
              <a:rPr lang="pt-BR" dirty="0"/>
              <a:t> + </a:t>
            </a:r>
            <a:r>
              <a:rPr lang="pt-BR" dirty="0"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2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 </a:t>
            </a:r>
            <a:r>
              <a:rPr lang="pt-BR" dirty="0"/>
              <a:t>+ 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1</a:t>
            </a:r>
            <a:r>
              <a:rPr lang="pt-BR" dirty="0"/>
              <a:t> +</a:t>
            </a:r>
            <a:r>
              <a:rPr lang="pt-BR" dirty="0">
                <a:ea typeface="+mn-lt"/>
                <a:cs typeface="+mn-lt"/>
              </a:rPr>
              <a:t> 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0</a:t>
            </a:r>
          </a:p>
          <a:p>
            <a:pPr algn="ctr"/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T(n) = (3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k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)T(n/(3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k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)) + k*n ((</a:t>
            </a:r>
            <a:r>
              <a:rPr lang="pt-BR" dirty="0" err="1">
                <a:solidFill>
                  <a:srgbClr val="404040"/>
                </a:solidFill>
                <a:ea typeface="+mn-lt"/>
                <a:cs typeface="+mn-lt"/>
              </a:rPr>
              <a:t>somatorio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(</a:t>
            </a:r>
            <a:r>
              <a:rPr lang="pt-BR" dirty="0">
                <a:ea typeface="+mn-lt"/>
                <a:cs typeface="+mn-lt"/>
              </a:rPr>
              <a:t>Σ) de i=0 até k – 1) 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i</a:t>
            </a:r>
            <a:r>
              <a:rPr lang="pt-BR" dirty="0">
                <a:ea typeface="+mn-lt"/>
                <a:cs typeface="+mn-lt"/>
              </a:rPr>
              <a:t>)</a:t>
            </a:r>
          </a:p>
          <a:p>
            <a:pPr algn="ctr"/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T(n) = (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k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)T(n/(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k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)) + k*n + ((1 – 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(k-1)</a:t>
            </a:r>
            <a:r>
              <a:rPr lang="pt-BR" dirty="0">
                <a:solidFill>
                  <a:srgbClr val="404040"/>
                </a:solidFill>
                <a:ea typeface="+mn-lt"/>
                <a:cs typeface="Arial"/>
              </a:rPr>
              <a:t>)/(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1-3))</a:t>
            </a:r>
          </a:p>
          <a:p>
            <a:pPr algn="ctr"/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T(n) = (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k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)T(n/(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k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)) + k*n (((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pt-BR" sz="2400" baseline="30000" dirty="0">
                <a:solidFill>
                  <a:srgbClr val="233A44"/>
                </a:solidFill>
                <a:ea typeface="+mn-lt"/>
                <a:cs typeface="+mn-lt"/>
              </a:rPr>
              <a:t>(k-1</a:t>
            </a:r>
            <a:r>
              <a:rPr lang="pt-BR" sz="2400" baseline="30000" dirty="0">
                <a:solidFill>
                  <a:srgbClr val="233A44"/>
                </a:solidFill>
                <a:latin typeface="Tw Cen MT"/>
                <a:ea typeface="+mn-lt"/>
                <a:cs typeface="Arial"/>
              </a:rPr>
              <a:t>)</a:t>
            </a:r>
            <a:r>
              <a:rPr lang="pt-BR" dirty="0">
                <a:solidFill>
                  <a:srgbClr val="404040"/>
                </a:solidFill>
                <a:latin typeface="Tw Cen MT"/>
                <a:ea typeface="+mn-lt"/>
                <a:cs typeface="Arial"/>
              </a:rPr>
              <a:t>) - 1)/2)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E5DF5A-79D3-D4C9-C50C-4BD857EB4D4A}"/>
              </a:ext>
            </a:extLst>
          </p:cNvPr>
          <p:cNvSpPr txBox="1"/>
          <p:nvPr/>
        </p:nvSpPr>
        <p:spPr>
          <a:xfrm>
            <a:off x="11523216" y="3728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66730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1F3F0"/>
      </a:lt2>
      <a:accent1>
        <a:srgbClr val="C529E7"/>
      </a:accent1>
      <a:accent2>
        <a:srgbClr val="6417D5"/>
      </a:accent2>
      <a:accent3>
        <a:srgbClr val="2B2DE7"/>
      </a:accent3>
      <a:accent4>
        <a:srgbClr val="1768D5"/>
      </a:accent4>
      <a:accent5>
        <a:srgbClr val="26BBD7"/>
      </a:accent5>
      <a:accent6>
        <a:srgbClr val="15C396"/>
      </a:accent6>
      <a:hlink>
        <a:srgbClr val="3E93BC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988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Tw Cen MT</vt:lpstr>
      <vt:lpstr>RetrospectVTI</vt:lpstr>
      <vt:lpstr>QUICKSORT</vt:lpstr>
      <vt:lpstr>Método do Quicksort</vt:lpstr>
      <vt:lpstr>Funcionamento</vt:lpstr>
      <vt:lpstr>Pseudo Código</vt:lpstr>
      <vt:lpstr>Cálculo da função do tempo</vt:lpstr>
      <vt:lpstr>Cálculo da função do tempo</vt:lpstr>
      <vt:lpstr>Gráfico Tempo Quicksort</vt:lpstr>
      <vt:lpstr>Analizando Mergesort</vt:lpstr>
      <vt:lpstr>Analizando Mergesort</vt:lpstr>
      <vt:lpstr>Analizando Mergesort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Jorge Siqueira Serrão</cp:lastModifiedBy>
  <cp:revision>653</cp:revision>
  <dcterms:created xsi:type="dcterms:W3CDTF">2023-04-29T19:01:42Z</dcterms:created>
  <dcterms:modified xsi:type="dcterms:W3CDTF">2023-05-10T01:33:10Z</dcterms:modified>
</cp:coreProperties>
</file>