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88D7E-11ED-4689-984D-600325A33065}" v="131" dt="2022-07-31T17:27:4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82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331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83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9884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046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950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350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6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220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30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3" descr="Vibrant multicolour checkered floor design">
            <a:extLst>
              <a:ext uri="{FF2B5EF4-FFF2-40B4-BE49-F238E27FC236}">
                <a16:creationId xmlns:a16="http://schemas.microsoft.com/office/drawing/2014/main" id="{3F8AD645-FF45-328D-4578-E38B578D5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787" r="6" b="496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  <a:ea typeface="+mj-lt"/>
                <a:cs typeface="+mj-lt"/>
              </a:rPr>
              <a:t>Approximate Graph Coloring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Aluno: Jorge Siqueira Serrão</a:t>
            </a:r>
            <a:endParaRPr lang="pt-BR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2CCB69-83EB-B6C7-512E-A4E80606B0AC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58465"/>
            <a:ext cx="10077557" cy="730577"/>
          </a:xfrm>
        </p:spPr>
        <p:txBody>
          <a:bodyPr>
            <a:normAutofit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Casos de Teste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077557" cy="3705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Melhor caso: quando nenhum vértice é conectado a alguma aresta, assim só haverá uma cor.</a:t>
            </a:r>
            <a:endParaRPr lang="pt-BR" dirty="0"/>
          </a:p>
          <a:p>
            <a:pPr marL="342900" indent="-342900" algn="just">
              <a:buChar char="•"/>
            </a:pPr>
            <a:endParaRPr lang="pt-BR"/>
          </a:p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Pior caso: quando cada vértice do grafo é conectado com cada um dos outros vértice, assim haverá uma cor diferente para cada vértice.</a:t>
            </a:r>
            <a:endParaRPr lang="pt-BR" dirty="0"/>
          </a:p>
          <a:p>
            <a:pPr marL="342900" indent="-342900" algn="just">
              <a:buChar char="•"/>
            </a:pPr>
            <a:endParaRPr lang="pt-BR"/>
          </a:p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Caso médio: foi gerado um grafo que conecta os vértices aleatoriamente, e com a metade da quantidade de arestas de cada do pior caso.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252F20-7177-D0E4-DE8C-ED92444BDDBD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3287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58465"/>
            <a:ext cx="10077557" cy="730577"/>
          </a:xfrm>
        </p:spPr>
        <p:txBody>
          <a:bodyPr>
            <a:normAutofit/>
          </a:bodyPr>
          <a:lstStyle/>
          <a:p>
            <a:pPr algn="ctr"/>
            <a:r>
              <a:rPr lang="pt-BR" i="0" dirty="0" err="1">
                <a:ea typeface="+mj-lt"/>
                <a:cs typeface="+mj-lt"/>
              </a:rPr>
              <a:t>Testes,Resultados</a:t>
            </a:r>
            <a:r>
              <a:rPr lang="pt-BR" i="0" dirty="0">
                <a:ea typeface="+mj-lt"/>
                <a:cs typeface="+mj-lt"/>
              </a:rPr>
              <a:t> e análise</a:t>
            </a:r>
            <a:endParaRPr lang="pt-BR" dirty="0"/>
          </a:p>
        </p:txBody>
      </p:sp>
      <p:pic>
        <p:nvPicPr>
          <p:cNvPr id="6" name="Imagem 6" descr="Tabela&#10;&#10;Descrição gerada automaticamente">
            <a:extLst>
              <a:ext uri="{FF2B5EF4-FFF2-40B4-BE49-F238E27FC236}">
                <a16:creationId xmlns:a16="http://schemas.microsoft.com/office/drawing/2014/main" id="{6F94C313-1C3B-C11C-0E18-311EA056F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622" y="2430878"/>
            <a:ext cx="10498897" cy="4305168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0427F74-FF69-5FB1-7B2E-A392E59901C7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3055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58465"/>
            <a:ext cx="10077557" cy="730577"/>
          </a:xfrm>
        </p:spPr>
        <p:txBody>
          <a:bodyPr>
            <a:normAutofit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Algoritmo guloso</a:t>
            </a:r>
            <a:endParaRPr lang="pt-BR" dirty="0"/>
          </a:p>
        </p:txBody>
      </p:sp>
      <p:pic>
        <p:nvPicPr>
          <p:cNvPr id="3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509F5706-4563-3DA9-B029-412157AF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06" y="2428929"/>
            <a:ext cx="8880953" cy="43070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19F1BBE-8973-F4F5-915F-FCEAE52D8BC8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0373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58465"/>
            <a:ext cx="10077557" cy="730577"/>
          </a:xfrm>
        </p:spPr>
        <p:txBody>
          <a:bodyPr>
            <a:normAutofit/>
          </a:bodyPr>
          <a:lstStyle/>
          <a:p>
            <a:pPr algn="ctr"/>
            <a:r>
              <a:rPr lang="pt-BR" i="0" dirty="0" err="1">
                <a:ea typeface="+mj-lt"/>
                <a:cs typeface="+mj-lt"/>
              </a:rPr>
              <a:t>Algotitmo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backtracking</a:t>
            </a:r>
            <a:endParaRPr lang="pt-BR" dirty="0" err="1"/>
          </a:p>
        </p:txBody>
      </p:sp>
      <p:pic>
        <p:nvPicPr>
          <p:cNvPr id="4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22AD91E3-538F-974F-F39F-1902D83E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2411660"/>
            <a:ext cx="8974898" cy="42998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31D536-13C3-53FB-BDC9-13D3AD951CFC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54605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077557" cy="3705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t-BR" sz="4800" b="1" dirty="0"/>
          </a:p>
          <a:p>
            <a:pPr algn="ctr"/>
            <a:r>
              <a:rPr lang="pt-BR" sz="4800" b="1" dirty="0"/>
              <a:t>OBRIGADO</a:t>
            </a:r>
            <a:endParaRPr lang="pt-BR" dirty="0"/>
          </a:p>
          <a:p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36BB416-FD24-86C7-9846-C2067758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887C9-E529-2A5E-8B4B-0504735D32BF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85965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78301"/>
            <a:ext cx="10077557" cy="1534330"/>
          </a:xfrm>
        </p:spPr>
        <p:txBody>
          <a:bodyPr>
            <a:normAutofit fontScale="90000"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Artigo </a:t>
            </a:r>
            <a:r>
              <a:rPr lang="pt-BR" i="0" dirty="0" err="1">
                <a:ea typeface="+mj-lt"/>
                <a:cs typeface="+mj-lt"/>
              </a:rPr>
              <a:t>Karger</a:t>
            </a:r>
            <a:r>
              <a:rPr lang="pt-BR" i="0" dirty="0">
                <a:ea typeface="+mj-lt"/>
                <a:cs typeface="+mj-lt"/>
              </a:rPr>
              <a:t>, </a:t>
            </a:r>
            <a:r>
              <a:rPr lang="pt-BR" i="0" dirty="0" err="1">
                <a:ea typeface="+mj-lt"/>
                <a:cs typeface="+mj-lt"/>
              </a:rPr>
              <a:t>Motwani</a:t>
            </a:r>
            <a:r>
              <a:rPr lang="pt-BR" i="0" dirty="0">
                <a:ea typeface="+mj-lt"/>
                <a:cs typeface="+mj-lt"/>
              </a:rPr>
              <a:t>, </a:t>
            </a:r>
            <a:r>
              <a:rPr lang="pt-BR" i="0" dirty="0" err="1">
                <a:ea typeface="+mj-lt"/>
                <a:cs typeface="+mj-lt"/>
              </a:rPr>
              <a:t>Sudan</a:t>
            </a:r>
            <a:r>
              <a:rPr lang="pt-BR" i="0" dirty="0">
                <a:ea typeface="+mj-lt"/>
                <a:cs typeface="+mj-lt"/>
              </a:rPr>
              <a:t>, 1998, </a:t>
            </a:r>
            <a:r>
              <a:rPr lang="pt-BR" i="0" dirty="0" err="1">
                <a:ea typeface="+mj-lt"/>
                <a:cs typeface="+mj-lt"/>
              </a:rPr>
              <a:t>Approximate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Graph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Coloring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by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Semidefinite</a:t>
            </a:r>
            <a:r>
              <a:rPr lang="pt-BR" i="0" dirty="0">
                <a:ea typeface="+mj-lt"/>
                <a:cs typeface="+mj-lt"/>
              </a:rPr>
              <a:t> Pro-</a:t>
            </a:r>
            <a:r>
              <a:rPr lang="pt-BR" i="0" dirty="0" err="1">
                <a:ea typeface="+mj-lt"/>
                <a:cs typeface="+mj-lt"/>
              </a:rPr>
              <a:t>gramming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077557" cy="3705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No artigo é considerado o problema de colorir k – grafos colorizáveis com o menor número de cores possível, para isso é apresentado um algoritmo de tempo polinomial aleatório que colore um grafo de 3 cores em n vértices com um mínimo de cores {O( D^(1/3) log^(1/2) </a:t>
            </a:r>
            <a:r>
              <a:rPr lang="pt-BR" dirty="0" err="1">
                <a:ea typeface="+mn-lt"/>
                <a:cs typeface="+mn-lt"/>
              </a:rPr>
              <a:t>Dlog</a:t>
            </a:r>
            <a:r>
              <a:rPr lang="pt-BR" dirty="0">
                <a:ea typeface="+mn-lt"/>
                <a:cs typeface="+mn-lt"/>
              </a:rPr>
              <a:t> n),O(n^(1/4) log^(1/2) n)} onde D é o grau máximo de qualquer vértice.</a:t>
            </a:r>
            <a:endParaRPr lang="pt-BR" dirty="0"/>
          </a:p>
          <a:p>
            <a:r>
              <a:rPr lang="pt-BR" b="1" dirty="0" err="1">
                <a:ea typeface="+mn-lt"/>
                <a:cs typeface="+mn-lt"/>
              </a:rPr>
              <a:t>Semicoloração</a:t>
            </a:r>
            <a:r>
              <a:rPr lang="pt-BR" dirty="0">
                <a:ea typeface="+mn-lt"/>
                <a:cs typeface="+mn-lt"/>
              </a:rPr>
              <a:t>: Um k-</a:t>
            </a:r>
            <a:r>
              <a:rPr lang="pt-BR" dirty="0" err="1">
                <a:ea typeface="+mn-lt"/>
                <a:cs typeface="+mn-lt"/>
              </a:rPr>
              <a:t>semicolorizável</a:t>
            </a:r>
            <a:r>
              <a:rPr lang="pt-BR" dirty="0">
                <a:ea typeface="+mn-lt"/>
                <a:cs typeface="+mn-lt"/>
              </a:rPr>
              <a:t> de um grafo G é uma atribuição de k cores para pelo menos metade de seus vértices de forma que não haja dois vértices adjacentes com a mesma cor. Se um algoritmo A pode ki-</a:t>
            </a:r>
            <a:r>
              <a:rPr lang="pt-BR" dirty="0" err="1">
                <a:ea typeface="+mn-lt"/>
                <a:cs typeface="+mn-lt"/>
              </a:rPr>
              <a:t>semicolorir</a:t>
            </a:r>
            <a:r>
              <a:rPr lang="pt-BR" dirty="0">
                <a:ea typeface="+mn-lt"/>
                <a:cs typeface="+mn-lt"/>
              </a:rPr>
              <a:t> qualquer </a:t>
            </a:r>
            <a:r>
              <a:rPr lang="pt-BR" dirty="0" err="1">
                <a:ea typeface="+mn-lt"/>
                <a:cs typeface="+mn-lt"/>
              </a:rPr>
              <a:t>subgrafo</a:t>
            </a:r>
            <a:r>
              <a:rPr lang="pt-BR" dirty="0">
                <a:ea typeface="+mn-lt"/>
                <a:cs typeface="+mn-lt"/>
              </a:rPr>
              <a:t> i-vértice do grafo G em tempo randomizado polinomial, onde ki aumenta com i, então A pode ser usado para O(</a:t>
            </a:r>
            <a:r>
              <a:rPr lang="pt-BR" dirty="0" err="1">
                <a:ea typeface="+mn-lt"/>
                <a:cs typeface="+mn-lt"/>
              </a:rPr>
              <a:t>kn</a:t>
            </a:r>
            <a:r>
              <a:rPr lang="pt-BR" dirty="0">
                <a:ea typeface="+mn-lt"/>
                <a:cs typeface="+mn-lt"/>
              </a:rPr>
              <a:t> log n)-cor G.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E52DF2-D7BB-E33E-9E96-A986645302CC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8353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78301"/>
            <a:ext cx="10077557" cy="1534330"/>
          </a:xfrm>
        </p:spPr>
        <p:txBody>
          <a:bodyPr>
            <a:normAutofit fontScale="90000"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Artigo </a:t>
            </a:r>
            <a:r>
              <a:rPr lang="pt-BR" i="0" dirty="0" err="1">
                <a:ea typeface="+mj-lt"/>
                <a:cs typeface="+mj-lt"/>
              </a:rPr>
              <a:t>Karger</a:t>
            </a:r>
            <a:r>
              <a:rPr lang="pt-BR" i="0" dirty="0">
                <a:ea typeface="+mj-lt"/>
                <a:cs typeface="+mj-lt"/>
              </a:rPr>
              <a:t>, </a:t>
            </a:r>
            <a:r>
              <a:rPr lang="pt-BR" i="0" dirty="0" err="1">
                <a:ea typeface="+mj-lt"/>
                <a:cs typeface="+mj-lt"/>
              </a:rPr>
              <a:t>Motwani</a:t>
            </a:r>
            <a:r>
              <a:rPr lang="pt-BR" i="0" dirty="0">
                <a:ea typeface="+mj-lt"/>
                <a:cs typeface="+mj-lt"/>
              </a:rPr>
              <a:t>, </a:t>
            </a:r>
            <a:r>
              <a:rPr lang="pt-BR" i="0" dirty="0" err="1">
                <a:ea typeface="+mj-lt"/>
                <a:cs typeface="+mj-lt"/>
              </a:rPr>
              <a:t>Sudan</a:t>
            </a:r>
            <a:r>
              <a:rPr lang="pt-BR" i="0" dirty="0">
                <a:ea typeface="+mj-lt"/>
                <a:cs typeface="+mj-lt"/>
              </a:rPr>
              <a:t>, 1998, </a:t>
            </a:r>
            <a:r>
              <a:rPr lang="pt-BR" i="0" dirty="0" err="1">
                <a:ea typeface="+mj-lt"/>
                <a:cs typeface="+mj-lt"/>
              </a:rPr>
              <a:t>Approximate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Graph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Coloring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by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Semidefinite</a:t>
            </a:r>
            <a:r>
              <a:rPr lang="pt-BR" i="0" dirty="0">
                <a:ea typeface="+mj-lt"/>
                <a:cs typeface="+mj-lt"/>
              </a:rPr>
              <a:t> Pro-</a:t>
            </a:r>
            <a:r>
              <a:rPr lang="pt-BR" i="0" dirty="0" err="1">
                <a:ea typeface="+mj-lt"/>
                <a:cs typeface="+mj-lt"/>
              </a:rPr>
              <a:t>gramming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077557" cy="3705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Arredondamento por partições de hiperplano</a:t>
            </a:r>
            <a:r>
              <a:rPr lang="pt-BR" dirty="0">
                <a:ea typeface="+mn-lt"/>
                <a:cs typeface="+mn-lt"/>
              </a:rPr>
              <a:t>: Considera-se um hiperplano H. É dito no artigo que para separar dois vetores se eles não estão no mesmo lado do hiperplano. Para qualquer aresta {</a:t>
            </a:r>
            <a:r>
              <a:rPr lang="pt-BR" dirty="0" err="1">
                <a:ea typeface="+mn-lt"/>
                <a:cs typeface="+mn-lt"/>
              </a:rPr>
              <a:t>i,j</a:t>
            </a:r>
            <a:r>
              <a:rPr lang="pt-BR" dirty="0">
                <a:ea typeface="+mn-lt"/>
                <a:cs typeface="+mn-lt"/>
              </a:rPr>
              <a:t>} ∈ E, nós dizemos que o hiperplano H corta a beira se ele separa o vetor vi e </a:t>
            </a:r>
            <a:r>
              <a:rPr lang="pt-BR" dirty="0" err="1">
                <a:ea typeface="+mn-lt"/>
                <a:cs typeface="+mn-lt"/>
              </a:rPr>
              <a:t>vj</a:t>
            </a:r>
            <a:r>
              <a:rPr lang="pt-BR" dirty="0">
                <a:ea typeface="+mn-lt"/>
                <a:cs typeface="+mn-lt"/>
              </a:rPr>
              <a:t>. Usando o algoritmo de </a:t>
            </a:r>
            <a:r>
              <a:rPr lang="pt-BR" dirty="0" err="1">
                <a:ea typeface="+mn-lt"/>
                <a:cs typeface="+mn-lt"/>
              </a:rPr>
              <a:t>Wigderson</a:t>
            </a:r>
            <a:r>
              <a:rPr lang="pt-BR" dirty="0">
                <a:ea typeface="+mn-lt"/>
                <a:cs typeface="+mn-lt"/>
              </a:rPr>
              <a:t> o algoritmo pode ser melhorado passando de O(n^0,613) cores para O(n^0,387) cores.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Teoria da dualidade:</a:t>
            </a:r>
            <a:r>
              <a:rPr lang="pt-BR" dirty="0">
                <a:ea typeface="+mn-lt"/>
                <a:cs typeface="+mn-lt"/>
              </a:rPr>
              <a:t> por definição dado um grafo G = (V, E) em n vértices, um vetor estrito de coloração k de G é uma atribuição de vetores unitários ui do </a:t>
            </a:r>
            <a:r>
              <a:rPr lang="pt-BR" dirty="0" err="1">
                <a:ea typeface="+mn-lt"/>
                <a:cs typeface="+mn-lt"/>
              </a:rPr>
              <a:t>spaço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R^n</a:t>
            </a:r>
            <a:r>
              <a:rPr lang="pt-BR" dirty="0">
                <a:ea typeface="+mn-lt"/>
                <a:cs typeface="+mn-lt"/>
              </a:rPr>
              <a:t> para cada vértice i ∈ V, de modo que para quaisquer dois vértices adjacentes i e j o produto escalar de seus vetores satisfaz a igualdade (ui, </a:t>
            </a:r>
            <a:r>
              <a:rPr lang="pt-BR" dirty="0" err="1">
                <a:ea typeface="+mn-lt"/>
                <a:cs typeface="+mn-lt"/>
              </a:rPr>
              <a:t>uj</a:t>
            </a:r>
            <a:r>
              <a:rPr lang="pt-BR" dirty="0">
                <a:ea typeface="+mn-lt"/>
                <a:cs typeface="+mn-lt"/>
              </a:rPr>
              <a:t>) = -1/(k1).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A402B3-383F-1360-16D8-3C4FEE2D53E4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597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78301"/>
            <a:ext cx="10077557" cy="1534330"/>
          </a:xfrm>
        </p:spPr>
        <p:txBody>
          <a:bodyPr>
            <a:normAutofit fontScale="90000"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Artigo </a:t>
            </a:r>
            <a:r>
              <a:rPr lang="pt-BR" i="0" dirty="0" err="1">
                <a:ea typeface="+mj-lt"/>
                <a:cs typeface="+mj-lt"/>
              </a:rPr>
              <a:t>Karger</a:t>
            </a:r>
            <a:r>
              <a:rPr lang="pt-BR" i="0" dirty="0">
                <a:ea typeface="+mj-lt"/>
                <a:cs typeface="+mj-lt"/>
              </a:rPr>
              <a:t>, </a:t>
            </a:r>
            <a:r>
              <a:rPr lang="pt-BR" i="0" dirty="0" err="1">
                <a:ea typeface="+mj-lt"/>
                <a:cs typeface="+mj-lt"/>
              </a:rPr>
              <a:t>Motwani</a:t>
            </a:r>
            <a:r>
              <a:rPr lang="pt-BR" i="0" dirty="0">
                <a:ea typeface="+mj-lt"/>
                <a:cs typeface="+mj-lt"/>
              </a:rPr>
              <a:t>, </a:t>
            </a:r>
            <a:r>
              <a:rPr lang="pt-BR" i="0" dirty="0" err="1">
                <a:ea typeface="+mj-lt"/>
                <a:cs typeface="+mj-lt"/>
              </a:rPr>
              <a:t>Sudan</a:t>
            </a:r>
            <a:r>
              <a:rPr lang="pt-BR" i="0" dirty="0">
                <a:ea typeface="+mj-lt"/>
                <a:cs typeface="+mj-lt"/>
              </a:rPr>
              <a:t>, 1998, </a:t>
            </a:r>
            <a:r>
              <a:rPr lang="pt-BR" i="0" dirty="0" err="1">
                <a:ea typeface="+mj-lt"/>
                <a:cs typeface="+mj-lt"/>
              </a:rPr>
              <a:t>Approximate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Graph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Coloring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by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Semidefinite</a:t>
            </a:r>
            <a:r>
              <a:rPr lang="pt-BR" i="0" dirty="0">
                <a:ea typeface="+mj-lt"/>
                <a:cs typeface="+mj-lt"/>
              </a:rPr>
              <a:t> Pro-</a:t>
            </a:r>
            <a:r>
              <a:rPr lang="pt-BR" i="0" dirty="0" err="1">
                <a:ea typeface="+mj-lt"/>
                <a:cs typeface="+mj-lt"/>
              </a:rPr>
              <a:t>gramming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077557" cy="3705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segundo teorema do capitulo 9 estabelece que os grafos têm uma grande lacuna entre seu vetor de número cromático e os números cromáticos.</a:t>
            </a:r>
          </a:p>
          <a:p>
            <a:r>
              <a:rPr lang="pt-BR" dirty="0">
                <a:ea typeface="+mn-lt"/>
                <a:cs typeface="+mn-lt"/>
              </a:rPr>
              <a:t>Seja n=(n | r) denotam o número de vértices do </a:t>
            </a:r>
            <a:r>
              <a:rPr lang="pt-BR" dirty="0" err="1">
                <a:ea typeface="+mn-lt"/>
                <a:cs typeface="+mn-lt"/>
              </a:rPr>
              <a:t>grafoK</a:t>
            </a:r>
            <a:r>
              <a:rPr lang="pt-BR" dirty="0">
                <a:ea typeface="+mn-lt"/>
                <a:cs typeface="+mn-lt"/>
              </a:rPr>
              <a:t>(</a:t>
            </a:r>
            <a:r>
              <a:rPr lang="pt-BR" dirty="0" err="1">
                <a:ea typeface="+mn-lt"/>
                <a:cs typeface="+mn-lt"/>
              </a:rPr>
              <a:t>m,r,t</a:t>
            </a:r>
            <a:r>
              <a:rPr lang="pt-BR" dirty="0">
                <a:ea typeface="+mn-lt"/>
                <a:cs typeface="+mn-lt"/>
              </a:rPr>
              <a:t>). Para r = m/2 e t=m/8, o grafo K(</a:t>
            </a:r>
            <a:r>
              <a:rPr lang="pt-BR" dirty="0" err="1">
                <a:ea typeface="+mn-lt"/>
                <a:cs typeface="+mn-lt"/>
              </a:rPr>
              <a:t>m,r,t</a:t>
            </a:r>
            <a:r>
              <a:rPr lang="pt-BR" dirty="0">
                <a:ea typeface="+mn-lt"/>
                <a:cs typeface="+mn-lt"/>
              </a:rPr>
              <a:t>) é vetor de 3 cores, mas tem um número cromático de pelo menos n^0,0113.</a:t>
            </a:r>
          </a:p>
          <a:p>
            <a:r>
              <a:rPr lang="pt-BR" dirty="0">
                <a:ea typeface="+mn-lt"/>
                <a:cs typeface="+mn-lt"/>
              </a:rPr>
              <a:t>X &gt;= (1,007864)^</a:t>
            </a:r>
            <a:r>
              <a:rPr lang="pt-BR" dirty="0" err="1">
                <a:ea typeface="+mn-lt"/>
                <a:cs typeface="+mn-lt"/>
              </a:rPr>
              <a:t>lg</a:t>
            </a:r>
            <a:r>
              <a:rPr lang="pt-BR" dirty="0">
                <a:ea typeface="+mn-lt"/>
                <a:cs typeface="+mn-lt"/>
              </a:rPr>
              <a:t> n = n^lg1,007864 ≈ n^0,0113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D60DD-C23C-315F-F855-6EA562DAB3EF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976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578301"/>
            <a:ext cx="10077557" cy="1534330"/>
          </a:xfrm>
        </p:spPr>
        <p:txBody>
          <a:bodyPr>
            <a:normAutofit fontScale="90000"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Artigo </a:t>
            </a:r>
            <a:r>
              <a:rPr lang="pt-BR" i="0" dirty="0" err="1">
                <a:ea typeface="+mj-lt"/>
                <a:cs typeface="+mj-lt"/>
              </a:rPr>
              <a:t>Karger</a:t>
            </a:r>
            <a:r>
              <a:rPr lang="pt-BR" i="0" dirty="0">
                <a:ea typeface="+mj-lt"/>
                <a:cs typeface="+mj-lt"/>
              </a:rPr>
              <a:t>, </a:t>
            </a:r>
            <a:r>
              <a:rPr lang="pt-BR" i="0" dirty="0" err="1">
                <a:ea typeface="+mj-lt"/>
                <a:cs typeface="+mj-lt"/>
              </a:rPr>
              <a:t>Motwani</a:t>
            </a:r>
            <a:r>
              <a:rPr lang="pt-BR" i="0" dirty="0">
                <a:ea typeface="+mj-lt"/>
                <a:cs typeface="+mj-lt"/>
              </a:rPr>
              <a:t>, </a:t>
            </a:r>
            <a:r>
              <a:rPr lang="pt-BR" i="0" dirty="0" err="1">
                <a:ea typeface="+mj-lt"/>
                <a:cs typeface="+mj-lt"/>
              </a:rPr>
              <a:t>Sudan</a:t>
            </a:r>
            <a:r>
              <a:rPr lang="pt-BR" i="0" dirty="0">
                <a:ea typeface="+mj-lt"/>
                <a:cs typeface="+mj-lt"/>
              </a:rPr>
              <a:t>, 1998, </a:t>
            </a:r>
            <a:r>
              <a:rPr lang="pt-BR" i="0" dirty="0" err="1">
                <a:ea typeface="+mj-lt"/>
                <a:cs typeface="+mj-lt"/>
              </a:rPr>
              <a:t>Approximate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Graph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Coloring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by</a:t>
            </a:r>
            <a:r>
              <a:rPr lang="pt-BR" i="0" dirty="0">
                <a:ea typeface="+mj-lt"/>
                <a:cs typeface="+mj-lt"/>
              </a:rPr>
              <a:t> </a:t>
            </a:r>
            <a:r>
              <a:rPr lang="pt-BR" i="0" dirty="0" err="1">
                <a:ea typeface="+mj-lt"/>
                <a:cs typeface="+mj-lt"/>
              </a:rPr>
              <a:t>Semidefinite</a:t>
            </a:r>
            <a:r>
              <a:rPr lang="pt-BR" i="0" dirty="0">
                <a:ea typeface="+mj-lt"/>
                <a:cs typeface="+mj-lt"/>
              </a:rPr>
              <a:t> Pro-</a:t>
            </a:r>
            <a:r>
              <a:rPr lang="pt-BR" i="0" dirty="0" err="1">
                <a:ea typeface="+mj-lt"/>
                <a:cs typeface="+mj-lt"/>
              </a:rPr>
              <a:t>gramming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077557" cy="3705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O terceiro teorema fala que existe um grafo </a:t>
            </a:r>
            <a:r>
              <a:rPr lang="pt-BR" dirty="0" err="1">
                <a:ea typeface="+mn-lt"/>
                <a:cs typeface="+mn-lt"/>
              </a:rPr>
              <a:t>kneser</a:t>
            </a:r>
            <a:r>
              <a:rPr lang="pt-BR" dirty="0">
                <a:ea typeface="+mn-lt"/>
                <a:cs typeface="+mn-lt"/>
              </a:rPr>
              <a:t> K(</a:t>
            </a:r>
            <a:r>
              <a:rPr lang="pt-BR" dirty="0" err="1">
                <a:ea typeface="+mn-lt"/>
                <a:cs typeface="+mn-lt"/>
              </a:rPr>
              <a:t>m,r,t</a:t>
            </a:r>
            <a:r>
              <a:rPr lang="pt-BR" dirty="0">
                <a:ea typeface="+mn-lt"/>
                <a:cs typeface="+mn-lt"/>
              </a:rPr>
              <a:t>) que é um vetor de 3 cores mas tem um número cromático excedendo n^0,016101, onde n = (m | n) denota o número de vértices no grafo.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Usando o teorema de </a:t>
            </a:r>
            <a:r>
              <a:rPr lang="pt-BR" dirty="0" err="1">
                <a:ea typeface="+mn-lt"/>
                <a:cs typeface="+mn-lt"/>
              </a:rPr>
              <a:t>Milner</a:t>
            </a:r>
            <a:r>
              <a:rPr lang="pt-BR" dirty="0">
                <a:ea typeface="+mn-lt"/>
                <a:cs typeface="+mn-lt"/>
              </a:rPr>
              <a:t> é possível provar que o expoente do número cromático é pelo menos.</a:t>
            </a:r>
          </a:p>
          <a:p>
            <a:pPr algn="ctr"/>
            <a:r>
              <a:rPr lang="pt-BR">
                <a:ea typeface="+mn-lt"/>
                <a:cs typeface="+mn-lt"/>
              </a:rPr>
              <a:t>1- </a:t>
            </a:r>
            <a:r>
              <a:rPr lang="pt-BR" dirty="0">
                <a:ea typeface="+mn-lt"/>
                <a:cs typeface="+mn-lt"/>
              </a:rPr>
              <a:t>(m – t)log 2m/(m – t) + (m + t)log 2m/(m +t)</a:t>
            </a:r>
            <a:endParaRPr lang="pt-BR" dirty="0"/>
          </a:p>
          <a:p>
            <a:pPr algn="ctr"/>
            <a:r>
              <a:rPr lang="pt-BR" dirty="0">
                <a:ea typeface="+mn-lt"/>
                <a:cs typeface="+mn-lt"/>
              </a:rPr>
              <a:t>________________________________________</a:t>
            </a:r>
            <a:endParaRPr lang="pt-BR" dirty="0"/>
          </a:p>
          <a:p>
            <a:pPr algn="ctr"/>
            <a:r>
              <a:rPr lang="pt-BR" dirty="0">
                <a:ea typeface="+mn-lt"/>
                <a:cs typeface="+mn-lt"/>
              </a:rPr>
              <a:t>2((m – r)log m/(m – r) + r log m/r)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6FA163-48EB-3DF2-94E5-0FC06033AEB8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4566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58465"/>
            <a:ext cx="10077557" cy="730577"/>
          </a:xfrm>
        </p:spPr>
        <p:txBody>
          <a:bodyPr>
            <a:normAutofit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Algoritmo guloso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077557" cy="3705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(Σ) de </a:t>
            </a:r>
            <a:r>
              <a:rPr lang="pt-BR" dirty="0" err="1">
                <a:ea typeface="+mn-lt"/>
                <a:cs typeface="+mn-lt"/>
              </a:rPr>
              <a:t>cr</a:t>
            </a:r>
            <a:r>
              <a:rPr lang="pt-BR" dirty="0">
                <a:ea typeface="+mn-lt"/>
                <a:cs typeface="+mn-lt"/>
              </a:rPr>
              <a:t>=1 até v)*((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(Σ) de i=</a:t>
            </a:r>
            <a:r>
              <a:rPr lang="pt-BR" dirty="0" err="1">
                <a:ea typeface="+mn-lt"/>
                <a:cs typeface="+mn-lt"/>
              </a:rPr>
              <a:t>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begin</a:t>
            </a:r>
            <a:r>
              <a:rPr lang="pt-BR" dirty="0">
                <a:ea typeface="+mn-lt"/>
                <a:cs typeface="+mn-lt"/>
              </a:rPr>
              <a:t>() até </a:t>
            </a:r>
            <a:r>
              <a:rPr lang="pt-BR" dirty="0" err="1">
                <a:ea typeface="+mn-lt"/>
                <a:cs typeface="+mn-lt"/>
              </a:rPr>
              <a:t>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end</a:t>
            </a:r>
            <a:r>
              <a:rPr lang="pt-BR" dirty="0">
                <a:ea typeface="+mn-lt"/>
                <a:cs typeface="+mn-lt"/>
              </a:rPr>
              <a:t>()) + 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(Σ)de </a:t>
            </a:r>
            <a:r>
              <a:rPr lang="pt-BR" dirty="0" err="1">
                <a:ea typeface="+mn-lt"/>
                <a:cs typeface="+mn-lt"/>
              </a:rPr>
              <a:t>cr</a:t>
            </a:r>
            <a:r>
              <a:rPr lang="pt-BR" dirty="0">
                <a:ea typeface="+mn-lt"/>
                <a:cs typeface="+mn-lt"/>
              </a:rPr>
              <a:t>=1 até v) + 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(Σ) de i=</a:t>
            </a:r>
            <a:r>
              <a:rPr lang="pt-BR" dirty="0" err="1">
                <a:ea typeface="+mn-lt"/>
                <a:cs typeface="+mn-lt"/>
              </a:rPr>
              <a:t>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begin</a:t>
            </a:r>
            <a:r>
              <a:rPr lang="pt-BR" dirty="0">
                <a:ea typeface="+mn-lt"/>
                <a:cs typeface="+mn-lt"/>
              </a:rPr>
              <a:t>() até </a:t>
            </a:r>
            <a:r>
              <a:rPr lang="pt-BR" dirty="0" err="1">
                <a:ea typeface="+mn-lt"/>
                <a:cs typeface="+mn-lt"/>
              </a:rPr>
              <a:t>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end</a:t>
            </a:r>
            <a:r>
              <a:rPr lang="pt-BR" dirty="0">
                <a:ea typeface="+mn-lt"/>
                <a:cs typeface="+mn-lt"/>
              </a:rPr>
              <a:t>()))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(Σ) de </a:t>
            </a:r>
            <a:r>
              <a:rPr lang="pt-BR" dirty="0" err="1">
                <a:ea typeface="+mn-lt"/>
                <a:cs typeface="+mn-lt"/>
              </a:rPr>
              <a:t>cr</a:t>
            </a:r>
            <a:r>
              <a:rPr lang="pt-BR" dirty="0">
                <a:ea typeface="+mn-lt"/>
                <a:cs typeface="+mn-lt"/>
              </a:rPr>
              <a:t>=1 até v)*(</a:t>
            </a:r>
            <a:r>
              <a:rPr lang="pt-BR" dirty="0" err="1">
                <a:ea typeface="+mn-lt"/>
                <a:cs typeface="+mn-lt"/>
              </a:rPr>
              <a:t>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end</a:t>
            </a:r>
            <a:r>
              <a:rPr lang="pt-BR" dirty="0">
                <a:ea typeface="+mn-lt"/>
                <a:cs typeface="+mn-lt"/>
              </a:rPr>
              <a:t>() - </a:t>
            </a:r>
            <a:r>
              <a:rPr lang="pt-BR" dirty="0" err="1">
                <a:ea typeface="+mn-lt"/>
                <a:cs typeface="+mn-lt"/>
              </a:rPr>
              <a:t>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begin</a:t>
            </a:r>
            <a:r>
              <a:rPr lang="pt-BR" dirty="0">
                <a:ea typeface="+mn-lt"/>
                <a:cs typeface="+mn-lt"/>
              </a:rPr>
              <a:t>() +1) + 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(Σ) de </a:t>
            </a:r>
            <a:r>
              <a:rPr lang="pt-BR" dirty="0" err="1">
                <a:ea typeface="+mn-lt"/>
                <a:cs typeface="+mn-lt"/>
              </a:rPr>
              <a:t>cr</a:t>
            </a:r>
            <a:r>
              <a:rPr lang="pt-BR" dirty="0">
                <a:ea typeface="+mn-lt"/>
                <a:cs typeface="+mn-lt"/>
              </a:rPr>
              <a:t>=1 até v)*v + 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(Σ) de </a:t>
            </a:r>
            <a:r>
              <a:rPr lang="pt-BR" dirty="0" err="1">
                <a:ea typeface="+mn-lt"/>
                <a:cs typeface="+mn-lt"/>
              </a:rPr>
              <a:t>cr</a:t>
            </a:r>
            <a:r>
              <a:rPr lang="pt-BR" dirty="0">
                <a:ea typeface="+mn-lt"/>
                <a:cs typeface="+mn-lt"/>
              </a:rPr>
              <a:t>=1 até v)*(</a:t>
            </a:r>
            <a:r>
              <a:rPr lang="pt-BR" dirty="0" err="1">
                <a:ea typeface="+mn-lt"/>
                <a:cs typeface="+mn-lt"/>
              </a:rPr>
              <a:t>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end</a:t>
            </a:r>
            <a:r>
              <a:rPr lang="pt-BR" dirty="0">
                <a:ea typeface="+mn-lt"/>
                <a:cs typeface="+mn-lt"/>
              </a:rPr>
              <a:t>() - </a:t>
            </a:r>
            <a:r>
              <a:rPr lang="pt-BR" dirty="0" err="1">
                <a:ea typeface="+mn-lt"/>
                <a:cs typeface="+mn-lt"/>
              </a:rPr>
              <a:t>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begin</a:t>
            </a:r>
            <a:r>
              <a:rPr lang="pt-BR" dirty="0">
                <a:ea typeface="+mn-lt"/>
                <a:cs typeface="+mn-lt"/>
              </a:rPr>
              <a:t>() +1)</a:t>
            </a:r>
          </a:p>
          <a:p>
            <a:r>
              <a:rPr lang="pt-BR" dirty="0" err="1">
                <a:ea typeface="+mn-lt"/>
                <a:cs typeface="+mn-lt"/>
              </a:rPr>
              <a:t>vadj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end</a:t>
            </a:r>
            <a:r>
              <a:rPr lang="pt-BR" dirty="0">
                <a:ea typeface="+mn-lt"/>
                <a:cs typeface="+mn-lt"/>
              </a:rPr>
              <a:t>() - </a:t>
            </a:r>
            <a:r>
              <a:rPr lang="pt-BR" dirty="0" err="1">
                <a:ea typeface="+mn-lt"/>
                <a:cs typeface="+mn-lt"/>
              </a:rPr>
              <a:t>vadj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begin</a:t>
            </a:r>
            <a:r>
              <a:rPr lang="pt-BR" dirty="0">
                <a:ea typeface="+mn-lt"/>
                <a:cs typeface="+mn-lt"/>
              </a:rPr>
              <a:t>() + v + v^2 + </a:t>
            </a:r>
            <a:r>
              <a:rPr lang="pt-BR" dirty="0" err="1">
                <a:ea typeface="+mn-lt"/>
                <a:cs typeface="+mn-lt"/>
              </a:rPr>
              <a:t>vadj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end</a:t>
            </a:r>
            <a:r>
              <a:rPr lang="pt-BR" dirty="0">
                <a:ea typeface="+mn-lt"/>
                <a:cs typeface="+mn-lt"/>
              </a:rPr>
              <a:t>() - </a:t>
            </a:r>
            <a:r>
              <a:rPr lang="pt-BR" dirty="0" err="1">
                <a:ea typeface="+mn-lt"/>
                <a:cs typeface="+mn-lt"/>
              </a:rPr>
              <a:t>vadj</a:t>
            </a:r>
            <a:r>
              <a:rPr lang="pt-BR" dirty="0">
                <a:ea typeface="+mn-lt"/>
                <a:cs typeface="+mn-lt"/>
              </a:rPr>
              <a:t>[u].</a:t>
            </a:r>
            <a:r>
              <a:rPr lang="pt-BR" dirty="0" err="1">
                <a:ea typeface="+mn-lt"/>
                <a:cs typeface="+mn-lt"/>
              </a:rPr>
              <a:t>begin</a:t>
            </a:r>
            <a:r>
              <a:rPr lang="pt-BR" dirty="0">
                <a:ea typeface="+mn-lt"/>
                <a:cs typeface="+mn-lt"/>
              </a:rPr>
              <a:t>() + v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v^2 + 2vadj[u].</a:t>
            </a:r>
            <a:r>
              <a:rPr lang="pt-BR" dirty="0" err="1">
                <a:ea typeface="+mn-lt"/>
                <a:cs typeface="+mn-lt"/>
              </a:rPr>
              <a:t>end</a:t>
            </a:r>
            <a:r>
              <a:rPr lang="pt-BR" dirty="0">
                <a:ea typeface="+mn-lt"/>
                <a:cs typeface="+mn-lt"/>
              </a:rPr>
              <a:t>() - 2vadj[u].</a:t>
            </a:r>
            <a:r>
              <a:rPr lang="pt-BR" dirty="0" err="1">
                <a:ea typeface="+mn-lt"/>
                <a:cs typeface="+mn-lt"/>
              </a:rPr>
              <a:t>begin</a:t>
            </a:r>
            <a:r>
              <a:rPr lang="pt-BR" dirty="0">
                <a:ea typeface="+mn-lt"/>
                <a:cs typeface="+mn-lt"/>
              </a:rPr>
              <a:t>() + 2v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O(v^2) ou O(n^2)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DABE4E-8589-B455-3100-519F7C7C0076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8479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58465"/>
            <a:ext cx="10077557" cy="730577"/>
          </a:xfrm>
        </p:spPr>
        <p:txBody>
          <a:bodyPr>
            <a:normAutofit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Algoritmo </a:t>
            </a:r>
            <a:r>
              <a:rPr lang="pt-BR" i="0" dirty="0" err="1">
                <a:ea typeface="+mj-lt"/>
                <a:cs typeface="+mj-lt"/>
              </a:rPr>
              <a:t>Backtracking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641227" cy="3705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(Σ) de i=1 até v) * 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(Σ) de j=i+1 até v)  + T(i) = { 1  i=v | T(i+1) +1  i &lt; v }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Parte 1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(</a:t>
            </a:r>
            <a:r>
              <a:rPr lang="pt-BR" dirty="0" err="1">
                <a:ea typeface="+mn-lt"/>
                <a:cs typeface="+mn-lt"/>
              </a:rPr>
              <a:t>somatorio</a:t>
            </a:r>
            <a:r>
              <a:rPr lang="pt-BR" dirty="0">
                <a:ea typeface="+mn-lt"/>
                <a:cs typeface="+mn-lt"/>
              </a:rPr>
              <a:t>(Σ ) de i=1 até v) * (</a:t>
            </a:r>
            <a:r>
              <a:rPr lang="pt-BR" dirty="0" err="1">
                <a:ea typeface="+mn-lt"/>
                <a:cs typeface="+mn-lt"/>
              </a:rPr>
              <a:t>v-i</a:t>
            </a:r>
            <a:r>
              <a:rPr lang="pt-BR" dirty="0">
                <a:ea typeface="+mn-lt"/>
                <a:cs typeface="+mn-lt"/>
              </a:rPr>
              <a:t>)                      v(v+1)/2 -&gt; (v^2)/2 + v/2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(v^2) – (v^2)/2 + v/2 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(v^2)/2 + v/2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1478A4-AD44-937E-2688-E6C89E54F174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3712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58465"/>
            <a:ext cx="10077557" cy="730577"/>
          </a:xfrm>
        </p:spPr>
        <p:txBody>
          <a:bodyPr>
            <a:normAutofit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Algoritmo </a:t>
            </a:r>
            <a:r>
              <a:rPr lang="pt-BR" i="0" dirty="0" err="1">
                <a:ea typeface="+mj-lt"/>
                <a:cs typeface="+mj-lt"/>
              </a:rPr>
              <a:t>Backtracking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077557" cy="37056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Parte 2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T(i) = T(i+1) +1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T(i) = [T(i+2) +1] +1</a:t>
            </a:r>
          </a:p>
          <a:p>
            <a:r>
              <a:rPr lang="pt-BR" dirty="0">
                <a:ea typeface="+mn-lt"/>
                <a:cs typeface="+mn-lt"/>
              </a:rPr>
              <a:t>T(i) = T(i+2) +2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T(i) = [T(i+3)+1] +2</a:t>
            </a:r>
          </a:p>
          <a:p>
            <a:r>
              <a:rPr lang="pt-BR" dirty="0">
                <a:ea typeface="+mn-lt"/>
                <a:cs typeface="+mn-lt"/>
              </a:rPr>
              <a:t>T(i) = T(i+3) +3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T(i) = T(</a:t>
            </a:r>
            <a:r>
              <a:rPr lang="pt-BR" dirty="0" err="1">
                <a:ea typeface="+mn-lt"/>
                <a:cs typeface="+mn-lt"/>
              </a:rPr>
              <a:t>i+k</a:t>
            </a:r>
            <a:r>
              <a:rPr lang="pt-BR" dirty="0">
                <a:ea typeface="+mn-lt"/>
                <a:cs typeface="+mn-lt"/>
              </a:rPr>
              <a:t>) + k</a:t>
            </a:r>
            <a:endParaRPr lang="pt-BR" dirty="0"/>
          </a:p>
          <a:p>
            <a:endParaRPr lang="pt-BR"/>
          </a:p>
          <a:p>
            <a:r>
              <a:rPr lang="pt-BR" dirty="0">
                <a:ea typeface="+mn-lt"/>
                <a:cs typeface="+mn-lt"/>
              </a:rPr>
              <a:t>Assume: </a:t>
            </a:r>
            <a:r>
              <a:rPr lang="pt-BR" dirty="0" err="1">
                <a:ea typeface="+mn-lt"/>
                <a:cs typeface="+mn-lt"/>
              </a:rPr>
              <a:t>i+k</a:t>
            </a:r>
            <a:r>
              <a:rPr lang="pt-BR" dirty="0">
                <a:ea typeface="+mn-lt"/>
                <a:cs typeface="+mn-lt"/>
              </a:rPr>
              <a:t> = v logo k = v - i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E68C9B-9D5D-94A4-73ED-63FDEB5F3907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08109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E2D6-14EE-0EBE-9BEE-58300608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58465"/>
            <a:ext cx="10077557" cy="730577"/>
          </a:xfrm>
        </p:spPr>
        <p:txBody>
          <a:bodyPr>
            <a:normAutofit/>
          </a:bodyPr>
          <a:lstStyle/>
          <a:p>
            <a:pPr algn="ctr"/>
            <a:r>
              <a:rPr lang="pt-BR" i="0" dirty="0">
                <a:ea typeface="+mj-lt"/>
                <a:cs typeface="+mj-lt"/>
              </a:rPr>
              <a:t>Algoritmo </a:t>
            </a:r>
            <a:r>
              <a:rPr lang="pt-BR" i="0" dirty="0" err="1">
                <a:ea typeface="+mj-lt"/>
                <a:cs typeface="+mj-lt"/>
              </a:rPr>
              <a:t>Backtracking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9B742-FB1D-ADB2-7E85-AC34884D6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5310"/>
            <a:ext cx="10077557" cy="3705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Parte 2</a:t>
            </a:r>
            <a:endParaRPr lang="pt-BR" dirty="0"/>
          </a:p>
          <a:p>
            <a:pPr algn="ctr"/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T(i) = T(v) + v - i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T(i) = 1 + v - i</a:t>
            </a:r>
            <a:endParaRPr lang="pt-BR" dirty="0"/>
          </a:p>
          <a:p>
            <a:endParaRPr lang="pt-BR"/>
          </a:p>
          <a:p>
            <a:r>
              <a:rPr lang="pt-BR" dirty="0">
                <a:ea typeface="+mn-lt"/>
                <a:cs typeface="+mn-lt"/>
              </a:rPr>
              <a:t>(v^2)/2 + v/2  + 1 + v - i  = (v^2)/2 + 3v/2  - i  + 1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O(v^2) ou O(n^2)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AFD5C3-B4AE-AB70-3939-797FB1E10401}"/>
              </a:ext>
            </a:extLst>
          </p:cNvPr>
          <p:cNvSpPr txBox="1"/>
          <p:nvPr/>
        </p:nvSpPr>
        <p:spPr>
          <a:xfrm flipH="1">
            <a:off x="11368792" y="6367369"/>
            <a:ext cx="58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1815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2B3A21"/>
      </a:dk2>
      <a:lt2>
        <a:srgbClr val="E2E8E5"/>
      </a:lt2>
      <a:accent1>
        <a:srgbClr val="B13B6F"/>
      </a:accent1>
      <a:accent2>
        <a:srgbClr val="C34DB2"/>
      </a:accent2>
      <a:accent3>
        <a:srgbClr val="C34D4F"/>
      </a:accent3>
      <a:accent4>
        <a:srgbClr val="7FB13B"/>
      </a:accent4>
      <a:accent5>
        <a:srgbClr val="5AB748"/>
      </a:accent5>
      <a:accent6>
        <a:srgbClr val="3BB159"/>
      </a:accent6>
      <a:hlink>
        <a:srgbClr val="319569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Georgia Pro Semibold</vt:lpstr>
      <vt:lpstr>RocaVTI</vt:lpstr>
      <vt:lpstr>Approximate Graph Coloring</vt:lpstr>
      <vt:lpstr>Artigo Karger, Motwani, Sudan, 1998, Approximate Graph Coloring by Semidefinite Pro-gramming</vt:lpstr>
      <vt:lpstr>Artigo Karger, Motwani, Sudan, 1998, Approximate Graph Coloring by Semidefinite Pro-gramming</vt:lpstr>
      <vt:lpstr>Artigo Karger, Motwani, Sudan, 1998, Approximate Graph Coloring by Semidefinite Pro-gramming</vt:lpstr>
      <vt:lpstr>Artigo Karger, Motwani, Sudan, 1998, Approximate Graph Coloring by Semidefinite Pro-gramming</vt:lpstr>
      <vt:lpstr>Algoritmo guloso</vt:lpstr>
      <vt:lpstr>Algoritmo Backtracking</vt:lpstr>
      <vt:lpstr>Algoritmo Backtracking</vt:lpstr>
      <vt:lpstr>Algoritmo Backtracking</vt:lpstr>
      <vt:lpstr>Casos de Teste</vt:lpstr>
      <vt:lpstr>Testes,Resultados e análise</vt:lpstr>
      <vt:lpstr>Algoritmo guloso</vt:lpstr>
      <vt:lpstr>Algotitmo backtracking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Jorge Siqueira Serrão Filho</cp:lastModifiedBy>
  <cp:revision>83</cp:revision>
  <dcterms:created xsi:type="dcterms:W3CDTF">2022-07-31T16:55:44Z</dcterms:created>
  <dcterms:modified xsi:type="dcterms:W3CDTF">2022-08-02T21:46:51Z</dcterms:modified>
</cp:coreProperties>
</file>