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1" r:id="rId7"/>
    <p:sldId id="302" r:id="rId8"/>
    <p:sldId id="303" r:id="rId9"/>
    <p:sldId id="304" r:id="rId10"/>
    <p:sldId id="306" r:id="rId11"/>
    <p:sldId id="307" r:id="rId12"/>
    <p:sldId id="309" r:id="rId13"/>
    <p:sldId id="308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13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ado-Garcia, Jorge" userId="b7de0d2a-556b-4bd8-a5ba-eeca2ce3f904" providerId="ADAL" clId="{F68CAA14-2827-4714-8227-CBD77606DE63}"/>
    <pc:docChg chg="custSel modSld">
      <pc:chgData name="Jurado-Garcia, Jorge" userId="b7de0d2a-556b-4bd8-a5ba-eeca2ce3f904" providerId="ADAL" clId="{F68CAA14-2827-4714-8227-CBD77606DE63}" dt="2022-10-25T18:26:32.294" v="592" actId="313"/>
      <pc:docMkLst>
        <pc:docMk/>
      </pc:docMkLst>
      <pc:sldChg chg="modSp mod">
        <pc:chgData name="Jurado-Garcia, Jorge" userId="b7de0d2a-556b-4bd8-a5ba-eeca2ce3f904" providerId="ADAL" clId="{F68CAA14-2827-4714-8227-CBD77606DE63}" dt="2022-10-25T18:24:50.753" v="510" actId="20577"/>
        <pc:sldMkLst>
          <pc:docMk/>
          <pc:sldMk cId="3387778549" sldId="302"/>
        </pc:sldMkLst>
        <pc:spChg chg="mod">
          <ac:chgData name="Jurado-Garcia, Jorge" userId="b7de0d2a-556b-4bd8-a5ba-eeca2ce3f904" providerId="ADAL" clId="{F68CAA14-2827-4714-8227-CBD77606DE63}" dt="2022-10-25T18:24:50.753" v="510" actId="20577"/>
          <ac:spMkLst>
            <pc:docMk/>
            <pc:sldMk cId="3387778549" sldId="302"/>
            <ac:spMk id="3" creationId="{33F14EC1-ED28-42AD-B9FC-004DAAD99779}"/>
          </ac:spMkLst>
        </pc:spChg>
      </pc:sldChg>
      <pc:sldChg chg="modSp mod">
        <pc:chgData name="Jurado-Garcia, Jorge" userId="b7de0d2a-556b-4bd8-a5ba-eeca2ce3f904" providerId="ADAL" clId="{F68CAA14-2827-4714-8227-CBD77606DE63}" dt="2022-10-25T18:23:17.341" v="502" actId="20577"/>
        <pc:sldMkLst>
          <pc:docMk/>
          <pc:sldMk cId="1258413122" sldId="305"/>
        </pc:sldMkLst>
        <pc:spChg chg="mod">
          <ac:chgData name="Jurado-Garcia, Jorge" userId="b7de0d2a-556b-4bd8-a5ba-eeca2ce3f904" providerId="ADAL" clId="{F68CAA14-2827-4714-8227-CBD77606DE63}" dt="2022-10-25T18:17:00.894" v="91" actId="20577"/>
          <ac:spMkLst>
            <pc:docMk/>
            <pc:sldMk cId="1258413122" sldId="305"/>
            <ac:spMk id="2" creationId="{F1FAA0DA-29F6-E287-95BE-596DD57217FF}"/>
          </ac:spMkLst>
        </pc:spChg>
        <pc:spChg chg="mod">
          <ac:chgData name="Jurado-Garcia, Jorge" userId="b7de0d2a-556b-4bd8-a5ba-eeca2ce3f904" providerId="ADAL" clId="{F68CAA14-2827-4714-8227-CBD77606DE63}" dt="2022-10-25T18:23:17.341" v="502" actId="20577"/>
          <ac:spMkLst>
            <pc:docMk/>
            <pc:sldMk cId="1258413122" sldId="305"/>
            <ac:spMk id="3" creationId="{F4664A83-CB6A-E89A-C1F1-D11B6F820E8A}"/>
          </ac:spMkLst>
        </pc:spChg>
      </pc:sldChg>
      <pc:sldChg chg="modSp mod">
        <pc:chgData name="Jurado-Garcia, Jorge" userId="b7de0d2a-556b-4bd8-a5ba-eeca2ce3f904" providerId="ADAL" clId="{F68CAA14-2827-4714-8227-CBD77606DE63}" dt="2022-10-25T18:26:32.294" v="592" actId="313"/>
        <pc:sldMkLst>
          <pc:docMk/>
          <pc:sldMk cId="1172366005" sldId="306"/>
        </pc:sldMkLst>
        <pc:spChg chg="mod">
          <ac:chgData name="Jurado-Garcia, Jorge" userId="b7de0d2a-556b-4bd8-a5ba-eeca2ce3f904" providerId="ADAL" clId="{F68CAA14-2827-4714-8227-CBD77606DE63}" dt="2022-10-25T18:26:32.294" v="592" actId="313"/>
          <ac:spMkLst>
            <pc:docMk/>
            <pc:sldMk cId="1172366005" sldId="306"/>
            <ac:spMk id="3" creationId="{A6C41A5E-A0E9-4465-DD7B-ABA54D8000E2}"/>
          </ac:spMkLst>
        </pc:spChg>
      </pc:sldChg>
      <pc:sldChg chg="modSp mod">
        <pc:chgData name="Jurado-Garcia, Jorge" userId="b7de0d2a-556b-4bd8-a5ba-eeca2ce3f904" providerId="ADAL" clId="{F68CAA14-2827-4714-8227-CBD77606DE63}" dt="2022-10-25T18:14:47.181" v="18" actId="20577"/>
        <pc:sldMkLst>
          <pc:docMk/>
          <pc:sldMk cId="1240031757" sldId="310"/>
        </pc:sldMkLst>
        <pc:spChg chg="mod">
          <ac:chgData name="Jurado-Garcia, Jorge" userId="b7de0d2a-556b-4bd8-a5ba-eeca2ce3f904" providerId="ADAL" clId="{F68CAA14-2827-4714-8227-CBD77606DE63}" dt="2022-10-25T18:14:47.181" v="18" actId="20577"/>
          <ac:spMkLst>
            <pc:docMk/>
            <pc:sldMk cId="1240031757" sldId="310"/>
            <ac:spMk id="3" creationId="{C6D690DC-F1BC-84AE-AA5E-E2B4C65E92B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soe365-my.sharepoint.com/personal/jurado-garciaj_msoe_edu/Documents/Documents/MSOE_COURSES/EE_COURSES/EE4999/Excelwo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Comparison</a:t>
            </a:r>
            <a:r>
              <a:rPr lang="en-US" baseline="0"/>
              <a:t> of Measured, True Value, and Estimated Value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812685827552032E-2"/>
          <c:y val="0.27076858755487426"/>
          <c:w val="0.85972265359793354"/>
          <c:h val="0.5618959576955535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Sheet1!$M$4</c:f>
              <c:strCache>
                <c:ptCount val="1"/>
                <c:pt idx="0">
                  <c:v>Measurement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Sheet1!$L$5:$L$16</c:f>
              <c:numCache>
                <c:formatCode>General</c:formatCode>
                <c:ptCount val="12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Sheet1!$M$5:$M$16</c:f>
              <c:numCache>
                <c:formatCode>General</c:formatCode>
                <c:ptCount val="12"/>
                <c:pt idx="1">
                  <c:v>31</c:v>
                </c:pt>
                <c:pt idx="2">
                  <c:v>39</c:v>
                </c:pt>
                <c:pt idx="3">
                  <c:v>32</c:v>
                </c:pt>
                <c:pt idx="4">
                  <c:v>37</c:v>
                </c:pt>
                <c:pt idx="5">
                  <c:v>34</c:v>
                </c:pt>
                <c:pt idx="6">
                  <c:v>36</c:v>
                </c:pt>
                <c:pt idx="7">
                  <c:v>35</c:v>
                </c:pt>
                <c:pt idx="8">
                  <c:v>31</c:v>
                </c:pt>
                <c:pt idx="9">
                  <c:v>39</c:v>
                </c:pt>
                <c:pt idx="10">
                  <c:v>38</c:v>
                </c:pt>
                <c:pt idx="11">
                  <c:v>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17-4D0A-BF40-77A857D9DFD8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True Value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Sheet1!$L$5:$L$16</c:f>
              <c:numCache>
                <c:formatCode>General</c:formatCode>
                <c:ptCount val="12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Sheet1!$N$5:$N$16</c:f>
              <c:numCache>
                <c:formatCode>General</c:formatCode>
                <c:ptCount val="12"/>
                <c:pt idx="1">
                  <c:v>34.9</c:v>
                </c:pt>
                <c:pt idx="2">
                  <c:v>35.1</c:v>
                </c:pt>
                <c:pt idx="3">
                  <c:v>34.85</c:v>
                </c:pt>
                <c:pt idx="4">
                  <c:v>35.01</c:v>
                </c:pt>
                <c:pt idx="5">
                  <c:v>34.99</c:v>
                </c:pt>
                <c:pt idx="6">
                  <c:v>34.5</c:v>
                </c:pt>
                <c:pt idx="7">
                  <c:v>35.299999999999997</c:v>
                </c:pt>
                <c:pt idx="8">
                  <c:v>35.200000000000003</c:v>
                </c:pt>
                <c:pt idx="9">
                  <c:v>35.6</c:v>
                </c:pt>
                <c:pt idx="10">
                  <c:v>34.6</c:v>
                </c:pt>
                <c:pt idx="11">
                  <c:v>34.1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17-4D0A-BF40-77A857D9DFD8}"/>
            </c:ext>
          </c:extLst>
        </c:ser>
        <c:ser>
          <c:idx val="2"/>
          <c:order val="2"/>
          <c:tx>
            <c:strRef>
              <c:f>Sheet1!$T$4</c:f>
              <c:strCache>
                <c:ptCount val="1"/>
                <c:pt idx="0">
                  <c:v>Estimate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Sheet1!$L$5:$L$16</c:f>
              <c:numCache>
                <c:formatCode>General</c:formatCode>
                <c:ptCount val="12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</c:numCache>
            </c:numRef>
          </c:xVal>
          <c:yVal>
            <c:numRef>
              <c:f>Sheet1!$T$5:$T$16</c:f>
              <c:numCache>
                <c:formatCode>0.00</c:formatCode>
                <c:ptCount val="12"/>
                <c:pt idx="0">
                  <c:v>90</c:v>
                </c:pt>
                <c:pt idx="1">
                  <c:v>31.080659770176929</c:v>
                </c:pt>
                <c:pt idx="2">
                  <c:v>35.052050335290915</c:v>
                </c:pt>
                <c:pt idx="3">
                  <c:v>34.022853610598311</c:v>
                </c:pt>
                <c:pt idx="4">
                  <c:v>34.785717146460655</c:v>
                </c:pt>
                <c:pt idx="5">
                  <c:v>34.621835778734372</c:v>
                </c:pt>
                <c:pt idx="6">
                  <c:v>34.866529529717582</c:v>
                </c:pt>
                <c:pt idx="7">
                  <c:v>34.887352917915806</c:v>
                </c:pt>
                <c:pt idx="8">
                  <c:v>34.341603710969629</c:v>
                </c:pt>
                <c:pt idx="9">
                  <c:v>34.94108712729772</c:v>
                </c:pt>
                <c:pt idx="10">
                  <c:v>35.307279360476024</c:v>
                </c:pt>
                <c:pt idx="11">
                  <c:v>35.047243057607936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017-4D0A-BF40-77A857D9D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1567071"/>
        <c:axId val="2111574559"/>
      </c:scatterChart>
      <c:valAx>
        <c:axId val="2111567071"/>
        <c:scaling>
          <c:orientation val="minMax"/>
          <c:max val="10.5"/>
          <c:min val="-1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74559"/>
        <c:crosses val="autoZero"/>
        <c:crossBetween val="midCat"/>
      </c:valAx>
      <c:valAx>
        <c:axId val="2111574559"/>
        <c:scaling>
          <c:orientation val="minMax"/>
          <c:max val="9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(Celsius)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567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Kalman Filter Simplified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Jorge Jurado-Garcia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6DA6-4570-2FFC-0B3C-283AF9F3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Disadvantage(s)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0914-ECB6-4DE6-3A7B-589CCB4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rapid change </a:t>
            </a:r>
            <a:r>
              <a:rPr lang="en-US" sz="2400" dirty="0"/>
              <a:t>situations, Kalman Filter has a </a:t>
            </a:r>
            <a:r>
              <a:rPr lang="en-US" sz="2400" b="1" dirty="0"/>
              <a:t>slow reaction </a:t>
            </a:r>
            <a:r>
              <a:rPr lang="en-US" sz="2400" dirty="0"/>
              <a:t>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b="1" dirty="0"/>
              <a:t>non-linear systems </a:t>
            </a:r>
            <a:r>
              <a:rPr lang="en-US" sz="2400" dirty="0"/>
              <a:t>Kalman Filter becomes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complex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Therefore, Kalman Filter are mostly only used for linear systems</a:t>
            </a:r>
          </a:p>
          <a:p>
            <a:pPr marL="25146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more inputs </a:t>
            </a:r>
            <a:r>
              <a:rPr lang="en-US" sz="2400" dirty="0"/>
              <a:t>into your model the more </a:t>
            </a:r>
            <a:r>
              <a:rPr lang="en-US" sz="2400" b="1" dirty="0"/>
              <a:t>computational expensive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05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960D-9220-1B63-C71D-48DDB96A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90DC-F1BC-84AE-AA5E-E2B4C65E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Python Script</a:t>
            </a:r>
          </a:p>
        </p:txBody>
      </p:sp>
    </p:spTree>
    <p:extLst>
      <p:ext uri="{BB962C8B-B14F-4D97-AF65-F5344CB8AC3E}">
        <p14:creationId xmlns:p14="http://schemas.microsoft.com/office/powerpoint/2010/main" val="124003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0DA-29F6-E287-95BE-596DD57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and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4A83-CB6A-E89A-C1F1-D11B6F82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 </a:t>
            </a:r>
            <a:r>
              <a:rPr lang="en-US" sz="3200" dirty="0"/>
              <a:t>Have an intuitive understanding of why and how Kalman Filter is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Understand its disadvantages and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Comparison with common filter(s): Moving average filter(s)</a:t>
            </a:r>
          </a:p>
          <a:p>
            <a:pPr marL="201168" lvl="1" indent="0">
              <a:buNone/>
            </a:pPr>
            <a:endParaRPr lang="en-US" sz="3200" dirty="0"/>
          </a:p>
          <a:p>
            <a:pPr marL="201168" lvl="1" indent="0">
              <a:buNone/>
            </a:pPr>
            <a:r>
              <a:rPr lang="en-US" sz="3200" dirty="0">
                <a:solidFill>
                  <a:schemeClr val="accent4"/>
                </a:solidFill>
              </a:rPr>
              <a:t>NO COMPLEX MATH!</a:t>
            </a:r>
            <a:endParaRPr lang="en-US" sz="2000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F510-236C-E853-E517-1AF4D8C8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uncertainty and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8D02-94CD-56F3-3C5D-7185F532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Noise:</a:t>
            </a:r>
            <a:r>
              <a:rPr lang="en-US" sz="2800" dirty="0"/>
              <a:t> unwanted interference that degrades a signal. Makes the signal harder to understand and predict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Uncertainty</a:t>
            </a:r>
            <a:r>
              <a:rPr lang="en-US" sz="2800" dirty="0"/>
              <a:t> : Confidence of an event, or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Two Main types: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Measurement Uncertainty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Estimated Uncertainty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Error Uncertainty </a:t>
            </a:r>
          </a:p>
        </p:txBody>
      </p:sp>
    </p:spTree>
    <p:extLst>
      <p:ext uri="{BB962C8B-B14F-4D97-AF65-F5344CB8AC3E}">
        <p14:creationId xmlns:p14="http://schemas.microsoft.com/office/powerpoint/2010/main" val="20677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350B-E803-CFB3-3976-6CD711B0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Fiancé and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4EC1-ED28-42AD-B9FC-004DAAD9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Small Price Movements and corrections is noise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Difficult to determine actual trends or actual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Any Models or forecasting </a:t>
            </a:r>
            <a:r>
              <a:rPr lang="en-US" sz="2800" b="1" u="sng" dirty="0"/>
              <a:t>WILL HAVE SOME TYPE OF UNCERTAINTY.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 Trackers: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Noise(s): Thermal Noise, ADC Conversions, Variance in acceleration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Due to this noises any </a:t>
            </a:r>
            <a:r>
              <a:rPr lang="en-US" sz="2600" b="1" u="sng" dirty="0"/>
              <a:t>THEORETICAL MODEL </a:t>
            </a:r>
            <a:r>
              <a:rPr lang="en-US" sz="2600" b="1" dirty="0"/>
              <a:t>will be wrong!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8EE9-F259-8F62-FA67-6A7C3F23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to the Rescue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834B-DBDB-91F9-B33A-F83EFC99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Estimation Algorithm that </a:t>
            </a:r>
            <a:r>
              <a:rPr lang="en-US" sz="2800" b="1" dirty="0"/>
              <a:t>provides Quick, accurate, and precise estimates</a:t>
            </a:r>
            <a:r>
              <a:rPr lang="en-US" sz="2800" dirty="0"/>
              <a:t> of a system with the presence of uncertainty due to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Can Predict Future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Self alliterative – No selective windowing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Fast Processing with large amounts of data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1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76AB8-C1F1-05E9-1D22-6EFF0304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Simplified Flowchart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EB20276-6D32-57D5-259A-46928FFD7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033012"/>
            <a:ext cx="6912217" cy="4268293"/>
          </a:xfrm>
          <a:prstGeom prst="rect">
            <a:avLst/>
          </a:prstGeom>
        </p:spPr>
      </p:pic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83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3ECC-1FD7-493E-4DE1-6C9601EE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41A5E-A0E9-4465-DD7B-ABA54D80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­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𝐸𝑆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b="1" i="1" dirty="0">
                    <a:solidFill>
                      <a:srgbClr val="0070C0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i="1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𝐾𝑎𝑙𝑚𝑎𝑛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𝐺𝑎𝑖𝑛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­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𝐸𝑠𝑡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𝐸𝑠𝑡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𝑀𝑒𝑎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𝐸𝑆𝑇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𝐸𝑆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𝐾𝑎𝑙𝑚𝑎𝑛𝐺𝑎𝑖𝑛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𝑀𝐸𝐴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𝐸𝑆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sSub>
                      <m:sSub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­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𝐸𝑆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𝐾𝑎𝑙𝑚𝑎𝑛𝐺𝑎𝑖𝑛</m:t>
                        </m:r>
                      </m:e>
                    </m:d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𝐸𝑆</m:t>
                            </m:r>
                            <m:sSub>
                              <m:sSubPr>
                                <m:ctrlP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Kalman Gain is close to 0, then we are more uncertain about the measured values due to measurement error</a:t>
                </a:r>
              </a:p>
              <a:p>
                <a:pPr marL="0" indent="0">
                  <a:buNone/>
                </a:pPr>
                <a:r>
                  <a:rPr lang="en-US" sz="3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Kalman Gain is close 1, then we believe are measurements are accurate and have no measurement error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41A5E-A0E9-4465-DD7B-ABA54D800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972" r="-1394" b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36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44255-4D9E-C620-9AB5-DDA99179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7"/>
            <a:ext cx="3777755" cy="1835011"/>
          </a:xfrm>
        </p:spPr>
        <p:txBody>
          <a:bodyPr>
            <a:normAutofit/>
          </a:bodyPr>
          <a:lstStyle/>
          <a:p>
            <a:r>
              <a:rPr lang="en-US" sz="4000" dirty="0"/>
              <a:t>1-D 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1D55C50-AC4E-8BB8-6B1A-05FBF093F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431420"/>
              </p:ext>
            </p:extLst>
          </p:nvPr>
        </p:nvGraphicFramePr>
        <p:xfrm>
          <a:off x="5018922" y="1092199"/>
          <a:ext cx="6527089" cy="450784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40472">
                  <a:extLst>
                    <a:ext uri="{9D8B030D-6E8A-4147-A177-3AD203B41FA5}">
                      <a16:colId xmlns:a16="http://schemas.microsoft.com/office/drawing/2014/main" val="688388248"/>
                    </a:ext>
                  </a:extLst>
                </a:gridCol>
                <a:gridCol w="1076551">
                  <a:extLst>
                    <a:ext uri="{9D8B030D-6E8A-4147-A177-3AD203B41FA5}">
                      <a16:colId xmlns:a16="http://schemas.microsoft.com/office/drawing/2014/main" val="2517503273"/>
                    </a:ext>
                  </a:extLst>
                </a:gridCol>
                <a:gridCol w="701829">
                  <a:extLst>
                    <a:ext uri="{9D8B030D-6E8A-4147-A177-3AD203B41FA5}">
                      <a16:colId xmlns:a16="http://schemas.microsoft.com/office/drawing/2014/main" val="3416927060"/>
                    </a:ext>
                  </a:extLst>
                </a:gridCol>
                <a:gridCol w="1076551">
                  <a:extLst>
                    <a:ext uri="{9D8B030D-6E8A-4147-A177-3AD203B41FA5}">
                      <a16:colId xmlns:a16="http://schemas.microsoft.com/office/drawing/2014/main" val="242067414"/>
                    </a:ext>
                  </a:extLst>
                </a:gridCol>
                <a:gridCol w="1188310">
                  <a:extLst>
                    <a:ext uri="{9D8B030D-6E8A-4147-A177-3AD203B41FA5}">
                      <a16:colId xmlns:a16="http://schemas.microsoft.com/office/drawing/2014/main" val="4281563401"/>
                    </a:ext>
                  </a:extLst>
                </a:gridCol>
                <a:gridCol w="929730">
                  <a:extLst>
                    <a:ext uri="{9D8B030D-6E8A-4147-A177-3AD203B41FA5}">
                      <a16:colId xmlns:a16="http://schemas.microsoft.com/office/drawing/2014/main" val="2582514256"/>
                    </a:ext>
                  </a:extLst>
                </a:gridCol>
                <a:gridCol w="913646">
                  <a:extLst>
                    <a:ext uri="{9D8B030D-6E8A-4147-A177-3AD203B41FA5}">
                      <a16:colId xmlns:a16="http://schemas.microsoft.com/office/drawing/2014/main" val="1052580358"/>
                    </a:ext>
                  </a:extLst>
                </a:gridCol>
              </a:tblGrid>
              <a:tr h="43421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 dirty="0">
                          <a:solidFill>
                            <a:schemeClr val="lt1"/>
                          </a:solidFill>
                          <a:effectLst/>
                        </a:rPr>
                        <a:t>Noisy Coefficient</a:t>
                      </a:r>
                      <a:endParaRPr lang="en-US" sz="900" b="0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Initial Estimate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Initial Error in Estimate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Initial MEA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cap="all" spc="150">
                          <a:solidFill>
                            <a:schemeClr val="lt1"/>
                          </a:solidFill>
                          <a:effectLst/>
                        </a:rPr>
                        <a:t>Error in MEA</a:t>
                      </a:r>
                      <a:endParaRPr lang="en-US" sz="9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04338"/>
                  </a:ext>
                </a:extLst>
              </a:tr>
              <a:tr h="27137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10,000.10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579257"/>
                  </a:ext>
                </a:extLst>
              </a:tr>
              <a:tr h="271374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23611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Measurement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True Value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Error in Measurement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Kalman Gain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Error in  Estimate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148732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10000.10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90.00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8451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0.9986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13.77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31.08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359995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0.5015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6.97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35.05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75155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34.85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0.3372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4.72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34.02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55684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35.01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0.2562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3.61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34.79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19852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34.99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0.2086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2.96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34.62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686912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34.5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0.1776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2.53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34.87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72789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35.3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0.1560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2.24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34.89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92057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0.1404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2.02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34.34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47817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0.1287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1.86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34.94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63575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34.6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0.1197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1.74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35.31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06045"/>
                  </a:ext>
                </a:extLst>
              </a:tr>
              <a:tr h="27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34.1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13.69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0.1127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effectLst/>
                        </a:rPr>
                        <a:t>1.64</a:t>
                      </a:r>
                      <a:endParaRPr lang="en-US" sz="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cap="none" spc="0" dirty="0">
                          <a:solidFill>
                            <a:schemeClr val="tx1"/>
                          </a:solidFill>
                          <a:effectLst/>
                        </a:rPr>
                        <a:t>35.05</a:t>
                      </a:r>
                      <a:endParaRPr lang="en-US" sz="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21" marR="75521" marT="75521" marB="7552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6982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DBBAE7-78FA-3364-209F-1083D9668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26777"/>
              </p:ext>
            </p:extLst>
          </p:nvPr>
        </p:nvGraphicFramePr>
        <p:xfrm>
          <a:off x="858837" y="2640013"/>
          <a:ext cx="3797829" cy="328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746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9EE2-562E-A6AD-2730-E1956F70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>
                    <a:lumMod val="85000"/>
                    <a:lumOff val="15000"/>
                  </a:schemeClr>
                </a:solidFill>
              </a:rPr>
              <a:t>Comparison to Moving Average Filters</a:t>
            </a:r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46E4F43-DE74-E10E-426A-82BDC661F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88537"/>
            <a:ext cx="6912217" cy="3957243"/>
          </a:xfrm>
          <a:prstGeom prst="rect">
            <a:avLst/>
          </a:prstGeom>
        </p:spPr>
      </p:pic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1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{66897652-FEB8-4A8D-A6FA-0584FDB1B0A7}tf22712842_win32</Template>
  <TotalTime>71</TotalTime>
  <Words>473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Cambria Math</vt:lpstr>
      <vt:lpstr>Franklin Gothic Book</vt:lpstr>
      <vt:lpstr>1_RetrospectVTI</vt:lpstr>
      <vt:lpstr>Kalman Filter Simplified</vt:lpstr>
      <vt:lpstr>Goal and Breakdown</vt:lpstr>
      <vt:lpstr>What is uncertainty and noise?</vt:lpstr>
      <vt:lpstr>Examples in Fiancé and Engineering</vt:lpstr>
      <vt:lpstr>Kalman Filter to the Rescue </vt:lpstr>
      <vt:lpstr>Simplified Flowchart</vt:lpstr>
      <vt:lpstr>Three Key Questions</vt:lpstr>
      <vt:lpstr>1-D Example</vt:lpstr>
      <vt:lpstr>Comparison to Moving Average Filters</vt:lpstr>
      <vt:lpstr>Disadvantage(s) of Model</vt:lpstr>
      <vt:lpstr>Interactive Python Kalman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 Simplified</dc:title>
  <dc:creator>Jurado-Garcia, Jorge</dc:creator>
  <cp:lastModifiedBy>Jurado-Garcia, Jorge</cp:lastModifiedBy>
  <cp:revision>1</cp:revision>
  <dcterms:created xsi:type="dcterms:W3CDTF">2022-10-25T17:15:00Z</dcterms:created>
  <dcterms:modified xsi:type="dcterms:W3CDTF">2022-10-25T18:26:39Z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