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7" r:id="rId22"/>
    <p:sldId id="276" r:id="rId23"/>
    <p:sldId id="278" r:id="rId24"/>
    <p:sldId id="279" r:id="rId25"/>
    <p:sldId id="282" r:id="rId26"/>
    <p:sldId id="283" r:id="rId27"/>
    <p:sldId id="280" r:id="rId28"/>
    <p:sldId id="281"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35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F465FC5-481F-477B-99A5-388A1E2B51AD}" type="datetimeFigureOut">
              <a:rPr lang="es-EC" smtClean="0"/>
              <a:t>04/02/2016</a:t>
            </a:fld>
            <a:endParaRPr lang="es-EC"/>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65756445-F98E-448B-B8EC-8260084DAF52}" type="slidenum">
              <a:rPr lang="es-EC" smtClean="0"/>
              <a:t>‹Nº›</a:t>
            </a:fld>
            <a:endParaRPr lang="es-EC"/>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s-EC"/>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F465FC5-481F-477B-99A5-388A1E2B51AD}" type="datetimeFigureOut">
              <a:rPr lang="es-EC" smtClean="0"/>
              <a:t>04/02/2016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5756445-F98E-448B-B8EC-8260084DAF52}"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465FC5-481F-477B-99A5-388A1E2B51AD}" type="datetimeFigureOut">
              <a:rPr lang="es-EC" smtClean="0"/>
              <a:t>04/02/2016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65756445-F98E-448B-B8EC-8260084DAF52}"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465FC5-481F-477B-99A5-388A1E2B51AD}" type="datetimeFigureOut">
              <a:rPr lang="es-EC" smtClean="0"/>
              <a:t>04/02/2016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5756445-F98E-448B-B8EC-8260084DAF52}" type="slidenum">
              <a:rPr lang="es-EC" smtClean="0"/>
              <a:t>‹Nº›</a:t>
            </a:fld>
            <a:endParaRPr lang="es-EC"/>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Date Placeholder 8"/>
          <p:cNvSpPr>
            <a:spLocks noGrp="1"/>
          </p:cNvSpPr>
          <p:nvPr>
            <p:ph type="dt" sz="half" idx="10"/>
          </p:nvPr>
        </p:nvSpPr>
        <p:spPr/>
        <p:txBody>
          <a:bodyPr/>
          <a:lstStyle>
            <a:lvl1pPr>
              <a:defRPr>
                <a:solidFill>
                  <a:srgbClr val="FFFFFF"/>
                </a:solidFill>
              </a:defRPr>
            </a:lvl1pPr>
          </a:lstStyle>
          <a:p>
            <a:fld id="{BF465FC5-481F-477B-99A5-388A1E2B51AD}" type="datetimeFigureOut">
              <a:rPr lang="es-EC" smtClean="0"/>
              <a:t>04/02/2016</a:t>
            </a:fld>
            <a:endParaRPr lang="es-EC"/>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65756445-F98E-448B-B8EC-8260084DAF52}" type="slidenum">
              <a:rPr lang="es-EC" smtClean="0"/>
              <a:t>‹Nº›</a:t>
            </a:fld>
            <a:endParaRPr lang="es-EC"/>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s-EC"/>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s-ES" smtClean="0"/>
              <a:t>Haga clic para modificar el estilo de título del patrón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F465FC5-481F-477B-99A5-388A1E2B51AD}" type="datetimeFigureOut">
              <a:rPr lang="es-EC" smtClean="0"/>
              <a:t>04/02/2016</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5756445-F98E-448B-B8EC-8260084DAF52}"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F465FC5-481F-477B-99A5-388A1E2B51AD}" type="datetimeFigureOut">
              <a:rPr lang="es-EC" smtClean="0"/>
              <a:t>04/02/2016</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65756445-F98E-448B-B8EC-8260084DAF52}" type="slidenum">
              <a:rPr lang="es-EC" smtClean="0"/>
              <a:t>‹Nº›</a:t>
            </a:fld>
            <a:endParaRPr lang="es-EC"/>
          </a:p>
        </p:txBody>
      </p:sp>
      <p:sp>
        <p:nvSpPr>
          <p:cNvPr id="10" name="Title 9"/>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465FC5-481F-477B-99A5-388A1E2B51AD}" type="datetimeFigureOut">
              <a:rPr lang="es-EC" smtClean="0"/>
              <a:t>04/02/2016</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65756445-F98E-448B-B8EC-8260084DAF52}" type="slidenum">
              <a:rPr lang="es-EC" smtClean="0"/>
              <a:t>‹Nº›</a:t>
            </a:fld>
            <a:endParaRPr lang="es-EC"/>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F465FC5-481F-477B-99A5-388A1E2B51AD}" type="datetimeFigureOut">
              <a:rPr lang="es-EC" smtClean="0"/>
              <a:t>04/02/2016</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65756445-F98E-448B-B8EC-8260084DAF52}"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465FC5-481F-477B-99A5-388A1E2B51AD}" type="datetimeFigureOut">
              <a:rPr lang="es-EC" smtClean="0"/>
              <a:t>04/02/2016</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65756445-F98E-448B-B8EC-8260084DAF52}" type="slidenum">
              <a:rPr lang="es-EC" smtClean="0"/>
              <a:t>‹Nº›</a:t>
            </a:fld>
            <a:endParaRPr lang="es-EC"/>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s-ES" smtClean="0"/>
              <a:t>Haga clic para modificar el estilo de título del patrón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465FC5-481F-477B-99A5-388A1E2B51AD}" type="datetimeFigureOut">
              <a:rPr lang="es-EC" smtClean="0"/>
              <a:t>04/02/2016</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5756445-F98E-448B-B8EC-8260084DAF52}" type="slidenum">
              <a:rPr lang="es-EC" smtClean="0"/>
              <a:t>‹Nº›</a:t>
            </a:fld>
            <a:endParaRPr lang="es-EC"/>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s-ES" smtClean="0"/>
              <a:t>Haga clic para modificar el estilo de 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F465FC5-481F-477B-99A5-388A1E2B51AD}" type="datetimeFigureOut">
              <a:rPr lang="es-EC" smtClean="0"/>
              <a:t>04/02/2016</a:t>
            </a:fld>
            <a:endParaRPr lang="es-EC"/>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s-EC"/>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65756445-F98E-448B-B8EC-8260084DAF52}"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EC"/>
          </a:p>
        </p:txBody>
      </p:sp>
      <p:sp>
        <p:nvSpPr>
          <p:cNvPr id="2" name="1 Título"/>
          <p:cNvSpPr>
            <a:spLocks noGrp="1"/>
          </p:cNvSpPr>
          <p:nvPr>
            <p:ph type="title"/>
          </p:nvPr>
        </p:nvSpPr>
        <p:spPr/>
        <p:txBody>
          <a:bodyPr/>
          <a:lstStyle/>
          <a:p>
            <a:r>
              <a:rPr lang="es-ES" dirty="0" smtClean="0"/>
              <a:t>Minería de grafos de redes sociales</a:t>
            </a:r>
            <a:endParaRPr lang="es-EC" dirty="0"/>
          </a:p>
        </p:txBody>
      </p:sp>
    </p:spTree>
    <p:extLst>
      <p:ext uri="{BB962C8B-B14F-4D97-AF65-F5344CB8AC3E}">
        <p14:creationId xmlns:p14="http://schemas.microsoft.com/office/powerpoint/2010/main" val="177427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EC" sz="3200" dirty="0" smtClean="0"/>
              <a:t>En esta representación lo que haremos,</a:t>
            </a:r>
            <a:r>
              <a:rPr lang="es-MX" sz="3200" dirty="0" smtClean="0"/>
              <a:t>será </a:t>
            </a:r>
            <a:r>
              <a:rPr lang="es-MX" sz="3200" dirty="0"/>
              <a:t>guardar por cada nodo, además de la información que pueda contener el propio nodo, una lista dinámica con los nodos a los que se puede acceder desde </a:t>
            </a:r>
            <a:r>
              <a:rPr lang="es-MX" sz="3200" dirty="0" smtClean="0"/>
              <a:t>él.</a:t>
            </a:r>
            <a:endParaRPr lang="es-EC" sz="3200" dirty="0"/>
          </a:p>
        </p:txBody>
      </p:sp>
      <p:sp>
        <p:nvSpPr>
          <p:cNvPr id="3" name="2 Título"/>
          <p:cNvSpPr>
            <a:spLocks noGrp="1"/>
          </p:cNvSpPr>
          <p:nvPr>
            <p:ph type="title"/>
          </p:nvPr>
        </p:nvSpPr>
        <p:spPr/>
        <p:txBody>
          <a:bodyPr/>
          <a:lstStyle/>
          <a:p>
            <a:r>
              <a:rPr lang="es-EC" dirty="0"/>
              <a:t>Representación mediante listas</a:t>
            </a:r>
          </a:p>
        </p:txBody>
      </p:sp>
    </p:spTree>
    <p:extLst>
      <p:ext uri="{BB962C8B-B14F-4D97-AF65-F5344CB8AC3E}">
        <p14:creationId xmlns:p14="http://schemas.microsoft.com/office/powerpoint/2010/main" val="215138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En esta representación </a:t>
            </a:r>
            <a:r>
              <a:rPr lang="es-MX" sz="3200" dirty="0"/>
              <a:t>contienen tanta información como las matrices de adyacencia, pero, en principio, no ocupan tanta memoria como las matrices, ya que al igual que en las listas de adyacencia, sólo representaremos aquellos enlaces que existen en el grafo.</a:t>
            </a:r>
            <a:endParaRPr lang="es-EC" sz="3200" dirty="0"/>
          </a:p>
        </p:txBody>
      </p:sp>
      <p:sp>
        <p:nvSpPr>
          <p:cNvPr id="3" name="2 Título"/>
          <p:cNvSpPr>
            <a:spLocks noGrp="1"/>
          </p:cNvSpPr>
          <p:nvPr>
            <p:ph type="title"/>
          </p:nvPr>
        </p:nvSpPr>
        <p:spPr/>
        <p:txBody>
          <a:bodyPr/>
          <a:lstStyle/>
          <a:p>
            <a:r>
              <a:rPr lang="es-EC" dirty="0"/>
              <a:t>Representación mediante matrices dispersas</a:t>
            </a:r>
          </a:p>
        </p:txBody>
      </p:sp>
    </p:spTree>
    <p:extLst>
      <p:ext uri="{BB962C8B-B14F-4D97-AF65-F5344CB8AC3E}">
        <p14:creationId xmlns:p14="http://schemas.microsoft.com/office/powerpoint/2010/main" val="402428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Significa tratar </a:t>
            </a:r>
            <a:r>
              <a:rPr lang="es-MX" sz="3200" dirty="0"/>
              <a:t>de alcanzar todos los nodos que estén relacionados con uno que llamaremos nodo de </a:t>
            </a:r>
            <a:r>
              <a:rPr lang="es-MX" sz="3200" dirty="0" smtClean="0"/>
              <a:t>salida.</a:t>
            </a:r>
          </a:p>
          <a:p>
            <a:pPr algn="just">
              <a:buFont typeface="Wingdings" panose="05000000000000000000" pitchFamily="2" charset="2"/>
              <a:buChar char="Ø"/>
            </a:pPr>
            <a:r>
              <a:rPr lang="es-MX" sz="3200" dirty="0" smtClean="0"/>
              <a:t>Existen dos tipos de recorridos de un grafo</a:t>
            </a:r>
            <a:endParaRPr lang="es-EC" sz="3200" dirty="0"/>
          </a:p>
        </p:txBody>
      </p:sp>
      <p:sp>
        <p:nvSpPr>
          <p:cNvPr id="3" name="2 Título"/>
          <p:cNvSpPr>
            <a:spLocks noGrp="1"/>
          </p:cNvSpPr>
          <p:nvPr>
            <p:ph type="title"/>
          </p:nvPr>
        </p:nvSpPr>
        <p:spPr/>
        <p:txBody>
          <a:bodyPr/>
          <a:lstStyle/>
          <a:p>
            <a:r>
              <a:rPr lang="es-EC" dirty="0"/>
              <a:t>Recorrido de un grafo</a:t>
            </a:r>
          </a:p>
        </p:txBody>
      </p:sp>
    </p:spTree>
    <p:extLst>
      <p:ext uri="{BB962C8B-B14F-4D97-AF65-F5344CB8AC3E}">
        <p14:creationId xmlns:p14="http://schemas.microsoft.com/office/powerpoint/2010/main" val="277904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ES" sz="3200" dirty="0" smtClean="0"/>
              <a:t>Recorre el grafo de la siguiente manera, primero los que están a una distancia de un arco del nodo de salida , después los que están a dos arcos de distancia y así sucesivamente hasta alcanzar todos los nodos.</a:t>
            </a:r>
          </a:p>
          <a:p>
            <a:pPr marL="45720" indent="0" algn="just">
              <a:buNone/>
            </a:pPr>
            <a:endParaRPr lang="es-EC" sz="3200" dirty="0"/>
          </a:p>
        </p:txBody>
      </p:sp>
      <p:sp>
        <p:nvSpPr>
          <p:cNvPr id="3" name="2 Título"/>
          <p:cNvSpPr>
            <a:spLocks noGrp="1"/>
          </p:cNvSpPr>
          <p:nvPr>
            <p:ph type="title"/>
          </p:nvPr>
        </p:nvSpPr>
        <p:spPr/>
        <p:txBody>
          <a:bodyPr/>
          <a:lstStyle/>
          <a:p>
            <a:r>
              <a:rPr lang="es-EC" dirty="0"/>
              <a:t>Recorrido en anchura</a:t>
            </a:r>
          </a:p>
        </p:txBody>
      </p:sp>
    </p:spTree>
    <p:extLst>
      <p:ext uri="{BB962C8B-B14F-4D97-AF65-F5344CB8AC3E}">
        <p14:creationId xmlns:p14="http://schemas.microsoft.com/office/powerpoint/2010/main" val="132681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El tiempo </a:t>
            </a:r>
            <a:r>
              <a:rPr lang="es-MX" sz="3200" dirty="0"/>
              <a:t>de ejecución como el espacio de memoria necesario, crece en de forma exponencial con el tamaño del problema.</a:t>
            </a:r>
            <a:endParaRPr lang="es-EC" sz="3200" dirty="0"/>
          </a:p>
        </p:txBody>
      </p:sp>
      <p:sp>
        <p:nvSpPr>
          <p:cNvPr id="3" name="2 Título"/>
          <p:cNvSpPr>
            <a:spLocks noGrp="1"/>
          </p:cNvSpPr>
          <p:nvPr>
            <p:ph type="title"/>
          </p:nvPr>
        </p:nvSpPr>
        <p:spPr/>
        <p:txBody>
          <a:bodyPr/>
          <a:lstStyle/>
          <a:p>
            <a:r>
              <a:rPr lang="es-EC" dirty="0"/>
              <a:t>Recorrido en anchura</a:t>
            </a:r>
          </a:p>
        </p:txBody>
      </p:sp>
    </p:spTree>
    <p:extLst>
      <p:ext uri="{BB962C8B-B14F-4D97-AF65-F5344CB8AC3E}">
        <p14:creationId xmlns:p14="http://schemas.microsoft.com/office/powerpoint/2010/main" val="33628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Se recorren </a:t>
            </a:r>
            <a:r>
              <a:rPr lang="es-MX" sz="3200" dirty="0"/>
              <a:t>de izquierda a derecha, todos los </a:t>
            </a:r>
            <a:r>
              <a:rPr lang="es-MX" sz="3200" dirty="0" smtClean="0"/>
              <a:t>subjetivos </a:t>
            </a:r>
            <a:r>
              <a:rPr lang="es-MX" sz="3200" dirty="0"/>
              <a:t>generados por el objetivo de nivel inmediatamente superior antes de considerar el siguiente nivel de profundidad del </a:t>
            </a:r>
            <a:r>
              <a:rPr lang="es-MX" sz="3200" dirty="0" smtClean="0"/>
              <a:t>árbol.</a:t>
            </a:r>
          </a:p>
          <a:p>
            <a:pPr algn="just">
              <a:buFont typeface="Wingdings" panose="05000000000000000000" pitchFamily="2" charset="2"/>
              <a:buChar char="Ø"/>
            </a:pPr>
            <a:r>
              <a:rPr lang="es-MX" sz="3200" dirty="0" smtClean="0"/>
              <a:t>Es un </a:t>
            </a:r>
            <a:r>
              <a:rPr lang="es-MX" sz="3200" dirty="0"/>
              <a:t>procedimiento completo: garantiza encontrar una solución si esta existe, aunque no sea la solución óptima</a:t>
            </a:r>
            <a:endParaRPr lang="es-EC" sz="3200" dirty="0"/>
          </a:p>
        </p:txBody>
      </p:sp>
      <p:sp>
        <p:nvSpPr>
          <p:cNvPr id="3" name="2 Título"/>
          <p:cNvSpPr>
            <a:spLocks noGrp="1"/>
          </p:cNvSpPr>
          <p:nvPr>
            <p:ph type="title"/>
          </p:nvPr>
        </p:nvSpPr>
        <p:spPr/>
        <p:txBody>
          <a:bodyPr/>
          <a:lstStyle/>
          <a:p>
            <a:r>
              <a:rPr lang="es-EC" dirty="0" smtClean="0"/>
              <a:t>Procedimiento de realizar Recorrido </a:t>
            </a:r>
            <a:r>
              <a:rPr lang="es-EC" dirty="0"/>
              <a:t>en anchura</a:t>
            </a:r>
          </a:p>
        </p:txBody>
      </p:sp>
    </p:spTree>
    <p:extLst>
      <p:ext uri="{BB962C8B-B14F-4D97-AF65-F5344CB8AC3E}">
        <p14:creationId xmlns:p14="http://schemas.microsoft.com/office/powerpoint/2010/main" val="1582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endParaRPr lang="es-EC"/>
          </a:p>
        </p:txBody>
      </p:sp>
      <p:pic>
        <p:nvPicPr>
          <p:cNvPr id="4" name="3 Marcador de contenido"/>
          <p:cNvPicPr>
            <a:picLocks noGrp="1"/>
          </p:cNvPicPr>
          <p:nvPr>
            <p:ph idx="1"/>
          </p:nvPr>
        </p:nvPicPr>
        <p:blipFill rotWithShape="1">
          <a:blip r:embed="rId2"/>
          <a:srcRect l="27175" t="35813" r="28248" b="38547"/>
          <a:stretch/>
        </p:blipFill>
        <p:spPr bwMode="auto">
          <a:xfrm>
            <a:off x="508579" y="2132857"/>
            <a:ext cx="8152242" cy="37444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562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Trata </a:t>
            </a:r>
            <a:r>
              <a:rPr lang="es-MX" sz="3200" dirty="0"/>
              <a:t>de buscar los caminos que parten desde el nodo de salida hasta que ya no es posible avanzar más</a:t>
            </a:r>
            <a:r>
              <a:rPr lang="es-MX" sz="3200" dirty="0" smtClean="0"/>
              <a:t>.</a:t>
            </a:r>
          </a:p>
          <a:p>
            <a:pPr algn="just">
              <a:buFont typeface="Wingdings" panose="05000000000000000000" pitchFamily="2" charset="2"/>
              <a:buChar char="Ø"/>
            </a:pPr>
            <a:endParaRPr lang="es-MX" sz="3200" dirty="0"/>
          </a:p>
          <a:p>
            <a:pPr algn="just">
              <a:buFont typeface="Wingdings" panose="05000000000000000000" pitchFamily="2" charset="2"/>
              <a:buChar char="Ø"/>
            </a:pPr>
            <a:r>
              <a:rPr lang="es-MX" sz="3200" dirty="0"/>
              <a:t>Cuando ya no puede avanzarse más sobre el camino elegido, se vuelve atrás en busca de caminos alternativos, que no se estudiaron previamente.</a:t>
            </a:r>
            <a:endParaRPr lang="es-EC" sz="3200" dirty="0"/>
          </a:p>
        </p:txBody>
      </p:sp>
      <p:sp>
        <p:nvSpPr>
          <p:cNvPr id="3" name="2 Título"/>
          <p:cNvSpPr>
            <a:spLocks noGrp="1"/>
          </p:cNvSpPr>
          <p:nvPr>
            <p:ph type="title"/>
          </p:nvPr>
        </p:nvSpPr>
        <p:spPr/>
        <p:txBody>
          <a:bodyPr/>
          <a:lstStyle/>
          <a:p>
            <a:r>
              <a:rPr lang="es-EC" dirty="0"/>
              <a:t>Recorrido en </a:t>
            </a:r>
            <a:r>
              <a:rPr lang="es-EC" dirty="0" smtClean="0"/>
              <a:t>profundidad</a:t>
            </a:r>
            <a:endParaRPr lang="es-EC" dirty="0"/>
          </a:p>
        </p:txBody>
      </p:sp>
    </p:spTree>
    <p:extLst>
      <p:ext uri="{BB962C8B-B14F-4D97-AF65-F5344CB8AC3E}">
        <p14:creationId xmlns:p14="http://schemas.microsoft.com/office/powerpoint/2010/main" val="293071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just">
              <a:buFont typeface="Wingdings" panose="05000000000000000000" pitchFamily="2" charset="2"/>
              <a:buChar char="Ø"/>
            </a:pPr>
            <a:r>
              <a:rPr lang="es-MX" sz="3200" dirty="0"/>
              <a:t>Se recorren de izquierda a derecha, todos los </a:t>
            </a:r>
            <a:r>
              <a:rPr lang="es-MX" sz="3200" dirty="0" err="1"/>
              <a:t>subojetivos</a:t>
            </a:r>
            <a:r>
              <a:rPr lang="es-MX" sz="3200" dirty="0"/>
              <a:t> generados por el objetivo de nivel inmediatamente superior antes de considerar el siguiente nivel de </a:t>
            </a:r>
            <a:r>
              <a:rPr lang="es-MX" sz="3200" dirty="0" smtClean="0"/>
              <a:t>profundidad </a:t>
            </a:r>
            <a:r>
              <a:rPr lang="es-MX" sz="3200" dirty="0"/>
              <a:t>del </a:t>
            </a:r>
            <a:r>
              <a:rPr lang="es-MX" sz="3200" dirty="0" smtClean="0"/>
              <a:t>árbol.</a:t>
            </a:r>
          </a:p>
          <a:p>
            <a:pPr marL="45720" indent="0" algn="just">
              <a:buNone/>
            </a:pPr>
            <a:endParaRPr lang="es-MX" sz="3200" dirty="0" smtClean="0"/>
          </a:p>
          <a:p>
            <a:pPr algn="just">
              <a:buFont typeface="Wingdings" panose="05000000000000000000" pitchFamily="2" charset="2"/>
              <a:buChar char="Ø"/>
            </a:pPr>
            <a:r>
              <a:rPr lang="es-MX" sz="3200" dirty="0"/>
              <a:t>La complejidad espacial se reduce respecto a la anterior ya que solo es necesario guardar constancia del camino construido hasta el momento.</a:t>
            </a:r>
            <a:endParaRPr lang="es-EC" sz="3200" dirty="0"/>
          </a:p>
        </p:txBody>
      </p:sp>
      <p:sp>
        <p:nvSpPr>
          <p:cNvPr id="3" name="2 Título"/>
          <p:cNvSpPr>
            <a:spLocks noGrp="1"/>
          </p:cNvSpPr>
          <p:nvPr>
            <p:ph type="title"/>
          </p:nvPr>
        </p:nvSpPr>
        <p:spPr/>
        <p:txBody>
          <a:bodyPr/>
          <a:lstStyle/>
          <a:p>
            <a:r>
              <a:rPr lang="es-ES" dirty="0" smtClean="0"/>
              <a:t>Como hacer el </a:t>
            </a:r>
            <a:r>
              <a:rPr lang="es-EC" dirty="0"/>
              <a:t>Recorrido en profundidad </a:t>
            </a:r>
          </a:p>
        </p:txBody>
      </p:sp>
    </p:spTree>
    <p:extLst>
      <p:ext uri="{BB962C8B-B14F-4D97-AF65-F5344CB8AC3E}">
        <p14:creationId xmlns:p14="http://schemas.microsoft.com/office/powerpoint/2010/main" val="1834066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a:t>La complejidad para un camino de longitud p será dicho valor mas el factor de ramificación r , es decir O(</a:t>
            </a:r>
            <a:r>
              <a:rPr lang="es-MX" sz="3200" dirty="0" err="1"/>
              <a:t>p+r</a:t>
            </a:r>
            <a:r>
              <a:rPr lang="es-MX" sz="3200" dirty="0"/>
              <a:t>)</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85297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ES" sz="3200" dirty="0" smtClean="0"/>
              <a:t>En los últimos años el área que ha demostrado gran </a:t>
            </a:r>
            <a:r>
              <a:rPr lang="es-ES" sz="3200" dirty="0" err="1" smtClean="0"/>
              <a:t>interes</a:t>
            </a:r>
            <a:r>
              <a:rPr lang="es-ES" sz="3200" dirty="0" smtClean="0"/>
              <a:t> es el sistema de descubrimiento de conocimientos en grafos.</a:t>
            </a:r>
          </a:p>
          <a:p>
            <a:pPr marL="45720" indent="0" algn="just">
              <a:buNone/>
            </a:pPr>
            <a:endParaRPr lang="es-ES" sz="3200" dirty="0" smtClean="0"/>
          </a:p>
          <a:p>
            <a:pPr algn="just">
              <a:buFont typeface="Wingdings" panose="05000000000000000000" pitchFamily="2" charset="2"/>
              <a:buChar char="Ø"/>
            </a:pPr>
            <a:r>
              <a:rPr lang="es-ES" sz="3200" dirty="0" smtClean="0"/>
              <a:t>El sistema </a:t>
            </a:r>
            <a:r>
              <a:rPr lang="es-MX" sz="3200" dirty="0"/>
              <a:t>utiliza un algoritmo de minería de datos que representa el conocimiento mediante grafos</a:t>
            </a:r>
            <a:endParaRPr lang="es-EC" sz="3200" dirty="0"/>
          </a:p>
        </p:txBody>
      </p:sp>
      <p:sp>
        <p:nvSpPr>
          <p:cNvPr id="3" name="2 Título"/>
          <p:cNvSpPr>
            <a:spLocks noGrp="1"/>
          </p:cNvSpPr>
          <p:nvPr>
            <p:ph type="title"/>
          </p:nvPr>
        </p:nvSpPr>
        <p:spPr/>
        <p:txBody>
          <a:bodyPr/>
          <a:lstStyle/>
          <a:p>
            <a:r>
              <a:rPr lang="es-EC" dirty="0"/>
              <a:t>INTRODUCCION </a:t>
            </a:r>
          </a:p>
        </p:txBody>
      </p:sp>
    </p:spTree>
    <p:extLst>
      <p:ext uri="{BB962C8B-B14F-4D97-AF65-F5344CB8AC3E}">
        <p14:creationId xmlns:p14="http://schemas.microsoft.com/office/powerpoint/2010/main" val="1754910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endParaRPr lang="es-EC"/>
          </a:p>
        </p:txBody>
      </p:sp>
      <p:pic>
        <p:nvPicPr>
          <p:cNvPr id="4" name="3 Marcador de contenido"/>
          <p:cNvPicPr>
            <a:picLocks noGrp="1"/>
          </p:cNvPicPr>
          <p:nvPr>
            <p:ph idx="1"/>
          </p:nvPr>
        </p:nvPicPr>
        <p:blipFill rotWithShape="1">
          <a:blip r:embed="rId2"/>
          <a:srcRect l="25983" t="34096" r="28606" b="34330"/>
          <a:stretch/>
        </p:blipFill>
        <p:spPr bwMode="auto">
          <a:xfrm>
            <a:off x="432318" y="2298704"/>
            <a:ext cx="8304764" cy="37225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6101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just">
              <a:buFont typeface="Wingdings" panose="05000000000000000000" pitchFamily="2" charset="2"/>
              <a:buChar char="Ø"/>
            </a:pPr>
            <a:r>
              <a:rPr lang="es-MX" sz="3200" dirty="0" smtClean="0"/>
              <a:t>Es una estrategia de control sistemática que combina las ventajas de los métodos de búsqueda exhaustiva en amplitud y en profundidad.</a:t>
            </a:r>
          </a:p>
          <a:p>
            <a:pPr algn="just">
              <a:buFont typeface="Wingdings" panose="05000000000000000000" pitchFamily="2" charset="2"/>
              <a:buChar char="Ø"/>
            </a:pPr>
            <a:endParaRPr lang="es-MX" sz="3200" dirty="0" smtClean="0"/>
          </a:p>
          <a:p>
            <a:pPr algn="just">
              <a:buFont typeface="Wingdings" panose="05000000000000000000" pitchFamily="2" charset="2"/>
              <a:buChar char="Ø"/>
            </a:pPr>
            <a:r>
              <a:rPr lang="es-MX" sz="3200" dirty="0" smtClean="0"/>
              <a:t>Su principal diferencia con estos métodos es que en este caso se hace uso de la información que proviene de las funciones de evaluación para ordenar los nodos en la cola</a:t>
            </a:r>
            <a:endParaRPr lang="es-EC" sz="3200" dirty="0"/>
          </a:p>
        </p:txBody>
      </p:sp>
      <p:sp>
        <p:nvSpPr>
          <p:cNvPr id="3" name="2 Título"/>
          <p:cNvSpPr>
            <a:spLocks noGrp="1"/>
          </p:cNvSpPr>
          <p:nvPr>
            <p:ph type="title"/>
          </p:nvPr>
        </p:nvSpPr>
        <p:spPr/>
        <p:txBody>
          <a:bodyPr/>
          <a:lstStyle/>
          <a:p>
            <a:r>
              <a:rPr lang="es-MX" dirty="0"/>
              <a:t>Recorrido por primero el mejor</a:t>
            </a:r>
            <a:endParaRPr lang="es-EC" dirty="0"/>
          </a:p>
        </p:txBody>
      </p:sp>
    </p:spTree>
    <p:extLst>
      <p:ext uri="{BB962C8B-B14F-4D97-AF65-F5344CB8AC3E}">
        <p14:creationId xmlns:p14="http://schemas.microsoft.com/office/powerpoint/2010/main" val="353846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Conjunto de </a:t>
            </a:r>
            <a:r>
              <a:rPr lang="es-MX" sz="3200" dirty="0"/>
              <a:t>observaciones y de unos conocimientos previos, la intuición del investigador le conduce a formular la hipótesis. </a:t>
            </a:r>
            <a:r>
              <a:rPr lang="es-MX" sz="3200" dirty="0" smtClean="0"/>
              <a:t>Resulta </a:t>
            </a:r>
            <a:r>
              <a:rPr lang="es-MX" sz="3200" dirty="0"/>
              <a:t>inoperante cuando no se trata de observaciones aisladas y casuales, sino de millones de datos almacenados en soporte </a:t>
            </a:r>
            <a:r>
              <a:rPr lang="es-MX" sz="3200" dirty="0" smtClean="0"/>
              <a:t>informático.</a:t>
            </a:r>
            <a:endParaRPr lang="es-EC" sz="3200" dirty="0"/>
          </a:p>
        </p:txBody>
      </p:sp>
      <p:sp>
        <p:nvSpPr>
          <p:cNvPr id="3" name="2 Título"/>
          <p:cNvSpPr>
            <a:spLocks noGrp="1"/>
          </p:cNvSpPr>
          <p:nvPr>
            <p:ph type="title"/>
          </p:nvPr>
        </p:nvSpPr>
        <p:spPr/>
        <p:txBody>
          <a:bodyPr/>
          <a:lstStyle/>
          <a:p>
            <a:r>
              <a:rPr lang="es-EC" dirty="0"/>
              <a:t>Conocimiento </a:t>
            </a:r>
          </a:p>
        </p:txBody>
      </p:sp>
    </p:spTree>
    <p:extLst>
      <p:ext uri="{BB962C8B-B14F-4D97-AF65-F5344CB8AC3E}">
        <p14:creationId xmlns:p14="http://schemas.microsoft.com/office/powerpoint/2010/main" val="2701650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buFont typeface="Wingdings" panose="05000000000000000000" pitchFamily="2" charset="2"/>
              <a:buChar char="Ø"/>
            </a:pPr>
            <a:r>
              <a:rPr lang="es-MX" sz="3200" dirty="0" smtClean="0"/>
              <a:t>En el </a:t>
            </a:r>
            <a:r>
              <a:rPr lang="es-MX" sz="3200" dirty="0"/>
              <a:t>fondo de todas las investigaciones sobre inducción en bases de datos subyace la idea de automatizar ese paso inductivo</a:t>
            </a:r>
            <a:r>
              <a:rPr lang="es-MX" sz="3200" dirty="0" smtClean="0"/>
              <a:t>.</a:t>
            </a:r>
          </a:p>
          <a:p>
            <a:pPr marL="45720" indent="0" algn="just">
              <a:buNone/>
            </a:pPr>
            <a:endParaRPr lang="es-MX" sz="3200" dirty="0" smtClean="0"/>
          </a:p>
          <a:p>
            <a:pPr algn="just">
              <a:buFont typeface="Wingdings" panose="05000000000000000000" pitchFamily="2" charset="2"/>
              <a:buChar char="Ø"/>
            </a:pPr>
            <a:r>
              <a:rPr lang="es-MX" sz="3200" dirty="0"/>
              <a:t>Las técnicas de análisis estadístico, desarrolladas hace tiempo, permiten obtener ciertas informaciones útiles, pero no inducir relaciones cualitativas generales, o leyes, previamente desconocidas; para esto se requieren técnicas de análisis inteligente</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846483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buFont typeface="Wingdings" panose="05000000000000000000" pitchFamily="2" charset="2"/>
              <a:buChar char="Ø"/>
            </a:pPr>
            <a:r>
              <a:rPr lang="es-MX" sz="3200" dirty="0" smtClean="0"/>
              <a:t>Es un </a:t>
            </a:r>
            <a:r>
              <a:rPr lang="es-MX" sz="3200" dirty="0"/>
              <a:t>depósito de la información que poseemos sobre unos objetos y sus relaciones dentro de un dominio </a:t>
            </a:r>
            <a:r>
              <a:rPr lang="es-MX" sz="3200" dirty="0" smtClean="0"/>
              <a:t>especifico </a:t>
            </a:r>
            <a:r>
              <a:rPr lang="es-MX" sz="3200" dirty="0"/>
              <a:t>del mundo </a:t>
            </a:r>
            <a:r>
              <a:rPr lang="es-MX" sz="3200" dirty="0" smtClean="0"/>
              <a:t>real.</a:t>
            </a:r>
          </a:p>
          <a:p>
            <a:pPr marL="45720" indent="0" algn="just">
              <a:buNone/>
            </a:pPr>
            <a:endParaRPr lang="es-MX" sz="3200" dirty="0" smtClean="0"/>
          </a:p>
          <a:p>
            <a:pPr algn="just">
              <a:buFont typeface="Wingdings" panose="05000000000000000000" pitchFamily="2" charset="2"/>
              <a:buChar char="Ø"/>
            </a:pPr>
            <a:r>
              <a:rPr lang="es-MX" sz="3200" dirty="0"/>
              <a:t>Pero cada vez más investigaciones dentro de la inteligencia artificial están enfocadas a la inducción de conocimiento en bases de datos</a:t>
            </a:r>
            <a:endParaRPr lang="es-EC" sz="3200" dirty="0"/>
          </a:p>
        </p:txBody>
      </p:sp>
      <p:sp>
        <p:nvSpPr>
          <p:cNvPr id="3" name="2 Título"/>
          <p:cNvSpPr>
            <a:spLocks noGrp="1"/>
          </p:cNvSpPr>
          <p:nvPr>
            <p:ph type="title"/>
          </p:nvPr>
        </p:nvSpPr>
        <p:spPr/>
        <p:txBody>
          <a:bodyPr/>
          <a:lstStyle/>
          <a:p>
            <a:r>
              <a:rPr lang="es-EC" dirty="0"/>
              <a:t>Base de conocimiento </a:t>
            </a:r>
          </a:p>
        </p:txBody>
      </p:sp>
    </p:spTree>
    <p:extLst>
      <p:ext uri="{BB962C8B-B14F-4D97-AF65-F5344CB8AC3E}">
        <p14:creationId xmlns:p14="http://schemas.microsoft.com/office/powerpoint/2010/main" val="74855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a:t>Consecuencia de esta creciente necesidad ha aparecido un nuevo campo de interés: la minería de datos (data </a:t>
            </a:r>
            <a:r>
              <a:rPr lang="es-MX" sz="3200" dirty="0" err="1"/>
              <a:t>mining</a:t>
            </a:r>
            <a:r>
              <a:rPr lang="es-MX" sz="3200" dirty="0"/>
              <a:t>), que incluye los nuevos métodos matemáticos y técnicas software para análisis inteligente de </a:t>
            </a:r>
            <a:r>
              <a:rPr lang="es-MX" sz="3200" dirty="0" smtClean="0"/>
              <a:t>datos.</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49673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gn="just">
              <a:buFont typeface="Wingdings" panose="05000000000000000000" pitchFamily="2" charset="2"/>
              <a:buChar char="Ø"/>
            </a:pPr>
            <a:r>
              <a:rPr lang="es-MX" sz="3200" dirty="0"/>
              <a:t>La minería de datos surge a partir de sistemas de aprendizaje inductivo en </a:t>
            </a:r>
            <a:r>
              <a:rPr lang="es-MX" sz="3200" dirty="0" smtClean="0"/>
              <a:t>computadores( </a:t>
            </a:r>
            <a:r>
              <a:rPr lang="es-MX" sz="3200" dirty="0"/>
              <a:t>[</a:t>
            </a:r>
            <a:r>
              <a:rPr lang="es-MX" sz="3200" dirty="0" err="1"/>
              <a:t>Holsheimer</a:t>
            </a:r>
            <a:r>
              <a:rPr lang="es-MX" sz="3200" dirty="0"/>
              <a:t> y </a:t>
            </a:r>
            <a:r>
              <a:rPr lang="es-MX" sz="3200" dirty="0" err="1"/>
              <a:t>Siebes</a:t>
            </a:r>
            <a:r>
              <a:rPr lang="es-MX" sz="3200" dirty="0"/>
              <a:t>, 94] </a:t>
            </a:r>
            <a:r>
              <a:rPr lang="es-MX" sz="3200" dirty="0" smtClean="0"/>
              <a:t>).</a:t>
            </a:r>
          </a:p>
          <a:p>
            <a:pPr algn="just">
              <a:buFont typeface="Wingdings" panose="05000000000000000000" pitchFamily="2" charset="2"/>
              <a:buChar char="Ø"/>
            </a:pPr>
            <a:r>
              <a:rPr lang="es-MX" sz="3200" dirty="0" smtClean="0"/>
              <a:t> Su importancia es </a:t>
            </a:r>
            <a:r>
              <a:rPr lang="es-MX" sz="3200" dirty="0"/>
              <a:t>posible </a:t>
            </a:r>
            <a:r>
              <a:rPr lang="es-MX" sz="3200" dirty="0" smtClean="0"/>
              <a:t>que </a:t>
            </a:r>
            <a:r>
              <a:rPr lang="es-MX" sz="3200" dirty="0"/>
              <a:t>en el futuro, los sistemas de aprendizaje se usen de forma masiva como herramientas para analizar datos a gran escala</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590508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Pasos para descubrimiento de conocimiento</a:t>
            </a:r>
            <a:endParaRPr lang="es-EC" dirty="0"/>
          </a:p>
        </p:txBody>
      </p:sp>
      <p:pic>
        <p:nvPicPr>
          <p:cNvPr id="4" name="3 Marcador de contenido"/>
          <p:cNvPicPr>
            <a:picLocks noGrp="1"/>
          </p:cNvPicPr>
          <p:nvPr>
            <p:ph idx="1"/>
          </p:nvPr>
        </p:nvPicPr>
        <p:blipFill rotWithShape="1">
          <a:blip r:embed="rId2"/>
          <a:srcRect l="35280" t="36005" r="35042" b="34752"/>
          <a:stretch/>
        </p:blipFill>
        <p:spPr bwMode="auto">
          <a:xfrm>
            <a:off x="1187624" y="2132856"/>
            <a:ext cx="7056783" cy="41044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5675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gn="just">
              <a:buFont typeface="Wingdings" panose="05000000000000000000" pitchFamily="2" charset="2"/>
              <a:buChar char="Ø"/>
            </a:pPr>
            <a:r>
              <a:rPr lang="es-MX" sz="2800" dirty="0" smtClean="0"/>
              <a:t>Consiste en </a:t>
            </a:r>
            <a:r>
              <a:rPr lang="es-MX" sz="2800" dirty="0"/>
              <a:t>la extracción no trivial de información implícita, previamente desconocida y potencialmente útil, a partir de un conjunto de </a:t>
            </a:r>
            <a:r>
              <a:rPr lang="es-MX" sz="2800" dirty="0" smtClean="0"/>
              <a:t>datos.</a:t>
            </a:r>
          </a:p>
          <a:p>
            <a:pPr marL="45720" indent="0" algn="just">
              <a:buNone/>
            </a:pPr>
            <a:endParaRPr lang="es-MX" sz="2800" dirty="0" smtClean="0"/>
          </a:p>
          <a:p>
            <a:pPr algn="just">
              <a:buFont typeface="Wingdings" panose="05000000000000000000" pitchFamily="2" charset="2"/>
              <a:buChar char="Ø"/>
            </a:pPr>
            <a:r>
              <a:rPr lang="es-MX" sz="2800" dirty="0"/>
              <a:t>Un sistema de descubrimiento será un programa que toma como entrada el conjunto </a:t>
            </a:r>
            <a:r>
              <a:rPr lang="es-MX" sz="2800" dirty="0" smtClean="0"/>
              <a:t>de datos </a:t>
            </a:r>
            <a:r>
              <a:rPr lang="es-MX" sz="2800" dirty="0"/>
              <a:t>y extrae las regularidades existentes. </a:t>
            </a:r>
            <a:endParaRPr lang="es-EC" sz="2800" dirty="0"/>
          </a:p>
        </p:txBody>
      </p:sp>
      <p:sp>
        <p:nvSpPr>
          <p:cNvPr id="3" name="2 Título"/>
          <p:cNvSpPr>
            <a:spLocks noGrp="1"/>
          </p:cNvSpPr>
          <p:nvPr>
            <p:ph type="title"/>
          </p:nvPr>
        </p:nvSpPr>
        <p:spPr/>
        <p:txBody>
          <a:bodyPr/>
          <a:lstStyle/>
          <a:p>
            <a:r>
              <a:rPr lang="es-EC" dirty="0"/>
              <a:t>Descubrimiento de conocimiento DC </a:t>
            </a:r>
          </a:p>
        </p:txBody>
      </p:sp>
    </p:spTree>
    <p:extLst>
      <p:ext uri="{BB962C8B-B14F-4D97-AF65-F5344CB8AC3E}">
        <p14:creationId xmlns:p14="http://schemas.microsoft.com/office/powerpoint/2010/main" val="4170700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0999" y="1719070"/>
            <a:ext cx="8407893" cy="4950289"/>
          </a:xfrm>
        </p:spPr>
        <p:txBody>
          <a:bodyPr>
            <a:noAutofit/>
          </a:bodyPr>
          <a:lstStyle/>
          <a:p>
            <a:pPr algn="just">
              <a:buFont typeface="Wingdings" panose="05000000000000000000" pitchFamily="2" charset="2"/>
              <a:buChar char="Ø"/>
            </a:pPr>
            <a:r>
              <a:rPr lang="es-MX" sz="3000" dirty="0" smtClean="0"/>
              <a:t>Proceso de </a:t>
            </a:r>
            <a:r>
              <a:rPr lang="es-MX" sz="3000" dirty="0"/>
              <a:t>búsqueda de nuevo conocimiento a partir de los datos de una base de datos. </a:t>
            </a:r>
            <a:endParaRPr lang="es-MX" sz="3000" dirty="0" smtClean="0"/>
          </a:p>
          <a:p>
            <a:pPr algn="just">
              <a:buFont typeface="Wingdings" panose="05000000000000000000" pitchFamily="2" charset="2"/>
              <a:buChar char="Ø"/>
            </a:pPr>
            <a:endParaRPr lang="es-MX" sz="3000" dirty="0" smtClean="0"/>
          </a:p>
          <a:p>
            <a:pPr algn="just">
              <a:buFont typeface="Wingdings" panose="05000000000000000000" pitchFamily="2" charset="2"/>
              <a:buChar char="Ø"/>
            </a:pPr>
            <a:r>
              <a:rPr lang="es-MX" sz="3000" dirty="0" smtClean="0"/>
              <a:t>Incluye no </a:t>
            </a:r>
            <a:r>
              <a:rPr lang="es-MX" sz="3000" dirty="0"/>
              <a:t>sólo el análisis inteligente de los datos con técnicas de minería de datos, sino también los pasos previos, como el filtrado y </a:t>
            </a:r>
            <a:r>
              <a:rPr lang="es-MX" sz="3000" dirty="0" err="1"/>
              <a:t>preprocesado</a:t>
            </a:r>
            <a:r>
              <a:rPr lang="es-MX" sz="3000" dirty="0"/>
              <a:t> de los datos, y los posteriores, como la interpretación y validación del conocimiento </a:t>
            </a:r>
            <a:r>
              <a:rPr lang="es-MX" sz="3000" dirty="0" smtClean="0"/>
              <a:t>extraído</a:t>
            </a:r>
            <a:endParaRPr lang="es-EC" sz="3000" dirty="0"/>
          </a:p>
        </p:txBody>
      </p:sp>
      <p:sp>
        <p:nvSpPr>
          <p:cNvPr id="3" name="2 Título"/>
          <p:cNvSpPr>
            <a:spLocks noGrp="1"/>
          </p:cNvSpPr>
          <p:nvPr>
            <p:ph type="title"/>
          </p:nvPr>
        </p:nvSpPr>
        <p:spPr/>
        <p:txBody>
          <a:bodyPr/>
          <a:lstStyle/>
          <a:p>
            <a:r>
              <a:rPr lang="es-MX" dirty="0"/>
              <a:t>Descubrimiento de Conocimiento en Bases de Datos (KDD) </a:t>
            </a:r>
            <a:endParaRPr lang="es-EC" dirty="0"/>
          </a:p>
        </p:txBody>
      </p:sp>
    </p:spTree>
    <p:extLst>
      <p:ext uri="{BB962C8B-B14F-4D97-AF65-F5344CB8AC3E}">
        <p14:creationId xmlns:p14="http://schemas.microsoft.com/office/powerpoint/2010/main" val="42545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gn="just">
              <a:buFont typeface="Wingdings" panose="05000000000000000000" pitchFamily="2" charset="2"/>
              <a:buChar char="Ø"/>
            </a:pPr>
            <a:r>
              <a:rPr lang="es-MX" sz="3200" dirty="0" smtClean="0"/>
              <a:t>La </a:t>
            </a:r>
            <a:r>
              <a:rPr lang="es-MX" sz="3200" dirty="0"/>
              <a:t>fase de preparación de datos incluye una transformación de los datos a un formato de </a:t>
            </a:r>
            <a:r>
              <a:rPr lang="es-MX" sz="3200" dirty="0" smtClean="0"/>
              <a:t>grafo.</a:t>
            </a:r>
          </a:p>
          <a:p>
            <a:pPr marL="45720" indent="0" algn="just">
              <a:buNone/>
            </a:pPr>
            <a:endParaRPr lang="es-MX" sz="3200" dirty="0" smtClean="0"/>
          </a:p>
          <a:p>
            <a:pPr algn="just">
              <a:buFont typeface="Wingdings" panose="05000000000000000000" pitchFamily="2" charset="2"/>
              <a:buChar char="Ø"/>
            </a:pPr>
            <a:r>
              <a:rPr lang="es-MX" sz="3200" dirty="0" smtClean="0"/>
              <a:t>El </a:t>
            </a:r>
            <a:r>
              <a:rPr lang="es-MX" sz="3200" dirty="0"/>
              <a:t>modelo de representación que utiliza </a:t>
            </a:r>
            <a:r>
              <a:rPr lang="es-MX" sz="3200" dirty="0" err="1"/>
              <a:t>subdue</a:t>
            </a:r>
            <a:r>
              <a:rPr lang="es-MX" sz="3200" dirty="0"/>
              <a:t> es un grafo </a:t>
            </a:r>
            <a:r>
              <a:rPr lang="es-MX" sz="3200" dirty="0" smtClean="0"/>
              <a:t>etiquetado.</a:t>
            </a:r>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4017101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Fases para el proceso de generación de conocimiento.</a:t>
            </a:r>
            <a:endParaRPr lang="es-EC" dirty="0"/>
          </a:p>
        </p:txBody>
      </p:sp>
      <p:pic>
        <p:nvPicPr>
          <p:cNvPr id="4" name="3 Marcador de contenido"/>
          <p:cNvPicPr>
            <a:picLocks noGrp="1"/>
          </p:cNvPicPr>
          <p:nvPr>
            <p:ph idx="1"/>
          </p:nvPr>
        </p:nvPicPr>
        <p:blipFill rotWithShape="1">
          <a:blip r:embed="rId2"/>
          <a:srcRect l="28487" t="28162" r="32896" b="35601"/>
          <a:stretch/>
        </p:blipFill>
        <p:spPr bwMode="auto">
          <a:xfrm>
            <a:off x="611561" y="2058862"/>
            <a:ext cx="7504278" cy="38904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3528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El algoritmo </a:t>
            </a:r>
            <a:r>
              <a:rPr lang="es-MX" sz="3200" dirty="0"/>
              <a:t>de minera de datos utiliza grafos como representación de conocimiento, la fase de preparación de datos incluye una transformación de los datos a un formato de grafo</a:t>
            </a:r>
            <a:endParaRPr lang="es-EC" sz="3200" dirty="0"/>
          </a:p>
        </p:txBody>
      </p:sp>
      <p:sp>
        <p:nvSpPr>
          <p:cNvPr id="3" name="2 Título"/>
          <p:cNvSpPr>
            <a:spLocks noGrp="1"/>
          </p:cNvSpPr>
          <p:nvPr>
            <p:ph type="title"/>
          </p:nvPr>
        </p:nvSpPr>
        <p:spPr/>
        <p:txBody>
          <a:bodyPr/>
          <a:lstStyle/>
          <a:p>
            <a:r>
              <a:rPr lang="es-MX" dirty="0"/>
              <a:t>Descubrimiento de Conocimiento Basado en Grafos</a:t>
            </a:r>
            <a:endParaRPr lang="es-EC" dirty="0"/>
          </a:p>
        </p:txBody>
      </p:sp>
    </p:spTree>
    <p:extLst>
      <p:ext uri="{BB962C8B-B14F-4D97-AF65-F5344CB8AC3E}">
        <p14:creationId xmlns:p14="http://schemas.microsoft.com/office/powerpoint/2010/main" val="2270587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Está compuesto </a:t>
            </a:r>
            <a:r>
              <a:rPr lang="es-MX" sz="3200" dirty="0"/>
              <a:t>de todos los grafos derivados a partir del grafo de </a:t>
            </a:r>
            <a:r>
              <a:rPr lang="es-MX" sz="3200" dirty="0" smtClean="0"/>
              <a:t>entrada.</a:t>
            </a:r>
          </a:p>
          <a:p>
            <a:pPr algn="just">
              <a:buFont typeface="Wingdings" panose="05000000000000000000" pitchFamily="2" charset="2"/>
              <a:buChar char="Ø"/>
            </a:pPr>
            <a:endParaRPr lang="es-MX" sz="3200" dirty="0" smtClean="0"/>
          </a:p>
          <a:p>
            <a:pPr algn="just">
              <a:buFont typeface="Wingdings" panose="05000000000000000000" pitchFamily="2" charset="2"/>
              <a:buChar char="Ø"/>
            </a:pPr>
            <a:r>
              <a:rPr lang="es-MX" sz="3200" dirty="0" smtClean="0"/>
              <a:t>Se deduce </a:t>
            </a:r>
            <a:r>
              <a:rPr lang="es-MX" sz="3200" dirty="0"/>
              <a:t>que el espacio de búsqueda es exponencial, de esto se desprende que el tiempo de ejecución de estos algoritmos es también </a:t>
            </a:r>
            <a:r>
              <a:rPr lang="es-MX" sz="3200" dirty="0" smtClean="0"/>
              <a:t>exponencial</a:t>
            </a:r>
            <a:endParaRPr lang="es-EC" sz="3200" dirty="0"/>
          </a:p>
        </p:txBody>
      </p:sp>
      <p:sp>
        <p:nvSpPr>
          <p:cNvPr id="3" name="2 Título"/>
          <p:cNvSpPr>
            <a:spLocks noGrp="1"/>
          </p:cNvSpPr>
          <p:nvPr>
            <p:ph type="title"/>
          </p:nvPr>
        </p:nvSpPr>
        <p:spPr/>
        <p:txBody>
          <a:bodyPr/>
          <a:lstStyle/>
          <a:p>
            <a:r>
              <a:rPr lang="es-EC" dirty="0"/>
              <a:t>Espacio de </a:t>
            </a:r>
            <a:r>
              <a:rPr lang="es-EC" dirty="0" smtClean="0"/>
              <a:t>Búsqueda</a:t>
            </a:r>
            <a:endParaRPr lang="es-EC" dirty="0"/>
          </a:p>
        </p:txBody>
      </p:sp>
    </p:spTree>
    <p:extLst>
      <p:ext uri="{BB962C8B-B14F-4D97-AF65-F5344CB8AC3E}">
        <p14:creationId xmlns:p14="http://schemas.microsoft.com/office/powerpoint/2010/main" val="2703887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a:t>Sea G un grafo. Definimos Subgrafo G′ de G al grafo conectado cuyos vértices y arcos son </a:t>
            </a:r>
            <a:r>
              <a:rPr lang="es-MX" sz="3200" dirty="0" smtClean="0"/>
              <a:t>subconjuntos </a:t>
            </a:r>
            <a:r>
              <a:rPr lang="es-MX" sz="3200" dirty="0"/>
              <a:t>de G</a:t>
            </a:r>
            <a:r>
              <a:rPr lang="es-MX" sz="3200" dirty="0" smtClean="0"/>
              <a:t>.</a:t>
            </a:r>
          </a:p>
          <a:p>
            <a:pPr algn="just">
              <a:buFont typeface="Wingdings" panose="05000000000000000000" pitchFamily="2" charset="2"/>
              <a:buChar char="Ø"/>
            </a:pPr>
            <a:endParaRPr lang="es-ES" sz="3200" dirty="0" smtClean="0"/>
          </a:p>
          <a:p>
            <a:pPr algn="just">
              <a:buFont typeface="Wingdings" panose="05000000000000000000" pitchFamily="2" charset="2"/>
              <a:buChar char="Ø"/>
            </a:pPr>
            <a:r>
              <a:rPr lang="es-MX" sz="3200" dirty="0"/>
              <a:t>Subestructura S es un subgrafo que tiene asociada una descripción y un conjunto de instancias en el grafo de entrada.</a:t>
            </a:r>
          </a:p>
        </p:txBody>
      </p:sp>
      <p:sp>
        <p:nvSpPr>
          <p:cNvPr id="3" name="2 Título"/>
          <p:cNvSpPr>
            <a:spLocks noGrp="1"/>
          </p:cNvSpPr>
          <p:nvPr>
            <p:ph type="title"/>
          </p:nvPr>
        </p:nvSpPr>
        <p:spPr/>
        <p:txBody>
          <a:bodyPr/>
          <a:lstStyle/>
          <a:p>
            <a:r>
              <a:rPr lang="es-EC" dirty="0"/>
              <a:t>Algunos </a:t>
            </a:r>
            <a:r>
              <a:rPr lang="es-EC" dirty="0" smtClean="0"/>
              <a:t>Términos</a:t>
            </a:r>
            <a:endParaRPr lang="es-EC" dirty="0"/>
          </a:p>
        </p:txBody>
      </p:sp>
    </p:spTree>
    <p:extLst>
      <p:ext uri="{BB962C8B-B14F-4D97-AF65-F5344CB8AC3E}">
        <p14:creationId xmlns:p14="http://schemas.microsoft.com/office/powerpoint/2010/main" val="3714511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 </a:t>
            </a:r>
            <a:r>
              <a:rPr lang="es-MX" sz="3200" dirty="0"/>
              <a:t>Una instancia es una ocurrencia de una subestructura s en un grafo G. </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70430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Su representación </a:t>
            </a:r>
            <a:r>
              <a:rPr lang="es-MX" sz="3200" dirty="0"/>
              <a:t>sigue siendo un campo de continuo interés por parte de los investigadores en esta área. existen varias técnicas para representar el conocimiento de un dominio de la realidad en la computación inteligente</a:t>
            </a:r>
            <a:endParaRPr lang="es-EC" sz="3200" dirty="0"/>
          </a:p>
        </p:txBody>
      </p:sp>
      <p:sp>
        <p:nvSpPr>
          <p:cNvPr id="3" name="2 Título"/>
          <p:cNvSpPr>
            <a:spLocks noGrp="1"/>
          </p:cNvSpPr>
          <p:nvPr>
            <p:ph type="title"/>
          </p:nvPr>
        </p:nvSpPr>
        <p:spPr/>
        <p:txBody>
          <a:bodyPr/>
          <a:lstStyle/>
          <a:p>
            <a:r>
              <a:rPr lang="es-EC" dirty="0"/>
              <a:t>Representación de Conocimiento </a:t>
            </a:r>
          </a:p>
        </p:txBody>
      </p:sp>
    </p:spTree>
    <p:extLst>
      <p:ext uri="{BB962C8B-B14F-4D97-AF65-F5344CB8AC3E}">
        <p14:creationId xmlns:p14="http://schemas.microsoft.com/office/powerpoint/2010/main" val="960540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buFont typeface="Wingdings" panose="05000000000000000000" pitchFamily="2" charset="2"/>
              <a:buChar char="Ø"/>
            </a:pPr>
            <a:r>
              <a:rPr lang="es-MX" sz="3200" dirty="0" smtClean="0"/>
              <a:t>Señala que </a:t>
            </a:r>
            <a:r>
              <a:rPr lang="es-MX" sz="3200" dirty="0"/>
              <a:t>la estructura representacional del conocimiento mas </a:t>
            </a:r>
            <a:r>
              <a:rPr lang="es-MX" sz="3200" dirty="0" smtClean="0"/>
              <a:t>típico </a:t>
            </a:r>
            <a:r>
              <a:rPr lang="es-MX" sz="3200" dirty="0"/>
              <a:t>son las redes </a:t>
            </a:r>
            <a:r>
              <a:rPr lang="es-MX" sz="3200" dirty="0" smtClean="0"/>
              <a:t>semánticas </a:t>
            </a:r>
            <a:r>
              <a:rPr lang="es-MX" sz="3200" dirty="0"/>
              <a:t>y las reglas de </a:t>
            </a:r>
            <a:r>
              <a:rPr lang="es-MX" sz="3200" dirty="0" smtClean="0"/>
              <a:t>producción.</a:t>
            </a:r>
          </a:p>
          <a:p>
            <a:pPr algn="just">
              <a:buFont typeface="Wingdings" panose="05000000000000000000" pitchFamily="2" charset="2"/>
              <a:buChar char="Ø"/>
            </a:pPr>
            <a:endParaRPr lang="es-MX" sz="3200" dirty="0"/>
          </a:p>
          <a:p>
            <a:pPr algn="just">
              <a:buFont typeface="Wingdings" panose="05000000000000000000" pitchFamily="2" charset="2"/>
              <a:buChar char="Ø"/>
            </a:pPr>
            <a:r>
              <a:rPr lang="es-MX" sz="3200" dirty="0" smtClean="0"/>
              <a:t>Utiliza los </a:t>
            </a:r>
            <a:r>
              <a:rPr lang="es-MX" sz="3200" dirty="0"/>
              <a:t>marcos </a:t>
            </a:r>
            <a:r>
              <a:rPr lang="es-MX" sz="3200" dirty="0" smtClean="0"/>
              <a:t>como estructuras </a:t>
            </a:r>
            <a:r>
              <a:rPr lang="es-MX" sz="3200" dirty="0"/>
              <a:t>de información que representan clases de objetos en </a:t>
            </a:r>
            <a:r>
              <a:rPr lang="es-MX" sz="3200" dirty="0" smtClean="0"/>
              <a:t>términos </a:t>
            </a:r>
            <a:r>
              <a:rPr lang="es-MX" sz="3200" dirty="0"/>
              <a:t>de propiedades y las relaciones existentes entre estos</a:t>
            </a:r>
            <a:endParaRPr lang="es-EC" sz="3200" dirty="0"/>
          </a:p>
        </p:txBody>
      </p:sp>
      <p:sp>
        <p:nvSpPr>
          <p:cNvPr id="3" name="2 Título"/>
          <p:cNvSpPr>
            <a:spLocks noGrp="1"/>
          </p:cNvSpPr>
          <p:nvPr>
            <p:ph type="title"/>
          </p:nvPr>
        </p:nvSpPr>
        <p:spPr/>
        <p:txBody>
          <a:bodyPr/>
          <a:lstStyle/>
          <a:p>
            <a:r>
              <a:rPr lang="es-EC" dirty="0"/>
              <a:t>ADARRAGA</a:t>
            </a:r>
          </a:p>
        </p:txBody>
      </p:sp>
    </p:spTree>
    <p:extLst>
      <p:ext uri="{BB962C8B-B14F-4D97-AF65-F5344CB8AC3E}">
        <p14:creationId xmlns:p14="http://schemas.microsoft.com/office/powerpoint/2010/main" val="3126258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El método </a:t>
            </a:r>
            <a:r>
              <a:rPr lang="es-MX" sz="3200" dirty="0"/>
              <a:t>basado en grafos fue implementado en el sistema Subdue (Cook and </a:t>
            </a:r>
            <a:r>
              <a:rPr lang="es-MX" sz="3200" dirty="0" err="1"/>
              <a:t>Holder</a:t>
            </a:r>
            <a:r>
              <a:rPr lang="es-MX" sz="3200" dirty="0"/>
              <a:t> 1994</a:t>
            </a:r>
            <a:r>
              <a:rPr lang="es-MX" sz="3200" dirty="0" smtClean="0"/>
              <a:t>).</a:t>
            </a:r>
          </a:p>
          <a:p>
            <a:pPr algn="just">
              <a:buFont typeface="Wingdings" panose="05000000000000000000" pitchFamily="2" charset="2"/>
              <a:buChar char="Ø"/>
            </a:pPr>
            <a:endParaRPr lang="es-MX" sz="3200" dirty="0"/>
          </a:p>
          <a:p>
            <a:pPr algn="just">
              <a:buFont typeface="Wingdings" panose="05000000000000000000" pitchFamily="2" charset="2"/>
              <a:buChar char="Ø"/>
            </a:pPr>
            <a:r>
              <a:rPr lang="es-MX" sz="3200" dirty="0"/>
              <a:t>El modelo de representación que utiliza </a:t>
            </a:r>
            <a:r>
              <a:rPr lang="es-MX" sz="3200" dirty="0" err="1"/>
              <a:t>subdue</a:t>
            </a:r>
            <a:r>
              <a:rPr lang="es-MX" sz="3200" dirty="0"/>
              <a:t> es un grafo etiquetado</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1280024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smtClean="0"/>
              <a:t>Es un sistema </a:t>
            </a:r>
            <a:r>
              <a:rPr lang="es-MX" sz="3200" dirty="0"/>
              <a:t>de aprendizaje relacional utilizado para encontrar subestructuras </a:t>
            </a:r>
            <a:r>
              <a:rPr lang="es-MX" sz="3200" dirty="0" smtClean="0"/>
              <a:t>que </a:t>
            </a:r>
            <a:r>
              <a:rPr lang="es-MX" sz="3200" dirty="0"/>
              <a:t>aparecen repetidamente en la representación basada en grafos de bases de </a:t>
            </a:r>
            <a:r>
              <a:rPr lang="es-MX" sz="3200" dirty="0" smtClean="0"/>
              <a:t>datos.</a:t>
            </a:r>
          </a:p>
          <a:p>
            <a:pPr algn="just">
              <a:buFont typeface="Wingdings" panose="05000000000000000000" pitchFamily="2" charset="2"/>
              <a:buChar char="Ø"/>
            </a:pPr>
            <a:r>
              <a:rPr lang="es-MX" sz="3200" dirty="0" smtClean="0"/>
              <a:t>Tiene </a:t>
            </a:r>
            <a:r>
              <a:rPr lang="es-MX" sz="3200" dirty="0"/>
              <a:t>la capacidad de realizar un macheo inexacto que permite descubrir subestructuras con pequeñas variaciones</a:t>
            </a:r>
            <a:endParaRPr lang="es-EC" sz="3200" dirty="0"/>
          </a:p>
        </p:txBody>
      </p:sp>
      <p:sp>
        <p:nvSpPr>
          <p:cNvPr id="3" name="2 Título"/>
          <p:cNvSpPr>
            <a:spLocks noGrp="1"/>
          </p:cNvSpPr>
          <p:nvPr>
            <p:ph type="title"/>
          </p:nvPr>
        </p:nvSpPr>
        <p:spPr/>
        <p:txBody>
          <a:bodyPr/>
          <a:lstStyle/>
          <a:p>
            <a:r>
              <a:rPr lang="es-MX" dirty="0" err="1"/>
              <a:t>subdue</a:t>
            </a:r>
            <a:endParaRPr lang="es-EC" dirty="0"/>
          </a:p>
        </p:txBody>
      </p:sp>
    </p:spTree>
    <p:extLst>
      <p:ext uri="{BB962C8B-B14F-4D97-AF65-F5344CB8AC3E}">
        <p14:creationId xmlns:p14="http://schemas.microsoft.com/office/powerpoint/2010/main" val="2670962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just">
              <a:buFont typeface="Wingdings" panose="05000000000000000000" pitchFamily="2" charset="2"/>
              <a:buChar char="Ø"/>
            </a:pPr>
            <a:r>
              <a:rPr lang="es-MX" sz="3200" dirty="0"/>
              <a:t>Un sistema de búsqueda tiene dos componentes principales que son el espacio de búsqueda y la estrategia de </a:t>
            </a:r>
            <a:r>
              <a:rPr lang="es-MX" sz="3200" dirty="0" smtClean="0"/>
              <a:t>control.</a:t>
            </a:r>
          </a:p>
          <a:p>
            <a:pPr marL="45720" indent="0" algn="just">
              <a:buNone/>
            </a:pPr>
            <a:endParaRPr lang="es-MX" sz="3200" dirty="0" smtClean="0"/>
          </a:p>
          <a:p>
            <a:pPr algn="just">
              <a:buFont typeface="Wingdings" panose="05000000000000000000" pitchFamily="2" charset="2"/>
              <a:buChar char="Ø"/>
            </a:pPr>
            <a:r>
              <a:rPr lang="es-MX" sz="3200" dirty="0" smtClean="0"/>
              <a:t>Inicia </a:t>
            </a:r>
            <a:r>
              <a:rPr lang="es-MX" sz="3200" dirty="0"/>
              <a:t>con un solo vértice como subestructura inicial y en cada iteración expande las instancias de aquella subestructura añadiendo un arco en cada posible manera.</a:t>
            </a:r>
            <a:endParaRPr lang="es-EC" sz="3200" dirty="0"/>
          </a:p>
        </p:txBody>
      </p:sp>
      <p:sp>
        <p:nvSpPr>
          <p:cNvPr id="3" name="2 Título"/>
          <p:cNvSpPr>
            <a:spLocks noGrp="1"/>
          </p:cNvSpPr>
          <p:nvPr>
            <p:ph type="title"/>
          </p:nvPr>
        </p:nvSpPr>
        <p:spPr/>
        <p:txBody>
          <a:bodyPr/>
          <a:lstStyle/>
          <a:p>
            <a:r>
              <a:rPr lang="es-EC" dirty="0"/>
              <a:t>Algoritmo de búsqueda</a:t>
            </a:r>
          </a:p>
        </p:txBody>
      </p:sp>
    </p:spTree>
    <p:extLst>
      <p:ext uri="{BB962C8B-B14F-4D97-AF65-F5344CB8AC3E}">
        <p14:creationId xmlns:p14="http://schemas.microsoft.com/office/powerpoint/2010/main" val="298297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Font typeface="Wingdings" panose="05000000000000000000" pitchFamily="2" charset="2"/>
              <a:buChar char="Ø"/>
            </a:pPr>
            <a:r>
              <a:rPr lang="es-MX" sz="3200" dirty="0"/>
              <a:t>Los objetos se representan con vértices y la relaciones con arcos. Las etiquetas se utilizan para describir el significado de los arcos y vértices. </a:t>
            </a:r>
            <a:endParaRPr lang="es-EC" sz="3200" dirty="0"/>
          </a:p>
          <a:p>
            <a:pPr marL="45720" indent="0">
              <a:buNone/>
            </a:pPr>
            <a:endParaRPr lang="es-EC"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2302472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45720" indent="0">
              <a:buNone/>
            </a:pPr>
            <a:endParaRPr lang="es-EC" dirty="0"/>
          </a:p>
        </p:txBody>
      </p:sp>
      <p:sp>
        <p:nvSpPr>
          <p:cNvPr id="3" name="2 Título"/>
          <p:cNvSpPr>
            <a:spLocks noGrp="1"/>
          </p:cNvSpPr>
          <p:nvPr>
            <p:ph type="title"/>
          </p:nvPr>
        </p:nvSpPr>
        <p:spPr/>
        <p:txBody>
          <a:bodyPr/>
          <a:lstStyle/>
          <a:p>
            <a:endParaRPr lang="es-EC"/>
          </a:p>
        </p:txBody>
      </p:sp>
      <p:pic>
        <p:nvPicPr>
          <p:cNvPr id="5" name="4 Imagen"/>
          <p:cNvPicPr/>
          <p:nvPr/>
        </p:nvPicPr>
        <p:blipFill rotWithShape="1">
          <a:blip r:embed="rId2"/>
          <a:srcRect l="28367" t="19919" r="50894" b="27104"/>
          <a:stretch/>
        </p:blipFill>
        <p:spPr bwMode="auto">
          <a:xfrm>
            <a:off x="539552" y="1713018"/>
            <a:ext cx="7992887" cy="48245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8767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ES" sz="3200" dirty="0" smtClean="0"/>
              <a:t>Determina cuales subgrafos del espacio de búsqueda son relevantes y pueden ser considerados como parte de los resultados.</a:t>
            </a:r>
          </a:p>
          <a:p>
            <a:pPr marL="45720" indent="0" algn="just">
              <a:buNone/>
            </a:pPr>
            <a:endParaRPr lang="es-ES" sz="3200" dirty="0" smtClean="0"/>
          </a:p>
          <a:p>
            <a:pPr algn="just">
              <a:buFont typeface="Wingdings" panose="05000000000000000000" pitchFamily="2" charset="2"/>
              <a:buChar char="Ø"/>
            </a:pPr>
            <a:r>
              <a:rPr lang="es-ES" sz="3200" dirty="0" smtClean="0"/>
              <a:t>Utiliza el principio de longitud de descripción mínima (MDL)para evaluar subgrafos descubiertos.</a:t>
            </a:r>
            <a:endParaRPr lang="es-EC" sz="3200" dirty="0"/>
          </a:p>
        </p:txBody>
      </p:sp>
      <p:sp>
        <p:nvSpPr>
          <p:cNvPr id="3" name="2 Título"/>
          <p:cNvSpPr>
            <a:spLocks noGrp="1"/>
          </p:cNvSpPr>
          <p:nvPr>
            <p:ph type="title"/>
          </p:nvPr>
        </p:nvSpPr>
        <p:spPr/>
        <p:txBody>
          <a:bodyPr/>
          <a:lstStyle/>
          <a:p>
            <a:r>
              <a:rPr lang="es-EC" dirty="0"/>
              <a:t>Criterio de Evaluación</a:t>
            </a:r>
          </a:p>
        </p:txBody>
      </p:sp>
    </p:spTree>
    <p:extLst>
      <p:ext uri="{BB962C8B-B14F-4D97-AF65-F5344CB8AC3E}">
        <p14:creationId xmlns:p14="http://schemas.microsoft.com/office/powerpoint/2010/main" val="3537525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EC"/>
          </a:p>
        </p:txBody>
      </p:sp>
      <p:sp>
        <p:nvSpPr>
          <p:cNvPr id="3" name="2 Título"/>
          <p:cNvSpPr>
            <a:spLocks noGrp="1"/>
          </p:cNvSpPr>
          <p:nvPr>
            <p:ph type="title"/>
          </p:nvPr>
        </p:nvSpPr>
        <p:spPr/>
        <p:txBody>
          <a:bodyPr/>
          <a:lstStyle/>
          <a:p>
            <a:r>
              <a:rPr lang="es-ES" smtClean="0"/>
              <a:t>bibliografia</a:t>
            </a:r>
            <a:endParaRPr lang="es-EC"/>
          </a:p>
        </p:txBody>
      </p:sp>
    </p:spTree>
    <p:extLst>
      <p:ext uri="{BB962C8B-B14F-4D97-AF65-F5344CB8AC3E}">
        <p14:creationId xmlns:p14="http://schemas.microsoft.com/office/powerpoint/2010/main" val="24915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buFont typeface="Wingdings" panose="05000000000000000000" pitchFamily="2" charset="2"/>
              <a:buChar char="Ø"/>
            </a:pPr>
            <a:r>
              <a:rPr lang="es-MX" sz="3200" dirty="0" smtClean="0"/>
              <a:t>Es </a:t>
            </a:r>
            <a:r>
              <a:rPr lang="es-MX" sz="3200" dirty="0"/>
              <a:t>una estructura de datos que consiste en un conjunto de objetos llamados vértices o nodos unidos por enlaces llamados aristas o arcos, que permiten representar relaciones binarias entre elementos de un </a:t>
            </a:r>
            <a:r>
              <a:rPr lang="es-MX" sz="3200" dirty="0" smtClean="0"/>
              <a:t>conjunto.</a:t>
            </a:r>
          </a:p>
          <a:p>
            <a:pPr marL="45720" indent="0" algn="just">
              <a:buNone/>
            </a:pPr>
            <a:endParaRPr lang="es-MX" sz="3200" dirty="0" smtClean="0"/>
          </a:p>
          <a:p>
            <a:pPr algn="just">
              <a:buFont typeface="Wingdings" panose="05000000000000000000" pitchFamily="2" charset="2"/>
              <a:buChar char="Ø"/>
            </a:pPr>
            <a:r>
              <a:rPr lang="es-MX" sz="3200" dirty="0" smtClean="0"/>
              <a:t>Los </a:t>
            </a:r>
            <a:r>
              <a:rPr lang="es-MX" sz="3200" dirty="0"/>
              <a:t>nodos representan conceptos y los arcos representan relaciones entre ellos. </a:t>
            </a:r>
            <a:endParaRPr lang="es-EC" sz="3200" dirty="0"/>
          </a:p>
        </p:txBody>
      </p:sp>
      <p:sp>
        <p:nvSpPr>
          <p:cNvPr id="3" name="2 Título"/>
          <p:cNvSpPr>
            <a:spLocks noGrp="1"/>
          </p:cNvSpPr>
          <p:nvPr>
            <p:ph type="title"/>
          </p:nvPr>
        </p:nvSpPr>
        <p:spPr/>
        <p:txBody>
          <a:bodyPr/>
          <a:lstStyle/>
          <a:p>
            <a:r>
              <a:rPr lang="es-EC" dirty="0"/>
              <a:t>Grafos </a:t>
            </a:r>
          </a:p>
        </p:txBody>
      </p:sp>
    </p:spTree>
    <p:extLst>
      <p:ext uri="{BB962C8B-B14F-4D97-AF65-F5344CB8AC3E}">
        <p14:creationId xmlns:p14="http://schemas.microsoft.com/office/powerpoint/2010/main" val="127689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endParaRPr lang="es-EC"/>
          </a:p>
        </p:txBody>
      </p:sp>
      <p:pic>
        <p:nvPicPr>
          <p:cNvPr id="4" name="3 Marcador de contenido"/>
          <p:cNvPicPr>
            <a:picLocks noGrp="1"/>
          </p:cNvPicPr>
          <p:nvPr>
            <p:ph idx="1"/>
          </p:nvPr>
        </p:nvPicPr>
        <p:blipFill rotWithShape="1">
          <a:blip r:embed="rId2"/>
          <a:srcRect l="29440" t="36448" r="50655" b="42149"/>
          <a:stretch/>
        </p:blipFill>
        <p:spPr bwMode="auto">
          <a:xfrm>
            <a:off x="1691680" y="2060848"/>
            <a:ext cx="5760640" cy="3528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64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a:t>Desde un punto de vista práctico, los grafos permiten estudiar las interrelaciones entre unidades que interactúan unas con otras.</a:t>
            </a:r>
            <a:endParaRPr lang="es-EC" sz="3200" dirty="0"/>
          </a:p>
        </p:txBody>
      </p:sp>
      <p:sp>
        <p:nvSpPr>
          <p:cNvPr id="3" name="2 Título"/>
          <p:cNvSpPr>
            <a:spLocks noGrp="1"/>
          </p:cNvSpPr>
          <p:nvPr>
            <p:ph type="title"/>
          </p:nvPr>
        </p:nvSpPr>
        <p:spPr/>
        <p:txBody>
          <a:bodyPr/>
          <a:lstStyle/>
          <a:p>
            <a:endParaRPr lang="es-EC"/>
          </a:p>
        </p:txBody>
      </p:sp>
    </p:spTree>
    <p:extLst>
      <p:ext uri="{BB962C8B-B14F-4D97-AF65-F5344CB8AC3E}">
        <p14:creationId xmlns:p14="http://schemas.microsoft.com/office/powerpoint/2010/main" val="33013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marL="45720" indent="0" algn="just">
              <a:buNone/>
            </a:pPr>
            <a:r>
              <a:rPr lang="es-ES" sz="3200" dirty="0" smtClean="0"/>
              <a:t>Existen tres maneras distintas de representar un grafo:</a:t>
            </a:r>
          </a:p>
          <a:p>
            <a:pPr algn="just">
              <a:buFont typeface="Wingdings" panose="05000000000000000000" pitchFamily="2" charset="2"/>
              <a:buChar char="Ø"/>
            </a:pPr>
            <a:r>
              <a:rPr lang="es-EC" sz="3200" dirty="0"/>
              <a:t>Representación mediante </a:t>
            </a:r>
            <a:r>
              <a:rPr lang="es-EC" sz="3200" dirty="0" smtClean="0"/>
              <a:t>matrices</a:t>
            </a:r>
          </a:p>
          <a:p>
            <a:pPr algn="just">
              <a:buFont typeface="Wingdings" panose="05000000000000000000" pitchFamily="2" charset="2"/>
              <a:buChar char="Ø"/>
            </a:pPr>
            <a:r>
              <a:rPr lang="es-EC" sz="3200" dirty="0"/>
              <a:t>Representación mediante </a:t>
            </a:r>
            <a:r>
              <a:rPr lang="es-EC" sz="3200" dirty="0" smtClean="0"/>
              <a:t>listas</a:t>
            </a:r>
          </a:p>
          <a:p>
            <a:pPr algn="just">
              <a:buFont typeface="Wingdings" panose="05000000000000000000" pitchFamily="2" charset="2"/>
              <a:buChar char="Ø"/>
            </a:pPr>
            <a:r>
              <a:rPr lang="es-EC" sz="3200" dirty="0"/>
              <a:t>Representación mediante matrices </a:t>
            </a:r>
            <a:r>
              <a:rPr lang="es-EC" sz="3200" dirty="0" smtClean="0"/>
              <a:t>dispersas.</a:t>
            </a:r>
            <a:endParaRPr lang="es-EC" sz="3200" dirty="0"/>
          </a:p>
        </p:txBody>
      </p:sp>
      <p:sp>
        <p:nvSpPr>
          <p:cNvPr id="3" name="2 Título"/>
          <p:cNvSpPr>
            <a:spLocks noGrp="1"/>
          </p:cNvSpPr>
          <p:nvPr>
            <p:ph type="title"/>
          </p:nvPr>
        </p:nvSpPr>
        <p:spPr/>
        <p:txBody>
          <a:bodyPr/>
          <a:lstStyle/>
          <a:p>
            <a:r>
              <a:rPr lang="es-EC" dirty="0"/>
              <a:t>REPRESENTACIÓN DE GRAFOS </a:t>
            </a:r>
          </a:p>
        </p:txBody>
      </p:sp>
    </p:spTree>
    <p:extLst>
      <p:ext uri="{BB962C8B-B14F-4D97-AF65-F5344CB8AC3E}">
        <p14:creationId xmlns:p14="http://schemas.microsoft.com/office/powerpoint/2010/main" val="191816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buFont typeface="Wingdings" panose="05000000000000000000" pitchFamily="2" charset="2"/>
              <a:buChar char="Ø"/>
            </a:pPr>
            <a:r>
              <a:rPr lang="es-MX" sz="3200" dirty="0"/>
              <a:t>La forma más fácil de guardar la información de los nodos es mediante la utilización de un vector que indexe los nodos, de manera que los arcos entre los nodos se pueden ver como relaciones entre los índices</a:t>
            </a:r>
            <a:endParaRPr lang="es-EC" sz="3200" dirty="0"/>
          </a:p>
        </p:txBody>
      </p:sp>
      <p:sp>
        <p:nvSpPr>
          <p:cNvPr id="3" name="2 Título"/>
          <p:cNvSpPr>
            <a:spLocks noGrp="1"/>
          </p:cNvSpPr>
          <p:nvPr>
            <p:ph type="title"/>
          </p:nvPr>
        </p:nvSpPr>
        <p:spPr/>
        <p:txBody>
          <a:bodyPr/>
          <a:lstStyle/>
          <a:p>
            <a:r>
              <a:rPr lang="es-EC" dirty="0"/>
              <a:t>Representación mediante </a:t>
            </a:r>
            <a:r>
              <a:rPr lang="es-EC" dirty="0" smtClean="0"/>
              <a:t>matrices</a:t>
            </a:r>
            <a:endParaRPr lang="es-EC" dirty="0"/>
          </a:p>
        </p:txBody>
      </p:sp>
    </p:spTree>
    <p:extLst>
      <p:ext uri="{BB962C8B-B14F-4D97-AF65-F5344CB8AC3E}">
        <p14:creationId xmlns:p14="http://schemas.microsoft.com/office/powerpoint/2010/main" val="2318876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adrícula">
  <a:themeElements>
    <a:clrScheme name="Cuadrícula">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uadrícula">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Cuadrícula">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80</TotalTime>
  <Words>1406</Words>
  <Application>Microsoft Office PowerPoint</Application>
  <PresentationFormat>Presentación en pantalla (4:3)</PresentationFormat>
  <Paragraphs>102</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Cuadrícula</vt:lpstr>
      <vt:lpstr>Minería de grafos de redes sociales</vt:lpstr>
      <vt:lpstr>INTRODUCCION </vt:lpstr>
      <vt:lpstr>Presentación de PowerPoint</vt:lpstr>
      <vt:lpstr>Presentación de PowerPoint</vt:lpstr>
      <vt:lpstr>Grafos </vt:lpstr>
      <vt:lpstr>Presentación de PowerPoint</vt:lpstr>
      <vt:lpstr>Presentación de PowerPoint</vt:lpstr>
      <vt:lpstr>REPRESENTACIÓN DE GRAFOS </vt:lpstr>
      <vt:lpstr>Representación mediante matrices</vt:lpstr>
      <vt:lpstr>Representación mediante listas</vt:lpstr>
      <vt:lpstr>Representación mediante matrices dispersas</vt:lpstr>
      <vt:lpstr>Recorrido de un grafo</vt:lpstr>
      <vt:lpstr>Recorrido en anchura</vt:lpstr>
      <vt:lpstr>Recorrido en anchura</vt:lpstr>
      <vt:lpstr>Procedimiento de realizar Recorrido en anchura</vt:lpstr>
      <vt:lpstr>Presentación de PowerPoint</vt:lpstr>
      <vt:lpstr>Recorrido en profundidad</vt:lpstr>
      <vt:lpstr>Como hacer el Recorrido en profundidad </vt:lpstr>
      <vt:lpstr>Presentación de PowerPoint</vt:lpstr>
      <vt:lpstr>Presentación de PowerPoint</vt:lpstr>
      <vt:lpstr>Recorrido por primero el mejor</vt:lpstr>
      <vt:lpstr>Conocimiento </vt:lpstr>
      <vt:lpstr>Presentación de PowerPoint</vt:lpstr>
      <vt:lpstr>Base de conocimiento </vt:lpstr>
      <vt:lpstr>Presentación de PowerPoint</vt:lpstr>
      <vt:lpstr>Presentación de PowerPoint</vt:lpstr>
      <vt:lpstr>Pasos para descubrimiento de conocimiento</vt:lpstr>
      <vt:lpstr>Descubrimiento de conocimiento DC </vt:lpstr>
      <vt:lpstr>Descubrimiento de Conocimiento en Bases de Datos (KDD) </vt:lpstr>
      <vt:lpstr>Fases para el proceso de generación de conocimiento.</vt:lpstr>
      <vt:lpstr>Descubrimiento de Conocimiento Basado en Grafos</vt:lpstr>
      <vt:lpstr>Espacio de Búsqueda</vt:lpstr>
      <vt:lpstr>Algunos Términos</vt:lpstr>
      <vt:lpstr>Presentación de PowerPoint</vt:lpstr>
      <vt:lpstr>Representación de Conocimiento </vt:lpstr>
      <vt:lpstr>ADARRAGA</vt:lpstr>
      <vt:lpstr>Presentación de PowerPoint</vt:lpstr>
      <vt:lpstr>subdue</vt:lpstr>
      <vt:lpstr>Algoritmo de búsqueda</vt:lpstr>
      <vt:lpstr>Presentación de PowerPoint</vt:lpstr>
      <vt:lpstr>Criterio de Evaluación</vt:lpstr>
      <vt:lpstr>bibliografia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Minería de grafos de redes sociales</dc:title>
  <dc:creator>Hewlett-Packard Company</dc:creator>
  <cp:lastModifiedBy>Hewlett-Packard Company</cp:lastModifiedBy>
  <cp:revision>8</cp:revision>
  <dcterms:created xsi:type="dcterms:W3CDTF">2016-02-05T03:13:43Z</dcterms:created>
  <dcterms:modified xsi:type="dcterms:W3CDTF">2016-02-05T04:34:09Z</dcterms:modified>
</cp:coreProperties>
</file>