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529118-3151-4754-AAAC-CBFDC3EAFA21}">
  <a:tblStyle styleId="{EA529118-3151-4754-AAAC-CBFDC3EAFA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f54d074da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f54d074da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0e12f8d7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0e12f8d7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ddfd2c6f8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ddfd2c6f8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ddfd2c6f8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ddfd2c6f8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ddfd2c6f8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ddfd2c6f8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ddfd2c6f8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ddfd2c6f8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ddfd2c6f8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ddfd2c6f8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d768e7d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d768e7d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d768e7d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d768e7d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d768e7d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d768e7d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f54d074da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f54d074da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54d074da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54d074da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0e12f8d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0e12f8d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de uso. Lenguaje predictivo para la FAO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ddfd2c6f8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ddfd2c6f8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e12f8d7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0e12f8d7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0e12f8d7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0e12f8d7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p.diagrams.net/?page-id=hk4aqVs7IywplE6PUlk5&amp;scale=auto#G1lViVq_632lLh4YwLUdOB_jeszOIsidN_" TargetMode="External"/><Relationship Id="rId4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p.diagrams.net/?page-id=xiodERnsVfKIfJiD-YQs&amp;scale=auto#G1lViVq_632lLh4YwLUdOB_jeszOIsidN_" TargetMode="External"/><Relationship Id="rId4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1" Type="http://schemas.openxmlformats.org/officeDocument/2006/relationships/image" Target="../media/image4.png"/><Relationship Id="rId10" Type="http://schemas.openxmlformats.org/officeDocument/2006/relationships/image" Target="../media/image8.png"/><Relationship Id="rId12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2800" y="98050"/>
            <a:ext cx="8318400" cy="16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900"/>
              <a:t>Compiladores y </a:t>
            </a:r>
            <a:endParaRPr sz="4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900"/>
              <a:t>traductores</a:t>
            </a:r>
            <a:endParaRPr sz="4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941850" y="2106500"/>
            <a:ext cx="7260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En Sistemas de Información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444250" y="28019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 Cuatrimestre - 2021 - Encuentro 2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444250" y="3809375"/>
            <a:ext cx="4255500" cy="1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s" sz="2130"/>
              <a:t>Facilitador</a:t>
            </a:r>
            <a:br>
              <a:rPr lang="es" sz="2130">
                <a:latin typeface="Arial"/>
                <a:ea typeface="Arial"/>
                <a:cs typeface="Arial"/>
                <a:sym typeface="Arial"/>
              </a:rPr>
            </a:br>
            <a:endParaRPr sz="213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2130">
                <a:latin typeface="Arial"/>
                <a:ea typeface="Arial"/>
                <a:cs typeface="Arial"/>
                <a:sym typeface="Arial"/>
              </a:rPr>
              <a:t> Ing. Wilmer Palacios</a:t>
            </a:r>
            <a:endParaRPr sz="213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1238400" y="1860850"/>
            <a:ext cx="666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3079350" y="3602975"/>
            <a:ext cx="298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ctrTitle"/>
          </p:nvPr>
        </p:nvSpPr>
        <p:spPr>
          <a:xfrm>
            <a:off x="3002000" y="1466500"/>
            <a:ext cx="2757900" cy="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310">
                <a:latin typeface="Times New Roman"/>
                <a:ea typeface="Times New Roman"/>
                <a:cs typeface="Times New Roman"/>
                <a:sym typeface="Times New Roman"/>
              </a:rPr>
              <a:t>Análisis léxico</a:t>
            </a:r>
            <a:endParaRPr b="1" sz="23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488" y="0"/>
            <a:ext cx="1330926" cy="13309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>
            <p:ph type="ctrTitle"/>
          </p:nvPr>
        </p:nvSpPr>
        <p:spPr>
          <a:xfrm>
            <a:off x="326622" y="2475275"/>
            <a:ext cx="5433300" cy="6426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prediction = inicio + velocidad * 60 </a:t>
            </a:r>
            <a:endParaRPr sz="161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22"/>
          <p:cNvSpPr txBox="1"/>
          <p:nvPr>
            <p:ph type="ctrTitle"/>
          </p:nvPr>
        </p:nvSpPr>
        <p:spPr>
          <a:xfrm>
            <a:off x="326622" y="3490350"/>
            <a:ext cx="5433300" cy="642600"/>
          </a:xfrm>
          <a:prstGeom prst="rect">
            <a:avLst/>
          </a:prstGeom>
          <a:solidFill>
            <a:srgbClr val="FFF2CC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b="1" i="1"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,1] [=] [</a:t>
            </a:r>
            <a:r>
              <a:rPr b="1" i="1"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,2] [+] [</a:t>
            </a:r>
            <a:r>
              <a:rPr b="1" i="1"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,3] [*] [60] </a:t>
            </a:r>
            <a:endParaRPr sz="161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5" name="Google Shape;165;p22"/>
          <p:cNvCxnSpPr>
            <a:stCxn id="163" idx="1"/>
            <a:endCxn id="164" idx="1"/>
          </p:cNvCxnSpPr>
          <p:nvPr/>
        </p:nvCxnSpPr>
        <p:spPr>
          <a:xfrm>
            <a:off x="326622" y="2796575"/>
            <a:ext cx="600" cy="10152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6" name="Google Shape;166;p22"/>
          <p:cNvGraphicFramePr/>
          <p:nvPr/>
        </p:nvGraphicFramePr>
        <p:xfrm>
          <a:off x="6153000" y="2529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{EA529118-3151-4754-AAAC-CBFDC3EAFA21}</a:tableStyleId>
              </a:tblPr>
              <a:tblGrid>
                <a:gridCol w="491750"/>
                <a:gridCol w="1280425"/>
                <a:gridCol w="873775"/>
              </a:tblGrid>
              <a:tr h="33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prediction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…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inicio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...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velocidad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...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22"/>
          <p:cNvSpPr txBox="1"/>
          <p:nvPr>
            <p:ph type="ctrTitle"/>
          </p:nvPr>
        </p:nvSpPr>
        <p:spPr>
          <a:xfrm>
            <a:off x="6152975" y="2037575"/>
            <a:ext cx="2646000" cy="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910">
                <a:latin typeface="Times New Roman"/>
                <a:ea typeface="Times New Roman"/>
                <a:cs typeface="Times New Roman"/>
                <a:sym typeface="Times New Roman"/>
              </a:rPr>
              <a:t>Tabla de símbolos</a:t>
            </a:r>
            <a:endParaRPr b="1" sz="19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455975" y="2945300"/>
            <a:ext cx="4116000" cy="205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>
            <p:ph type="ctrTitle"/>
          </p:nvPr>
        </p:nvSpPr>
        <p:spPr>
          <a:xfrm>
            <a:off x="3002000" y="1466500"/>
            <a:ext cx="2757900" cy="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310">
                <a:latin typeface="Times New Roman"/>
                <a:ea typeface="Times New Roman"/>
                <a:cs typeface="Times New Roman"/>
                <a:sym typeface="Times New Roman"/>
              </a:rPr>
              <a:t>Análisis sintáctico</a:t>
            </a:r>
            <a:endParaRPr b="1" sz="23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3"/>
          <p:cNvSpPr txBox="1"/>
          <p:nvPr>
            <p:ph type="ctrTitle"/>
          </p:nvPr>
        </p:nvSpPr>
        <p:spPr>
          <a:xfrm>
            <a:off x="455975" y="2134775"/>
            <a:ext cx="4904700" cy="642600"/>
          </a:xfrm>
          <a:prstGeom prst="rect">
            <a:avLst/>
          </a:prstGeom>
          <a:solidFill>
            <a:srgbClr val="FFF2CC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i="1"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,1] [=] [</a:t>
            </a:r>
            <a:r>
              <a:rPr b="1" i="1"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,2] [+] [</a:t>
            </a:r>
            <a:r>
              <a:rPr b="1" i="1"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,3] [*] [60] </a:t>
            </a:r>
            <a:endParaRPr sz="161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23"/>
          <p:cNvSpPr txBox="1"/>
          <p:nvPr>
            <p:ph type="ctrTitle"/>
          </p:nvPr>
        </p:nvSpPr>
        <p:spPr>
          <a:xfrm>
            <a:off x="561900" y="3388950"/>
            <a:ext cx="929100" cy="3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10">
                <a:latin typeface="Roboto Mono"/>
                <a:ea typeface="Roboto Mono"/>
                <a:cs typeface="Roboto Mono"/>
                <a:sym typeface="Roboto Mono"/>
              </a:rPr>
              <a:t>[id,1]</a:t>
            </a:r>
            <a:endParaRPr sz="141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23"/>
          <p:cNvSpPr txBox="1"/>
          <p:nvPr>
            <p:ph type="ctrTitle"/>
          </p:nvPr>
        </p:nvSpPr>
        <p:spPr>
          <a:xfrm>
            <a:off x="1491000" y="3040650"/>
            <a:ext cx="505800" cy="2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610"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sz="161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7" name="Google Shape;177;p23"/>
          <p:cNvCxnSpPr>
            <a:stCxn id="176" idx="1"/>
            <a:endCxn id="175" idx="0"/>
          </p:cNvCxnSpPr>
          <p:nvPr/>
        </p:nvCxnSpPr>
        <p:spPr>
          <a:xfrm flipH="1">
            <a:off x="1026300" y="3171000"/>
            <a:ext cx="464700" cy="2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3"/>
          <p:cNvSpPr txBox="1"/>
          <p:nvPr>
            <p:ph type="ctrTitle"/>
          </p:nvPr>
        </p:nvSpPr>
        <p:spPr>
          <a:xfrm>
            <a:off x="2235000" y="3388950"/>
            <a:ext cx="352500" cy="3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10"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41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p23"/>
          <p:cNvSpPr txBox="1"/>
          <p:nvPr>
            <p:ph type="ctrTitle"/>
          </p:nvPr>
        </p:nvSpPr>
        <p:spPr>
          <a:xfrm>
            <a:off x="1279350" y="3826950"/>
            <a:ext cx="929100" cy="3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10">
                <a:latin typeface="Roboto Mono"/>
                <a:ea typeface="Roboto Mono"/>
                <a:cs typeface="Roboto Mono"/>
                <a:sym typeface="Roboto Mono"/>
              </a:rPr>
              <a:t>[id,2]</a:t>
            </a:r>
            <a:endParaRPr sz="141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0" name="Google Shape;180;p23"/>
          <p:cNvCxnSpPr>
            <a:stCxn id="176" idx="3"/>
            <a:endCxn id="178" idx="0"/>
          </p:cNvCxnSpPr>
          <p:nvPr/>
        </p:nvCxnSpPr>
        <p:spPr>
          <a:xfrm>
            <a:off x="1996800" y="3171000"/>
            <a:ext cx="414600" cy="2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3"/>
          <p:cNvCxnSpPr>
            <a:stCxn id="178" idx="1"/>
            <a:endCxn id="179" idx="0"/>
          </p:cNvCxnSpPr>
          <p:nvPr/>
        </p:nvCxnSpPr>
        <p:spPr>
          <a:xfrm flipH="1">
            <a:off x="1743900" y="3564150"/>
            <a:ext cx="4911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3"/>
          <p:cNvSpPr txBox="1"/>
          <p:nvPr>
            <p:ph type="ctrTitle"/>
          </p:nvPr>
        </p:nvSpPr>
        <p:spPr>
          <a:xfrm>
            <a:off x="2124375" y="4350925"/>
            <a:ext cx="929100" cy="3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10">
                <a:latin typeface="Roboto Mono"/>
                <a:ea typeface="Roboto Mono"/>
                <a:cs typeface="Roboto Mono"/>
                <a:sym typeface="Roboto Mono"/>
              </a:rPr>
              <a:t>[id,3]</a:t>
            </a:r>
            <a:endParaRPr sz="141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23"/>
          <p:cNvSpPr txBox="1"/>
          <p:nvPr>
            <p:ph type="ctrTitle"/>
          </p:nvPr>
        </p:nvSpPr>
        <p:spPr>
          <a:xfrm>
            <a:off x="3119950" y="3826950"/>
            <a:ext cx="352500" cy="3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10"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sz="141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4" name="Google Shape;184;p23"/>
          <p:cNvCxnSpPr>
            <a:stCxn id="178" idx="3"/>
            <a:endCxn id="183" idx="0"/>
          </p:cNvCxnSpPr>
          <p:nvPr/>
        </p:nvCxnSpPr>
        <p:spPr>
          <a:xfrm>
            <a:off x="2587500" y="3564150"/>
            <a:ext cx="7086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3"/>
          <p:cNvCxnSpPr>
            <a:stCxn id="183" idx="1"/>
            <a:endCxn id="182" idx="0"/>
          </p:cNvCxnSpPr>
          <p:nvPr/>
        </p:nvCxnSpPr>
        <p:spPr>
          <a:xfrm flipH="1">
            <a:off x="2588950" y="4002150"/>
            <a:ext cx="531000" cy="3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3"/>
          <p:cNvSpPr txBox="1"/>
          <p:nvPr>
            <p:ph type="ctrTitle"/>
          </p:nvPr>
        </p:nvSpPr>
        <p:spPr>
          <a:xfrm>
            <a:off x="3764800" y="4281450"/>
            <a:ext cx="531000" cy="3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10">
                <a:latin typeface="Roboto Mono"/>
                <a:ea typeface="Roboto Mono"/>
                <a:cs typeface="Roboto Mono"/>
                <a:sym typeface="Roboto Mono"/>
              </a:rPr>
              <a:t>60</a:t>
            </a:r>
            <a:endParaRPr sz="141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7" name="Google Shape;187;p23"/>
          <p:cNvCxnSpPr>
            <a:stCxn id="183" idx="3"/>
            <a:endCxn id="186" idx="0"/>
          </p:cNvCxnSpPr>
          <p:nvPr/>
        </p:nvCxnSpPr>
        <p:spPr>
          <a:xfrm>
            <a:off x="3472450" y="4002150"/>
            <a:ext cx="558000" cy="2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8" name="Google Shape;188;p23"/>
          <p:cNvGraphicFramePr/>
          <p:nvPr/>
        </p:nvGraphicFramePr>
        <p:xfrm>
          <a:off x="6153000" y="2529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{EA529118-3151-4754-AAAC-CBFDC3EAFA21}</a:tableStyleId>
              </a:tblPr>
              <a:tblGrid>
                <a:gridCol w="491750"/>
                <a:gridCol w="1280425"/>
                <a:gridCol w="873775"/>
              </a:tblGrid>
              <a:tr h="33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prediction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…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inicio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...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velocidad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...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23"/>
          <p:cNvSpPr txBox="1"/>
          <p:nvPr>
            <p:ph type="ctrTitle"/>
          </p:nvPr>
        </p:nvSpPr>
        <p:spPr>
          <a:xfrm>
            <a:off x="6152975" y="2037575"/>
            <a:ext cx="2646000" cy="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910">
                <a:latin typeface="Times New Roman"/>
                <a:ea typeface="Times New Roman"/>
                <a:cs typeface="Times New Roman"/>
                <a:sym typeface="Times New Roman"/>
              </a:rPr>
              <a:t>Tabla de símbolos</a:t>
            </a:r>
            <a:endParaRPr b="1" sz="19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638" y="0"/>
            <a:ext cx="1486625" cy="148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3"/>
          <p:cNvCxnSpPr>
            <a:stCxn id="174" idx="1"/>
            <a:endCxn id="172" idx="1"/>
          </p:cNvCxnSpPr>
          <p:nvPr/>
        </p:nvCxnSpPr>
        <p:spPr>
          <a:xfrm>
            <a:off x="455975" y="2456075"/>
            <a:ext cx="600" cy="1518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748" y="0"/>
            <a:ext cx="1466500" cy="14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>
            <p:ph type="ctrTitle"/>
          </p:nvPr>
        </p:nvSpPr>
        <p:spPr>
          <a:xfrm>
            <a:off x="3193050" y="1414700"/>
            <a:ext cx="2757900" cy="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310">
                <a:latin typeface="Times New Roman"/>
                <a:ea typeface="Times New Roman"/>
                <a:cs typeface="Times New Roman"/>
                <a:sym typeface="Times New Roman"/>
              </a:rPr>
              <a:t>Análisis semántico</a:t>
            </a:r>
            <a:endParaRPr b="1" sz="23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455975" y="2785100"/>
            <a:ext cx="4849200" cy="2358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>
            <p:ph type="ctrTitle"/>
          </p:nvPr>
        </p:nvSpPr>
        <p:spPr>
          <a:xfrm>
            <a:off x="428225" y="1997450"/>
            <a:ext cx="4904700" cy="642600"/>
          </a:xfrm>
          <a:prstGeom prst="rect">
            <a:avLst/>
          </a:prstGeom>
          <a:solidFill>
            <a:srgbClr val="FFF2CC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i="1"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,1] [=] [</a:t>
            </a:r>
            <a:r>
              <a:rPr b="1" i="1"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,2] [+] [</a:t>
            </a:r>
            <a:r>
              <a:rPr b="1" i="1"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,3] [*] [60] </a:t>
            </a:r>
            <a:endParaRPr sz="161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24"/>
          <p:cNvSpPr txBox="1"/>
          <p:nvPr>
            <p:ph type="ctrTitle"/>
          </p:nvPr>
        </p:nvSpPr>
        <p:spPr>
          <a:xfrm>
            <a:off x="561900" y="3388950"/>
            <a:ext cx="929100" cy="3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10">
                <a:latin typeface="Roboto Mono"/>
                <a:ea typeface="Roboto Mono"/>
                <a:cs typeface="Roboto Mono"/>
                <a:sym typeface="Roboto Mono"/>
              </a:rPr>
              <a:t>[id,1]</a:t>
            </a:r>
            <a:endParaRPr sz="141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" name="Google Shape;201;p24"/>
          <p:cNvSpPr txBox="1"/>
          <p:nvPr>
            <p:ph type="ctrTitle"/>
          </p:nvPr>
        </p:nvSpPr>
        <p:spPr>
          <a:xfrm>
            <a:off x="1491000" y="3040650"/>
            <a:ext cx="505800" cy="2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610"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sz="161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2" name="Google Shape;202;p24"/>
          <p:cNvCxnSpPr>
            <a:stCxn id="201" idx="1"/>
            <a:endCxn id="200" idx="0"/>
          </p:cNvCxnSpPr>
          <p:nvPr/>
        </p:nvCxnSpPr>
        <p:spPr>
          <a:xfrm flipH="1">
            <a:off x="1026300" y="3171000"/>
            <a:ext cx="464700" cy="2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4"/>
          <p:cNvSpPr txBox="1"/>
          <p:nvPr>
            <p:ph type="ctrTitle"/>
          </p:nvPr>
        </p:nvSpPr>
        <p:spPr>
          <a:xfrm>
            <a:off x="2235000" y="3388950"/>
            <a:ext cx="352500" cy="3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10"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41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4" name="Google Shape;204;p24"/>
          <p:cNvSpPr txBox="1"/>
          <p:nvPr>
            <p:ph type="ctrTitle"/>
          </p:nvPr>
        </p:nvSpPr>
        <p:spPr>
          <a:xfrm>
            <a:off x="1279350" y="3826950"/>
            <a:ext cx="929100" cy="3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10">
                <a:latin typeface="Roboto Mono"/>
                <a:ea typeface="Roboto Mono"/>
                <a:cs typeface="Roboto Mono"/>
                <a:sym typeface="Roboto Mono"/>
              </a:rPr>
              <a:t>[id,2]</a:t>
            </a:r>
            <a:endParaRPr sz="141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5" name="Google Shape;205;p24"/>
          <p:cNvCxnSpPr>
            <a:stCxn id="201" idx="3"/>
            <a:endCxn id="203" idx="0"/>
          </p:cNvCxnSpPr>
          <p:nvPr/>
        </p:nvCxnSpPr>
        <p:spPr>
          <a:xfrm>
            <a:off x="1996800" y="3171000"/>
            <a:ext cx="414600" cy="2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4"/>
          <p:cNvCxnSpPr>
            <a:stCxn id="203" idx="1"/>
            <a:endCxn id="204" idx="0"/>
          </p:cNvCxnSpPr>
          <p:nvPr/>
        </p:nvCxnSpPr>
        <p:spPr>
          <a:xfrm flipH="1">
            <a:off x="1743900" y="3564150"/>
            <a:ext cx="4911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4"/>
          <p:cNvSpPr txBox="1"/>
          <p:nvPr>
            <p:ph type="ctrTitle"/>
          </p:nvPr>
        </p:nvSpPr>
        <p:spPr>
          <a:xfrm>
            <a:off x="2124375" y="4350925"/>
            <a:ext cx="929100" cy="3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10">
                <a:latin typeface="Roboto Mono"/>
                <a:ea typeface="Roboto Mono"/>
                <a:cs typeface="Roboto Mono"/>
                <a:sym typeface="Roboto Mono"/>
              </a:rPr>
              <a:t>[id,3]</a:t>
            </a:r>
            <a:endParaRPr sz="141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24"/>
          <p:cNvSpPr txBox="1"/>
          <p:nvPr>
            <p:ph type="ctrTitle"/>
          </p:nvPr>
        </p:nvSpPr>
        <p:spPr>
          <a:xfrm>
            <a:off x="3119950" y="3826950"/>
            <a:ext cx="352500" cy="3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10"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sz="141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9" name="Google Shape;209;p24"/>
          <p:cNvCxnSpPr>
            <a:stCxn id="203" idx="3"/>
            <a:endCxn id="208" idx="0"/>
          </p:cNvCxnSpPr>
          <p:nvPr/>
        </p:nvCxnSpPr>
        <p:spPr>
          <a:xfrm>
            <a:off x="2587500" y="3564150"/>
            <a:ext cx="7086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4"/>
          <p:cNvCxnSpPr>
            <a:stCxn id="208" idx="1"/>
            <a:endCxn id="207" idx="0"/>
          </p:cNvCxnSpPr>
          <p:nvPr/>
        </p:nvCxnSpPr>
        <p:spPr>
          <a:xfrm flipH="1">
            <a:off x="2588950" y="4002150"/>
            <a:ext cx="531000" cy="3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4"/>
          <p:cNvSpPr txBox="1"/>
          <p:nvPr>
            <p:ph type="ctrTitle"/>
          </p:nvPr>
        </p:nvSpPr>
        <p:spPr>
          <a:xfrm>
            <a:off x="3407425" y="4281450"/>
            <a:ext cx="1349400" cy="3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410">
                <a:latin typeface="Roboto Mono"/>
                <a:ea typeface="Roboto Mono"/>
                <a:cs typeface="Roboto Mono"/>
                <a:sym typeface="Roboto Mono"/>
              </a:rPr>
              <a:t>inttofloat</a:t>
            </a:r>
            <a:endParaRPr b="1" sz="141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2" name="Google Shape;212;p24"/>
          <p:cNvCxnSpPr>
            <a:stCxn id="208" idx="3"/>
            <a:endCxn id="211" idx="0"/>
          </p:cNvCxnSpPr>
          <p:nvPr/>
        </p:nvCxnSpPr>
        <p:spPr>
          <a:xfrm>
            <a:off x="3472450" y="4002150"/>
            <a:ext cx="609600" cy="2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13" name="Google Shape;213;p24"/>
          <p:cNvGraphicFramePr/>
          <p:nvPr/>
        </p:nvGraphicFramePr>
        <p:xfrm>
          <a:off x="6153000" y="2529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{EA529118-3151-4754-AAAC-CBFDC3EAFA21}</a:tableStyleId>
              </a:tblPr>
              <a:tblGrid>
                <a:gridCol w="491750"/>
                <a:gridCol w="1280425"/>
                <a:gridCol w="873775"/>
              </a:tblGrid>
              <a:tr h="33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prediction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…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inicio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...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velocidad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...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" name="Google Shape;214;p24"/>
          <p:cNvSpPr txBox="1"/>
          <p:nvPr>
            <p:ph type="ctrTitle"/>
          </p:nvPr>
        </p:nvSpPr>
        <p:spPr>
          <a:xfrm>
            <a:off x="6152975" y="2037575"/>
            <a:ext cx="2646000" cy="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910">
                <a:latin typeface="Times New Roman"/>
                <a:ea typeface="Times New Roman"/>
                <a:cs typeface="Times New Roman"/>
                <a:sym typeface="Times New Roman"/>
              </a:rPr>
              <a:t>Tabla de símbolos</a:t>
            </a:r>
            <a:endParaRPr b="1" sz="19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5" name="Google Shape;215;p24"/>
          <p:cNvCxnSpPr>
            <a:stCxn id="199" idx="1"/>
            <a:endCxn id="198" idx="1"/>
          </p:cNvCxnSpPr>
          <p:nvPr/>
        </p:nvCxnSpPr>
        <p:spPr>
          <a:xfrm>
            <a:off x="428225" y="2318750"/>
            <a:ext cx="27900" cy="1645500"/>
          </a:xfrm>
          <a:prstGeom prst="curvedConnector3">
            <a:avLst>
              <a:gd fmla="val -8534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4"/>
          <p:cNvSpPr txBox="1"/>
          <p:nvPr>
            <p:ph type="ctrTitle"/>
          </p:nvPr>
        </p:nvSpPr>
        <p:spPr>
          <a:xfrm>
            <a:off x="3727825" y="4925300"/>
            <a:ext cx="708600" cy="2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10">
                <a:latin typeface="Roboto Mono"/>
                <a:ea typeface="Roboto Mono"/>
                <a:cs typeface="Roboto Mono"/>
                <a:sym typeface="Roboto Mono"/>
              </a:rPr>
              <a:t>60</a:t>
            </a:r>
            <a:endParaRPr sz="141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7" name="Google Shape;217;p24"/>
          <p:cNvCxnSpPr>
            <a:stCxn id="211" idx="2"/>
            <a:endCxn id="216" idx="0"/>
          </p:cNvCxnSpPr>
          <p:nvPr/>
        </p:nvCxnSpPr>
        <p:spPr>
          <a:xfrm>
            <a:off x="4082125" y="4631850"/>
            <a:ext cx="0" cy="2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ctrTitle"/>
          </p:nvPr>
        </p:nvSpPr>
        <p:spPr>
          <a:xfrm>
            <a:off x="955175" y="172500"/>
            <a:ext cx="29577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310">
                <a:latin typeface="Times New Roman"/>
                <a:ea typeface="Times New Roman"/>
                <a:cs typeface="Times New Roman"/>
                <a:sym typeface="Times New Roman"/>
              </a:rPr>
              <a:t>Fases del </a:t>
            </a:r>
            <a:r>
              <a:rPr b="1" lang="es" sz="2310"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  <a:endParaRPr b="1" sz="23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75" y="0"/>
            <a:ext cx="807300" cy="8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>
            <p:ph type="ctrTitle"/>
          </p:nvPr>
        </p:nvSpPr>
        <p:spPr>
          <a:xfrm>
            <a:off x="73950" y="1143600"/>
            <a:ext cx="4322100" cy="498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10">
                <a:latin typeface="Times New Roman"/>
                <a:ea typeface="Times New Roman"/>
                <a:cs typeface="Times New Roman"/>
                <a:sym typeface="Times New Roman"/>
              </a:rPr>
              <a:t>Generador de código intermedio</a:t>
            </a:r>
            <a:endParaRPr sz="23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5"/>
          <p:cNvSpPr txBox="1"/>
          <p:nvPr>
            <p:ph type="ctrTitle"/>
          </p:nvPr>
        </p:nvSpPr>
        <p:spPr>
          <a:xfrm>
            <a:off x="73950" y="2571750"/>
            <a:ext cx="4322100" cy="783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10">
                <a:latin typeface="Times New Roman"/>
                <a:ea typeface="Times New Roman"/>
                <a:cs typeface="Times New Roman"/>
                <a:sym typeface="Times New Roman"/>
              </a:rPr>
              <a:t>Optimizador de código independiente de la máquina</a:t>
            </a:r>
            <a:endParaRPr sz="23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5"/>
          <p:cNvSpPr txBox="1"/>
          <p:nvPr>
            <p:ph type="ctrTitle"/>
          </p:nvPr>
        </p:nvSpPr>
        <p:spPr>
          <a:xfrm>
            <a:off x="73950" y="4121850"/>
            <a:ext cx="4322100" cy="498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10">
                <a:latin typeface="Times New Roman"/>
                <a:ea typeface="Times New Roman"/>
                <a:cs typeface="Times New Roman"/>
                <a:sym typeface="Times New Roman"/>
              </a:rPr>
              <a:t>Generador de código </a:t>
            </a:r>
            <a:endParaRPr sz="23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5668950" y="812100"/>
            <a:ext cx="2957700" cy="1161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t1 = inttofloat(60)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t2 = id3 * t1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t3 = id2 + t2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id1 = t3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8" name="Google Shape;228;p25"/>
          <p:cNvCxnSpPr>
            <a:stCxn id="224" idx="3"/>
            <a:endCxn id="227" idx="1"/>
          </p:cNvCxnSpPr>
          <p:nvPr/>
        </p:nvCxnSpPr>
        <p:spPr>
          <a:xfrm>
            <a:off x="4396050" y="1392750"/>
            <a:ext cx="127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5"/>
          <p:cNvSpPr/>
          <p:nvPr/>
        </p:nvSpPr>
        <p:spPr>
          <a:xfrm>
            <a:off x="5668950" y="2608350"/>
            <a:ext cx="2957700" cy="710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t1 = id3 * 60.0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id1 = id2 + t1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5668950" y="3783300"/>
            <a:ext cx="2957700" cy="1244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LDF 		R2, id3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MULF 	R2, R2, #60.0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LDF		R1, id2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ADDF		R1, R1, R2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STF		id1, R1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1" name="Google Shape;231;p25"/>
          <p:cNvCxnSpPr>
            <a:stCxn id="225" idx="3"/>
            <a:endCxn id="229" idx="1"/>
          </p:cNvCxnSpPr>
          <p:nvPr/>
        </p:nvCxnSpPr>
        <p:spPr>
          <a:xfrm>
            <a:off x="4396050" y="2963550"/>
            <a:ext cx="127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5"/>
          <p:cNvCxnSpPr>
            <a:stCxn id="226" idx="3"/>
            <a:endCxn id="230" idx="1"/>
          </p:cNvCxnSpPr>
          <p:nvPr/>
        </p:nvCxnSpPr>
        <p:spPr>
          <a:xfrm>
            <a:off x="4396050" y="4371000"/>
            <a:ext cx="1272900" cy="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5"/>
          <p:cNvCxnSpPr>
            <a:stCxn id="227" idx="2"/>
            <a:endCxn id="229" idx="0"/>
          </p:cNvCxnSpPr>
          <p:nvPr/>
        </p:nvCxnSpPr>
        <p:spPr>
          <a:xfrm>
            <a:off x="7147800" y="1973400"/>
            <a:ext cx="0" cy="6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5"/>
          <p:cNvCxnSpPr>
            <a:stCxn id="229" idx="2"/>
            <a:endCxn id="230" idx="0"/>
          </p:cNvCxnSpPr>
          <p:nvPr/>
        </p:nvCxnSpPr>
        <p:spPr>
          <a:xfrm>
            <a:off x="7147800" y="3318750"/>
            <a:ext cx="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438" y="0"/>
            <a:ext cx="1015100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>
            <p:ph type="ctrTitle"/>
          </p:nvPr>
        </p:nvSpPr>
        <p:spPr>
          <a:xfrm>
            <a:off x="233463" y="3000988"/>
            <a:ext cx="2757900" cy="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10">
                <a:latin typeface="Times New Roman"/>
                <a:ea typeface="Times New Roman"/>
                <a:cs typeface="Times New Roman"/>
                <a:sym typeface="Times New Roman"/>
              </a:rPr>
              <a:t>Análisis léxico</a:t>
            </a:r>
            <a:endParaRPr sz="18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637" y="1638238"/>
            <a:ext cx="1233625" cy="123364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6"/>
          <p:cNvSpPr txBox="1"/>
          <p:nvPr>
            <p:ph type="ctrTitle"/>
          </p:nvPr>
        </p:nvSpPr>
        <p:spPr>
          <a:xfrm>
            <a:off x="3049938" y="3026875"/>
            <a:ext cx="2757900" cy="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10">
                <a:latin typeface="Times New Roman"/>
                <a:ea typeface="Times New Roman"/>
                <a:cs typeface="Times New Roman"/>
                <a:sym typeface="Times New Roman"/>
              </a:rPr>
              <a:t>Análisis sintáctico</a:t>
            </a:r>
            <a:endParaRPr sz="18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5575" y="1560375"/>
            <a:ext cx="1486625" cy="14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2635" y="1586275"/>
            <a:ext cx="1466500" cy="14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>
            <p:ph type="ctrTitle"/>
          </p:nvPr>
        </p:nvSpPr>
        <p:spPr>
          <a:xfrm>
            <a:off x="6250613" y="3000975"/>
            <a:ext cx="2757900" cy="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10">
                <a:latin typeface="Times New Roman"/>
                <a:ea typeface="Times New Roman"/>
                <a:cs typeface="Times New Roman"/>
                <a:sym typeface="Times New Roman"/>
              </a:rPr>
              <a:t>Análisis semántico</a:t>
            </a:r>
            <a:endParaRPr sz="18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6" name="Google Shape;246;p26"/>
          <p:cNvCxnSpPr>
            <a:stCxn id="239" idx="1"/>
            <a:endCxn id="241" idx="0"/>
          </p:cNvCxnSpPr>
          <p:nvPr/>
        </p:nvCxnSpPr>
        <p:spPr>
          <a:xfrm flipH="1">
            <a:off x="1514438" y="507550"/>
            <a:ext cx="2550000" cy="1130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6"/>
          <p:cNvCxnSpPr>
            <a:stCxn id="239" idx="2"/>
            <a:endCxn id="243" idx="0"/>
          </p:cNvCxnSpPr>
          <p:nvPr/>
        </p:nvCxnSpPr>
        <p:spPr>
          <a:xfrm rot="5400000">
            <a:off x="4227738" y="1216250"/>
            <a:ext cx="545400" cy="1431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6"/>
          <p:cNvCxnSpPr>
            <a:stCxn id="239" idx="3"/>
            <a:endCxn id="244" idx="0"/>
          </p:cNvCxnSpPr>
          <p:nvPr/>
        </p:nvCxnSpPr>
        <p:spPr>
          <a:xfrm>
            <a:off x="5079538" y="507550"/>
            <a:ext cx="2486400" cy="1078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6"/>
          <p:cNvSpPr txBox="1"/>
          <p:nvPr>
            <p:ph type="ctrTitle"/>
          </p:nvPr>
        </p:nvSpPr>
        <p:spPr>
          <a:xfrm>
            <a:off x="135488" y="3464588"/>
            <a:ext cx="2757900" cy="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" sz="1810">
                <a:latin typeface="Times New Roman"/>
                <a:ea typeface="Times New Roman"/>
                <a:cs typeface="Times New Roman"/>
                <a:sym typeface="Times New Roman"/>
              </a:rPr>
              <a:t>lexer</a:t>
            </a:r>
            <a:endParaRPr i="1" sz="18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6"/>
          <p:cNvSpPr txBox="1"/>
          <p:nvPr>
            <p:ph type="ctrTitle"/>
          </p:nvPr>
        </p:nvSpPr>
        <p:spPr>
          <a:xfrm>
            <a:off x="3130100" y="3464588"/>
            <a:ext cx="2757900" cy="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" sz="1810">
                <a:latin typeface="Times New Roman"/>
                <a:ea typeface="Times New Roman"/>
                <a:cs typeface="Times New Roman"/>
                <a:sym typeface="Times New Roman"/>
              </a:rPr>
              <a:t>parser</a:t>
            </a:r>
            <a:endParaRPr i="1" sz="18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6"/>
          <p:cNvSpPr txBox="1"/>
          <p:nvPr>
            <p:ph type="ctrTitle"/>
          </p:nvPr>
        </p:nvSpPr>
        <p:spPr>
          <a:xfrm>
            <a:off x="819825" y="4447575"/>
            <a:ext cx="3074400" cy="498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10">
                <a:latin typeface="Times New Roman"/>
                <a:ea typeface="Times New Roman"/>
                <a:cs typeface="Times New Roman"/>
                <a:sym typeface="Times New Roman"/>
              </a:rPr>
              <a:t>Flex - Bison</a:t>
            </a:r>
            <a:endParaRPr sz="23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6"/>
          <p:cNvSpPr txBox="1"/>
          <p:nvPr>
            <p:ph type="ctrTitle"/>
          </p:nvPr>
        </p:nvSpPr>
        <p:spPr>
          <a:xfrm>
            <a:off x="5079550" y="4447575"/>
            <a:ext cx="3074400" cy="498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10">
                <a:latin typeface="Times New Roman"/>
                <a:ea typeface="Times New Roman"/>
                <a:cs typeface="Times New Roman"/>
                <a:sym typeface="Times New Roman"/>
              </a:rPr>
              <a:t>Todo desde cero</a:t>
            </a:r>
            <a:endParaRPr sz="23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3" name="Google Shape;25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97238" y="3902325"/>
            <a:ext cx="1597125" cy="15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ctrTitle"/>
          </p:nvPr>
        </p:nvSpPr>
        <p:spPr>
          <a:xfrm>
            <a:off x="2378400" y="32625"/>
            <a:ext cx="4387200" cy="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110">
                <a:latin typeface="Times New Roman"/>
                <a:ea typeface="Times New Roman"/>
                <a:cs typeface="Times New Roman"/>
                <a:sym typeface="Times New Roman"/>
              </a:rPr>
              <a:t>Resumen del frontend de compilador</a:t>
            </a:r>
            <a:endParaRPr b="1" sz="21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7"/>
          <p:cNvSpPr txBox="1"/>
          <p:nvPr>
            <p:ph type="ctrTitle"/>
          </p:nvPr>
        </p:nvSpPr>
        <p:spPr>
          <a:xfrm>
            <a:off x="946850" y="844092"/>
            <a:ext cx="2021100" cy="7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400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Growly</a:t>
            </a:r>
            <a:endParaRPr b="1" sz="4009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00" y="772313"/>
            <a:ext cx="710250" cy="7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 txBox="1"/>
          <p:nvPr>
            <p:ph type="ctrTitle"/>
          </p:nvPr>
        </p:nvSpPr>
        <p:spPr>
          <a:xfrm>
            <a:off x="520998" y="4215569"/>
            <a:ext cx="2375100" cy="3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10">
                <a:latin typeface="Times New Roman"/>
                <a:ea typeface="Times New Roman"/>
                <a:cs typeface="Times New Roman"/>
                <a:sym typeface="Times New Roman"/>
              </a:rPr>
              <a:t>Análisis léxico</a:t>
            </a:r>
            <a:endParaRPr sz="18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985" y="2991823"/>
            <a:ext cx="1062351" cy="106236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7"/>
          <p:cNvSpPr txBox="1"/>
          <p:nvPr>
            <p:ph type="ctrTitle"/>
          </p:nvPr>
        </p:nvSpPr>
        <p:spPr>
          <a:xfrm>
            <a:off x="4352925" y="4222933"/>
            <a:ext cx="2281800" cy="3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10">
                <a:latin typeface="Times New Roman"/>
                <a:ea typeface="Times New Roman"/>
                <a:cs typeface="Times New Roman"/>
                <a:sym typeface="Times New Roman"/>
              </a:rPr>
              <a:t>Análisis sintáctico</a:t>
            </a:r>
            <a:endParaRPr sz="18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8951" y="2970838"/>
            <a:ext cx="1104358" cy="1104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1233" y="892363"/>
            <a:ext cx="1213336" cy="121333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7"/>
          <p:cNvSpPr txBox="1"/>
          <p:nvPr>
            <p:ph type="ctrTitle"/>
          </p:nvPr>
        </p:nvSpPr>
        <p:spPr>
          <a:xfrm>
            <a:off x="4300223" y="2165566"/>
            <a:ext cx="2281800" cy="3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10">
                <a:latin typeface="Times New Roman"/>
                <a:ea typeface="Times New Roman"/>
                <a:cs typeface="Times New Roman"/>
                <a:sym typeface="Times New Roman"/>
              </a:rPr>
              <a:t>Análisis semántico</a:t>
            </a:r>
            <a:endParaRPr sz="18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7"/>
          <p:cNvSpPr txBox="1"/>
          <p:nvPr>
            <p:ph type="ctrTitle"/>
          </p:nvPr>
        </p:nvSpPr>
        <p:spPr>
          <a:xfrm>
            <a:off x="210038" y="1542525"/>
            <a:ext cx="2757900" cy="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10">
                <a:latin typeface="Times New Roman"/>
                <a:ea typeface="Times New Roman"/>
                <a:cs typeface="Times New Roman"/>
                <a:sym typeface="Times New Roman"/>
              </a:rPr>
              <a:t>Lenguaje de alto nivel</a:t>
            </a:r>
            <a:endParaRPr sz="18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8" name="Google Shape;268;p27"/>
          <p:cNvCxnSpPr>
            <a:stCxn id="267" idx="2"/>
            <a:endCxn id="262" idx="0"/>
          </p:cNvCxnSpPr>
          <p:nvPr/>
        </p:nvCxnSpPr>
        <p:spPr>
          <a:xfrm flipH="1">
            <a:off x="1587188" y="1980225"/>
            <a:ext cx="1800" cy="10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7"/>
          <p:cNvCxnSpPr>
            <a:stCxn id="262" idx="3"/>
            <a:endCxn id="264" idx="1"/>
          </p:cNvCxnSpPr>
          <p:nvPr/>
        </p:nvCxnSpPr>
        <p:spPr>
          <a:xfrm>
            <a:off x="2118336" y="3523007"/>
            <a:ext cx="27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7"/>
          <p:cNvCxnSpPr>
            <a:stCxn id="264" idx="0"/>
            <a:endCxn id="266" idx="2"/>
          </p:cNvCxnSpPr>
          <p:nvPr/>
        </p:nvCxnSpPr>
        <p:spPr>
          <a:xfrm rot="10800000">
            <a:off x="5441130" y="2527738"/>
            <a:ext cx="0" cy="4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1" name="Google Shape;27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68725" y="675251"/>
            <a:ext cx="1647575" cy="1647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27"/>
          <p:cNvCxnSpPr>
            <a:stCxn id="265" idx="3"/>
            <a:endCxn id="271" idx="1"/>
          </p:cNvCxnSpPr>
          <p:nvPr/>
        </p:nvCxnSpPr>
        <p:spPr>
          <a:xfrm>
            <a:off x="5924568" y="1499030"/>
            <a:ext cx="144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práctica</a:t>
            </a:r>
            <a:endParaRPr/>
          </a:p>
        </p:txBody>
      </p:sp>
      <p:sp>
        <p:nvSpPr>
          <p:cNvPr id="278" name="Google Shape;278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Asignación 2 - Exposiciones de ensayos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 de respuestas de formularios. Título de la pregunta: ¿Cuánto aprendiste en la clase?. Número de respuestas: 3 respuestas."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71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 de respuestas de formularios. Título de la pregunta: Conceptos que has aprendido en este encuentro. Número de respuestas: 3 respuestas.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9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1326" y="0"/>
            <a:ext cx="648135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650" y="73812"/>
            <a:ext cx="6628705" cy="49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250" y="0"/>
            <a:ext cx="4485726" cy="15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0487" y="1825875"/>
            <a:ext cx="869100" cy="8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3229" y="3684925"/>
            <a:ext cx="869100" cy="8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1223" y="1825875"/>
            <a:ext cx="869100" cy="8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9975" y="3734224"/>
            <a:ext cx="931400" cy="93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8"/>
          <p:cNvCxnSpPr>
            <a:stCxn id="90" idx="1"/>
            <a:endCxn id="86" idx="2"/>
          </p:cNvCxnSpPr>
          <p:nvPr/>
        </p:nvCxnSpPr>
        <p:spPr>
          <a:xfrm flipH="1">
            <a:off x="1827779" y="4119624"/>
            <a:ext cx="1993500" cy="434400"/>
          </a:xfrm>
          <a:prstGeom prst="curvedConnector4">
            <a:avLst>
              <a:gd fmla="val 39101" name="adj1"/>
              <a:gd fmla="val 15481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8"/>
          <p:cNvCxnSpPr>
            <a:stCxn id="90" idx="1"/>
            <a:endCxn id="85" idx="2"/>
          </p:cNvCxnSpPr>
          <p:nvPr/>
        </p:nvCxnSpPr>
        <p:spPr>
          <a:xfrm flipH="1" rot="5400000">
            <a:off x="2495887" y="2794125"/>
            <a:ext cx="1424400" cy="1226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8"/>
          <p:cNvCxnSpPr>
            <a:stCxn id="90" idx="3"/>
            <a:endCxn id="87" idx="2"/>
          </p:cNvCxnSpPr>
          <p:nvPr/>
        </p:nvCxnSpPr>
        <p:spPr>
          <a:xfrm rot="-5400000">
            <a:off x="5097122" y="2920725"/>
            <a:ext cx="1424400" cy="972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8"/>
          <p:cNvCxnSpPr>
            <a:stCxn id="90" idx="3"/>
            <a:endCxn id="88" idx="2"/>
          </p:cNvCxnSpPr>
          <p:nvPr/>
        </p:nvCxnSpPr>
        <p:spPr>
          <a:xfrm>
            <a:off x="5322875" y="4119624"/>
            <a:ext cx="1822800" cy="546000"/>
          </a:xfrm>
          <a:prstGeom prst="curvedConnector4">
            <a:avLst>
              <a:gd fmla="val 37226" name="adj1"/>
              <a:gd fmla="val 14361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4" name="Google Shape;9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2299" y="3975834"/>
            <a:ext cx="448219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17348" y="3198188"/>
            <a:ext cx="1707601" cy="17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79550" y="2036313"/>
            <a:ext cx="448225" cy="4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83188" y="2036315"/>
            <a:ext cx="448225" cy="4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881874" y="3975824"/>
            <a:ext cx="448225" cy="4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3697050" y="161229"/>
            <a:ext cx="2021100" cy="7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400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Growly</a:t>
            </a:r>
            <a:endParaRPr b="1" sz="4009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800" y="89450"/>
            <a:ext cx="710250" cy="7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type="ctrTitle"/>
          </p:nvPr>
        </p:nvSpPr>
        <p:spPr>
          <a:xfrm>
            <a:off x="95200" y="1262500"/>
            <a:ext cx="22092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210">
                <a:latin typeface="Times New Roman"/>
                <a:ea typeface="Times New Roman"/>
                <a:cs typeface="Times New Roman"/>
                <a:sym typeface="Times New Roman"/>
              </a:rPr>
              <a:t>Tipos de datos</a:t>
            </a:r>
            <a:endParaRPr b="1" sz="22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9"/>
          <p:cNvSpPr txBox="1"/>
          <p:nvPr>
            <p:ph type="ctrTitle"/>
          </p:nvPr>
        </p:nvSpPr>
        <p:spPr>
          <a:xfrm>
            <a:off x="2452238" y="1371400"/>
            <a:ext cx="2908500" cy="4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210">
                <a:latin typeface="Times New Roman"/>
                <a:ea typeface="Times New Roman"/>
                <a:cs typeface="Times New Roman"/>
                <a:sym typeface="Times New Roman"/>
              </a:rPr>
              <a:t>Ciclos y condicionales</a:t>
            </a:r>
            <a:endParaRPr b="1" sz="22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9"/>
          <p:cNvSpPr txBox="1"/>
          <p:nvPr>
            <p:ph type="ctrTitle"/>
          </p:nvPr>
        </p:nvSpPr>
        <p:spPr>
          <a:xfrm>
            <a:off x="5508575" y="1316950"/>
            <a:ext cx="35493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210">
                <a:latin typeface="Times New Roman"/>
                <a:ea typeface="Times New Roman"/>
                <a:cs typeface="Times New Roman"/>
                <a:sym typeface="Times New Roman"/>
              </a:rPr>
              <a:t>Funciones preconstruidas</a:t>
            </a:r>
            <a:endParaRPr b="1" sz="22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9"/>
          <p:cNvSpPr txBox="1"/>
          <p:nvPr>
            <p:ph type="ctrTitle"/>
          </p:nvPr>
        </p:nvSpPr>
        <p:spPr>
          <a:xfrm>
            <a:off x="140650" y="1883775"/>
            <a:ext cx="2118300" cy="18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835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10"/>
              <a:buFont typeface="Roboto Mono"/>
              <a:buChar char="●"/>
            </a:pP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endParaRPr sz="161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835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10"/>
              <a:buFont typeface="Roboto Mono"/>
              <a:buChar char="●"/>
            </a:pP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weather</a:t>
            </a:r>
            <a:endParaRPr sz="161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835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10"/>
              <a:buFont typeface="Roboto Mono"/>
              <a:buChar char="●"/>
            </a:pP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161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835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10"/>
              <a:buFont typeface="Roboto Mono"/>
              <a:buChar char="●"/>
            </a:pP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plant</a:t>
            </a:r>
            <a:endParaRPr sz="161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835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10"/>
              <a:buFont typeface="Roboto Mono"/>
              <a:buChar char="●"/>
            </a:pP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endParaRPr sz="161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835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10"/>
              <a:buFont typeface="Roboto Mono"/>
              <a:buChar char="●"/>
            </a:pP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endParaRPr sz="161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835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10"/>
              <a:buFont typeface="Roboto Mono"/>
              <a:buChar char="●"/>
            </a:pP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prediction</a:t>
            </a:r>
            <a:endParaRPr sz="161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19"/>
          <p:cNvSpPr txBox="1"/>
          <p:nvPr>
            <p:ph type="ctrTitle"/>
          </p:nvPr>
        </p:nvSpPr>
        <p:spPr>
          <a:xfrm>
            <a:off x="2452250" y="1883775"/>
            <a:ext cx="2619000" cy="93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835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10"/>
              <a:buFont typeface="Roboto Mono"/>
              <a:buChar char="●"/>
            </a:pP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if … else</a:t>
            </a:r>
            <a:endParaRPr sz="161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835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10"/>
              <a:buFont typeface="Roboto Mono"/>
              <a:buChar char="●"/>
            </a:pP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endParaRPr sz="161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835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10"/>
              <a:buFont typeface="Roboto Mono"/>
              <a:buChar char="●"/>
            </a:pP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foreach </a:t>
            </a:r>
            <a:endParaRPr sz="161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" name="Google Shape;110;p19"/>
          <p:cNvSpPr txBox="1"/>
          <p:nvPr>
            <p:ph type="ctrTitle"/>
          </p:nvPr>
        </p:nvSpPr>
        <p:spPr>
          <a:xfrm>
            <a:off x="5718150" y="1883775"/>
            <a:ext cx="26190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835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10"/>
              <a:buFont typeface="Roboto Mono"/>
              <a:buChar char="●"/>
            </a:pPr>
            <a:r>
              <a:rPr lang="es" sz="161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and(p1, p2)</a:t>
            </a:r>
            <a:endParaRPr sz="161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835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10"/>
              <a:buFont typeface="Roboto Mono"/>
              <a:buChar char="●"/>
            </a:pPr>
            <a:r>
              <a:rPr lang="es" sz="161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or(p1, p2)</a:t>
            </a:r>
            <a:endParaRPr sz="161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835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10"/>
              <a:buFont typeface="Roboto Mono"/>
              <a:buChar char="●"/>
            </a:pPr>
            <a:r>
              <a:rPr lang="es" sz="161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not(p1)</a:t>
            </a:r>
            <a:endParaRPr sz="161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835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10"/>
              <a:buFont typeface="Roboto Mono"/>
              <a:buChar char="●"/>
            </a:pPr>
            <a:r>
              <a:rPr lang="es" sz="161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lt(p1, p2)</a:t>
            </a:r>
            <a:endParaRPr sz="161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835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10"/>
              <a:buFont typeface="Roboto Mono"/>
              <a:buChar char="●"/>
            </a:pPr>
            <a:r>
              <a:rPr lang="es" sz="161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gt(p1, p2)</a:t>
            </a:r>
            <a:endParaRPr sz="161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835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10"/>
              <a:buFont typeface="Roboto Mono"/>
              <a:buChar char="●"/>
            </a:pPr>
            <a:r>
              <a:rPr lang="es" sz="161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avg(data)</a:t>
            </a:r>
            <a:endParaRPr sz="161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835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10"/>
              <a:buFont typeface="Roboto Mono"/>
              <a:buChar char="●"/>
            </a:pPr>
            <a:r>
              <a:rPr lang="es" sz="161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std(data)</a:t>
            </a:r>
            <a:endParaRPr sz="161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835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10"/>
              <a:buFont typeface="Roboto Mono"/>
              <a:buChar char="●"/>
            </a:pPr>
            <a:r>
              <a:rPr lang="es" sz="161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len(data)</a:t>
            </a:r>
            <a:endParaRPr sz="161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1" name="Google Shape;111;p19"/>
          <p:cNvCxnSpPr>
            <a:stCxn id="103" idx="2"/>
            <a:endCxn id="105" idx="0"/>
          </p:cNvCxnSpPr>
          <p:nvPr/>
        </p:nvCxnSpPr>
        <p:spPr>
          <a:xfrm rot="5400000">
            <a:off x="2758200" y="-686871"/>
            <a:ext cx="390900" cy="35079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9"/>
          <p:cNvCxnSpPr>
            <a:stCxn id="103" idx="2"/>
            <a:endCxn id="106" idx="0"/>
          </p:cNvCxnSpPr>
          <p:nvPr/>
        </p:nvCxnSpPr>
        <p:spPr>
          <a:xfrm rot="5400000">
            <a:off x="4057200" y="721029"/>
            <a:ext cx="499800" cy="8010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9"/>
          <p:cNvCxnSpPr>
            <a:stCxn id="103" idx="2"/>
            <a:endCxn id="107" idx="0"/>
          </p:cNvCxnSpPr>
          <p:nvPr/>
        </p:nvCxnSpPr>
        <p:spPr>
          <a:xfrm flipH="1" rot="-5400000">
            <a:off x="5772750" y="-193521"/>
            <a:ext cx="445200" cy="2575500"/>
          </a:xfrm>
          <a:prstGeom prst="curved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9"/>
          <p:cNvSpPr txBox="1"/>
          <p:nvPr>
            <p:ph type="ctrTitle"/>
          </p:nvPr>
        </p:nvSpPr>
        <p:spPr>
          <a:xfrm>
            <a:off x="2452238" y="3187475"/>
            <a:ext cx="2908500" cy="4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210">
                <a:latin typeface="Times New Roman"/>
                <a:ea typeface="Times New Roman"/>
                <a:cs typeface="Times New Roman"/>
                <a:sym typeface="Times New Roman"/>
              </a:rPr>
              <a:t>Operadores</a:t>
            </a:r>
            <a:endParaRPr b="1" sz="22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9"/>
          <p:cNvSpPr txBox="1"/>
          <p:nvPr>
            <p:ph type="ctrTitle"/>
          </p:nvPr>
        </p:nvSpPr>
        <p:spPr>
          <a:xfrm>
            <a:off x="2526200" y="3584450"/>
            <a:ext cx="26190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1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+, - , * , /, =</a:t>
            </a:r>
            <a:endParaRPr sz="161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6" name="Google Shape;116;p19"/>
          <p:cNvCxnSpPr>
            <a:stCxn id="103" idx="2"/>
            <a:endCxn id="114" idx="0"/>
          </p:cNvCxnSpPr>
          <p:nvPr/>
        </p:nvCxnSpPr>
        <p:spPr>
          <a:xfrm rot="5400000">
            <a:off x="3149250" y="1628979"/>
            <a:ext cx="2315700" cy="8010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ctrTitle"/>
          </p:nvPr>
        </p:nvSpPr>
        <p:spPr>
          <a:xfrm>
            <a:off x="237750" y="1097400"/>
            <a:ext cx="3463800" cy="4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" sz="1710">
                <a:latin typeface="Times New Roman"/>
                <a:ea typeface="Times New Roman"/>
                <a:cs typeface="Times New Roman"/>
                <a:sym typeface="Times New Roman"/>
              </a:rPr>
              <a:t>Flujo de caracteres</a:t>
            </a:r>
            <a:endParaRPr i="1" sz="17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0"/>
          <p:cNvSpPr txBox="1"/>
          <p:nvPr>
            <p:ph type="ctrTitle"/>
          </p:nvPr>
        </p:nvSpPr>
        <p:spPr>
          <a:xfrm>
            <a:off x="237750" y="1650138"/>
            <a:ext cx="3463800" cy="498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10">
                <a:latin typeface="Times New Roman"/>
                <a:ea typeface="Times New Roman"/>
                <a:cs typeface="Times New Roman"/>
                <a:sym typeface="Times New Roman"/>
              </a:rPr>
              <a:t>Analizador léxico</a:t>
            </a:r>
            <a:endParaRPr sz="23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0"/>
          <p:cNvSpPr txBox="1"/>
          <p:nvPr>
            <p:ph type="ctrTitle"/>
          </p:nvPr>
        </p:nvSpPr>
        <p:spPr>
          <a:xfrm>
            <a:off x="237750" y="2768913"/>
            <a:ext cx="3463800" cy="498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10">
                <a:latin typeface="Times New Roman"/>
                <a:ea typeface="Times New Roman"/>
                <a:cs typeface="Times New Roman"/>
                <a:sym typeface="Times New Roman"/>
              </a:rPr>
              <a:t>Analizador sintáctico</a:t>
            </a:r>
            <a:endParaRPr sz="23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0"/>
          <p:cNvSpPr txBox="1"/>
          <p:nvPr>
            <p:ph type="ctrTitle"/>
          </p:nvPr>
        </p:nvSpPr>
        <p:spPr>
          <a:xfrm>
            <a:off x="237750" y="3887688"/>
            <a:ext cx="3463800" cy="498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10">
                <a:latin typeface="Times New Roman"/>
                <a:ea typeface="Times New Roman"/>
                <a:cs typeface="Times New Roman"/>
                <a:sym typeface="Times New Roman"/>
              </a:rPr>
              <a:t>Analizador semántico</a:t>
            </a:r>
            <a:endParaRPr sz="23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0"/>
          <p:cNvSpPr txBox="1"/>
          <p:nvPr>
            <p:ph type="ctrTitle"/>
          </p:nvPr>
        </p:nvSpPr>
        <p:spPr>
          <a:xfrm>
            <a:off x="237750" y="2209538"/>
            <a:ext cx="3463800" cy="4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" sz="1710">
                <a:latin typeface="Times New Roman"/>
                <a:ea typeface="Times New Roman"/>
                <a:cs typeface="Times New Roman"/>
                <a:sym typeface="Times New Roman"/>
              </a:rPr>
              <a:t>Flujo de tokens</a:t>
            </a:r>
            <a:endParaRPr i="1" sz="17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0"/>
          <p:cNvSpPr txBox="1"/>
          <p:nvPr>
            <p:ph type="ctrTitle"/>
          </p:nvPr>
        </p:nvSpPr>
        <p:spPr>
          <a:xfrm>
            <a:off x="237750" y="3328300"/>
            <a:ext cx="3463800" cy="4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" sz="1710">
                <a:latin typeface="Times New Roman"/>
                <a:ea typeface="Times New Roman"/>
                <a:cs typeface="Times New Roman"/>
                <a:sym typeface="Times New Roman"/>
              </a:rPr>
              <a:t>Árbol sintáctico</a:t>
            </a:r>
            <a:endParaRPr i="1" sz="17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0"/>
          <p:cNvSpPr txBox="1"/>
          <p:nvPr>
            <p:ph type="ctrTitle"/>
          </p:nvPr>
        </p:nvSpPr>
        <p:spPr>
          <a:xfrm>
            <a:off x="237750" y="4447100"/>
            <a:ext cx="3463800" cy="4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" sz="1710">
                <a:latin typeface="Times New Roman"/>
                <a:ea typeface="Times New Roman"/>
                <a:cs typeface="Times New Roman"/>
                <a:sym typeface="Times New Roman"/>
              </a:rPr>
              <a:t>Árbol sintáctico</a:t>
            </a:r>
            <a:endParaRPr i="1" sz="17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0"/>
          <p:cNvSpPr txBox="1"/>
          <p:nvPr>
            <p:ph type="ctrTitle"/>
          </p:nvPr>
        </p:nvSpPr>
        <p:spPr>
          <a:xfrm>
            <a:off x="4436450" y="1242175"/>
            <a:ext cx="4322100" cy="498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10">
                <a:latin typeface="Times New Roman"/>
                <a:ea typeface="Times New Roman"/>
                <a:cs typeface="Times New Roman"/>
                <a:sym typeface="Times New Roman"/>
              </a:rPr>
              <a:t>Generador de código intermedio</a:t>
            </a:r>
            <a:endParaRPr sz="23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0"/>
          <p:cNvSpPr txBox="1"/>
          <p:nvPr>
            <p:ph type="ctrTitle"/>
          </p:nvPr>
        </p:nvSpPr>
        <p:spPr>
          <a:xfrm>
            <a:off x="4436450" y="2483625"/>
            <a:ext cx="4322100" cy="783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10">
                <a:latin typeface="Times New Roman"/>
                <a:ea typeface="Times New Roman"/>
                <a:cs typeface="Times New Roman"/>
                <a:sym typeface="Times New Roman"/>
              </a:rPr>
              <a:t>Optimizador de código independiente de la máquina</a:t>
            </a:r>
            <a:endParaRPr sz="23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0"/>
          <p:cNvSpPr txBox="1"/>
          <p:nvPr>
            <p:ph type="ctrTitle"/>
          </p:nvPr>
        </p:nvSpPr>
        <p:spPr>
          <a:xfrm>
            <a:off x="4477025" y="1862900"/>
            <a:ext cx="3463800" cy="4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" sz="1710">
                <a:latin typeface="Times New Roman"/>
                <a:ea typeface="Times New Roman"/>
                <a:cs typeface="Times New Roman"/>
                <a:sym typeface="Times New Roman"/>
              </a:rPr>
              <a:t>Representación intermedia</a:t>
            </a:r>
            <a:endParaRPr i="1" sz="17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0"/>
          <p:cNvSpPr txBox="1"/>
          <p:nvPr>
            <p:ph type="ctrTitle"/>
          </p:nvPr>
        </p:nvSpPr>
        <p:spPr>
          <a:xfrm>
            <a:off x="4436450" y="3887700"/>
            <a:ext cx="4322100" cy="498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10">
                <a:latin typeface="Times New Roman"/>
                <a:ea typeface="Times New Roman"/>
                <a:cs typeface="Times New Roman"/>
                <a:sym typeface="Times New Roman"/>
              </a:rPr>
              <a:t>Generador de código </a:t>
            </a:r>
            <a:endParaRPr sz="23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0"/>
          <p:cNvSpPr txBox="1"/>
          <p:nvPr>
            <p:ph type="ctrTitle"/>
          </p:nvPr>
        </p:nvSpPr>
        <p:spPr>
          <a:xfrm>
            <a:off x="4436450" y="3328300"/>
            <a:ext cx="3463800" cy="4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" sz="171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1" lang="es" sz="1710">
                <a:latin typeface="Times New Roman"/>
                <a:ea typeface="Times New Roman"/>
                <a:cs typeface="Times New Roman"/>
                <a:sym typeface="Times New Roman"/>
              </a:rPr>
              <a:t>epresentación intermedia</a:t>
            </a:r>
            <a:endParaRPr i="1" sz="17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0"/>
          <p:cNvSpPr txBox="1"/>
          <p:nvPr>
            <p:ph type="ctrTitle"/>
          </p:nvPr>
        </p:nvSpPr>
        <p:spPr>
          <a:xfrm>
            <a:off x="4436450" y="4447100"/>
            <a:ext cx="3463800" cy="4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" sz="1710">
                <a:latin typeface="Times New Roman"/>
                <a:ea typeface="Times New Roman"/>
                <a:cs typeface="Times New Roman"/>
                <a:sym typeface="Times New Roman"/>
              </a:rPr>
              <a:t>Código máquina destino</a:t>
            </a:r>
            <a:endParaRPr i="1" sz="17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50" y="135575"/>
            <a:ext cx="616175" cy="6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050" y="86213"/>
            <a:ext cx="714900" cy="7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>
            <p:ph type="ctrTitle"/>
          </p:nvPr>
        </p:nvSpPr>
        <p:spPr>
          <a:xfrm>
            <a:off x="886250" y="194525"/>
            <a:ext cx="1911300" cy="4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310">
                <a:latin typeface="Times New Roman"/>
                <a:ea typeface="Times New Roman"/>
                <a:cs typeface="Times New Roman"/>
                <a:sym typeface="Times New Roman"/>
              </a:rPr>
              <a:t>FRONTEND</a:t>
            </a:r>
            <a:endParaRPr b="1" sz="23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0"/>
          <p:cNvSpPr txBox="1"/>
          <p:nvPr>
            <p:ph type="ctrTitle"/>
          </p:nvPr>
        </p:nvSpPr>
        <p:spPr>
          <a:xfrm>
            <a:off x="5253275" y="194513"/>
            <a:ext cx="1911300" cy="4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310"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  <a:endParaRPr b="1" sz="23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8" name="Google Shape;138;p20"/>
          <p:cNvCxnSpPr>
            <a:stCxn id="122" idx="3"/>
            <a:endCxn id="123" idx="3"/>
          </p:cNvCxnSpPr>
          <p:nvPr/>
        </p:nvCxnSpPr>
        <p:spPr>
          <a:xfrm>
            <a:off x="3701550" y="1899288"/>
            <a:ext cx="600" cy="1118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0"/>
          <p:cNvCxnSpPr>
            <a:stCxn id="123" idx="3"/>
            <a:endCxn id="124" idx="3"/>
          </p:cNvCxnSpPr>
          <p:nvPr/>
        </p:nvCxnSpPr>
        <p:spPr>
          <a:xfrm>
            <a:off x="3701550" y="3018063"/>
            <a:ext cx="600" cy="1118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0"/>
          <p:cNvCxnSpPr>
            <a:stCxn id="128" idx="1"/>
            <a:endCxn id="129" idx="1"/>
          </p:cNvCxnSpPr>
          <p:nvPr/>
        </p:nvCxnSpPr>
        <p:spPr>
          <a:xfrm>
            <a:off x="4436450" y="1491325"/>
            <a:ext cx="600" cy="13842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0"/>
          <p:cNvCxnSpPr>
            <a:stCxn id="129" idx="1"/>
            <a:endCxn id="131" idx="1"/>
          </p:cNvCxnSpPr>
          <p:nvPr/>
        </p:nvCxnSpPr>
        <p:spPr>
          <a:xfrm>
            <a:off x="4436450" y="2875425"/>
            <a:ext cx="600" cy="1261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0"/>
          <p:cNvSpPr/>
          <p:nvPr/>
        </p:nvSpPr>
        <p:spPr>
          <a:xfrm>
            <a:off x="237750" y="1183338"/>
            <a:ext cx="406800" cy="32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4437050" y="4618988"/>
            <a:ext cx="406800" cy="32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ctrTitle"/>
          </p:nvPr>
        </p:nvSpPr>
        <p:spPr>
          <a:xfrm>
            <a:off x="3697050" y="161229"/>
            <a:ext cx="2021100" cy="7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400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Growly</a:t>
            </a:r>
            <a:endParaRPr b="1" sz="4009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800" y="89450"/>
            <a:ext cx="710250" cy="7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type="ctrTitle"/>
          </p:nvPr>
        </p:nvSpPr>
        <p:spPr>
          <a:xfrm>
            <a:off x="1676000" y="1353850"/>
            <a:ext cx="5582400" cy="6426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835" lvl="0" marL="457200" rtl="0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10"/>
              <a:buFont typeface="Roboto Mono"/>
              <a:buAutoNum type="arabicParenBoth"/>
            </a:pP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61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prediction = inicio + velocidad * 60 </a:t>
            </a:r>
            <a:endParaRPr sz="161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9475" y="2284300"/>
            <a:ext cx="1511325" cy="151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1"/>
          <p:cNvCxnSpPr>
            <a:stCxn id="150" idx="1"/>
            <a:endCxn id="151" idx="1"/>
          </p:cNvCxnSpPr>
          <p:nvPr/>
        </p:nvCxnSpPr>
        <p:spPr>
          <a:xfrm>
            <a:off x="1676000" y="1675150"/>
            <a:ext cx="423600" cy="1364700"/>
          </a:xfrm>
          <a:prstGeom prst="curvedConnector3">
            <a:avLst>
              <a:gd fmla="val -562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1"/>
          <p:cNvSpPr txBox="1"/>
          <p:nvPr>
            <p:ph type="ctrTitle"/>
          </p:nvPr>
        </p:nvSpPr>
        <p:spPr>
          <a:xfrm>
            <a:off x="1910094" y="3844925"/>
            <a:ext cx="1700700" cy="4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10">
                <a:latin typeface="Roboto Mono"/>
                <a:ea typeface="Roboto Mono"/>
                <a:cs typeface="Roboto Mono"/>
                <a:sym typeface="Roboto Mono"/>
              </a:rPr>
              <a:t>myProgram.gwy</a:t>
            </a:r>
            <a:endParaRPr sz="141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8400" y="2357612"/>
            <a:ext cx="1364701" cy="136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1"/>
          <p:cNvCxnSpPr>
            <a:stCxn id="151" idx="3"/>
            <a:endCxn id="154" idx="1"/>
          </p:cNvCxnSpPr>
          <p:nvPr/>
        </p:nvCxnSpPr>
        <p:spPr>
          <a:xfrm>
            <a:off x="3610800" y="3039963"/>
            <a:ext cx="173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1"/>
          <p:cNvSpPr txBox="1"/>
          <p:nvPr>
            <p:ph type="ctrTitle"/>
          </p:nvPr>
        </p:nvSpPr>
        <p:spPr>
          <a:xfrm>
            <a:off x="5229694" y="3844925"/>
            <a:ext cx="1700700" cy="4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10">
                <a:latin typeface="Roboto Mono"/>
                <a:ea typeface="Roboto Mono"/>
                <a:cs typeface="Roboto Mono"/>
                <a:sym typeface="Roboto Mono"/>
              </a:rPr>
              <a:t>myProgram.exe</a:t>
            </a:r>
            <a:endParaRPr sz="141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