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56" r:id="rId3"/>
    <p:sldId id="257" r:id="rId4"/>
    <p:sldId id="258" r:id="rId5"/>
    <p:sldId id="259" r:id="rId6"/>
    <p:sldId id="264" r:id="rId7"/>
    <p:sldId id="260" r:id="rId8"/>
    <p:sldId id="261" r:id="rId9"/>
    <p:sldId id="262" r:id="rId10"/>
    <p:sldId id="263"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F41859F-5958-46B6-9CB7-4C9FF66D89B1}" type="datetimeFigureOut">
              <a:rPr lang="es-ES" smtClean="0"/>
              <a:t>05/02/2019</a:t>
            </a:fld>
            <a:endParaRPr lang="es-ES"/>
          </a:p>
        </p:txBody>
      </p:sp>
      <p:sp>
        <p:nvSpPr>
          <p:cNvPr id="5" name="Footer Placeholder 4"/>
          <p:cNvSpPr>
            <a:spLocks noGrp="1"/>
          </p:cNvSpPr>
          <p:nvPr>
            <p:ph type="ftr" sz="quarter" idx="11"/>
          </p:nvPr>
        </p:nvSpPr>
        <p:spPr>
          <a:xfrm>
            <a:off x="2416500" y="329307"/>
            <a:ext cx="4973915" cy="309201"/>
          </a:xfrm>
        </p:spPr>
        <p:txBody>
          <a:bodyPr/>
          <a:lstStyle/>
          <a:p>
            <a:endParaRPr lang="es-ES"/>
          </a:p>
        </p:txBody>
      </p:sp>
      <p:sp>
        <p:nvSpPr>
          <p:cNvPr id="6" name="Slide Number Placeholder 5"/>
          <p:cNvSpPr>
            <a:spLocks noGrp="1"/>
          </p:cNvSpPr>
          <p:nvPr>
            <p:ph type="sldNum" sz="quarter" idx="12"/>
          </p:nvPr>
        </p:nvSpPr>
        <p:spPr>
          <a:xfrm>
            <a:off x="1437664" y="798973"/>
            <a:ext cx="811019" cy="503578"/>
          </a:xfrm>
        </p:spPr>
        <p:txBody>
          <a:bodyPr/>
          <a:lstStyle/>
          <a:p>
            <a:fld id="{A4CD4C6B-6308-49DE-8DEF-6953E105BEE3}" type="slidenum">
              <a:rPr lang="es-ES" smtClean="0"/>
              <a:t>‹Nº›</a:t>
            </a:fld>
            <a:endParaRPr lang="es-E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5739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F41859F-5958-46B6-9CB7-4C9FF66D89B1}" type="datetimeFigureOut">
              <a:rPr lang="es-ES" smtClean="0"/>
              <a:t>05/02/2019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4CD4C6B-6308-49DE-8DEF-6953E105BEE3}" type="slidenum">
              <a:rPr lang="es-ES" smtClean="0"/>
              <a:t>‹Nº›</a:t>
            </a:fld>
            <a:endParaRPr lang="es-E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8782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F41859F-5958-46B6-9CB7-4C9FF66D89B1}" type="datetimeFigureOut">
              <a:rPr lang="es-ES" smtClean="0"/>
              <a:t>05/02/2019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4CD4C6B-6308-49DE-8DEF-6953E105BEE3}" type="slidenum">
              <a:rPr lang="es-ES" smtClean="0"/>
              <a:t>‹Nº›</a:t>
            </a:fld>
            <a:endParaRPr lang="es-E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9776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F41859F-5958-46B6-9CB7-4C9FF66D89B1}" type="datetimeFigureOut">
              <a:rPr lang="es-ES" smtClean="0"/>
              <a:t>05/02/2019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4CD4C6B-6308-49DE-8DEF-6953E105BEE3}" type="slidenum">
              <a:rPr lang="es-ES" smtClean="0"/>
              <a:t>‹Nº›</a:t>
            </a:fld>
            <a:endParaRPr lang="es-E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5853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6F41859F-5958-46B6-9CB7-4C9FF66D89B1}" type="datetimeFigureOut">
              <a:rPr lang="es-ES" smtClean="0"/>
              <a:t>05/02/2019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4CD4C6B-6308-49DE-8DEF-6953E105BEE3}" type="slidenum">
              <a:rPr lang="es-ES" smtClean="0"/>
              <a:t>‹Nº›</a:t>
            </a:fld>
            <a:endParaRPr lang="es-E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0297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F41859F-5958-46B6-9CB7-4C9FF66D89B1}" type="datetimeFigureOut">
              <a:rPr lang="es-ES" smtClean="0"/>
              <a:t>05/02/2019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4CD4C6B-6308-49DE-8DEF-6953E105BEE3}" type="slidenum">
              <a:rPr lang="es-ES" smtClean="0"/>
              <a:t>‹Nº›</a:t>
            </a:fld>
            <a:endParaRPr lang="es-E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5697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F41859F-5958-46B6-9CB7-4C9FF66D89B1}" type="datetimeFigureOut">
              <a:rPr lang="es-ES" smtClean="0"/>
              <a:t>05/02/2019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A4CD4C6B-6308-49DE-8DEF-6953E105BEE3}" type="slidenum">
              <a:rPr lang="es-ES" smtClean="0"/>
              <a:t>‹Nº›</a:t>
            </a:fld>
            <a:endParaRPr lang="es-E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4877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F41859F-5958-46B6-9CB7-4C9FF66D89B1}" type="datetimeFigureOut">
              <a:rPr lang="es-ES" smtClean="0"/>
              <a:t>05/02/2019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A4CD4C6B-6308-49DE-8DEF-6953E105BEE3}" type="slidenum">
              <a:rPr lang="es-ES" smtClean="0"/>
              <a:t>‹Nº›</a:t>
            </a:fld>
            <a:endParaRPr lang="es-E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1507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41859F-5958-46B6-9CB7-4C9FF66D89B1}" type="datetimeFigureOut">
              <a:rPr lang="es-ES" smtClean="0"/>
              <a:t>05/02/2019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A4CD4C6B-6308-49DE-8DEF-6953E105BEE3}" type="slidenum">
              <a:rPr lang="es-ES" smtClean="0"/>
              <a:t>‹Nº›</a:t>
            </a:fld>
            <a:endParaRPr lang="es-ES"/>
          </a:p>
        </p:txBody>
      </p:sp>
    </p:spTree>
    <p:extLst>
      <p:ext uri="{BB962C8B-B14F-4D97-AF65-F5344CB8AC3E}">
        <p14:creationId xmlns:p14="http://schemas.microsoft.com/office/powerpoint/2010/main" val="998969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F41859F-5958-46B6-9CB7-4C9FF66D89B1}" type="datetimeFigureOut">
              <a:rPr lang="es-ES" smtClean="0"/>
              <a:t>05/02/2019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4CD4C6B-6308-49DE-8DEF-6953E105BEE3}" type="slidenum">
              <a:rPr lang="es-ES" smtClean="0"/>
              <a:t>‹Nº›</a:t>
            </a:fld>
            <a:endParaRPr lang="es-E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0360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F41859F-5958-46B6-9CB7-4C9FF66D89B1}" type="datetimeFigureOut">
              <a:rPr lang="es-ES" smtClean="0"/>
              <a:t>05/02/2019</a:t>
            </a:fld>
            <a:endParaRPr lang="es-ES"/>
          </a:p>
        </p:txBody>
      </p:sp>
      <p:sp>
        <p:nvSpPr>
          <p:cNvPr id="6" name="Footer Placeholder 5"/>
          <p:cNvSpPr>
            <a:spLocks noGrp="1"/>
          </p:cNvSpPr>
          <p:nvPr>
            <p:ph type="ftr" sz="quarter" idx="11"/>
          </p:nvPr>
        </p:nvSpPr>
        <p:spPr>
          <a:xfrm>
            <a:off x="1447382" y="318640"/>
            <a:ext cx="5541004" cy="320931"/>
          </a:xfrm>
        </p:spPr>
        <p:txBody>
          <a:bodyPr/>
          <a:lstStyle/>
          <a:p>
            <a:endParaRPr lang="es-ES"/>
          </a:p>
        </p:txBody>
      </p:sp>
      <p:sp>
        <p:nvSpPr>
          <p:cNvPr id="7" name="Slide Number Placeholder 6"/>
          <p:cNvSpPr>
            <a:spLocks noGrp="1"/>
          </p:cNvSpPr>
          <p:nvPr>
            <p:ph type="sldNum" sz="quarter" idx="12"/>
          </p:nvPr>
        </p:nvSpPr>
        <p:spPr/>
        <p:txBody>
          <a:bodyPr/>
          <a:lstStyle/>
          <a:p>
            <a:fld id="{A4CD4C6B-6308-49DE-8DEF-6953E105BEE3}" type="slidenum">
              <a:rPr lang="es-ES" smtClean="0"/>
              <a:t>‹Nº›</a:t>
            </a:fld>
            <a:endParaRPr lang="es-E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3845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F41859F-5958-46B6-9CB7-4C9FF66D89B1}" type="datetimeFigureOut">
              <a:rPr lang="es-ES" smtClean="0"/>
              <a:t>05/02/2019</a:t>
            </a:fld>
            <a:endParaRPr lang="es-E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4CD4C6B-6308-49DE-8DEF-6953E105BEE3}" type="slidenum">
              <a:rPr lang="es-ES" smtClean="0"/>
              <a:t>‹Nº›</a:t>
            </a:fld>
            <a:endParaRPr lang="es-E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2923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DA8609-07AF-4C64-98FD-67A8151A3CBE}"/>
              </a:ext>
            </a:extLst>
          </p:cNvPr>
          <p:cNvSpPr>
            <a:spLocks noGrp="1"/>
          </p:cNvSpPr>
          <p:nvPr>
            <p:ph type="title"/>
          </p:nvPr>
        </p:nvSpPr>
        <p:spPr/>
        <p:txBody>
          <a:bodyPr/>
          <a:lstStyle/>
          <a:p>
            <a:r>
              <a:rPr lang="es-ES" dirty="0"/>
              <a:t>ESCUELA POLITÉCNICA NACIONAL</a:t>
            </a:r>
          </a:p>
        </p:txBody>
      </p:sp>
      <p:sp>
        <p:nvSpPr>
          <p:cNvPr id="3" name="Marcador de contenido 2">
            <a:extLst>
              <a:ext uri="{FF2B5EF4-FFF2-40B4-BE49-F238E27FC236}">
                <a16:creationId xmlns:a16="http://schemas.microsoft.com/office/drawing/2014/main" id="{1791CBE9-560E-45EC-98C3-737F14887A25}"/>
              </a:ext>
            </a:extLst>
          </p:cNvPr>
          <p:cNvSpPr>
            <a:spLocks noGrp="1"/>
          </p:cNvSpPr>
          <p:nvPr>
            <p:ph idx="1"/>
          </p:nvPr>
        </p:nvSpPr>
        <p:spPr/>
        <p:txBody>
          <a:bodyPr/>
          <a:lstStyle/>
          <a:p>
            <a:pPr marL="0" indent="0" algn="ctr">
              <a:buNone/>
            </a:pPr>
            <a:r>
              <a:rPr lang="es-ES" sz="2400" b="1" dirty="0"/>
              <a:t>Proyecto final Base de datos Multidimensional</a:t>
            </a:r>
          </a:p>
          <a:p>
            <a:pPr marL="0" indent="0">
              <a:buNone/>
            </a:pPr>
            <a:endParaRPr lang="es-ES" dirty="0"/>
          </a:p>
          <a:p>
            <a:pPr marL="0" indent="0" algn="ctr">
              <a:buNone/>
            </a:pPr>
            <a:r>
              <a:rPr lang="es-ES" b="1" dirty="0"/>
              <a:t>Integrantes:</a:t>
            </a:r>
          </a:p>
          <a:p>
            <a:pPr marL="0" indent="0" algn="ctr">
              <a:buNone/>
            </a:pPr>
            <a:r>
              <a:rPr lang="es-ES" dirty="0"/>
              <a:t>Iza Jorge</a:t>
            </a:r>
          </a:p>
          <a:p>
            <a:pPr marL="0" indent="0" algn="ctr">
              <a:buNone/>
            </a:pPr>
            <a:r>
              <a:rPr lang="es-ES" dirty="0"/>
              <a:t>Coro </a:t>
            </a:r>
            <a:r>
              <a:rPr lang="es-ES" dirty="0" err="1"/>
              <a:t>Andres</a:t>
            </a:r>
            <a:endParaRPr lang="es-ES" dirty="0"/>
          </a:p>
        </p:txBody>
      </p:sp>
      <p:pic>
        <p:nvPicPr>
          <p:cNvPr id="5" name="Imagen 4">
            <a:extLst>
              <a:ext uri="{FF2B5EF4-FFF2-40B4-BE49-F238E27FC236}">
                <a16:creationId xmlns:a16="http://schemas.microsoft.com/office/drawing/2014/main" id="{9F89ED5B-F56F-4D76-88C7-DB292575A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6535" y="105653"/>
            <a:ext cx="1631853" cy="1540267"/>
          </a:xfrm>
          <a:prstGeom prst="rect">
            <a:avLst/>
          </a:prstGeom>
        </p:spPr>
      </p:pic>
      <p:pic>
        <p:nvPicPr>
          <p:cNvPr id="7" name="Imagen 6">
            <a:extLst>
              <a:ext uri="{FF2B5EF4-FFF2-40B4-BE49-F238E27FC236}">
                <a16:creationId xmlns:a16="http://schemas.microsoft.com/office/drawing/2014/main" id="{F420A89D-95D0-4FC6-8BF2-EE6822CA42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1123" y="4099468"/>
            <a:ext cx="1366877" cy="1366877"/>
          </a:xfrm>
          <a:prstGeom prst="rect">
            <a:avLst/>
          </a:prstGeom>
        </p:spPr>
      </p:pic>
      <p:pic>
        <p:nvPicPr>
          <p:cNvPr id="9" name="Imagen 8">
            <a:extLst>
              <a:ext uri="{FF2B5EF4-FFF2-40B4-BE49-F238E27FC236}">
                <a16:creationId xmlns:a16="http://schemas.microsoft.com/office/drawing/2014/main" id="{1A0CBA83-94FE-4F71-9A60-18D14238BDE9}"/>
              </a:ext>
            </a:extLst>
          </p:cNvPr>
          <p:cNvPicPr>
            <a:picLocks noChangeAspect="1"/>
          </p:cNvPicPr>
          <p:nvPr/>
        </p:nvPicPr>
        <p:blipFill rotWithShape="1">
          <a:blip r:embed="rId4">
            <a:extLst>
              <a:ext uri="{28A0092B-C50C-407E-A947-70E740481C1C}">
                <a14:useLocalDpi xmlns:a14="http://schemas.microsoft.com/office/drawing/2010/main" val="0"/>
              </a:ext>
            </a:extLst>
          </a:blip>
          <a:srcRect l="25115" t="9261" r="30624" b="8415"/>
          <a:stretch/>
        </p:blipFill>
        <p:spPr>
          <a:xfrm>
            <a:off x="9564205" y="3942570"/>
            <a:ext cx="1991691" cy="1523775"/>
          </a:xfrm>
          <a:prstGeom prst="rect">
            <a:avLst/>
          </a:prstGeom>
        </p:spPr>
      </p:pic>
    </p:spTree>
    <p:extLst>
      <p:ext uri="{BB962C8B-B14F-4D97-AF65-F5344CB8AC3E}">
        <p14:creationId xmlns:p14="http://schemas.microsoft.com/office/powerpoint/2010/main" val="3495164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7B7222-581F-49FE-8D5A-870FD64BB1B0}"/>
              </a:ext>
            </a:extLst>
          </p:cNvPr>
          <p:cNvSpPr>
            <a:spLocks noGrp="1"/>
          </p:cNvSpPr>
          <p:nvPr>
            <p:ph type="title"/>
          </p:nvPr>
        </p:nvSpPr>
        <p:spPr/>
        <p:txBody>
          <a:bodyPr/>
          <a:lstStyle/>
          <a:p>
            <a:r>
              <a:rPr lang="es-ES" b="1" dirty="0"/>
              <a:t>Mapeo</a:t>
            </a:r>
            <a:endParaRPr lang="es-ES" dirty="0"/>
          </a:p>
        </p:txBody>
      </p:sp>
      <p:pic>
        <p:nvPicPr>
          <p:cNvPr id="4" name="Marcador de contenido 3">
            <a:extLst>
              <a:ext uri="{FF2B5EF4-FFF2-40B4-BE49-F238E27FC236}">
                <a16:creationId xmlns:a16="http://schemas.microsoft.com/office/drawing/2014/main" id="{1E456D48-52AA-4065-9958-38B7545D5E2F}"/>
              </a:ext>
            </a:extLst>
          </p:cNvPr>
          <p:cNvPicPr>
            <a:picLocks noGrp="1"/>
          </p:cNvPicPr>
          <p:nvPr>
            <p:ph idx="1"/>
          </p:nvPr>
        </p:nvPicPr>
        <p:blipFill>
          <a:blip r:embed="rId2"/>
          <a:stretch>
            <a:fillRect/>
          </a:stretch>
        </p:blipFill>
        <p:spPr>
          <a:xfrm>
            <a:off x="3108960" y="1690688"/>
            <a:ext cx="6629400" cy="4351337"/>
          </a:xfrm>
          <a:prstGeom prst="rect">
            <a:avLst/>
          </a:prstGeom>
        </p:spPr>
      </p:pic>
    </p:spTree>
    <p:extLst>
      <p:ext uri="{BB962C8B-B14F-4D97-AF65-F5344CB8AC3E}">
        <p14:creationId xmlns:p14="http://schemas.microsoft.com/office/powerpoint/2010/main" val="1020905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238C5F-0BD2-4747-A68C-E7EC0D62F8DE}"/>
              </a:ext>
            </a:extLst>
          </p:cNvPr>
          <p:cNvSpPr>
            <a:spLocks noGrp="1"/>
          </p:cNvSpPr>
          <p:nvPr>
            <p:ph type="title"/>
          </p:nvPr>
        </p:nvSpPr>
        <p:spPr/>
        <p:txBody>
          <a:bodyPr/>
          <a:lstStyle/>
          <a:p>
            <a:r>
              <a:rPr lang="es-ES" dirty="0"/>
              <a:t>Extracción de datos en </a:t>
            </a:r>
            <a:r>
              <a:rPr lang="es-ES" dirty="0" err="1"/>
              <a:t>couch</a:t>
            </a:r>
            <a:endParaRPr lang="es-ES" dirty="0"/>
          </a:p>
        </p:txBody>
      </p:sp>
      <p:pic>
        <p:nvPicPr>
          <p:cNvPr id="4" name="Marcador de contenido 3">
            <a:extLst>
              <a:ext uri="{FF2B5EF4-FFF2-40B4-BE49-F238E27FC236}">
                <a16:creationId xmlns:a16="http://schemas.microsoft.com/office/drawing/2014/main" id="{73EC97E7-81EA-48FF-8341-D0FB1199B451}"/>
              </a:ext>
            </a:extLst>
          </p:cNvPr>
          <p:cNvPicPr>
            <a:picLocks noGrp="1"/>
          </p:cNvPicPr>
          <p:nvPr>
            <p:ph idx="1"/>
          </p:nvPr>
        </p:nvPicPr>
        <p:blipFill>
          <a:blip r:embed="rId2"/>
          <a:stretch>
            <a:fillRect/>
          </a:stretch>
        </p:blipFill>
        <p:spPr>
          <a:xfrm>
            <a:off x="962025" y="2015014"/>
            <a:ext cx="3495675" cy="1714500"/>
          </a:xfrm>
          <a:prstGeom prst="rect">
            <a:avLst/>
          </a:prstGeom>
        </p:spPr>
      </p:pic>
      <p:pic>
        <p:nvPicPr>
          <p:cNvPr id="5" name="Imagen 4">
            <a:extLst>
              <a:ext uri="{FF2B5EF4-FFF2-40B4-BE49-F238E27FC236}">
                <a16:creationId xmlns:a16="http://schemas.microsoft.com/office/drawing/2014/main" id="{AA0C2351-F99E-4D8F-96A5-80D5B6D3A5F5}"/>
              </a:ext>
            </a:extLst>
          </p:cNvPr>
          <p:cNvPicPr/>
          <p:nvPr/>
        </p:nvPicPr>
        <p:blipFill>
          <a:blip r:embed="rId3"/>
          <a:stretch>
            <a:fillRect/>
          </a:stretch>
        </p:blipFill>
        <p:spPr>
          <a:xfrm>
            <a:off x="3301365" y="3429001"/>
            <a:ext cx="5589270" cy="922874"/>
          </a:xfrm>
          <a:prstGeom prst="rect">
            <a:avLst/>
          </a:prstGeom>
        </p:spPr>
      </p:pic>
      <p:pic>
        <p:nvPicPr>
          <p:cNvPr id="6" name="Imagen 5">
            <a:extLst>
              <a:ext uri="{FF2B5EF4-FFF2-40B4-BE49-F238E27FC236}">
                <a16:creationId xmlns:a16="http://schemas.microsoft.com/office/drawing/2014/main" id="{C1AEEAC2-9387-4D83-9812-DB3EE6B95EF1}"/>
              </a:ext>
            </a:extLst>
          </p:cNvPr>
          <p:cNvPicPr/>
          <p:nvPr/>
        </p:nvPicPr>
        <p:blipFill rotWithShape="1">
          <a:blip r:embed="rId4"/>
          <a:srcRect l="79469" t="2223" r="248" b="-2223"/>
          <a:stretch/>
        </p:blipFill>
        <p:spPr bwMode="auto">
          <a:xfrm>
            <a:off x="7612380" y="4690136"/>
            <a:ext cx="3741831" cy="216786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86689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2EB6299-3A10-4C38-B4DF-2439953F0EA6}"/>
              </a:ext>
            </a:extLst>
          </p:cNvPr>
          <p:cNvPicPr>
            <a:picLocks noChangeAspect="1"/>
          </p:cNvPicPr>
          <p:nvPr/>
        </p:nvPicPr>
        <p:blipFill>
          <a:blip r:embed="rId2"/>
          <a:stretch>
            <a:fillRect/>
          </a:stretch>
        </p:blipFill>
        <p:spPr>
          <a:xfrm>
            <a:off x="3586162" y="804520"/>
            <a:ext cx="5019675" cy="4715218"/>
          </a:xfrm>
          <a:prstGeom prst="rect">
            <a:avLst/>
          </a:prstGeom>
        </p:spPr>
      </p:pic>
      <p:sp>
        <p:nvSpPr>
          <p:cNvPr id="2" name="Título 1">
            <a:extLst>
              <a:ext uri="{FF2B5EF4-FFF2-40B4-BE49-F238E27FC236}">
                <a16:creationId xmlns:a16="http://schemas.microsoft.com/office/drawing/2014/main" id="{FC7F6C02-828C-4215-827B-BFBCC507D7C5}"/>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577799BE-915E-4559-BDEB-8DFD2CCD84D9}"/>
              </a:ext>
            </a:extLst>
          </p:cNvPr>
          <p:cNvSpPr>
            <a:spLocks noGrp="1"/>
          </p:cNvSpPr>
          <p:nvPr>
            <p:ph idx="1"/>
          </p:nvPr>
        </p:nvSpPr>
        <p:spPr/>
        <p:txBody>
          <a:bodyPr/>
          <a:lstStyle/>
          <a:p>
            <a:pPr marL="0" indent="0">
              <a:buNone/>
            </a:pPr>
            <a:endParaRPr lang="es-ES" dirty="0"/>
          </a:p>
        </p:txBody>
      </p:sp>
    </p:spTree>
    <p:extLst>
      <p:ext uri="{BB962C8B-B14F-4D97-AF65-F5344CB8AC3E}">
        <p14:creationId xmlns:p14="http://schemas.microsoft.com/office/powerpoint/2010/main" val="3406220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63B3DB-C152-4178-85AD-D3CA99ABAA0D}"/>
              </a:ext>
            </a:extLst>
          </p:cNvPr>
          <p:cNvSpPr>
            <a:spLocks noGrp="1"/>
          </p:cNvSpPr>
          <p:nvPr>
            <p:ph type="title"/>
          </p:nvPr>
        </p:nvSpPr>
        <p:spPr/>
        <p:txBody>
          <a:bodyPr/>
          <a:lstStyle/>
          <a:p>
            <a:endParaRPr lang="es-ES"/>
          </a:p>
        </p:txBody>
      </p:sp>
      <p:pic>
        <p:nvPicPr>
          <p:cNvPr id="4" name="Marcador de contenido 3">
            <a:extLst>
              <a:ext uri="{FF2B5EF4-FFF2-40B4-BE49-F238E27FC236}">
                <a16:creationId xmlns:a16="http://schemas.microsoft.com/office/drawing/2014/main" id="{11806B85-943B-40F9-A286-2E5FF44CFDB5}"/>
              </a:ext>
            </a:extLst>
          </p:cNvPr>
          <p:cNvPicPr>
            <a:picLocks noGrp="1" noChangeAspect="1"/>
          </p:cNvPicPr>
          <p:nvPr>
            <p:ph idx="1"/>
          </p:nvPr>
        </p:nvPicPr>
        <p:blipFill>
          <a:blip r:embed="rId2"/>
          <a:stretch>
            <a:fillRect/>
          </a:stretch>
        </p:blipFill>
        <p:spPr>
          <a:xfrm>
            <a:off x="2331720" y="804518"/>
            <a:ext cx="7795260" cy="5809513"/>
          </a:xfrm>
          <a:prstGeom prst="rect">
            <a:avLst/>
          </a:prstGeom>
        </p:spPr>
      </p:pic>
    </p:spTree>
    <p:extLst>
      <p:ext uri="{BB962C8B-B14F-4D97-AF65-F5344CB8AC3E}">
        <p14:creationId xmlns:p14="http://schemas.microsoft.com/office/powerpoint/2010/main" val="1762878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55C0A-B0E4-4FEC-ACD4-755F910C5470}"/>
              </a:ext>
            </a:extLst>
          </p:cNvPr>
          <p:cNvSpPr>
            <a:spLocks noGrp="1"/>
          </p:cNvSpPr>
          <p:nvPr>
            <p:ph type="title"/>
          </p:nvPr>
        </p:nvSpPr>
        <p:spPr/>
        <p:txBody>
          <a:bodyPr/>
          <a:lstStyle/>
          <a:p>
            <a:r>
              <a:rPr lang="es-ES" dirty="0"/>
              <a:t>Recomendaciones y conclusiones</a:t>
            </a:r>
          </a:p>
        </p:txBody>
      </p:sp>
      <p:sp>
        <p:nvSpPr>
          <p:cNvPr id="3" name="Marcador de contenido 2">
            <a:extLst>
              <a:ext uri="{FF2B5EF4-FFF2-40B4-BE49-F238E27FC236}">
                <a16:creationId xmlns:a16="http://schemas.microsoft.com/office/drawing/2014/main" id="{4C41947F-682D-4C06-BAFD-4415C5219319}"/>
              </a:ext>
            </a:extLst>
          </p:cNvPr>
          <p:cNvSpPr>
            <a:spLocks noGrp="1"/>
          </p:cNvSpPr>
          <p:nvPr>
            <p:ph idx="1"/>
          </p:nvPr>
        </p:nvSpPr>
        <p:spPr>
          <a:xfrm>
            <a:off x="502920" y="2015732"/>
            <a:ext cx="11109959" cy="4545088"/>
          </a:xfrm>
        </p:spPr>
        <p:txBody>
          <a:bodyPr>
            <a:normAutofit fontScale="92500" lnSpcReduction="20000"/>
          </a:bodyPr>
          <a:lstStyle/>
          <a:p>
            <a:pPr lvl="0"/>
            <a:r>
              <a:rPr lang="es-ES" dirty="0"/>
              <a:t>Mediante el desarrollo del proyecto pudimos darnos cuenta que un correcto mapeado de datos recolectados de Twitter nos permite al momento de realizar graficas o visualizaciones obtener los recursos para poder realizar operaciones, filtrado o búsquedas de datos de una manera mas sencilla. </a:t>
            </a:r>
          </a:p>
          <a:p>
            <a:pPr lvl="0"/>
            <a:r>
              <a:rPr lang="es-ES" dirty="0"/>
              <a:t>Mediante la realización del proyecto en cada una de sus etapas ha permitido conocer cual el pulso político actual y que podría darse en realmente las elecciones de estas votaciones tal como se observo se pudo determinar que Paola Veintimilla  y Paco </a:t>
            </a:r>
            <a:r>
              <a:rPr lang="es-ES" dirty="0" err="1"/>
              <a:t>Mocayo</a:t>
            </a:r>
            <a:r>
              <a:rPr lang="es-ES" dirty="0"/>
              <a:t>. Jimmy </a:t>
            </a:r>
            <a:r>
              <a:rPr lang="es-ES" dirty="0" err="1"/>
              <a:t>Jairala</a:t>
            </a:r>
            <a:r>
              <a:rPr lang="es-ES" dirty="0"/>
              <a:t> y </a:t>
            </a:r>
            <a:r>
              <a:rPr lang="es-ES" dirty="0" err="1"/>
              <a:t>Chyntia</a:t>
            </a:r>
            <a:r>
              <a:rPr lang="es-ES" dirty="0"/>
              <a:t> Viteri. Al igual que Marcelo Cabrera y Paul Carrasco. Son los dos </a:t>
            </a:r>
            <a:r>
              <a:rPr lang="es-ES" dirty="0" err="1"/>
              <a:t>maximos</a:t>
            </a:r>
            <a:r>
              <a:rPr lang="es-ES" dirty="0"/>
              <a:t> contrincantes que posiblemente </a:t>
            </a:r>
            <a:r>
              <a:rPr lang="es-ES" dirty="0" err="1"/>
              <a:t>podrian</a:t>
            </a:r>
            <a:r>
              <a:rPr lang="es-ES" dirty="0"/>
              <a:t> ganar las </a:t>
            </a:r>
            <a:r>
              <a:rPr lang="es-ES" dirty="0" err="1"/>
              <a:t>alcaldia</a:t>
            </a:r>
            <a:r>
              <a:rPr lang="es-ES" dirty="0"/>
              <a:t> de Quito, Guayaquil y Cuenca respectivamente.</a:t>
            </a:r>
          </a:p>
          <a:p>
            <a:pPr lvl="0"/>
            <a:r>
              <a:rPr lang="es-ES" dirty="0"/>
              <a:t>Usar </a:t>
            </a:r>
            <a:r>
              <a:rPr lang="es-ES" dirty="0" err="1"/>
              <a:t>Elasticsearch</a:t>
            </a:r>
            <a:r>
              <a:rPr lang="es-ES" dirty="0"/>
              <a:t> hace que implementen una gran cantidad de funciones, tales como la división personalizada de texto en palabras (Mapeo), derivación personalizada, búsqueda personalizada, etc. Además, Una búsqueda difusa es buena para los errores de ortografía. Al usar </a:t>
            </a:r>
            <a:r>
              <a:rPr lang="es-ES" dirty="0" err="1"/>
              <a:t>Elasticsearch</a:t>
            </a:r>
            <a:r>
              <a:rPr lang="es-ES" dirty="0"/>
              <a:t> te permite encontrar lo que estás buscando, aunque tenga un error ortográfico. </a:t>
            </a:r>
            <a:r>
              <a:rPr lang="es-ES" dirty="0" err="1"/>
              <a:t>Elasticsearch</a:t>
            </a:r>
            <a:r>
              <a:rPr lang="es-ES" dirty="0"/>
              <a:t> está orientado a documentos. Almacenas entidades complejas del mundo real como documentos JSON estructurados e indexa todos los campos de forma predeterminada, con un resultado de rendimiento superior.</a:t>
            </a:r>
          </a:p>
          <a:p>
            <a:pPr marL="0" indent="0">
              <a:buNone/>
            </a:pPr>
            <a:endParaRPr lang="es-ES" dirty="0"/>
          </a:p>
        </p:txBody>
      </p:sp>
    </p:spTree>
    <p:extLst>
      <p:ext uri="{BB962C8B-B14F-4D97-AF65-F5344CB8AC3E}">
        <p14:creationId xmlns:p14="http://schemas.microsoft.com/office/powerpoint/2010/main" val="287706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09CD68-EC91-4285-94EF-1B04B783933F}"/>
              </a:ext>
            </a:extLst>
          </p:cNvPr>
          <p:cNvSpPr>
            <a:spLocks noGrp="1"/>
          </p:cNvSpPr>
          <p:nvPr>
            <p:ph type="title"/>
          </p:nvPr>
        </p:nvSpPr>
        <p:spPr/>
        <p:txBody>
          <a:bodyPr/>
          <a:lstStyle/>
          <a:p>
            <a:r>
              <a:rPr lang="es-ES" dirty="0" err="1"/>
              <a:t>Desafios</a:t>
            </a:r>
            <a:endParaRPr lang="es-ES" dirty="0"/>
          </a:p>
        </p:txBody>
      </p:sp>
      <p:sp>
        <p:nvSpPr>
          <p:cNvPr id="3" name="Marcador de contenido 2">
            <a:extLst>
              <a:ext uri="{FF2B5EF4-FFF2-40B4-BE49-F238E27FC236}">
                <a16:creationId xmlns:a16="http://schemas.microsoft.com/office/drawing/2014/main" id="{25DA1BEB-1285-42F5-A160-139909DC46A7}"/>
              </a:ext>
            </a:extLst>
          </p:cNvPr>
          <p:cNvSpPr>
            <a:spLocks noGrp="1"/>
          </p:cNvSpPr>
          <p:nvPr>
            <p:ph idx="1"/>
          </p:nvPr>
        </p:nvSpPr>
        <p:spPr/>
        <p:txBody>
          <a:bodyPr>
            <a:normAutofit fontScale="70000" lnSpcReduction="20000"/>
          </a:bodyPr>
          <a:lstStyle/>
          <a:p>
            <a:pPr lvl="0"/>
            <a:r>
              <a:rPr lang="es-ES" b="1" dirty="0"/>
              <a:t>ERROR 410:</a:t>
            </a:r>
            <a:r>
              <a:rPr lang="es-ES" dirty="0"/>
              <a:t> al ejecutar Python este error ocurre cuando las credenciales de Twitter no son las correctas. La solución fue utilizar unas credenciales facilitadas por el instructor </a:t>
            </a:r>
          </a:p>
          <a:p>
            <a:pPr lvl="0"/>
            <a:r>
              <a:rPr lang="es-ES" b="1" dirty="0"/>
              <a:t>ERROR 420</a:t>
            </a:r>
            <a:r>
              <a:rPr lang="es-ES" dirty="0"/>
              <a:t>: Este error se produjo cuando se cosechaba datos desde Twitter de tres </a:t>
            </a:r>
            <a:r>
              <a:rPr lang="es-ES" dirty="0" err="1"/>
              <a:t>indxes</a:t>
            </a:r>
            <a:r>
              <a:rPr lang="es-ES" dirty="0"/>
              <a:t> diferentes, al querer realizar otra cosecha nos saltaba ese error que investigando supimos que se produce cuando se están realizando demasiadas consultas o cosas de datos a Twitter, ya que tan solo esta permite un cierto numero limitado de </a:t>
            </a:r>
            <a:r>
              <a:rPr lang="es-ES" dirty="0" err="1"/>
              <a:t>cosehas</a:t>
            </a:r>
            <a:r>
              <a:rPr lang="es-ES" dirty="0"/>
              <a:t> de tweets. Por ende la solución fue abrir en una maquina virtual y </a:t>
            </a:r>
            <a:r>
              <a:rPr lang="es-ES" dirty="0" err="1"/>
              <a:t>cosehar</a:t>
            </a:r>
            <a:r>
              <a:rPr lang="es-ES" dirty="0"/>
              <a:t> en dos maquinas diferentes. </a:t>
            </a:r>
          </a:p>
          <a:p>
            <a:pPr marL="0" indent="0">
              <a:buNone/>
            </a:pPr>
            <a:r>
              <a:rPr lang="es-ES" dirty="0"/>
              <a:t> </a:t>
            </a:r>
          </a:p>
          <a:p>
            <a:pPr lvl="0"/>
            <a:r>
              <a:rPr lang="es-ES" b="1" dirty="0"/>
              <a:t>PASAR DATOS A COUCH:</a:t>
            </a:r>
            <a:r>
              <a:rPr lang="es-ES" dirty="0"/>
              <a:t> los más comunes errores fue que el documento JSON no esta con las etiquetas de inicio “{“</a:t>
            </a:r>
            <a:r>
              <a:rPr lang="es-ES" dirty="0" err="1"/>
              <a:t>docs</a:t>
            </a:r>
            <a:r>
              <a:rPr lang="es-ES" dirty="0"/>
              <a:t>”:”y al fin con cerrar con un “}” </a:t>
            </a:r>
          </a:p>
          <a:p>
            <a:pPr marL="0" indent="0">
              <a:buNone/>
            </a:pPr>
            <a:r>
              <a:rPr lang="es-ES" b="1" dirty="0">
                <a:solidFill>
                  <a:srgbClr val="FF0000"/>
                </a:solidFill>
              </a:rPr>
              <a:t>{"</a:t>
            </a:r>
            <a:r>
              <a:rPr lang="es-ES" b="1" dirty="0" err="1">
                <a:solidFill>
                  <a:srgbClr val="FF0000"/>
                </a:solidFill>
              </a:rPr>
              <a:t>docs</a:t>
            </a:r>
            <a:r>
              <a:rPr lang="es-ES" b="1" dirty="0">
                <a:solidFill>
                  <a:srgbClr val="FF0000"/>
                </a:solidFill>
              </a:rPr>
              <a:t>":</a:t>
            </a:r>
          </a:p>
          <a:p>
            <a:pPr marL="0" indent="0">
              <a:buNone/>
            </a:pPr>
            <a:r>
              <a:rPr lang="es-ES" b="1" dirty="0">
                <a:solidFill>
                  <a:srgbClr val="FF0000"/>
                </a:solidFill>
              </a:rPr>
              <a:t>	</a:t>
            </a:r>
            <a:r>
              <a:rPr lang="es-ES" b="1" dirty="0">
                <a:solidFill>
                  <a:schemeClr val="accent4"/>
                </a:solidFill>
              </a:rPr>
              <a:t>******</a:t>
            </a:r>
            <a:r>
              <a:rPr lang="es-ES" b="1" dirty="0" err="1">
                <a:solidFill>
                  <a:schemeClr val="accent4"/>
                </a:solidFill>
              </a:rPr>
              <a:t>codigo</a:t>
            </a:r>
            <a:r>
              <a:rPr lang="es-ES" b="1" dirty="0">
                <a:solidFill>
                  <a:schemeClr val="accent4"/>
                </a:solidFill>
              </a:rPr>
              <a:t> </a:t>
            </a:r>
            <a:r>
              <a:rPr lang="es-ES" b="1" dirty="0" err="1">
                <a:solidFill>
                  <a:schemeClr val="accent4"/>
                </a:solidFill>
              </a:rPr>
              <a:t>json</a:t>
            </a:r>
            <a:r>
              <a:rPr lang="es-ES" b="1" dirty="0">
                <a:solidFill>
                  <a:schemeClr val="accent4"/>
                </a:solidFill>
              </a:rPr>
              <a:t>*****</a:t>
            </a:r>
          </a:p>
          <a:p>
            <a:pPr marL="0" indent="0">
              <a:buNone/>
            </a:pPr>
            <a:r>
              <a:rPr lang="es-ES" b="1" dirty="0">
                <a:solidFill>
                  <a:srgbClr val="FF0000"/>
                </a:solidFill>
              </a:rPr>
              <a:t>}</a:t>
            </a:r>
          </a:p>
          <a:p>
            <a:pPr marL="0" indent="0">
              <a:buNone/>
            </a:pPr>
            <a:endParaRPr lang="es-ES" dirty="0"/>
          </a:p>
        </p:txBody>
      </p:sp>
    </p:spTree>
    <p:extLst>
      <p:ext uri="{BB962C8B-B14F-4D97-AF65-F5344CB8AC3E}">
        <p14:creationId xmlns:p14="http://schemas.microsoft.com/office/powerpoint/2010/main" val="3334908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DC3FA2D-456C-4675-951D-F89A678CB2EE}"/>
              </a:ext>
            </a:extLst>
          </p:cNvPr>
          <p:cNvSpPr>
            <a:spLocks noGrp="1"/>
          </p:cNvSpPr>
          <p:nvPr>
            <p:ph type="title"/>
          </p:nvPr>
        </p:nvSpPr>
        <p:spPr/>
        <p:txBody>
          <a:bodyPr/>
          <a:lstStyle/>
          <a:p>
            <a:r>
              <a:rPr lang="es-ES" dirty="0"/>
              <a:t>caso de estudio</a:t>
            </a:r>
          </a:p>
        </p:txBody>
      </p:sp>
      <p:sp>
        <p:nvSpPr>
          <p:cNvPr id="5" name="Marcador de contenido 4">
            <a:extLst>
              <a:ext uri="{FF2B5EF4-FFF2-40B4-BE49-F238E27FC236}">
                <a16:creationId xmlns:a16="http://schemas.microsoft.com/office/drawing/2014/main" id="{4A742FD0-D5DC-4671-8B61-2AE089F7C7B7}"/>
              </a:ext>
            </a:extLst>
          </p:cNvPr>
          <p:cNvSpPr>
            <a:spLocks noGrp="1"/>
          </p:cNvSpPr>
          <p:nvPr>
            <p:ph idx="1"/>
          </p:nvPr>
        </p:nvSpPr>
        <p:spPr/>
        <p:txBody>
          <a:bodyPr>
            <a:normAutofit fontScale="92500" lnSpcReduction="10000"/>
          </a:bodyPr>
          <a:lstStyle/>
          <a:p>
            <a:pPr marL="0" indent="0">
              <a:buNone/>
            </a:pPr>
            <a:r>
              <a:rPr lang="es-MX" dirty="0"/>
              <a:t>El presente proyecto tiene como finalidad realizar las cosecha o recolección de datos de Twitter, analizar los datos obtenidos, y visualizarlos mediante </a:t>
            </a:r>
            <a:r>
              <a:rPr lang="es-MX" dirty="0" err="1"/>
              <a:t>dashboard</a:t>
            </a:r>
            <a:r>
              <a:rPr lang="es-MX" dirty="0"/>
              <a:t> en la web, con respecto al pulso político ecuatoriano actual, el cual nos permita tener una idea de cuales podrían ser los resultados reales en las votaciones electorales para alcaldes en la ciudad de Quito, Cuenca y Guayaquil que se celebrarán el día 24 de marzo de 2019. Para ello lo que se considera es la popularidad que tiene cada uno de los alcaldes según el número de veces que son nombrados en tweets. De la misma forma se pretende realizar una cosecha, extracción y visualización de los obtenidos de Twitter relacionados con los sismos que se han suscitado recientemente en el mundo, aplicando todos los conocimiento obtenidos a lo largo de la clase de base de datos </a:t>
            </a:r>
            <a:r>
              <a:rPr lang="es-MX" dirty="0" err="1"/>
              <a:t>Multidimencianal</a:t>
            </a:r>
            <a:r>
              <a:rPr lang="es-MX" dirty="0"/>
              <a:t> y utilizando las herramientas de ELK  (“</a:t>
            </a:r>
            <a:r>
              <a:rPr lang="es-MX" dirty="0" err="1"/>
              <a:t>Elasticsearch</a:t>
            </a:r>
            <a:r>
              <a:rPr lang="es-MX" dirty="0"/>
              <a:t>, </a:t>
            </a:r>
            <a:r>
              <a:rPr lang="es-MX" dirty="0" err="1"/>
              <a:t>Logstash</a:t>
            </a:r>
            <a:r>
              <a:rPr lang="es-MX" dirty="0"/>
              <a:t> y </a:t>
            </a:r>
            <a:r>
              <a:rPr lang="es-MX" dirty="0" err="1"/>
              <a:t>Kibana</a:t>
            </a:r>
            <a:r>
              <a:rPr lang="es-MX" dirty="0"/>
              <a:t>”). </a:t>
            </a:r>
            <a:endParaRPr lang="es-ES" dirty="0"/>
          </a:p>
        </p:txBody>
      </p:sp>
    </p:spTree>
    <p:extLst>
      <p:ext uri="{BB962C8B-B14F-4D97-AF65-F5344CB8AC3E}">
        <p14:creationId xmlns:p14="http://schemas.microsoft.com/office/powerpoint/2010/main" val="4001504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C6569-9A0A-4A9F-B978-A03C28DC182D}"/>
              </a:ext>
            </a:extLst>
          </p:cNvPr>
          <p:cNvSpPr>
            <a:spLocks noGrp="1"/>
          </p:cNvSpPr>
          <p:nvPr>
            <p:ph type="title"/>
          </p:nvPr>
        </p:nvSpPr>
        <p:spPr/>
        <p:txBody>
          <a:bodyPr/>
          <a:lstStyle/>
          <a:p>
            <a:r>
              <a:rPr lang="es-ES" b="1" dirty="0"/>
              <a:t>Actividades realizadas por cada uno </a:t>
            </a:r>
            <a:endParaRPr lang="es-ES" dirty="0"/>
          </a:p>
        </p:txBody>
      </p:sp>
      <p:pic>
        <p:nvPicPr>
          <p:cNvPr id="4" name="Marcador de contenido 3">
            <a:extLst>
              <a:ext uri="{FF2B5EF4-FFF2-40B4-BE49-F238E27FC236}">
                <a16:creationId xmlns:a16="http://schemas.microsoft.com/office/drawing/2014/main" id="{9CA6D547-1CEA-487A-951E-A13C808A6B05}"/>
              </a:ext>
            </a:extLst>
          </p:cNvPr>
          <p:cNvPicPr>
            <a:picLocks noGrp="1" noChangeAspect="1"/>
          </p:cNvPicPr>
          <p:nvPr>
            <p:ph idx="1"/>
          </p:nvPr>
        </p:nvPicPr>
        <p:blipFill>
          <a:blip r:embed="rId2"/>
          <a:stretch>
            <a:fillRect/>
          </a:stretch>
        </p:blipFill>
        <p:spPr>
          <a:xfrm>
            <a:off x="838200" y="1943100"/>
            <a:ext cx="10226040" cy="2572544"/>
          </a:xfrm>
          <a:prstGeom prst="rect">
            <a:avLst/>
          </a:prstGeom>
        </p:spPr>
      </p:pic>
    </p:spTree>
    <p:extLst>
      <p:ext uri="{BB962C8B-B14F-4D97-AF65-F5344CB8AC3E}">
        <p14:creationId xmlns:p14="http://schemas.microsoft.com/office/powerpoint/2010/main" val="3053610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EF57C9-DD2C-49FE-93A1-C908678DD53A}"/>
              </a:ext>
            </a:extLst>
          </p:cNvPr>
          <p:cNvSpPr>
            <a:spLocks noGrp="1"/>
          </p:cNvSpPr>
          <p:nvPr>
            <p:ph type="title"/>
          </p:nvPr>
        </p:nvSpPr>
        <p:spPr/>
        <p:txBody>
          <a:bodyPr>
            <a:normAutofit/>
          </a:bodyPr>
          <a:lstStyle/>
          <a:p>
            <a:r>
              <a:rPr lang="es-ES" b="1" dirty="0"/>
              <a:t>Cronograma de actividades (diagrama de Gantt) </a:t>
            </a:r>
            <a:endParaRPr lang="es-ES" dirty="0"/>
          </a:p>
        </p:txBody>
      </p:sp>
      <p:pic>
        <p:nvPicPr>
          <p:cNvPr id="4" name="Marcador de contenido 3">
            <a:extLst>
              <a:ext uri="{FF2B5EF4-FFF2-40B4-BE49-F238E27FC236}">
                <a16:creationId xmlns:a16="http://schemas.microsoft.com/office/drawing/2014/main" id="{AB816A57-79FA-448B-A584-DDBECEE5B39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2366" y="1825624"/>
            <a:ext cx="11443393" cy="4872355"/>
          </a:xfrm>
          <a:prstGeom prst="rect">
            <a:avLst/>
          </a:prstGeom>
          <a:noFill/>
          <a:ln>
            <a:noFill/>
          </a:ln>
        </p:spPr>
      </p:pic>
    </p:spTree>
    <p:extLst>
      <p:ext uri="{BB962C8B-B14F-4D97-AF65-F5344CB8AC3E}">
        <p14:creationId xmlns:p14="http://schemas.microsoft.com/office/powerpoint/2010/main" val="2850546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F7BB72-130F-45AC-A5E4-56FB82A20930}"/>
              </a:ext>
            </a:extLst>
          </p:cNvPr>
          <p:cNvSpPr>
            <a:spLocks noGrp="1"/>
          </p:cNvSpPr>
          <p:nvPr>
            <p:ph type="title"/>
          </p:nvPr>
        </p:nvSpPr>
        <p:spPr/>
        <p:txBody>
          <a:bodyPr/>
          <a:lstStyle/>
          <a:p>
            <a:r>
              <a:rPr lang="es-ES" b="1" dirty="0"/>
              <a:t>Recursos y herramientas utilizadas </a:t>
            </a:r>
            <a:endParaRPr lang="es-ES" dirty="0"/>
          </a:p>
        </p:txBody>
      </p:sp>
      <p:sp>
        <p:nvSpPr>
          <p:cNvPr id="3" name="Marcador de contenido 2">
            <a:extLst>
              <a:ext uri="{FF2B5EF4-FFF2-40B4-BE49-F238E27FC236}">
                <a16:creationId xmlns:a16="http://schemas.microsoft.com/office/drawing/2014/main" id="{AE8CFC9A-A74E-4C6A-AD39-B17872CD8376}"/>
              </a:ext>
            </a:extLst>
          </p:cNvPr>
          <p:cNvSpPr>
            <a:spLocks noGrp="1"/>
          </p:cNvSpPr>
          <p:nvPr>
            <p:ph idx="1"/>
          </p:nvPr>
        </p:nvSpPr>
        <p:spPr/>
        <p:txBody>
          <a:bodyPr/>
          <a:lstStyle/>
          <a:p>
            <a:pPr lvl="0"/>
            <a:r>
              <a:rPr lang="es-ES" dirty="0" err="1"/>
              <a:t>Subline</a:t>
            </a:r>
            <a:endParaRPr lang="es-ES" dirty="0"/>
          </a:p>
          <a:p>
            <a:pPr lvl="0"/>
            <a:r>
              <a:rPr lang="es-ES"/>
              <a:t>Python 3.5.0  </a:t>
            </a:r>
            <a:r>
              <a:rPr lang="es-ES" dirty="0"/>
              <a:t>64 bits</a:t>
            </a:r>
          </a:p>
          <a:p>
            <a:pPr lvl="0"/>
            <a:r>
              <a:rPr lang="es-ES" dirty="0" err="1"/>
              <a:t>notePad</a:t>
            </a:r>
            <a:r>
              <a:rPr lang="es-ES" dirty="0"/>
              <a:t> ++</a:t>
            </a:r>
          </a:p>
          <a:p>
            <a:pPr lvl="0"/>
            <a:r>
              <a:rPr lang="es-ES" dirty="0" err="1"/>
              <a:t>elasticsearch</a:t>
            </a:r>
            <a:r>
              <a:rPr lang="es-ES" dirty="0"/>
              <a:t> 6.5.4</a:t>
            </a:r>
          </a:p>
          <a:p>
            <a:pPr lvl="0"/>
            <a:r>
              <a:rPr lang="es-ES" dirty="0" err="1"/>
              <a:t>kibana</a:t>
            </a:r>
            <a:r>
              <a:rPr lang="es-ES" dirty="0"/>
              <a:t> 6.5.4</a:t>
            </a:r>
          </a:p>
          <a:p>
            <a:pPr lvl="0"/>
            <a:r>
              <a:rPr lang="es-ES" dirty="0" err="1"/>
              <a:t>logstash</a:t>
            </a:r>
            <a:r>
              <a:rPr lang="es-ES" dirty="0"/>
              <a:t> 6.5.4</a:t>
            </a:r>
          </a:p>
          <a:p>
            <a:pPr lvl="0"/>
            <a:r>
              <a:rPr lang="es-ES" dirty="0"/>
              <a:t>cerebro 0.8.1</a:t>
            </a:r>
          </a:p>
          <a:p>
            <a:pPr marL="0" indent="0">
              <a:buNone/>
            </a:pPr>
            <a:endParaRPr lang="es-ES" dirty="0"/>
          </a:p>
        </p:txBody>
      </p:sp>
    </p:spTree>
    <p:extLst>
      <p:ext uri="{BB962C8B-B14F-4D97-AF65-F5344CB8AC3E}">
        <p14:creationId xmlns:p14="http://schemas.microsoft.com/office/powerpoint/2010/main" val="2046063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C54C431-D415-452B-99C2-242ABF700DA1}"/>
              </a:ext>
            </a:extLst>
          </p:cNvPr>
          <p:cNvSpPr>
            <a:spLocks noGrp="1"/>
          </p:cNvSpPr>
          <p:nvPr>
            <p:ph idx="1"/>
          </p:nvPr>
        </p:nvSpPr>
        <p:spPr>
          <a:xfrm>
            <a:off x="838200" y="502920"/>
            <a:ext cx="10515600" cy="5674043"/>
          </a:xfrm>
        </p:spPr>
        <p:txBody>
          <a:bodyPr>
            <a:normAutofit fontScale="92500" lnSpcReduction="10000"/>
          </a:bodyPr>
          <a:lstStyle/>
          <a:p>
            <a:pPr marL="0" indent="0">
              <a:buNone/>
            </a:pPr>
            <a:r>
              <a:rPr lang="es-MX" dirty="0"/>
              <a:t>OBJETIVO PRINCIPAL  </a:t>
            </a:r>
          </a:p>
          <a:p>
            <a:pPr marL="0" indent="0">
              <a:buNone/>
            </a:pPr>
            <a:r>
              <a:rPr lang="es-MX" dirty="0"/>
              <a:t> </a:t>
            </a:r>
          </a:p>
          <a:p>
            <a:pPr marL="0" indent="0">
              <a:buNone/>
            </a:pPr>
            <a:r>
              <a:rPr lang="es-MX" dirty="0"/>
              <a:t>El objetivo general del proyecto es la extracción, análisis y visualización de la información social accesible a través de Twitter relacionada con pulso político ecuatoriano actual mediante la utilización de herramientas ELK </a:t>
            </a:r>
          </a:p>
          <a:p>
            <a:pPr marL="0" indent="0">
              <a:buNone/>
            </a:pPr>
            <a:r>
              <a:rPr lang="es-MX" dirty="0"/>
              <a:t> </a:t>
            </a:r>
          </a:p>
          <a:p>
            <a:pPr marL="0" indent="0">
              <a:buNone/>
            </a:pPr>
            <a:r>
              <a:rPr lang="es-MX" dirty="0"/>
              <a:t>OBJETIVO ESPECIFICOS:  </a:t>
            </a:r>
          </a:p>
          <a:p>
            <a:pPr marL="0" indent="0">
              <a:buNone/>
            </a:pPr>
            <a:r>
              <a:rPr lang="es-MX" dirty="0"/>
              <a:t> </a:t>
            </a:r>
          </a:p>
          <a:p>
            <a:pPr marL="0" indent="0">
              <a:buNone/>
            </a:pPr>
            <a:r>
              <a:rPr lang="es-MX" dirty="0"/>
              <a:t>• Recopilar datos de Twitter relacionados con los candidatos a la alcaldía de Quito, Guayaquil y Cuenca usando la API de Twitter, Python y la librería </a:t>
            </a:r>
            <a:r>
              <a:rPr lang="es-MX" dirty="0" err="1"/>
              <a:t>Tweepy</a:t>
            </a:r>
            <a:r>
              <a:rPr lang="es-MX" dirty="0"/>
              <a:t>. </a:t>
            </a:r>
          </a:p>
          <a:p>
            <a:pPr marL="0" indent="0">
              <a:buNone/>
            </a:pPr>
            <a:r>
              <a:rPr lang="es-MX" dirty="0"/>
              <a:t> • Recopilar datos de Twitter relacionados con los sismos que se han su citado actualmente usando la API de Twitter, Python y la librería </a:t>
            </a:r>
            <a:r>
              <a:rPr lang="es-MX" dirty="0" err="1"/>
              <a:t>Tweepy</a:t>
            </a:r>
            <a:r>
              <a:rPr lang="es-MX" dirty="0"/>
              <a:t>.  </a:t>
            </a:r>
          </a:p>
          <a:p>
            <a:pPr marL="0" indent="0">
              <a:buNone/>
            </a:pPr>
            <a:r>
              <a:rPr lang="es-MX" dirty="0"/>
              <a:t>• Realizar un mapeo correcto de los datos obtenidos de </a:t>
            </a:r>
            <a:r>
              <a:rPr lang="es-MX" dirty="0" err="1"/>
              <a:t>twitter</a:t>
            </a:r>
            <a:r>
              <a:rPr lang="es-MX" dirty="0"/>
              <a:t> en especial las que son de tipo date y </a:t>
            </a:r>
            <a:r>
              <a:rPr lang="es-MX" dirty="0" err="1"/>
              <a:t>geo_point</a:t>
            </a:r>
            <a:r>
              <a:rPr lang="es-MX" dirty="0"/>
              <a:t>. </a:t>
            </a:r>
            <a:endParaRPr lang="es-ES" dirty="0"/>
          </a:p>
        </p:txBody>
      </p:sp>
    </p:spTree>
    <p:extLst>
      <p:ext uri="{BB962C8B-B14F-4D97-AF65-F5344CB8AC3E}">
        <p14:creationId xmlns:p14="http://schemas.microsoft.com/office/powerpoint/2010/main" val="1440025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AE72A1-0206-4D50-A7AA-72052D7D2B42}"/>
              </a:ext>
            </a:extLst>
          </p:cNvPr>
          <p:cNvSpPr>
            <a:spLocks noGrp="1"/>
          </p:cNvSpPr>
          <p:nvPr>
            <p:ph type="title"/>
          </p:nvPr>
        </p:nvSpPr>
        <p:spPr/>
        <p:txBody>
          <a:bodyPr/>
          <a:lstStyle/>
          <a:p>
            <a:r>
              <a:rPr lang="es-ES" dirty="0"/>
              <a:t>Arquitectura</a:t>
            </a:r>
          </a:p>
        </p:txBody>
      </p:sp>
      <p:pic>
        <p:nvPicPr>
          <p:cNvPr id="4" name="Marcador de contenido 3">
            <a:extLst>
              <a:ext uri="{FF2B5EF4-FFF2-40B4-BE49-F238E27FC236}">
                <a16:creationId xmlns:a16="http://schemas.microsoft.com/office/drawing/2014/main" id="{55C108C8-07EE-4156-8DC0-85568E9CD6E9}"/>
              </a:ext>
            </a:extLst>
          </p:cNvPr>
          <p:cNvPicPr>
            <a:picLocks noGrp="1" noChangeAspect="1"/>
          </p:cNvPicPr>
          <p:nvPr>
            <p:ph idx="1"/>
          </p:nvPr>
        </p:nvPicPr>
        <p:blipFill>
          <a:blip r:embed="rId2"/>
          <a:stretch>
            <a:fillRect/>
          </a:stretch>
        </p:blipFill>
        <p:spPr>
          <a:xfrm>
            <a:off x="3498870" y="2016125"/>
            <a:ext cx="5508584" cy="3449638"/>
          </a:xfrm>
          <a:prstGeom prst="rect">
            <a:avLst/>
          </a:prstGeom>
        </p:spPr>
      </p:pic>
    </p:spTree>
    <p:extLst>
      <p:ext uri="{BB962C8B-B14F-4D97-AF65-F5344CB8AC3E}">
        <p14:creationId xmlns:p14="http://schemas.microsoft.com/office/powerpoint/2010/main" val="4092299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79CCFD-21A3-4D92-8127-18D83EA07809}"/>
              </a:ext>
            </a:extLst>
          </p:cNvPr>
          <p:cNvSpPr>
            <a:spLocks noGrp="1"/>
          </p:cNvSpPr>
          <p:nvPr>
            <p:ph type="title"/>
          </p:nvPr>
        </p:nvSpPr>
        <p:spPr/>
        <p:txBody>
          <a:bodyPr/>
          <a:lstStyle/>
          <a:p>
            <a:r>
              <a:rPr lang="es-ES" b="1" dirty="0"/>
              <a:t>Extracción de datos </a:t>
            </a:r>
            <a:br>
              <a:rPr lang="es-ES" b="1" dirty="0"/>
            </a:br>
            <a:endParaRPr lang="es-ES" dirty="0"/>
          </a:p>
        </p:txBody>
      </p:sp>
      <p:sp>
        <p:nvSpPr>
          <p:cNvPr id="3" name="Marcador de contenido 2">
            <a:extLst>
              <a:ext uri="{FF2B5EF4-FFF2-40B4-BE49-F238E27FC236}">
                <a16:creationId xmlns:a16="http://schemas.microsoft.com/office/drawing/2014/main" id="{787B2D98-98B1-4118-BE47-68F21F33AEED}"/>
              </a:ext>
            </a:extLst>
          </p:cNvPr>
          <p:cNvSpPr>
            <a:spLocks noGrp="1"/>
          </p:cNvSpPr>
          <p:nvPr>
            <p:ph idx="1"/>
          </p:nvPr>
        </p:nvSpPr>
        <p:spPr>
          <a:xfrm>
            <a:off x="838200" y="1825625"/>
            <a:ext cx="5814060" cy="4351338"/>
          </a:xfrm>
        </p:spPr>
        <p:txBody>
          <a:bodyPr/>
          <a:lstStyle/>
          <a:p>
            <a:pPr marL="0" indent="0">
              <a:buNone/>
            </a:pPr>
            <a:r>
              <a:rPr lang="es-ES" dirty="0"/>
              <a:t>En este punto importamos las </a:t>
            </a:r>
            <a:r>
              <a:rPr lang="es-ES" dirty="0" err="1"/>
              <a:t>librerias</a:t>
            </a:r>
            <a:r>
              <a:rPr lang="es-ES" dirty="0"/>
              <a:t> de Twitter que nos permitirán recolectar datos de la </a:t>
            </a:r>
            <a:r>
              <a:rPr lang="es-ES" dirty="0" err="1"/>
              <a:t>appi</a:t>
            </a:r>
            <a:r>
              <a:rPr lang="es-ES" dirty="0"/>
              <a:t> de Twitter</a:t>
            </a:r>
          </a:p>
          <a:p>
            <a:pPr marL="0" indent="0">
              <a:buNone/>
            </a:pPr>
            <a:endParaRPr lang="es-ES" dirty="0"/>
          </a:p>
        </p:txBody>
      </p:sp>
      <p:pic>
        <p:nvPicPr>
          <p:cNvPr id="4" name="Imagen 3">
            <a:extLst>
              <a:ext uri="{FF2B5EF4-FFF2-40B4-BE49-F238E27FC236}">
                <a16:creationId xmlns:a16="http://schemas.microsoft.com/office/drawing/2014/main" id="{E3454501-DD4A-41F6-9E5E-E58F0C76C501}"/>
              </a:ext>
            </a:extLst>
          </p:cNvPr>
          <p:cNvPicPr/>
          <p:nvPr/>
        </p:nvPicPr>
        <p:blipFill>
          <a:blip r:embed="rId2"/>
          <a:stretch>
            <a:fillRect/>
          </a:stretch>
        </p:blipFill>
        <p:spPr>
          <a:xfrm>
            <a:off x="1051561" y="3429001"/>
            <a:ext cx="5044439" cy="2210752"/>
          </a:xfrm>
          <a:prstGeom prst="rect">
            <a:avLst/>
          </a:prstGeom>
        </p:spPr>
      </p:pic>
      <p:sp>
        <p:nvSpPr>
          <p:cNvPr id="5" name="Rectángulo 4">
            <a:extLst>
              <a:ext uri="{FF2B5EF4-FFF2-40B4-BE49-F238E27FC236}">
                <a16:creationId xmlns:a16="http://schemas.microsoft.com/office/drawing/2014/main" id="{1B3B7AE1-C47F-4777-9A8D-B72E70BF02CE}"/>
              </a:ext>
            </a:extLst>
          </p:cNvPr>
          <p:cNvSpPr/>
          <p:nvPr/>
        </p:nvSpPr>
        <p:spPr>
          <a:xfrm>
            <a:off x="6652260" y="1690688"/>
            <a:ext cx="5006340" cy="1477328"/>
          </a:xfrm>
          <a:prstGeom prst="rect">
            <a:avLst/>
          </a:prstGeom>
        </p:spPr>
        <p:txBody>
          <a:bodyPr wrap="square">
            <a:spAutoFit/>
          </a:bodyPr>
          <a:lstStyle/>
          <a:p>
            <a:pPr>
              <a:spcAft>
                <a:spcPts val="0"/>
              </a:spcAft>
            </a:pPr>
            <a:r>
              <a:rPr lang="es-ES" dirty="0">
                <a:latin typeface="Times New Roman" panose="02020603050405020304" pitchFamily="18" charset="0"/>
                <a:ea typeface="Times New Roman" panose="02020603050405020304" pitchFamily="18" charset="0"/>
              </a:rPr>
              <a:t>En esta clase </a:t>
            </a:r>
            <a:r>
              <a:rPr lang="es-ES" dirty="0" err="1">
                <a:latin typeface="Times New Roman" panose="02020603050405020304" pitchFamily="18" charset="0"/>
                <a:ea typeface="Times New Roman" panose="02020603050405020304" pitchFamily="18" charset="0"/>
              </a:rPr>
              <a:t>TweetStreamListener</a:t>
            </a:r>
            <a:r>
              <a:rPr lang="es-ES" dirty="0">
                <a:latin typeface="Times New Roman" panose="02020603050405020304" pitchFamily="18" charset="0"/>
                <a:ea typeface="Times New Roman" panose="02020603050405020304" pitchFamily="18" charset="0"/>
              </a:rPr>
              <a:t> procedemos a leer los datos que estamos recolectando de Twitter, y guardamos en una variable llamada “</a:t>
            </a:r>
            <a:r>
              <a:rPr lang="es-ES" dirty="0" err="1">
                <a:latin typeface="Times New Roman" panose="02020603050405020304" pitchFamily="18" charset="0"/>
                <a:ea typeface="Times New Roman" panose="02020603050405020304" pitchFamily="18" charset="0"/>
              </a:rPr>
              <a:t>dict_data</a:t>
            </a:r>
            <a:r>
              <a:rPr lang="es-ES" dirty="0">
                <a:latin typeface="Times New Roman" panose="02020603050405020304" pitchFamily="18" charset="0"/>
                <a:ea typeface="Times New Roman" panose="02020603050405020304" pitchFamily="18" charset="0"/>
              </a:rPr>
              <a:t>” el cual nos permitirá acceder a la estructura que tiene cada dato recolectado. </a:t>
            </a:r>
          </a:p>
        </p:txBody>
      </p:sp>
      <p:pic>
        <p:nvPicPr>
          <p:cNvPr id="6" name="Imagen 5">
            <a:extLst>
              <a:ext uri="{FF2B5EF4-FFF2-40B4-BE49-F238E27FC236}">
                <a16:creationId xmlns:a16="http://schemas.microsoft.com/office/drawing/2014/main" id="{B713529D-E7BE-4384-9669-DBDEC2FD671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14161" y="3464880"/>
            <a:ext cx="5044439" cy="2210752"/>
          </a:xfrm>
          <a:prstGeom prst="rect">
            <a:avLst/>
          </a:prstGeom>
          <a:noFill/>
          <a:ln>
            <a:noFill/>
          </a:ln>
        </p:spPr>
      </p:pic>
    </p:spTree>
    <p:extLst>
      <p:ext uri="{BB962C8B-B14F-4D97-AF65-F5344CB8AC3E}">
        <p14:creationId xmlns:p14="http://schemas.microsoft.com/office/powerpoint/2010/main" val="890729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902162E-2B22-4245-A107-B2F002D53663}"/>
              </a:ext>
            </a:extLst>
          </p:cNvPr>
          <p:cNvSpPr>
            <a:spLocks noGrp="1"/>
          </p:cNvSpPr>
          <p:nvPr>
            <p:ph idx="1"/>
          </p:nvPr>
        </p:nvSpPr>
        <p:spPr>
          <a:xfrm>
            <a:off x="838200" y="594360"/>
            <a:ext cx="10515600" cy="5582603"/>
          </a:xfrm>
        </p:spPr>
        <p:txBody>
          <a:bodyPr>
            <a:normAutofit/>
          </a:bodyPr>
          <a:lstStyle/>
          <a:p>
            <a:pPr marL="0" indent="0">
              <a:buNone/>
            </a:pPr>
            <a:r>
              <a:rPr lang="es-MX" dirty="0"/>
              <a:t>Filtrado de palabras para los candidatos de la alcaldía de Quito, Guayaquil, Cuenca </a:t>
            </a:r>
          </a:p>
          <a:p>
            <a:pPr marL="0" indent="0">
              <a:buNone/>
            </a:pPr>
            <a:r>
              <a:rPr lang="es-MX" dirty="0"/>
              <a:t> </a:t>
            </a:r>
          </a:p>
          <a:p>
            <a:pPr marL="0" indent="0">
              <a:buNone/>
            </a:pPr>
            <a:r>
              <a:rPr lang="es-MX" dirty="0"/>
              <a:t>QUITO </a:t>
            </a:r>
          </a:p>
          <a:p>
            <a:pPr marL="0" indent="0">
              <a:buNone/>
            </a:pPr>
            <a:endParaRPr lang="es-MX" dirty="0"/>
          </a:p>
          <a:p>
            <a:pPr marL="0" indent="0">
              <a:buNone/>
            </a:pPr>
            <a:r>
              <a:rPr lang="es-MX" dirty="0"/>
              <a:t> </a:t>
            </a:r>
          </a:p>
          <a:p>
            <a:pPr marL="0" indent="0">
              <a:buNone/>
            </a:pPr>
            <a:r>
              <a:rPr lang="es-MX" dirty="0"/>
              <a:t> </a:t>
            </a:r>
          </a:p>
          <a:p>
            <a:pPr marL="0" indent="0">
              <a:buNone/>
            </a:pPr>
            <a:r>
              <a:rPr lang="es-MX" dirty="0"/>
              <a:t>CUENCA </a:t>
            </a:r>
          </a:p>
          <a:p>
            <a:pPr marL="0" indent="0">
              <a:buNone/>
            </a:pPr>
            <a:r>
              <a:rPr lang="es-MX" dirty="0"/>
              <a:t> </a:t>
            </a:r>
          </a:p>
          <a:p>
            <a:pPr marL="0" indent="0">
              <a:buNone/>
            </a:pPr>
            <a:r>
              <a:rPr lang="es-MX" dirty="0"/>
              <a:t> </a:t>
            </a:r>
          </a:p>
          <a:p>
            <a:pPr marL="0" indent="0">
              <a:buNone/>
            </a:pPr>
            <a:r>
              <a:rPr lang="es-MX" dirty="0"/>
              <a:t> </a:t>
            </a:r>
          </a:p>
          <a:p>
            <a:pPr marL="0" indent="0">
              <a:buNone/>
            </a:pPr>
            <a:r>
              <a:rPr lang="es-MX" dirty="0"/>
              <a:t>GUAYAQUIL </a:t>
            </a:r>
          </a:p>
          <a:p>
            <a:pPr marL="0" indent="0">
              <a:buNone/>
            </a:pPr>
            <a:endParaRPr lang="es-ES" dirty="0"/>
          </a:p>
        </p:txBody>
      </p:sp>
      <p:pic>
        <p:nvPicPr>
          <p:cNvPr id="5" name="Imagen 4">
            <a:extLst>
              <a:ext uri="{FF2B5EF4-FFF2-40B4-BE49-F238E27FC236}">
                <a16:creationId xmlns:a16="http://schemas.microsoft.com/office/drawing/2014/main" id="{A1DF7AE2-3EF9-4ADC-A08C-B2793822E03E}"/>
              </a:ext>
            </a:extLst>
          </p:cNvPr>
          <p:cNvPicPr/>
          <p:nvPr/>
        </p:nvPicPr>
        <p:blipFill>
          <a:blip r:embed="rId2"/>
          <a:stretch>
            <a:fillRect/>
          </a:stretch>
        </p:blipFill>
        <p:spPr>
          <a:xfrm>
            <a:off x="1120140" y="2248852"/>
            <a:ext cx="9989820" cy="1074418"/>
          </a:xfrm>
          <a:prstGeom prst="rect">
            <a:avLst/>
          </a:prstGeom>
        </p:spPr>
      </p:pic>
      <p:pic>
        <p:nvPicPr>
          <p:cNvPr id="6" name="Imagen 5">
            <a:extLst>
              <a:ext uri="{FF2B5EF4-FFF2-40B4-BE49-F238E27FC236}">
                <a16:creationId xmlns:a16="http://schemas.microsoft.com/office/drawing/2014/main" id="{E54DF74E-B07D-4C75-8F32-40AB21762BF8}"/>
              </a:ext>
            </a:extLst>
          </p:cNvPr>
          <p:cNvPicPr/>
          <p:nvPr/>
        </p:nvPicPr>
        <p:blipFill>
          <a:blip r:embed="rId3"/>
          <a:stretch>
            <a:fillRect/>
          </a:stretch>
        </p:blipFill>
        <p:spPr>
          <a:xfrm>
            <a:off x="838200" y="3957957"/>
            <a:ext cx="10271760" cy="1074418"/>
          </a:xfrm>
          <a:prstGeom prst="rect">
            <a:avLst/>
          </a:prstGeom>
        </p:spPr>
      </p:pic>
      <p:pic>
        <p:nvPicPr>
          <p:cNvPr id="8" name="Imagen 7">
            <a:extLst>
              <a:ext uri="{FF2B5EF4-FFF2-40B4-BE49-F238E27FC236}">
                <a16:creationId xmlns:a16="http://schemas.microsoft.com/office/drawing/2014/main" id="{B9D39D78-FD74-4F75-B868-F07D73EFE2C4}"/>
              </a:ext>
            </a:extLst>
          </p:cNvPr>
          <p:cNvPicPr/>
          <p:nvPr/>
        </p:nvPicPr>
        <p:blipFill>
          <a:blip r:embed="rId4"/>
          <a:stretch>
            <a:fillRect/>
          </a:stretch>
        </p:blipFill>
        <p:spPr>
          <a:xfrm>
            <a:off x="1120140" y="5667063"/>
            <a:ext cx="10271760" cy="814926"/>
          </a:xfrm>
          <a:prstGeom prst="rect">
            <a:avLst/>
          </a:prstGeom>
        </p:spPr>
      </p:pic>
    </p:spTree>
    <p:extLst>
      <p:ext uri="{BB962C8B-B14F-4D97-AF65-F5344CB8AC3E}">
        <p14:creationId xmlns:p14="http://schemas.microsoft.com/office/powerpoint/2010/main" val="2017947358"/>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78</TotalTime>
  <Words>756</Words>
  <Application>Microsoft Office PowerPoint</Application>
  <PresentationFormat>Panorámica</PresentationFormat>
  <Paragraphs>56</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Gill Sans MT</vt:lpstr>
      <vt:lpstr>Times New Roman</vt:lpstr>
      <vt:lpstr>Galería</vt:lpstr>
      <vt:lpstr>ESCUELA POLITÉCNICA NACIONAL</vt:lpstr>
      <vt:lpstr>caso de estudio</vt:lpstr>
      <vt:lpstr>Actividades realizadas por cada uno </vt:lpstr>
      <vt:lpstr>Cronograma de actividades (diagrama de Gantt) </vt:lpstr>
      <vt:lpstr>Recursos y herramientas utilizadas </vt:lpstr>
      <vt:lpstr>Presentación de PowerPoint</vt:lpstr>
      <vt:lpstr>Arquitectura</vt:lpstr>
      <vt:lpstr>Extracción de datos  </vt:lpstr>
      <vt:lpstr>Presentación de PowerPoint</vt:lpstr>
      <vt:lpstr>Mapeo</vt:lpstr>
      <vt:lpstr>Extracción de datos en couch</vt:lpstr>
      <vt:lpstr>Presentación de PowerPoint</vt:lpstr>
      <vt:lpstr>Presentación de PowerPoint</vt:lpstr>
      <vt:lpstr>Recomendaciones y conclusiones</vt:lpstr>
      <vt:lpstr>Desafios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caso de estudio</dc:title>
  <dc:creator>JORGE ALEXIS IZA VIRACOCHA</dc:creator>
  <cp:lastModifiedBy>JORGE ALEXIS IZA VIRACOCHA</cp:lastModifiedBy>
  <cp:revision>7</cp:revision>
  <dcterms:created xsi:type="dcterms:W3CDTF">2019-02-05T19:02:12Z</dcterms:created>
  <dcterms:modified xsi:type="dcterms:W3CDTF">2019-02-05T20:52:17Z</dcterms:modified>
</cp:coreProperties>
</file>