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2521"/>
    <a:srgbClr val="181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0C294-2ED8-38A7-7F14-BD8E551C9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2F1B26-B09C-1B05-9A1B-9B7BB620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C10189-C8F1-60A1-CDF2-ED86BEC4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2C26-5354-4685-8FE0-0CBD3FB624A9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BB4B8F-0630-3CB8-5F09-B176F2CF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0F14A-23D1-434E-7E9D-F3B452AB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C4C0-F76F-46B7-99BC-787FB6DA4E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07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4C0D0-9F95-0858-303F-57570578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5B4889-D1BE-3FDC-C3AE-E98767E37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551177-890D-03C0-9962-72E57076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2C26-5354-4685-8FE0-0CBD3FB624A9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25F3AC-2134-1ABD-3C8D-DD1CEAFD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D18368-9712-4220-5626-C978698E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C4C0-F76F-46B7-99BC-787FB6DA4E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14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DB6123-876F-6A52-FA9B-BCBB3371F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C4EF74-0A9A-36DD-8045-6D5D287A1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0C32B9-97B4-F874-2244-3D098FB0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2C26-5354-4685-8FE0-0CBD3FB624A9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CFC2D2-7EA3-0F5F-D419-58B30105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1C1D8-B226-09F2-3AE2-25F7E5C4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C4C0-F76F-46B7-99BC-787FB6DA4E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44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7AF76-6701-5CF7-781C-29BFC1D3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BD7D11-E045-6BD4-5FB6-A77343B93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5E6C5-0BD1-D28D-B537-DEF115BB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2C26-5354-4685-8FE0-0CBD3FB624A9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85C0B1-351E-440E-B5C5-25BA499A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DE4829-E109-3D3F-2101-D6EF2E41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C4C0-F76F-46B7-99BC-787FB6DA4E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47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1E45-1445-B698-0644-84F1DC65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95E7A4-7E21-6BAA-C4CA-A21A5464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B5AAC1-F06E-EA4D-84F1-11479B49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2C26-5354-4685-8FE0-0CBD3FB624A9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84F3C-E487-DD82-885A-69D2AA25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D5B25-8466-11EA-6054-A28B0CE6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C4C0-F76F-46B7-99BC-787FB6DA4E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41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8254C-30E4-19DA-917E-4D7EF554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ACAC99-011E-8D16-46B0-16D77136C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9AC00B-5261-A5AB-987A-D03E4358C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7DA494-38D4-DF93-AC22-40982F68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2C26-5354-4685-8FE0-0CBD3FB624A9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637DAA-8362-140C-AEA1-F36348DB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1B138A-B1D3-5F0D-4DC1-63E7C81C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C4C0-F76F-46B7-99BC-787FB6DA4E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29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60E53-48C6-2261-0CD8-02B7EB40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8979E9-62F4-1FEF-2973-1CB1F24D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750F4F-617F-0C8E-4D32-BFCC40F85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BA21F2-C4FB-AE83-9F10-FE5121DF6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8F0239-A871-0465-3091-ABA3AFCAA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76D666-F181-5FC7-62AA-1D338D9C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2C26-5354-4685-8FE0-0CBD3FB624A9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837F0A-B417-5B3A-1BF4-5A2F759B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8496DA-4506-E075-EB59-6B27D53D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C4C0-F76F-46B7-99BC-787FB6DA4E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1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DCD4C-026A-BA90-8714-A0974B99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4D39B6-5BC0-B23E-1513-A773960F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2C26-5354-4685-8FE0-0CBD3FB624A9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CC3E12-FE17-CDB6-A1F5-57451BB2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4B85F4-DFEF-BEFB-EC94-77B636ED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C4C0-F76F-46B7-99BC-787FB6DA4E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29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30E682-2E95-C543-9A23-48DCBCEE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2C26-5354-4685-8FE0-0CBD3FB624A9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4D6C24-054C-A1FB-FEAA-78C4AA7C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13D249-23AB-8355-DE25-17E2528F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C4C0-F76F-46B7-99BC-787FB6DA4E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DB773-340C-3726-00D0-D6C99ADA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ACB38-6D0E-24FE-208C-97BABEE4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F17F4B-1A30-B79B-27F0-ED4ED3E2C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18AD05-53B2-6D0E-4933-3B560EF4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2C26-5354-4685-8FE0-0CBD3FB624A9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985D5E-690D-6409-50EC-3214F9E3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CAB62D-D742-612A-438B-6C43DD00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C4C0-F76F-46B7-99BC-787FB6DA4E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2B16-BE46-373C-A385-6E5AEA3F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FD04D5-75B9-4BD7-14D3-6895D6F69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DA3712-078F-EBB1-6CD0-7181EFB88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02C33D-1D4F-E55A-806F-EA0C3E78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2C26-5354-4685-8FE0-0CBD3FB624A9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00D155-D12E-5EE6-8B07-E4C2521D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E2C9C5-037C-54D8-36DF-790EB355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C4C0-F76F-46B7-99BC-787FB6DA4E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89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FBBAF6-4634-8ED7-EC13-3A8B0506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FF1A6-7CC0-0FE7-B1B0-2141CE6C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D4C7B-92B4-EEC9-C958-C7A23AE4C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2C26-5354-4685-8FE0-0CBD3FB624A9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73B79A-24DF-E5A3-8C05-DEBCE40BF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4B7496-53E0-A477-90B6-F3ACF725C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C4C0-F76F-46B7-99BC-787FB6DA4E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4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F863F7-70FF-0F57-9B29-2716C5E34F77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rgbClr val="181C2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2182988-D44F-E36A-2BC7-F96C2BB7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187" y="5029200"/>
            <a:ext cx="2447925" cy="15811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7B62A7-58EE-9FCC-A28A-033579FB6C4C}"/>
              </a:ext>
            </a:extLst>
          </p:cNvPr>
          <p:cNvSpPr txBox="1"/>
          <p:nvPr/>
        </p:nvSpPr>
        <p:spPr>
          <a:xfrm>
            <a:off x="628650" y="1120258"/>
            <a:ext cx="561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7C25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GRUPO 2</a:t>
            </a:r>
            <a:r>
              <a:rPr lang="pt-BR" sz="3600" dirty="0">
                <a:solidFill>
                  <a:srgbClr val="7C252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State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of</a:t>
            </a:r>
            <a:r>
              <a:rPr lang="pt-BR" sz="2400" dirty="0">
                <a:solidFill>
                  <a:schemeClr val="bg1"/>
                </a:solidFill>
              </a:rPr>
              <a:t> Data </a:t>
            </a:r>
            <a:r>
              <a:rPr lang="pt-BR" sz="2400" dirty="0" err="1">
                <a:solidFill>
                  <a:schemeClr val="bg1"/>
                </a:solidFill>
              </a:rPr>
              <a:t>Brazil</a:t>
            </a:r>
            <a:r>
              <a:rPr lang="pt-BR" sz="2400" dirty="0">
                <a:solidFill>
                  <a:schemeClr val="bg1"/>
                </a:solidFill>
              </a:rPr>
              <a:t> 2022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EF8431D-33B5-73FF-BF6D-B97B73F52D09}"/>
              </a:ext>
            </a:extLst>
          </p:cNvPr>
          <p:cNvSpPr txBox="1"/>
          <p:nvPr/>
        </p:nvSpPr>
        <p:spPr>
          <a:xfrm>
            <a:off x="1028700" y="3429000"/>
            <a:ext cx="3829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Anna Clara Amâncio</a:t>
            </a:r>
          </a:p>
          <a:p>
            <a:r>
              <a:rPr lang="pt-BR" dirty="0">
                <a:solidFill>
                  <a:schemeClr val="bg1"/>
                </a:solidFill>
              </a:rPr>
              <a:t>Ingrid Guimarães</a:t>
            </a:r>
          </a:p>
          <a:p>
            <a:r>
              <a:rPr lang="pt-BR" dirty="0" err="1">
                <a:solidFill>
                  <a:schemeClr val="bg1"/>
                </a:solidFill>
              </a:rPr>
              <a:t>Jaisson</a:t>
            </a:r>
            <a:r>
              <a:rPr lang="pt-BR" dirty="0">
                <a:solidFill>
                  <a:schemeClr val="bg1"/>
                </a:solidFill>
              </a:rPr>
              <a:t> de Azevedo</a:t>
            </a:r>
          </a:p>
          <a:p>
            <a:r>
              <a:rPr lang="pt-BR" dirty="0">
                <a:solidFill>
                  <a:schemeClr val="bg1"/>
                </a:solidFill>
              </a:rPr>
              <a:t>Jorge Dantas</a:t>
            </a:r>
          </a:p>
          <a:p>
            <a:r>
              <a:rPr lang="pt-BR" dirty="0">
                <a:solidFill>
                  <a:schemeClr val="bg1"/>
                </a:solidFill>
              </a:rPr>
              <a:t>Lucas Cruz</a:t>
            </a:r>
          </a:p>
          <a:p>
            <a:r>
              <a:rPr lang="pt-BR" dirty="0">
                <a:solidFill>
                  <a:schemeClr val="bg1"/>
                </a:solidFill>
              </a:rPr>
              <a:t>Mariah Moreira</a:t>
            </a:r>
          </a:p>
        </p:txBody>
      </p:sp>
    </p:spTree>
    <p:extLst>
      <p:ext uri="{BB962C8B-B14F-4D97-AF65-F5344CB8AC3E}">
        <p14:creationId xmlns:p14="http://schemas.microsoft.com/office/powerpoint/2010/main" val="415213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F863F7-70FF-0F57-9B29-2716C5E34F77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rgbClr val="181C2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2182988-D44F-E36A-2BC7-F96C2BB764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59157" y="5803323"/>
            <a:ext cx="1632843" cy="105467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7B62A7-58EE-9FCC-A28A-033579FB6C4C}"/>
              </a:ext>
            </a:extLst>
          </p:cNvPr>
          <p:cNvSpPr txBox="1"/>
          <p:nvPr/>
        </p:nvSpPr>
        <p:spPr>
          <a:xfrm>
            <a:off x="476250" y="538367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7C25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 </a:t>
            </a:r>
            <a:r>
              <a:rPr lang="pt-BR" sz="2400" dirty="0" err="1">
                <a:solidFill>
                  <a:schemeClr val="bg1"/>
                </a:solidFill>
              </a:rPr>
              <a:t>State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of</a:t>
            </a:r>
            <a:r>
              <a:rPr lang="pt-BR" sz="2400" dirty="0">
                <a:solidFill>
                  <a:schemeClr val="bg1"/>
                </a:solidFill>
              </a:rPr>
              <a:t> Data </a:t>
            </a:r>
            <a:r>
              <a:rPr lang="pt-BR" sz="2400" dirty="0" err="1">
                <a:solidFill>
                  <a:schemeClr val="bg1"/>
                </a:solidFill>
              </a:rPr>
              <a:t>Brazil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EF8431D-33B5-73FF-BF6D-B97B73F52D09}"/>
              </a:ext>
            </a:extLst>
          </p:cNvPr>
          <p:cNvSpPr txBox="1"/>
          <p:nvPr/>
        </p:nvSpPr>
        <p:spPr>
          <a:xfrm>
            <a:off x="585355" y="1681601"/>
            <a:ext cx="68343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State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of</a:t>
            </a:r>
            <a:r>
              <a:rPr lang="pt-BR" dirty="0">
                <a:solidFill>
                  <a:schemeClr val="bg1"/>
                </a:solidFill>
              </a:rPr>
              <a:t> Data </a:t>
            </a:r>
            <a:r>
              <a:rPr lang="pt-BR" dirty="0" err="1">
                <a:solidFill>
                  <a:schemeClr val="bg1"/>
                </a:solidFill>
              </a:rPr>
              <a:t>Brazil</a:t>
            </a:r>
            <a:r>
              <a:rPr lang="pt-BR" dirty="0">
                <a:solidFill>
                  <a:schemeClr val="bg1"/>
                </a:solidFill>
              </a:rPr>
              <a:t> é o mapeamento do mercado de trabalho brasileiro na área de dados desenvolvido pela Data Hackers, a maior comunidade de dados brasileira, em parceria com a Bain &amp; </a:t>
            </a:r>
            <a:r>
              <a:rPr lang="pt-BR" dirty="0" err="1">
                <a:solidFill>
                  <a:schemeClr val="bg1"/>
                </a:solidFill>
              </a:rPr>
              <a:t>Company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 questionário foi dividido em 8 partes, e dentro de cada uma das partes temos as perguntas e opções de escolha.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Parte 1 - Dados demográficos</a:t>
            </a:r>
          </a:p>
          <a:p>
            <a:r>
              <a:rPr lang="pt-BR" dirty="0">
                <a:solidFill>
                  <a:schemeClr val="bg1"/>
                </a:solidFill>
              </a:rPr>
              <a:t>Parte 2 - Dados sobre carreira</a:t>
            </a:r>
          </a:p>
          <a:p>
            <a:r>
              <a:rPr lang="pt-BR" dirty="0">
                <a:solidFill>
                  <a:schemeClr val="bg1"/>
                </a:solidFill>
              </a:rPr>
              <a:t>Parte 3 - Desafios dos gestores de times de dados</a:t>
            </a:r>
          </a:p>
          <a:p>
            <a:r>
              <a:rPr lang="pt-BR" dirty="0">
                <a:solidFill>
                  <a:schemeClr val="bg1"/>
                </a:solidFill>
              </a:rPr>
              <a:t>Parte 4 - Conhecimentos na área de dados</a:t>
            </a:r>
          </a:p>
          <a:p>
            <a:r>
              <a:rPr lang="pt-BR" dirty="0">
                <a:solidFill>
                  <a:schemeClr val="bg1"/>
                </a:solidFill>
              </a:rPr>
              <a:t>Parte 5 - Objetivos na área de dados</a:t>
            </a:r>
          </a:p>
          <a:p>
            <a:r>
              <a:rPr lang="pt-BR" dirty="0">
                <a:solidFill>
                  <a:schemeClr val="bg1"/>
                </a:solidFill>
              </a:rPr>
              <a:t>Parte 6 - Conhecimentos em Engenharia de Dados/DE</a:t>
            </a:r>
          </a:p>
          <a:p>
            <a:r>
              <a:rPr lang="pt-BR" dirty="0">
                <a:solidFill>
                  <a:schemeClr val="bg1"/>
                </a:solidFill>
              </a:rPr>
              <a:t>Parte 7 - Conhecimentos em Análise de Dados/DA</a:t>
            </a:r>
          </a:p>
          <a:p>
            <a:r>
              <a:rPr lang="pt-BR" dirty="0">
                <a:solidFill>
                  <a:schemeClr val="bg1"/>
                </a:solidFill>
              </a:rPr>
              <a:t>Parte 8 - Conhecimentos em Ciências de Dados/DS</a:t>
            </a:r>
          </a:p>
          <a:p>
            <a:endParaRPr lang="pt-BR" sz="1600" i="1" dirty="0">
              <a:solidFill>
                <a:schemeClr val="bg1"/>
              </a:solidFill>
            </a:endParaRPr>
          </a:p>
          <a:p>
            <a:r>
              <a:rPr lang="pt-BR" sz="1600" i="1" dirty="0">
                <a:solidFill>
                  <a:schemeClr val="bg1"/>
                </a:solidFill>
              </a:rPr>
              <a:t>Cada pergunta é dividida em Parte, Letra da Pergunta, Número da Opção escolhida Exemplo: P3a_1 = Parte 3, pergunta (a), opção (1)</a:t>
            </a:r>
          </a:p>
        </p:txBody>
      </p:sp>
    </p:spTree>
    <p:extLst>
      <p:ext uri="{BB962C8B-B14F-4D97-AF65-F5344CB8AC3E}">
        <p14:creationId xmlns:p14="http://schemas.microsoft.com/office/powerpoint/2010/main" val="236094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F863F7-70FF-0F57-9B29-2716C5E34F77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rgbClr val="181C2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2182988-D44F-E36A-2BC7-F96C2BB764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59157" y="5803323"/>
            <a:ext cx="1632843" cy="105467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7B62A7-58EE-9FCC-A28A-033579FB6C4C}"/>
              </a:ext>
            </a:extLst>
          </p:cNvPr>
          <p:cNvSpPr txBox="1"/>
          <p:nvPr/>
        </p:nvSpPr>
        <p:spPr>
          <a:xfrm>
            <a:off x="476250" y="538367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7C25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 </a:t>
            </a:r>
            <a:r>
              <a:rPr lang="pt-BR" sz="2400" dirty="0">
                <a:solidFill>
                  <a:schemeClr val="bg1"/>
                </a:solidFill>
              </a:rPr>
              <a:t>Descrição do Problema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EF8431D-33B5-73FF-BF6D-B97B73F52D09}"/>
              </a:ext>
            </a:extLst>
          </p:cNvPr>
          <p:cNvSpPr txBox="1"/>
          <p:nvPr/>
        </p:nvSpPr>
        <p:spPr>
          <a:xfrm>
            <a:off x="585355" y="1681601"/>
            <a:ext cx="683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Muitas colunas ....</a:t>
            </a:r>
            <a:endParaRPr lang="pt-BR" sz="1600" i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544B82-ED1C-E634-239D-58CCCA01CAB6}"/>
              </a:ext>
            </a:extLst>
          </p:cNvPr>
          <p:cNvSpPr txBox="1"/>
          <p:nvPr/>
        </p:nvSpPr>
        <p:spPr>
          <a:xfrm>
            <a:off x="471894" y="3355594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7C25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 </a:t>
            </a:r>
            <a:r>
              <a:rPr lang="pt-BR" sz="2400" dirty="0">
                <a:solidFill>
                  <a:schemeClr val="bg1"/>
                </a:solidFill>
              </a:rPr>
              <a:t>Proposta e Solução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C0092C-B630-6628-98B8-2EF8CCB88A3F}"/>
              </a:ext>
            </a:extLst>
          </p:cNvPr>
          <p:cNvSpPr txBox="1"/>
          <p:nvPr/>
        </p:nvSpPr>
        <p:spPr>
          <a:xfrm>
            <a:off x="580999" y="4498828"/>
            <a:ext cx="683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Divisão em grupos e temas, montar </a:t>
            </a:r>
            <a:r>
              <a:rPr lang="pt-BR" dirty="0" err="1">
                <a:solidFill>
                  <a:schemeClr val="bg1"/>
                </a:solidFill>
              </a:rPr>
              <a:t>df</a:t>
            </a:r>
            <a:r>
              <a:rPr lang="pt-BR" dirty="0">
                <a:solidFill>
                  <a:schemeClr val="bg1"/>
                </a:solidFill>
              </a:rPr>
              <a:t> para depois tratar apenas as colunas necessárias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8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F863F7-70FF-0F57-9B29-2716C5E34F77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rgbClr val="181C2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2182988-D44F-E36A-2BC7-F96C2BB764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59157" y="5803323"/>
            <a:ext cx="1632843" cy="105467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7B62A7-58EE-9FCC-A28A-033579FB6C4C}"/>
              </a:ext>
            </a:extLst>
          </p:cNvPr>
          <p:cNvSpPr txBox="1"/>
          <p:nvPr/>
        </p:nvSpPr>
        <p:spPr>
          <a:xfrm>
            <a:off x="476250" y="538367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7C25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 </a:t>
            </a:r>
            <a:r>
              <a:rPr lang="pt-BR" sz="2400" dirty="0" err="1">
                <a:solidFill>
                  <a:schemeClr val="bg1"/>
                </a:solidFill>
              </a:rPr>
              <a:t>State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of</a:t>
            </a:r>
            <a:r>
              <a:rPr lang="pt-BR" sz="2400" dirty="0">
                <a:solidFill>
                  <a:schemeClr val="bg1"/>
                </a:solidFill>
              </a:rPr>
              <a:t> Data </a:t>
            </a:r>
            <a:r>
              <a:rPr lang="pt-BR" sz="2400" dirty="0" err="1">
                <a:solidFill>
                  <a:schemeClr val="bg1"/>
                </a:solidFill>
              </a:rPr>
              <a:t>Brazil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EF8431D-33B5-73FF-BF6D-B97B73F52D09}"/>
              </a:ext>
            </a:extLst>
          </p:cNvPr>
          <p:cNvSpPr txBox="1"/>
          <p:nvPr/>
        </p:nvSpPr>
        <p:spPr>
          <a:xfrm>
            <a:off x="585355" y="1681601"/>
            <a:ext cx="68343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State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of</a:t>
            </a:r>
            <a:r>
              <a:rPr lang="pt-BR" dirty="0">
                <a:solidFill>
                  <a:schemeClr val="bg1"/>
                </a:solidFill>
              </a:rPr>
              <a:t> Data </a:t>
            </a:r>
            <a:r>
              <a:rPr lang="pt-BR" dirty="0" err="1">
                <a:solidFill>
                  <a:schemeClr val="bg1"/>
                </a:solidFill>
              </a:rPr>
              <a:t>Brazil</a:t>
            </a:r>
            <a:r>
              <a:rPr lang="pt-BR" dirty="0">
                <a:solidFill>
                  <a:schemeClr val="bg1"/>
                </a:solidFill>
              </a:rPr>
              <a:t> é o mapeamento do mercado de trabalho brasileiro na área de dados desenvolvido pela Data Hackers, a maior comunidade de dados brasileira, em parceria com a Bain &amp; </a:t>
            </a:r>
            <a:r>
              <a:rPr lang="pt-BR" dirty="0" err="1">
                <a:solidFill>
                  <a:schemeClr val="bg1"/>
                </a:solidFill>
              </a:rPr>
              <a:t>Company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 questionário foi dividido em 8 partes, e dentro de cada uma das partes temos as perguntas e opções de escolha.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Parte 1 - Dados demográficos</a:t>
            </a:r>
          </a:p>
          <a:p>
            <a:r>
              <a:rPr lang="pt-BR" dirty="0">
                <a:solidFill>
                  <a:schemeClr val="bg1"/>
                </a:solidFill>
              </a:rPr>
              <a:t>Parte 2 - Dados sobre carreira</a:t>
            </a:r>
          </a:p>
          <a:p>
            <a:r>
              <a:rPr lang="pt-BR" dirty="0">
                <a:solidFill>
                  <a:schemeClr val="bg1"/>
                </a:solidFill>
              </a:rPr>
              <a:t>Parte 3 - Desafios dos gestores de times de dados</a:t>
            </a:r>
          </a:p>
          <a:p>
            <a:r>
              <a:rPr lang="pt-BR" dirty="0">
                <a:solidFill>
                  <a:schemeClr val="bg1"/>
                </a:solidFill>
              </a:rPr>
              <a:t>Parte 4 - Conhecimentos na área de dados</a:t>
            </a:r>
          </a:p>
          <a:p>
            <a:r>
              <a:rPr lang="pt-BR" dirty="0">
                <a:solidFill>
                  <a:schemeClr val="bg1"/>
                </a:solidFill>
              </a:rPr>
              <a:t>Parte 5 - Objetivos na área de dados</a:t>
            </a:r>
          </a:p>
          <a:p>
            <a:r>
              <a:rPr lang="pt-BR" dirty="0">
                <a:solidFill>
                  <a:schemeClr val="bg1"/>
                </a:solidFill>
              </a:rPr>
              <a:t>Parte 6 - Conhecimentos em Engenharia de Dados/DE</a:t>
            </a:r>
          </a:p>
          <a:p>
            <a:r>
              <a:rPr lang="pt-BR" dirty="0">
                <a:solidFill>
                  <a:schemeClr val="bg1"/>
                </a:solidFill>
              </a:rPr>
              <a:t>Parte 7 - Conhecimentos em Análise de Dados/DA</a:t>
            </a:r>
          </a:p>
          <a:p>
            <a:r>
              <a:rPr lang="pt-BR" dirty="0">
                <a:solidFill>
                  <a:schemeClr val="bg1"/>
                </a:solidFill>
              </a:rPr>
              <a:t>Parte 8 - Conhecimentos em Ciências de Dados/DS</a:t>
            </a:r>
          </a:p>
          <a:p>
            <a:endParaRPr lang="pt-BR" sz="1600" i="1" dirty="0">
              <a:solidFill>
                <a:schemeClr val="bg1"/>
              </a:solidFill>
            </a:endParaRPr>
          </a:p>
          <a:p>
            <a:r>
              <a:rPr lang="pt-BR" sz="1600" i="1" dirty="0">
                <a:solidFill>
                  <a:schemeClr val="bg1"/>
                </a:solidFill>
              </a:rPr>
              <a:t>Cada pergunta é dividida em Parte, Letra da Pergunta, Número da Opção escolhida Exemplo: P3a_1 = Parte 3, pergunta (a), opção (1)</a:t>
            </a:r>
          </a:p>
        </p:txBody>
      </p:sp>
    </p:spTree>
    <p:extLst>
      <p:ext uri="{BB962C8B-B14F-4D97-AF65-F5344CB8AC3E}">
        <p14:creationId xmlns:p14="http://schemas.microsoft.com/office/powerpoint/2010/main" val="122827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F863F7-70FF-0F57-9B29-2716C5E34F77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rgbClr val="181C2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2182988-D44F-E36A-2BC7-F96C2BB764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59157" y="5803323"/>
            <a:ext cx="1632843" cy="105467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7B62A7-58EE-9FCC-A28A-033579FB6C4C}"/>
              </a:ext>
            </a:extLst>
          </p:cNvPr>
          <p:cNvSpPr txBox="1"/>
          <p:nvPr/>
        </p:nvSpPr>
        <p:spPr>
          <a:xfrm>
            <a:off x="476250" y="538367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7C252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 </a:t>
            </a:r>
            <a:r>
              <a:rPr lang="pt-BR" sz="2400" dirty="0" err="1">
                <a:solidFill>
                  <a:schemeClr val="bg1"/>
                </a:solidFill>
              </a:rPr>
              <a:t>State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of</a:t>
            </a:r>
            <a:r>
              <a:rPr lang="pt-BR" sz="2400" dirty="0">
                <a:solidFill>
                  <a:schemeClr val="bg1"/>
                </a:solidFill>
              </a:rPr>
              <a:t> Data </a:t>
            </a:r>
            <a:r>
              <a:rPr lang="pt-BR" sz="2400" dirty="0" err="1">
                <a:solidFill>
                  <a:schemeClr val="bg1"/>
                </a:solidFill>
              </a:rPr>
              <a:t>Brazil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EF8431D-33B5-73FF-BF6D-B97B73F52D09}"/>
              </a:ext>
            </a:extLst>
          </p:cNvPr>
          <p:cNvSpPr txBox="1"/>
          <p:nvPr/>
        </p:nvSpPr>
        <p:spPr>
          <a:xfrm>
            <a:off x="585355" y="1681601"/>
            <a:ext cx="68343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State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of</a:t>
            </a:r>
            <a:r>
              <a:rPr lang="pt-BR" dirty="0">
                <a:solidFill>
                  <a:schemeClr val="bg1"/>
                </a:solidFill>
              </a:rPr>
              <a:t> Data </a:t>
            </a:r>
            <a:r>
              <a:rPr lang="pt-BR" dirty="0" err="1">
                <a:solidFill>
                  <a:schemeClr val="bg1"/>
                </a:solidFill>
              </a:rPr>
              <a:t>Brazil</a:t>
            </a:r>
            <a:r>
              <a:rPr lang="pt-BR" dirty="0">
                <a:solidFill>
                  <a:schemeClr val="bg1"/>
                </a:solidFill>
              </a:rPr>
              <a:t> é o mapeamento do mercado de trabalho brasileiro na área de dados desenvolvido pela Data Hackers, a maior comunidade de dados brasileira, em parceria com a Bain &amp; </a:t>
            </a:r>
            <a:r>
              <a:rPr lang="pt-BR" dirty="0" err="1">
                <a:solidFill>
                  <a:schemeClr val="bg1"/>
                </a:solidFill>
              </a:rPr>
              <a:t>Company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 questionário foi dividido em 8 partes, e dentro de cada uma das partes temos as perguntas e opções de escolha.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Parte 1 - Dados demográficos</a:t>
            </a:r>
          </a:p>
          <a:p>
            <a:r>
              <a:rPr lang="pt-BR" dirty="0">
                <a:solidFill>
                  <a:schemeClr val="bg1"/>
                </a:solidFill>
              </a:rPr>
              <a:t>Parte 2 - Dados sobre carreira</a:t>
            </a:r>
          </a:p>
          <a:p>
            <a:r>
              <a:rPr lang="pt-BR" dirty="0">
                <a:solidFill>
                  <a:schemeClr val="bg1"/>
                </a:solidFill>
              </a:rPr>
              <a:t>Parte 3 - Desafios dos gestores de times de dados</a:t>
            </a:r>
          </a:p>
          <a:p>
            <a:r>
              <a:rPr lang="pt-BR" dirty="0">
                <a:solidFill>
                  <a:schemeClr val="bg1"/>
                </a:solidFill>
              </a:rPr>
              <a:t>Parte 4 - Conhecimentos na área de dados</a:t>
            </a:r>
          </a:p>
          <a:p>
            <a:r>
              <a:rPr lang="pt-BR" dirty="0">
                <a:solidFill>
                  <a:schemeClr val="bg1"/>
                </a:solidFill>
              </a:rPr>
              <a:t>Parte 5 - Objetivos na área de dados</a:t>
            </a:r>
          </a:p>
          <a:p>
            <a:r>
              <a:rPr lang="pt-BR" dirty="0">
                <a:solidFill>
                  <a:schemeClr val="bg1"/>
                </a:solidFill>
              </a:rPr>
              <a:t>Parte 6 - Conhecimentos em Engenharia de Dados/DE</a:t>
            </a:r>
          </a:p>
          <a:p>
            <a:r>
              <a:rPr lang="pt-BR" dirty="0">
                <a:solidFill>
                  <a:schemeClr val="bg1"/>
                </a:solidFill>
              </a:rPr>
              <a:t>Parte 7 - Conhecimentos em Análise de Dados/DA</a:t>
            </a:r>
          </a:p>
          <a:p>
            <a:r>
              <a:rPr lang="pt-BR" dirty="0">
                <a:solidFill>
                  <a:schemeClr val="bg1"/>
                </a:solidFill>
              </a:rPr>
              <a:t>Parte 8 - Conhecimentos em Ciências de Dados/DS</a:t>
            </a:r>
          </a:p>
          <a:p>
            <a:endParaRPr lang="pt-BR" sz="1600" i="1" dirty="0">
              <a:solidFill>
                <a:schemeClr val="bg1"/>
              </a:solidFill>
            </a:endParaRPr>
          </a:p>
          <a:p>
            <a:r>
              <a:rPr lang="pt-BR" sz="1600" i="1" dirty="0">
                <a:solidFill>
                  <a:schemeClr val="bg1"/>
                </a:solidFill>
              </a:rPr>
              <a:t>Cada pergunta é dividida em Parte, Letra da Pergunta, Número da Opção escolhida Exemplo: P3a_1 = Parte 3, pergunta (a), opção (1)</a:t>
            </a:r>
          </a:p>
        </p:txBody>
      </p:sp>
    </p:spTree>
    <p:extLst>
      <p:ext uri="{BB962C8B-B14F-4D97-AF65-F5344CB8AC3E}">
        <p14:creationId xmlns:p14="http://schemas.microsoft.com/office/powerpoint/2010/main" val="463551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536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ADLaM Display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Mariah Moreira</dc:creator>
  <cp:lastModifiedBy>Mariah Moreira</cp:lastModifiedBy>
  <cp:revision>2</cp:revision>
  <dcterms:created xsi:type="dcterms:W3CDTF">2023-08-16T23:23:45Z</dcterms:created>
  <dcterms:modified xsi:type="dcterms:W3CDTF">2023-08-17T00:32:05Z</dcterms:modified>
</cp:coreProperties>
</file>