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11/25/2020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11/25/2020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11/25/2020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D7461-ED8B-47BA-AE87-56EEC0FBAA00}"/>
              </a:ext>
            </a:extLst>
          </p:cNvPr>
          <p:cNvSpPr>
            <a:spLocks noGrp="1"/>
          </p:cNvSpPr>
          <p:nvPr>
            <p:ph type="ctrTitle"/>
          </p:nvPr>
        </p:nvSpPr>
        <p:spPr/>
        <p:txBody>
          <a:bodyPr>
            <a:normAutofit fontScale="90000"/>
          </a:bodyPr>
          <a:lstStyle/>
          <a:p>
            <a:r>
              <a:rPr lang="en-US" b="0" i="0" dirty="0">
                <a:effectLst/>
                <a:latin typeface="Arial" panose="020B0604020202020204" pitchFamily="34" charset="0"/>
              </a:rPr>
              <a:t>The World of Network Analysis</a:t>
            </a:r>
            <a:endParaRPr lang="es-MX" dirty="0"/>
          </a:p>
        </p:txBody>
      </p:sp>
      <p:sp>
        <p:nvSpPr>
          <p:cNvPr id="3" name="Subtítulo 2">
            <a:extLst>
              <a:ext uri="{FF2B5EF4-FFF2-40B4-BE49-F238E27FC236}">
                <a16:creationId xmlns:a16="http://schemas.microsoft.com/office/drawing/2014/main" id="{8B68C970-1B4A-44E6-9887-26D2329F0D0E}"/>
              </a:ext>
            </a:extLst>
          </p:cNvPr>
          <p:cNvSpPr>
            <a:spLocks noGrp="1"/>
          </p:cNvSpPr>
          <p:nvPr>
            <p:ph type="subTitle" idx="1"/>
          </p:nvPr>
        </p:nvSpPr>
        <p:spPr/>
        <p:txBody>
          <a:bodyPr/>
          <a:lstStyle/>
          <a:p>
            <a:br>
              <a:rPr lang="es-MX" dirty="0"/>
            </a:br>
            <a:r>
              <a:rPr lang="es-MX" b="0" i="0" dirty="0">
                <a:effectLst/>
                <a:latin typeface="arial" panose="020B0604020202020204" pitchFamily="34" charset="0"/>
              </a:rPr>
              <a:t>El mundo del análisis de redes</a:t>
            </a:r>
            <a:endParaRPr lang="es-MX" dirty="0"/>
          </a:p>
        </p:txBody>
      </p:sp>
    </p:spTree>
    <p:extLst>
      <p:ext uri="{BB962C8B-B14F-4D97-AF65-F5344CB8AC3E}">
        <p14:creationId xmlns:p14="http://schemas.microsoft.com/office/powerpoint/2010/main" val="407984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9E81D-D45D-4BA8-A3A8-2B398915C437}"/>
              </a:ext>
            </a:extLst>
          </p:cNvPr>
          <p:cNvSpPr>
            <a:spLocks noGrp="1"/>
          </p:cNvSpPr>
          <p:nvPr>
            <p:ph type="title"/>
          </p:nvPr>
        </p:nvSpPr>
        <p:spPr/>
        <p:txBody>
          <a:bodyPr/>
          <a:lstStyle/>
          <a:p>
            <a:pPr algn="ctr"/>
            <a:r>
              <a:rPr lang="es-MX" dirty="0"/>
              <a:t>Introducción</a:t>
            </a:r>
          </a:p>
        </p:txBody>
      </p:sp>
      <p:sp>
        <p:nvSpPr>
          <p:cNvPr id="3" name="Marcador de contenido 2">
            <a:extLst>
              <a:ext uri="{FF2B5EF4-FFF2-40B4-BE49-F238E27FC236}">
                <a16:creationId xmlns:a16="http://schemas.microsoft.com/office/drawing/2014/main" id="{89846790-FE7E-47F8-870D-BFCD4F35F5E6}"/>
              </a:ext>
            </a:extLst>
          </p:cNvPr>
          <p:cNvSpPr>
            <a:spLocks noGrp="1"/>
          </p:cNvSpPr>
          <p:nvPr>
            <p:ph idx="1"/>
          </p:nvPr>
        </p:nvSpPr>
        <p:spPr>
          <a:xfrm>
            <a:off x="2773599" y="974888"/>
            <a:ext cx="7796540" cy="3997828"/>
          </a:xfrm>
        </p:spPr>
        <p:txBody>
          <a:bodyPr/>
          <a:lstStyle/>
          <a:p>
            <a:pPr marL="0" indent="0">
              <a:lnSpc>
                <a:spcPct val="107000"/>
              </a:lnSpc>
              <a:spcAft>
                <a:spcPts val="800"/>
              </a:spcAft>
              <a:buNone/>
            </a:pPr>
            <a:r>
              <a:rPr lang="es-MX" sz="1800" dirty="0">
                <a:effectLst/>
                <a:ea typeface="Calibri" panose="020F0502020204030204" pitchFamily="34" charset="0"/>
                <a:cs typeface="Times New Roman" panose="02020603050405020304" pitchFamily="18" charset="0"/>
              </a:rPr>
              <a:t>El análisis de red es el proceso de escuchar y analizar el tráfico de la red. El análisis de red ofrece una perspectiva en las comunicaciones de red para identificar problemas de rendimiento, localizar infracciones de seguridad, analizar aplicaciones su comportamiento y planificar la capacidad. El análisis de red (también conocido como "análisis de protocolo")</a:t>
            </a:r>
          </a:p>
          <a:p>
            <a:pPr marL="0" indent="0">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9DB6A303-6B8A-4374-BB1F-E2B2F476E7D1}"/>
              </a:ext>
            </a:extLst>
          </p:cNvPr>
          <p:cNvPicPr>
            <a:picLocks noChangeAspect="1"/>
          </p:cNvPicPr>
          <p:nvPr/>
        </p:nvPicPr>
        <p:blipFill>
          <a:blip r:embed="rId2"/>
          <a:stretch>
            <a:fillRect/>
          </a:stretch>
        </p:blipFill>
        <p:spPr>
          <a:xfrm>
            <a:off x="4177239" y="3693542"/>
            <a:ext cx="3837521" cy="2558347"/>
          </a:xfrm>
          <a:prstGeom prst="rect">
            <a:avLst/>
          </a:prstGeom>
        </p:spPr>
      </p:pic>
    </p:spTree>
    <p:extLst>
      <p:ext uri="{BB962C8B-B14F-4D97-AF65-F5344CB8AC3E}">
        <p14:creationId xmlns:p14="http://schemas.microsoft.com/office/powerpoint/2010/main" val="6942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846790-FE7E-47F8-870D-BFCD4F35F5E6}"/>
              </a:ext>
            </a:extLst>
          </p:cNvPr>
          <p:cNvSpPr>
            <a:spLocks noGrp="1"/>
          </p:cNvSpPr>
          <p:nvPr>
            <p:ph idx="1"/>
          </p:nvPr>
        </p:nvSpPr>
        <p:spPr>
          <a:xfrm>
            <a:off x="2471758" y="832845"/>
            <a:ext cx="7796540" cy="1466471"/>
          </a:xfrm>
        </p:spPr>
        <p:txBody>
          <a:bodyPr/>
          <a:lstStyle/>
          <a:p>
            <a:pPr marL="0" indent="0">
              <a:buNone/>
            </a:pPr>
            <a:r>
              <a:rPr lang="es-MX" sz="1800" dirty="0">
                <a:latin typeface="+mj-lt"/>
                <a:ea typeface="Calibri" panose="020F0502020204030204" pitchFamily="34" charset="0"/>
                <a:cs typeface="Times New Roman" panose="02020603050405020304" pitchFamily="18" charset="0"/>
              </a:rPr>
              <a:t>E</a:t>
            </a:r>
            <a:r>
              <a:rPr lang="es-MX" sz="1800" dirty="0">
                <a:effectLst/>
                <a:latin typeface="+mj-lt"/>
                <a:ea typeface="Calibri" panose="020F0502020204030204" pitchFamily="34" charset="0"/>
                <a:cs typeface="Times New Roman" panose="02020603050405020304" pitchFamily="18" charset="0"/>
              </a:rPr>
              <a:t>s un proceso utilizado por profesionales responsables del rendimiento y la seguridad de la red.</a:t>
            </a:r>
          </a:p>
        </p:txBody>
      </p:sp>
      <p:pic>
        <p:nvPicPr>
          <p:cNvPr id="8" name="Imagen 7">
            <a:extLst>
              <a:ext uri="{FF2B5EF4-FFF2-40B4-BE49-F238E27FC236}">
                <a16:creationId xmlns:a16="http://schemas.microsoft.com/office/drawing/2014/main" id="{95CF0909-C600-4279-A83B-CFBA7BEAE4C9}"/>
              </a:ext>
            </a:extLst>
          </p:cNvPr>
          <p:cNvPicPr>
            <a:picLocks noChangeAspect="1"/>
          </p:cNvPicPr>
          <p:nvPr/>
        </p:nvPicPr>
        <p:blipFill>
          <a:blip r:embed="rId2"/>
          <a:stretch>
            <a:fillRect/>
          </a:stretch>
        </p:blipFill>
        <p:spPr>
          <a:xfrm>
            <a:off x="4625266" y="2752079"/>
            <a:ext cx="3097382" cy="2445428"/>
          </a:xfrm>
          <a:prstGeom prst="rect">
            <a:avLst/>
          </a:prstGeom>
        </p:spPr>
      </p:pic>
    </p:spTree>
    <p:extLst>
      <p:ext uri="{BB962C8B-B14F-4D97-AF65-F5344CB8AC3E}">
        <p14:creationId xmlns:p14="http://schemas.microsoft.com/office/powerpoint/2010/main" val="3109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846790-FE7E-47F8-870D-BFCD4F35F5E6}"/>
              </a:ext>
            </a:extLst>
          </p:cNvPr>
          <p:cNvSpPr>
            <a:spLocks noGrp="1"/>
          </p:cNvSpPr>
          <p:nvPr>
            <p:ph idx="1"/>
          </p:nvPr>
        </p:nvSpPr>
        <p:spPr>
          <a:xfrm>
            <a:off x="2418492" y="880263"/>
            <a:ext cx="7796540" cy="3997828"/>
          </a:xfrm>
        </p:spPr>
        <p:txBody>
          <a:bodyPr/>
          <a:lstStyle/>
          <a:p>
            <a:pPr marL="0" indent="0">
              <a:lnSpc>
                <a:spcPct val="107000"/>
              </a:lnSpc>
              <a:spcAft>
                <a:spcPts val="800"/>
              </a:spcAft>
              <a:buNone/>
            </a:pPr>
            <a:r>
              <a:rPr lang="es-MX" b="1" dirty="0">
                <a:effectLst/>
                <a:latin typeface="Calibri" panose="020F0502020204030204" pitchFamily="34" charset="0"/>
                <a:ea typeface="Calibri" panose="020F0502020204030204" pitchFamily="34" charset="0"/>
                <a:cs typeface="Times New Roman" panose="02020603050405020304" pitchFamily="18" charset="0"/>
              </a:rPr>
              <a:t>Adquirir tres habilidades básicas para ser un analista de redes de primer nivel que pueda detectar la causa de los problemas de rendimiento.</a:t>
            </a:r>
          </a:p>
          <a:p>
            <a:pPr marL="0" indent="0">
              <a:lnSpc>
                <a:spcPct val="107000"/>
              </a:lnSpc>
              <a:spcAft>
                <a:spcPts val="800"/>
              </a:spcAft>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Evidencia de hosts violados, aplicaciones que se comportan mal o la inminente sobrecarga de la red.</a:t>
            </a: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1. Conocimientos sólidos de las comunicaciones TCP / IP</a:t>
            </a: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 Comodidad con Wireshark</a:t>
            </a:r>
          </a:p>
          <a:p>
            <a:pPr>
              <a:lnSpc>
                <a:spcPct val="107000"/>
              </a:lnSpc>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3. Familiaridad con las estructuras de paquetes y los flujos de paquetes típicos</a:t>
            </a:r>
          </a:p>
          <a:p>
            <a:pPr marL="0" indent="0">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271052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846790-FE7E-47F8-870D-BFCD4F35F5E6}"/>
              </a:ext>
            </a:extLst>
          </p:cNvPr>
          <p:cNvSpPr>
            <a:spLocks noGrp="1"/>
          </p:cNvSpPr>
          <p:nvPr>
            <p:ph idx="1"/>
          </p:nvPr>
        </p:nvSpPr>
        <p:spPr>
          <a:xfrm>
            <a:off x="1429305" y="337351"/>
            <a:ext cx="9010431" cy="5734975"/>
          </a:xfrm>
        </p:spPr>
        <p:txBody>
          <a:bodyPr>
            <a:normAutofit fontScale="92500" lnSpcReduction="20000"/>
          </a:bodyPr>
          <a:lstStyle/>
          <a:p>
            <a:pPr marL="0" indent="0">
              <a:lnSpc>
                <a:spcPct val="107000"/>
              </a:lnSpc>
              <a:spcAft>
                <a:spcPts val="800"/>
              </a:spcAft>
              <a:buNone/>
            </a:pPr>
            <a:r>
              <a:rPr lang="es-MX" b="1" dirty="0">
                <a:effectLst/>
                <a:latin typeface="Calibri" panose="020F0502020204030204" pitchFamily="34" charset="0"/>
                <a:ea typeface="Calibri" panose="020F0502020204030204" pitchFamily="34" charset="0"/>
                <a:cs typeface="Times New Roman" panose="02020603050405020304" pitchFamily="18" charset="0"/>
              </a:rPr>
              <a:t>La sesión de análisis de red incluye varias tareas:</a:t>
            </a:r>
          </a:p>
          <a:p>
            <a:pPr marL="0" indent="0">
              <a:lnSpc>
                <a:spcPct val="107000"/>
              </a:lnSpc>
              <a:spcAft>
                <a:spcPts val="800"/>
              </a:spcAft>
              <a:buNone/>
            </a:pPr>
            <a:r>
              <a:rPr lang="es-MX" sz="1800" dirty="0">
                <a:latin typeface="Calibri" panose="020F0502020204030204" pitchFamily="34" charset="0"/>
                <a:ea typeface="Calibri" panose="020F0502020204030204" pitchFamily="34" charset="0"/>
                <a:cs typeface="Times New Roman" panose="02020603050405020304" pitchFamily="18"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Capturar paquetes en la ubicación apropiada</a:t>
            </a:r>
          </a:p>
          <a:p>
            <a:pPr marL="0" indent="0">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MX" sz="1800" dirty="0">
                <a:latin typeface="Calibri" panose="020F0502020204030204" pitchFamily="34" charset="0"/>
                <a:ea typeface="Calibri" panose="020F0502020204030204" pitchFamily="34" charset="0"/>
                <a:cs typeface="Times New Roman" panose="02020603050405020304" pitchFamily="18"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Aplicar filtros para centrarse en el tráfico de interés</a:t>
            </a:r>
          </a:p>
          <a:p>
            <a:pPr marL="0" indent="0">
              <a:lnSpc>
                <a:spcPct val="107000"/>
              </a:lnSpc>
              <a:spcAft>
                <a:spcPts val="800"/>
              </a:spcAft>
              <a:buNone/>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MX" sz="1800" dirty="0">
                <a:latin typeface="Calibri" panose="020F0502020204030204" pitchFamily="34" charset="0"/>
                <a:ea typeface="Calibri" panose="020F0502020204030204" pitchFamily="34" charset="0"/>
                <a:cs typeface="Times New Roman" panose="02020603050405020304" pitchFamily="18" charset="0"/>
              </a:rPr>
              <a:t>-</a:t>
            </a:r>
            <a:r>
              <a:rPr lang="es-MX" sz="1800" dirty="0">
                <a:effectLst/>
                <a:latin typeface="Calibri" panose="020F0502020204030204" pitchFamily="34" charset="0"/>
                <a:ea typeface="Calibri" panose="020F0502020204030204" pitchFamily="34" charset="0"/>
                <a:cs typeface="Times New Roman" panose="02020603050405020304" pitchFamily="18" charset="0"/>
              </a:rPr>
              <a:t>Revisar e identificar anomalías en el tráfico</a:t>
            </a:r>
          </a:p>
          <a:p>
            <a:pPr marL="0" indent="0">
              <a:buNone/>
            </a:pPr>
            <a:endParaRPr lang="es-MX" dirty="0"/>
          </a:p>
        </p:txBody>
      </p:sp>
      <p:pic>
        <p:nvPicPr>
          <p:cNvPr id="4" name="Imagen 3">
            <a:extLst>
              <a:ext uri="{FF2B5EF4-FFF2-40B4-BE49-F238E27FC236}">
                <a16:creationId xmlns:a16="http://schemas.microsoft.com/office/drawing/2014/main" id="{CD9A669D-58BC-4799-A6D8-822B9EE27DE8}"/>
              </a:ext>
            </a:extLst>
          </p:cNvPr>
          <p:cNvPicPr>
            <a:picLocks noChangeAspect="1"/>
          </p:cNvPicPr>
          <p:nvPr/>
        </p:nvPicPr>
        <p:blipFill>
          <a:blip r:embed="rId2"/>
          <a:stretch>
            <a:fillRect/>
          </a:stretch>
        </p:blipFill>
        <p:spPr>
          <a:xfrm>
            <a:off x="2944097" y="2079232"/>
            <a:ext cx="953201" cy="1048521"/>
          </a:xfrm>
          <a:prstGeom prst="rect">
            <a:avLst/>
          </a:prstGeom>
        </p:spPr>
      </p:pic>
      <p:pic>
        <p:nvPicPr>
          <p:cNvPr id="5" name="Imagen 4">
            <a:extLst>
              <a:ext uri="{FF2B5EF4-FFF2-40B4-BE49-F238E27FC236}">
                <a16:creationId xmlns:a16="http://schemas.microsoft.com/office/drawing/2014/main" id="{1AF15F0B-9759-4A3F-90CC-005D64A8BE76}"/>
              </a:ext>
            </a:extLst>
          </p:cNvPr>
          <p:cNvPicPr>
            <a:picLocks noChangeAspect="1"/>
          </p:cNvPicPr>
          <p:nvPr/>
        </p:nvPicPr>
        <p:blipFill>
          <a:blip r:embed="rId2"/>
          <a:stretch>
            <a:fillRect/>
          </a:stretch>
        </p:blipFill>
        <p:spPr>
          <a:xfrm>
            <a:off x="4422903" y="2079232"/>
            <a:ext cx="953201" cy="1048521"/>
          </a:xfrm>
          <a:prstGeom prst="rect">
            <a:avLst/>
          </a:prstGeom>
        </p:spPr>
      </p:pic>
      <p:pic>
        <p:nvPicPr>
          <p:cNvPr id="6" name="Imagen 5">
            <a:extLst>
              <a:ext uri="{FF2B5EF4-FFF2-40B4-BE49-F238E27FC236}">
                <a16:creationId xmlns:a16="http://schemas.microsoft.com/office/drawing/2014/main" id="{C66D6A7C-9119-4853-B5D4-1393D2777BA3}"/>
              </a:ext>
            </a:extLst>
          </p:cNvPr>
          <p:cNvPicPr>
            <a:picLocks noChangeAspect="1"/>
          </p:cNvPicPr>
          <p:nvPr/>
        </p:nvPicPr>
        <p:blipFill>
          <a:blip r:embed="rId2"/>
          <a:stretch>
            <a:fillRect/>
          </a:stretch>
        </p:blipFill>
        <p:spPr>
          <a:xfrm>
            <a:off x="5901709" y="2079231"/>
            <a:ext cx="953201" cy="1048521"/>
          </a:xfrm>
          <a:prstGeom prst="rect">
            <a:avLst/>
          </a:prstGeom>
        </p:spPr>
      </p:pic>
      <p:pic>
        <p:nvPicPr>
          <p:cNvPr id="8" name="Imagen 7">
            <a:extLst>
              <a:ext uri="{FF2B5EF4-FFF2-40B4-BE49-F238E27FC236}">
                <a16:creationId xmlns:a16="http://schemas.microsoft.com/office/drawing/2014/main" id="{DAAE40C4-71AA-4EDE-9123-53B5E174E951}"/>
              </a:ext>
            </a:extLst>
          </p:cNvPr>
          <p:cNvPicPr>
            <a:picLocks noChangeAspect="1"/>
          </p:cNvPicPr>
          <p:nvPr/>
        </p:nvPicPr>
        <p:blipFill>
          <a:blip r:embed="rId3"/>
          <a:stretch>
            <a:fillRect/>
          </a:stretch>
        </p:blipFill>
        <p:spPr>
          <a:xfrm>
            <a:off x="3569887" y="3870965"/>
            <a:ext cx="2659232" cy="1458146"/>
          </a:xfrm>
          <a:prstGeom prst="rect">
            <a:avLst/>
          </a:prstGeom>
        </p:spPr>
      </p:pic>
    </p:spTree>
    <p:extLst>
      <p:ext uri="{BB962C8B-B14F-4D97-AF65-F5344CB8AC3E}">
        <p14:creationId xmlns:p14="http://schemas.microsoft.com/office/powerpoint/2010/main" val="257289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512246-0F46-40A3-88F3-DCDDC2F7679B}"/>
              </a:ext>
            </a:extLst>
          </p:cNvPr>
          <p:cNvPicPr>
            <a:picLocks noChangeAspect="1"/>
          </p:cNvPicPr>
          <p:nvPr/>
        </p:nvPicPr>
        <p:blipFill>
          <a:blip r:embed="rId2"/>
          <a:stretch>
            <a:fillRect/>
          </a:stretch>
        </p:blipFill>
        <p:spPr>
          <a:xfrm>
            <a:off x="1074198" y="324494"/>
            <a:ext cx="10244831" cy="6209012"/>
          </a:xfrm>
          <a:prstGeom prst="rect">
            <a:avLst/>
          </a:prstGeom>
        </p:spPr>
      </p:pic>
    </p:spTree>
    <p:extLst>
      <p:ext uri="{BB962C8B-B14F-4D97-AF65-F5344CB8AC3E}">
        <p14:creationId xmlns:p14="http://schemas.microsoft.com/office/powerpoint/2010/main" val="161894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126F012-FFF2-48C8-983B-44E16102A396}"/>
              </a:ext>
            </a:extLst>
          </p:cNvPr>
          <p:cNvPicPr>
            <a:picLocks noChangeAspect="1"/>
          </p:cNvPicPr>
          <p:nvPr/>
        </p:nvPicPr>
        <p:blipFill>
          <a:blip r:embed="rId2"/>
          <a:stretch>
            <a:fillRect/>
          </a:stretch>
        </p:blipFill>
        <p:spPr>
          <a:xfrm>
            <a:off x="1562100" y="1143000"/>
            <a:ext cx="9067800" cy="4572000"/>
          </a:xfrm>
          <a:prstGeom prst="rect">
            <a:avLst/>
          </a:prstGeom>
        </p:spPr>
      </p:pic>
    </p:spTree>
    <p:extLst>
      <p:ext uri="{BB962C8B-B14F-4D97-AF65-F5344CB8AC3E}">
        <p14:creationId xmlns:p14="http://schemas.microsoft.com/office/powerpoint/2010/main" val="198578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6662D5-BC3E-4E4A-AABA-8B415C78BDB4}"/>
              </a:ext>
            </a:extLst>
          </p:cNvPr>
          <p:cNvPicPr>
            <a:picLocks noChangeAspect="1"/>
          </p:cNvPicPr>
          <p:nvPr/>
        </p:nvPicPr>
        <p:blipFill>
          <a:blip r:embed="rId2"/>
          <a:stretch>
            <a:fillRect/>
          </a:stretch>
        </p:blipFill>
        <p:spPr>
          <a:xfrm>
            <a:off x="1278384" y="312666"/>
            <a:ext cx="9635231" cy="2681600"/>
          </a:xfrm>
          <a:prstGeom prst="rect">
            <a:avLst/>
          </a:prstGeom>
        </p:spPr>
      </p:pic>
      <p:pic>
        <p:nvPicPr>
          <p:cNvPr id="4" name="Imagen 3">
            <a:extLst>
              <a:ext uri="{FF2B5EF4-FFF2-40B4-BE49-F238E27FC236}">
                <a16:creationId xmlns:a16="http://schemas.microsoft.com/office/drawing/2014/main" id="{BDE9AA8E-E726-4F9B-9B9E-16800308E1C4}"/>
              </a:ext>
            </a:extLst>
          </p:cNvPr>
          <p:cNvPicPr>
            <a:picLocks noChangeAspect="1"/>
          </p:cNvPicPr>
          <p:nvPr/>
        </p:nvPicPr>
        <p:blipFill>
          <a:blip r:embed="rId3"/>
          <a:stretch>
            <a:fillRect/>
          </a:stretch>
        </p:blipFill>
        <p:spPr>
          <a:xfrm>
            <a:off x="1278384" y="3532496"/>
            <a:ext cx="9635231" cy="3012838"/>
          </a:xfrm>
          <a:prstGeom prst="rect">
            <a:avLst/>
          </a:prstGeom>
        </p:spPr>
      </p:pic>
    </p:spTree>
    <p:extLst>
      <p:ext uri="{BB962C8B-B14F-4D97-AF65-F5344CB8AC3E}">
        <p14:creationId xmlns:p14="http://schemas.microsoft.com/office/powerpoint/2010/main" val="159190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0BFDA98-F7C0-4F53-AABE-10D9BF2E057B}"/>
              </a:ext>
            </a:extLst>
          </p:cNvPr>
          <p:cNvPicPr>
            <a:picLocks noChangeAspect="1"/>
          </p:cNvPicPr>
          <p:nvPr/>
        </p:nvPicPr>
        <p:blipFill>
          <a:blip r:embed="rId2"/>
          <a:stretch>
            <a:fillRect/>
          </a:stretch>
        </p:blipFill>
        <p:spPr>
          <a:xfrm>
            <a:off x="967666" y="0"/>
            <a:ext cx="10413507" cy="6858000"/>
          </a:xfrm>
          <a:prstGeom prst="rect">
            <a:avLst/>
          </a:prstGeom>
        </p:spPr>
      </p:pic>
    </p:spTree>
    <p:extLst>
      <p:ext uri="{BB962C8B-B14F-4D97-AF65-F5344CB8AC3E}">
        <p14:creationId xmlns:p14="http://schemas.microsoft.com/office/powerpoint/2010/main" val="394289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{5D50E02F-3F7F-414D-883B-1EF5B8B9900D}tf16401375</Template>
  <TotalTime>382</TotalTime>
  <Words>197</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Arial</vt:lpstr>
      <vt:lpstr>Calibri</vt:lpstr>
      <vt:lpstr>MS Shell Dlg 2</vt:lpstr>
      <vt:lpstr>Wingdings</vt:lpstr>
      <vt:lpstr>Wingdings 3</vt:lpstr>
      <vt:lpstr>Madison</vt:lpstr>
      <vt:lpstr>The World of Network Analysis</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of Network Analysis</dc:title>
  <dc:creator>JORGE AXEL AGUILAR MORENO</dc:creator>
  <cp:lastModifiedBy>JORGE AXEL AGUILAR MORENO</cp:lastModifiedBy>
  <cp:revision>17</cp:revision>
  <dcterms:created xsi:type="dcterms:W3CDTF">2020-11-25T15:59:03Z</dcterms:created>
  <dcterms:modified xsi:type="dcterms:W3CDTF">2020-11-25T22:22:44Z</dcterms:modified>
</cp:coreProperties>
</file>