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6"/>
  </p:notesMasterIdLst>
  <p:sldIdLst>
    <p:sldId id="256" r:id="rId2"/>
    <p:sldId id="257" r:id="rId3"/>
    <p:sldId id="426" r:id="rId4"/>
    <p:sldId id="259" r:id="rId5"/>
    <p:sldId id="260" r:id="rId6"/>
    <p:sldId id="264" r:id="rId7"/>
    <p:sldId id="265" r:id="rId8"/>
    <p:sldId id="267" r:id="rId9"/>
    <p:sldId id="268" r:id="rId10"/>
    <p:sldId id="403" r:id="rId11"/>
    <p:sldId id="406" r:id="rId12"/>
    <p:sldId id="407" r:id="rId13"/>
    <p:sldId id="409" r:id="rId14"/>
    <p:sldId id="410" r:id="rId15"/>
    <p:sldId id="411" r:id="rId16"/>
    <p:sldId id="412" r:id="rId17"/>
    <p:sldId id="413" r:id="rId18"/>
    <p:sldId id="266" r:id="rId19"/>
    <p:sldId id="318" r:id="rId20"/>
    <p:sldId id="319" r:id="rId21"/>
    <p:sldId id="320" r:id="rId22"/>
    <p:sldId id="321" r:id="rId23"/>
    <p:sldId id="322" r:id="rId24"/>
    <p:sldId id="323" r:id="rId25"/>
    <p:sldId id="421" r:id="rId26"/>
    <p:sldId id="422" r:id="rId27"/>
    <p:sldId id="423" r:id="rId28"/>
    <p:sldId id="424" r:id="rId29"/>
    <p:sldId id="425" r:id="rId30"/>
    <p:sldId id="316" r:id="rId31"/>
    <p:sldId id="269" r:id="rId32"/>
    <p:sldId id="270" r:id="rId33"/>
    <p:sldId id="271" r:id="rId34"/>
    <p:sldId id="272" r:id="rId35"/>
    <p:sldId id="415" r:id="rId36"/>
    <p:sldId id="416" r:id="rId37"/>
    <p:sldId id="273" r:id="rId38"/>
    <p:sldId id="414" r:id="rId39"/>
    <p:sldId id="427" r:id="rId40"/>
    <p:sldId id="274" r:id="rId41"/>
    <p:sldId id="275" r:id="rId42"/>
    <p:sldId id="276" r:id="rId43"/>
    <p:sldId id="277" r:id="rId44"/>
    <p:sldId id="420" r:id="rId45"/>
    <p:sldId id="315" r:id="rId46"/>
    <p:sldId id="418" r:id="rId47"/>
    <p:sldId id="419" r:id="rId48"/>
    <p:sldId id="417" r:id="rId49"/>
    <p:sldId id="325" r:id="rId50"/>
    <p:sldId id="326" r:id="rId51"/>
    <p:sldId id="327" r:id="rId52"/>
    <p:sldId id="328" r:id="rId53"/>
    <p:sldId id="329" r:id="rId54"/>
    <p:sldId id="330" r:id="rId55"/>
    <p:sldId id="430" r:id="rId56"/>
    <p:sldId id="337" r:id="rId57"/>
    <p:sldId id="428" r:id="rId58"/>
    <p:sldId id="429" r:id="rId59"/>
    <p:sldId id="331" r:id="rId60"/>
    <p:sldId id="332" r:id="rId61"/>
    <p:sldId id="333" r:id="rId62"/>
    <p:sldId id="334" r:id="rId63"/>
    <p:sldId id="335" r:id="rId64"/>
    <p:sldId id="336" r:id="rId65"/>
    <p:sldId id="431" r:id="rId66"/>
    <p:sldId id="432" r:id="rId67"/>
    <p:sldId id="435" r:id="rId68"/>
    <p:sldId id="433" r:id="rId69"/>
    <p:sldId id="434" r:id="rId70"/>
    <p:sldId id="284" r:id="rId71"/>
    <p:sldId id="285" r:id="rId72"/>
    <p:sldId id="286" r:id="rId73"/>
    <p:sldId id="287" r:id="rId74"/>
    <p:sldId id="288" r:id="rId75"/>
    <p:sldId id="289" r:id="rId76"/>
    <p:sldId id="436" r:id="rId77"/>
    <p:sldId id="338" r:id="rId78"/>
    <p:sldId id="437" r:id="rId79"/>
    <p:sldId id="438" r:id="rId80"/>
    <p:sldId id="278" r:id="rId81"/>
    <p:sldId id="279" r:id="rId82"/>
    <p:sldId id="280" r:id="rId83"/>
    <p:sldId id="314" r:id="rId84"/>
    <p:sldId id="281" r:id="rId85"/>
    <p:sldId id="282" r:id="rId86"/>
    <p:sldId id="283" r:id="rId87"/>
    <p:sldId id="324" r:id="rId88"/>
    <p:sldId id="439" r:id="rId89"/>
    <p:sldId id="441" r:id="rId90"/>
    <p:sldId id="440" r:id="rId91"/>
    <p:sldId id="442" r:id="rId92"/>
    <p:sldId id="443" r:id="rId93"/>
    <p:sldId id="290" r:id="rId94"/>
    <p:sldId id="291" r:id="rId95"/>
    <p:sldId id="293" r:id="rId96"/>
    <p:sldId id="294" r:id="rId97"/>
    <p:sldId id="295" r:id="rId98"/>
    <p:sldId id="296" r:id="rId99"/>
    <p:sldId id="297" r:id="rId100"/>
    <p:sldId id="339" r:id="rId101"/>
    <p:sldId id="298" r:id="rId102"/>
    <p:sldId id="299" r:id="rId103"/>
    <p:sldId id="300" r:id="rId104"/>
    <p:sldId id="301" r:id="rId105"/>
    <p:sldId id="302" r:id="rId106"/>
    <p:sldId id="340" r:id="rId107"/>
    <p:sldId id="444" r:id="rId108"/>
    <p:sldId id="303" r:id="rId109"/>
    <p:sldId id="304" r:id="rId110"/>
    <p:sldId id="305" r:id="rId111"/>
    <p:sldId id="306" r:id="rId112"/>
    <p:sldId id="307" r:id="rId113"/>
    <p:sldId id="341" r:id="rId114"/>
    <p:sldId id="445" r:id="rId115"/>
    <p:sldId id="308" r:id="rId116"/>
    <p:sldId id="309" r:id="rId117"/>
    <p:sldId id="310" r:id="rId118"/>
    <p:sldId id="311" r:id="rId119"/>
    <p:sldId id="312" r:id="rId120"/>
    <p:sldId id="313" r:id="rId121"/>
    <p:sldId id="446" r:id="rId122"/>
    <p:sldId id="447" r:id="rId123"/>
    <p:sldId id="448" r:id="rId124"/>
    <p:sldId id="261" r:id="rId125"/>
  </p:sldIdLst>
  <p:sldSz cx="12192000" cy="6858000"/>
  <p:notesSz cx="6858000" cy="9144000"/>
  <p:embeddedFontLst>
    <p:embeddedFont>
      <p:font typeface="Arial Narrow" panose="020B0606020202030204" pitchFamily="34" charset="0"/>
      <p:regular r:id="rId127"/>
      <p:bold r:id="rId128"/>
      <p:italic r:id="rId129"/>
      <p:boldItalic r:id="rId130"/>
    </p:embeddedFont>
    <p:embeddedFont>
      <p:font typeface="Trebuchet MS" panose="020B0603020202020204" pitchFamily="34" charset="0"/>
      <p:regular r:id="rId131"/>
      <p:bold r:id="rId132"/>
      <p:italic r:id="rId133"/>
      <p:boldItalic r:id="rId1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5" roundtripDataSignature="AMtx7mg7kqVYyjZ89Lnaeq7bZKgH4Kcu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snapToGrid="0">
      <p:cViewPr varScale="1">
        <p:scale>
          <a:sx n="105" d="100"/>
          <a:sy n="105" d="100"/>
        </p:scale>
        <p:origin x="81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font" Target="fonts/font2.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font" Target="fonts/font8.fntdata"/><Relationship Id="rId139"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font" Target="fonts/font3.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font" Target="fonts/font4.fntdata"/><Relationship Id="rId135" Type="http://customschemas.google.com/relationships/presentationmetadata" Target="metadata"/><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font" Target="fonts/font5.fntdata"/><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font" Target="fonts/font6.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a:t>
            </a:fld>
            <a:endParaRPr/>
          </a:p>
        </p:txBody>
      </p:sp>
    </p:spTree>
    <p:extLst>
      <p:ext uri="{BB962C8B-B14F-4D97-AF65-F5344CB8AC3E}">
        <p14:creationId xmlns:p14="http://schemas.microsoft.com/office/powerpoint/2010/main" val="45298727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100</a:t>
            </a:fld>
            <a:endParaRPr/>
          </a:p>
        </p:txBody>
      </p:sp>
    </p:spTree>
    <p:extLst>
      <p:ext uri="{BB962C8B-B14F-4D97-AF65-F5344CB8AC3E}">
        <p14:creationId xmlns:p14="http://schemas.microsoft.com/office/powerpoint/2010/main" val="306822053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101</a:t>
            </a:fld>
            <a:endParaRPr/>
          </a:p>
        </p:txBody>
      </p:sp>
    </p:spTree>
    <p:extLst>
      <p:ext uri="{BB962C8B-B14F-4D97-AF65-F5344CB8AC3E}">
        <p14:creationId xmlns:p14="http://schemas.microsoft.com/office/powerpoint/2010/main" val="424388015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102</a:t>
            </a:fld>
            <a:endParaRPr/>
          </a:p>
        </p:txBody>
      </p:sp>
    </p:spTree>
    <p:extLst>
      <p:ext uri="{BB962C8B-B14F-4D97-AF65-F5344CB8AC3E}">
        <p14:creationId xmlns:p14="http://schemas.microsoft.com/office/powerpoint/2010/main" val="118885044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103</a:t>
            </a:fld>
            <a:endParaRPr/>
          </a:p>
        </p:txBody>
      </p:sp>
    </p:spTree>
    <p:extLst>
      <p:ext uri="{BB962C8B-B14F-4D97-AF65-F5344CB8AC3E}">
        <p14:creationId xmlns:p14="http://schemas.microsoft.com/office/powerpoint/2010/main" val="172298985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104</a:t>
            </a:fld>
            <a:endParaRPr/>
          </a:p>
        </p:txBody>
      </p:sp>
    </p:spTree>
    <p:extLst>
      <p:ext uri="{BB962C8B-B14F-4D97-AF65-F5344CB8AC3E}">
        <p14:creationId xmlns:p14="http://schemas.microsoft.com/office/powerpoint/2010/main" val="140673669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105</a:t>
            </a:fld>
            <a:endParaRPr/>
          </a:p>
        </p:txBody>
      </p:sp>
    </p:spTree>
    <p:extLst>
      <p:ext uri="{BB962C8B-B14F-4D97-AF65-F5344CB8AC3E}">
        <p14:creationId xmlns:p14="http://schemas.microsoft.com/office/powerpoint/2010/main" val="54817560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106</a:t>
            </a:fld>
            <a:endParaRPr/>
          </a:p>
        </p:txBody>
      </p:sp>
    </p:spTree>
    <p:extLst>
      <p:ext uri="{BB962C8B-B14F-4D97-AF65-F5344CB8AC3E}">
        <p14:creationId xmlns:p14="http://schemas.microsoft.com/office/powerpoint/2010/main" val="74747560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107</a:t>
            </a:fld>
            <a:endParaRPr/>
          </a:p>
        </p:txBody>
      </p:sp>
    </p:spTree>
    <p:extLst>
      <p:ext uri="{BB962C8B-B14F-4D97-AF65-F5344CB8AC3E}">
        <p14:creationId xmlns:p14="http://schemas.microsoft.com/office/powerpoint/2010/main" val="393148880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108</a:t>
            </a:fld>
            <a:endParaRPr/>
          </a:p>
        </p:txBody>
      </p:sp>
    </p:spTree>
    <p:extLst>
      <p:ext uri="{BB962C8B-B14F-4D97-AF65-F5344CB8AC3E}">
        <p14:creationId xmlns:p14="http://schemas.microsoft.com/office/powerpoint/2010/main" val="2830979505"/>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109</a:t>
            </a:fld>
            <a:endParaRPr/>
          </a:p>
        </p:txBody>
      </p:sp>
    </p:spTree>
    <p:extLst>
      <p:ext uri="{BB962C8B-B14F-4D97-AF65-F5344CB8AC3E}">
        <p14:creationId xmlns:p14="http://schemas.microsoft.com/office/powerpoint/2010/main" val="4218877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a:t>
            </a:fld>
            <a:endParaRPr/>
          </a:p>
        </p:txBody>
      </p:sp>
    </p:spTree>
    <p:extLst>
      <p:ext uri="{BB962C8B-B14F-4D97-AF65-F5344CB8AC3E}">
        <p14:creationId xmlns:p14="http://schemas.microsoft.com/office/powerpoint/2010/main" val="119633998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110</a:t>
            </a:fld>
            <a:endParaRPr/>
          </a:p>
        </p:txBody>
      </p:sp>
    </p:spTree>
    <p:extLst>
      <p:ext uri="{BB962C8B-B14F-4D97-AF65-F5344CB8AC3E}">
        <p14:creationId xmlns:p14="http://schemas.microsoft.com/office/powerpoint/2010/main" val="4138034959"/>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111</a:t>
            </a:fld>
            <a:endParaRPr/>
          </a:p>
        </p:txBody>
      </p:sp>
    </p:spTree>
    <p:extLst>
      <p:ext uri="{BB962C8B-B14F-4D97-AF65-F5344CB8AC3E}">
        <p14:creationId xmlns:p14="http://schemas.microsoft.com/office/powerpoint/2010/main" val="60712559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112</a:t>
            </a:fld>
            <a:endParaRPr/>
          </a:p>
        </p:txBody>
      </p:sp>
    </p:spTree>
    <p:extLst>
      <p:ext uri="{BB962C8B-B14F-4D97-AF65-F5344CB8AC3E}">
        <p14:creationId xmlns:p14="http://schemas.microsoft.com/office/powerpoint/2010/main" val="116228784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113</a:t>
            </a:fld>
            <a:endParaRPr/>
          </a:p>
        </p:txBody>
      </p:sp>
    </p:spTree>
    <p:extLst>
      <p:ext uri="{BB962C8B-B14F-4D97-AF65-F5344CB8AC3E}">
        <p14:creationId xmlns:p14="http://schemas.microsoft.com/office/powerpoint/2010/main" val="3539751759"/>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114</a:t>
            </a:fld>
            <a:endParaRPr/>
          </a:p>
        </p:txBody>
      </p:sp>
    </p:spTree>
    <p:extLst>
      <p:ext uri="{BB962C8B-B14F-4D97-AF65-F5344CB8AC3E}">
        <p14:creationId xmlns:p14="http://schemas.microsoft.com/office/powerpoint/2010/main" val="163883662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115</a:t>
            </a:fld>
            <a:endParaRPr/>
          </a:p>
        </p:txBody>
      </p:sp>
    </p:spTree>
    <p:extLst>
      <p:ext uri="{BB962C8B-B14F-4D97-AF65-F5344CB8AC3E}">
        <p14:creationId xmlns:p14="http://schemas.microsoft.com/office/powerpoint/2010/main" val="313602888"/>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116</a:t>
            </a:fld>
            <a:endParaRPr/>
          </a:p>
        </p:txBody>
      </p:sp>
    </p:spTree>
    <p:extLst>
      <p:ext uri="{BB962C8B-B14F-4D97-AF65-F5344CB8AC3E}">
        <p14:creationId xmlns:p14="http://schemas.microsoft.com/office/powerpoint/2010/main" val="40069731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117</a:t>
            </a:fld>
            <a:endParaRPr/>
          </a:p>
        </p:txBody>
      </p:sp>
    </p:spTree>
    <p:extLst>
      <p:ext uri="{BB962C8B-B14F-4D97-AF65-F5344CB8AC3E}">
        <p14:creationId xmlns:p14="http://schemas.microsoft.com/office/powerpoint/2010/main" val="326342637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118</a:t>
            </a:fld>
            <a:endParaRPr/>
          </a:p>
        </p:txBody>
      </p:sp>
    </p:spTree>
    <p:extLst>
      <p:ext uri="{BB962C8B-B14F-4D97-AF65-F5344CB8AC3E}">
        <p14:creationId xmlns:p14="http://schemas.microsoft.com/office/powerpoint/2010/main" val="1519075935"/>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119</a:t>
            </a:fld>
            <a:endParaRPr/>
          </a:p>
        </p:txBody>
      </p:sp>
    </p:spTree>
    <p:extLst>
      <p:ext uri="{BB962C8B-B14F-4D97-AF65-F5344CB8AC3E}">
        <p14:creationId xmlns:p14="http://schemas.microsoft.com/office/powerpoint/2010/main" val="1551698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a:t>
            </a:fld>
            <a:endParaRPr/>
          </a:p>
        </p:txBody>
      </p:sp>
    </p:spTree>
    <p:extLst>
      <p:ext uri="{BB962C8B-B14F-4D97-AF65-F5344CB8AC3E}">
        <p14:creationId xmlns:p14="http://schemas.microsoft.com/office/powerpoint/2010/main" val="271879962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120</a:t>
            </a:fld>
            <a:endParaRPr/>
          </a:p>
        </p:txBody>
      </p:sp>
    </p:spTree>
    <p:extLst>
      <p:ext uri="{BB962C8B-B14F-4D97-AF65-F5344CB8AC3E}">
        <p14:creationId xmlns:p14="http://schemas.microsoft.com/office/powerpoint/2010/main" val="1476934772"/>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121</a:t>
            </a:fld>
            <a:endParaRPr/>
          </a:p>
        </p:txBody>
      </p:sp>
    </p:spTree>
    <p:extLst>
      <p:ext uri="{BB962C8B-B14F-4D97-AF65-F5344CB8AC3E}">
        <p14:creationId xmlns:p14="http://schemas.microsoft.com/office/powerpoint/2010/main" val="4232043923"/>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122</a:t>
            </a:fld>
            <a:endParaRPr/>
          </a:p>
        </p:txBody>
      </p:sp>
    </p:spTree>
    <p:extLst>
      <p:ext uri="{BB962C8B-B14F-4D97-AF65-F5344CB8AC3E}">
        <p14:creationId xmlns:p14="http://schemas.microsoft.com/office/powerpoint/2010/main" val="202470832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123</a:t>
            </a:fld>
            <a:endParaRPr/>
          </a:p>
        </p:txBody>
      </p:sp>
    </p:spTree>
    <p:extLst>
      <p:ext uri="{BB962C8B-B14F-4D97-AF65-F5344CB8AC3E}">
        <p14:creationId xmlns:p14="http://schemas.microsoft.com/office/powerpoint/2010/main" val="59683019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a:t>
            </a:fld>
            <a:endParaRPr/>
          </a:p>
        </p:txBody>
      </p:sp>
    </p:spTree>
    <p:extLst>
      <p:ext uri="{BB962C8B-B14F-4D97-AF65-F5344CB8AC3E}">
        <p14:creationId xmlns:p14="http://schemas.microsoft.com/office/powerpoint/2010/main" val="2102999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a:t>
            </a:fld>
            <a:endParaRPr/>
          </a:p>
        </p:txBody>
      </p:sp>
    </p:spTree>
    <p:extLst>
      <p:ext uri="{BB962C8B-B14F-4D97-AF65-F5344CB8AC3E}">
        <p14:creationId xmlns:p14="http://schemas.microsoft.com/office/powerpoint/2010/main" val="4110494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a:t>
            </a:fld>
            <a:endParaRPr/>
          </a:p>
        </p:txBody>
      </p:sp>
    </p:spTree>
    <p:extLst>
      <p:ext uri="{BB962C8B-B14F-4D97-AF65-F5344CB8AC3E}">
        <p14:creationId xmlns:p14="http://schemas.microsoft.com/office/powerpoint/2010/main" val="1862560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a:t>
            </a:fld>
            <a:endParaRPr/>
          </a:p>
        </p:txBody>
      </p:sp>
    </p:spTree>
    <p:extLst>
      <p:ext uri="{BB962C8B-B14F-4D97-AF65-F5344CB8AC3E}">
        <p14:creationId xmlns:p14="http://schemas.microsoft.com/office/powerpoint/2010/main" val="2837113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a:t>
            </a:fld>
            <a:endParaRPr/>
          </a:p>
        </p:txBody>
      </p:sp>
    </p:spTree>
    <p:extLst>
      <p:ext uri="{BB962C8B-B14F-4D97-AF65-F5344CB8AC3E}">
        <p14:creationId xmlns:p14="http://schemas.microsoft.com/office/powerpoint/2010/main" val="2168867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a:t>
            </a:fld>
            <a:endParaRPr/>
          </a:p>
        </p:txBody>
      </p:sp>
    </p:spTree>
    <p:extLst>
      <p:ext uri="{BB962C8B-B14F-4D97-AF65-F5344CB8AC3E}">
        <p14:creationId xmlns:p14="http://schemas.microsoft.com/office/powerpoint/2010/main" val="15766358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a:t>
            </a:fld>
            <a:endParaRPr/>
          </a:p>
        </p:txBody>
      </p:sp>
    </p:spTree>
    <p:extLst>
      <p:ext uri="{BB962C8B-B14F-4D97-AF65-F5344CB8AC3E}">
        <p14:creationId xmlns:p14="http://schemas.microsoft.com/office/powerpoint/2010/main" val="2662966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20</a:t>
            </a:fld>
            <a:endParaRPr/>
          </a:p>
        </p:txBody>
      </p:sp>
    </p:spTree>
    <p:extLst>
      <p:ext uri="{BB962C8B-B14F-4D97-AF65-F5344CB8AC3E}">
        <p14:creationId xmlns:p14="http://schemas.microsoft.com/office/powerpoint/2010/main" val="29749118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21</a:t>
            </a:fld>
            <a:endParaRPr/>
          </a:p>
        </p:txBody>
      </p:sp>
    </p:spTree>
    <p:extLst>
      <p:ext uri="{BB962C8B-B14F-4D97-AF65-F5344CB8AC3E}">
        <p14:creationId xmlns:p14="http://schemas.microsoft.com/office/powerpoint/2010/main" val="17919096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22</a:t>
            </a:fld>
            <a:endParaRPr/>
          </a:p>
        </p:txBody>
      </p:sp>
    </p:spTree>
    <p:extLst>
      <p:ext uri="{BB962C8B-B14F-4D97-AF65-F5344CB8AC3E}">
        <p14:creationId xmlns:p14="http://schemas.microsoft.com/office/powerpoint/2010/main" val="8490099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23</a:t>
            </a:fld>
            <a:endParaRPr/>
          </a:p>
        </p:txBody>
      </p:sp>
    </p:spTree>
    <p:extLst>
      <p:ext uri="{BB962C8B-B14F-4D97-AF65-F5344CB8AC3E}">
        <p14:creationId xmlns:p14="http://schemas.microsoft.com/office/powerpoint/2010/main" val="41784829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24</a:t>
            </a:fld>
            <a:endParaRPr/>
          </a:p>
        </p:txBody>
      </p:sp>
    </p:spTree>
    <p:extLst>
      <p:ext uri="{BB962C8B-B14F-4D97-AF65-F5344CB8AC3E}">
        <p14:creationId xmlns:p14="http://schemas.microsoft.com/office/powerpoint/2010/main" val="41292673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25</a:t>
            </a:fld>
            <a:endParaRPr/>
          </a:p>
        </p:txBody>
      </p:sp>
    </p:spTree>
    <p:extLst>
      <p:ext uri="{BB962C8B-B14F-4D97-AF65-F5344CB8AC3E}">
        <p14:creationId xmlns:p14="http://schemas.microsoft.com/office/powerpoint/2010/main" val="1351099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26</a:t>
            </a:fld>
            <a:endParaRPr/>
          </a:p>
        </p:txBody>
      </p:sp>
    </p:spTree>
    <p:extLst>
      <p:ext uri="{BB962C8B-B14F-4D97-AF65-F5344CB8AC3E}">
        <p14:creationId xmlns:p14="http://schemas.microsoft.com/office/powerpoint/2010/main" val="15059080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27</a:t>
            </a:fld>
            <a:endParaRPr/>
          </a:p>
        </p:txBody>
      </p:sp>
    </p:spTree>
    <p:extLst>
      <p:ext uri="{BB962C8B-B14F-4D97-AF65-F5344CB8AC3E}">
        <p14:creationId xmlns:p14="http://schemas.microsoft.com/office/powerpoint/2010/main" val="38831053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28</a:t>
            </a:fld>
            <a:endParaRPr/>
          </a:p>
        </p:txBody>
      </p:sp>
    </p:spTree>
    <p:extLst>
      <p:ext uri="{BB962C8B-B14F-4D97-AF65-F5344CB8AC3E}">
        <p14:creationId xmlns:p14="http://schemas.microsoft.com/office/powerpoint/2010/main" val="25705976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29</a:t>
            </a:fld>
            <a:endParaRPr/>
          </a:p>
        </p:txBody>
      </p:sp>
    </p:spTree>
    <p:extLst>
      <p:ext uri="{BB962C8B-B14F-4D97-AF65-F5344CB8AC3E}">
        <p14:creationId xmlns:p14="http://schemas.microsoft.com/office/powerpoint/2010/main" val="2845346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a:t>
            </a:fld>
            <a:endParaRPr/>
          </a:p>
        </p:txBody>
      </p:sp>
    </p:spTree>
    <p:extLst>
      <p:ext uri="{BB962C8B-B14F-4D97-AF65-F5344CB8AC3E}">
        <p14:creationId xmlns:p14="http://schemas.microsoft.com/office/powerpoint/2010/main" val="4170417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30</a:t>
            </a:fld>
            <a:endParaRPr/>
          </a:p>
        </p:txBody>
      </p:sp>
    </p:spTree>
    <p:extLst>
      <p:ext uri="{BB962C8B-B14F-4D97-AF65-F5344CB8AC3E}">
        <p14:creationId xmlns:p14="http://schemas.microsoft.com/office/powerpoint/2010/main" val="41926118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31</a:t>
            </a:fld>
            <a:endParaRPr/>
          </a:p>
        </p:txBody>
      </p:sp>
    </p:spTree>
    <p:extLst>
      <p:ext uri="{BB962C8B-B14F-4D97-AF65-F5344CB8AC3E}">
        <p14:creationId xmlns:p14="http://schemas.microsoft.com/office/powerpoint/2010/main" val="35227433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32</a:t>
            </a:fld>
            <a:endParaRPr/>
          </a:p>
        </p:txBody>
      </p:sp>
    </p:spTree>
    <p:extLst>
      <p:ext uri="{BB962C8B-B14F-4D97-AF65-F5344CB8AC3E}">
        <p14:creationId xmlns:p14="http://schemas.microsoft.com/office/powerpoint/2010/main" val="15211321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33</a:t>
            </a:fld>
            <a:endParaRPr/>
          </a:p>
        </p:txBody>
      </p:sp>
    </p:spTree>
    <p:extLst>
      <p:ext uri="{BB962C8B-B14F-4D97-AF65-F5344CB8AC3E}">
        <p14:creationId xmlns:p14="http://schemas.microsoft.com/office/powerpoint/2010/main" val="10953373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34</a:t>
            </a:fld>
            <a:endParaRPr/>
          </a:p>
        </p:txBody>
      </p:sp>
    </p:spTree>
    <p:extLst>
      <p:ext uri="{BB962C8B-B14F-4D97-AF65-F5344CB8AC3E}">
        <p14:creationId xmlns:p14="http://schemas.microsoft.com/office/powerpoint/2010/main" val="7960360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35</a:t>
            </a:fld>
            <a:endParaRPr/>
          </a:p>
        </p:txBody>
      </p:sp>
    </p:spTree>
    <p:extLst>
      <p:ext uri="{BB962C8B-B14F-4D97-AF65-F5344CB8AC3E}">
        <p14:creationId xmlns:p14="http://schemas.microsoft.com/office/powerpoint/2010/main" val="8910179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36</a:t>
            </a:fld>
            <a:endParaRPr/>
          </a:p>
        </p:txBody>
      </p:sp>
    </p:spTree>
    <p:extLst>
      <p:ext uri="{BB962C8B-B14F-4D97-AF65-F5344CB8AC3E}">
        <p14:creationId xmlns:p14="http://schemas.microsoft.com/office/powerpoint/2010/main" val="34052133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37</a:t>
            </a:fld>
            <a:endParaRPr/>
          </a:p>
        </p:txBody>
      </p:sp>
    </p:spTree>
    <p:extLst>
      <p:ext uri="{BB962C8B-B14F-4D97-AF65-F5344CB8AC3E}">
        <p14:creationId xmlns:p14="http://schemas.microsoft.com/office/powerpoint/2010/main" val="5102740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38</a:t>
            </a:fld>
            <a:endParaRPr/>
          </a:p>
        </p:txBody>
      </p:sp>
    </p:spTree>
    <p:extLst>
      <p:ext uri="{BB962C8B-B14F-4D97-AF65-F5344CB8AC3E}">
        <p14:creationId xmlns:p14="http://schemas.microsoft.com/office/powerpoint/2010/main" val="42023419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39</a:t>
            </a:fld>
            <a:endParaRPr/>
          </a:p>
        </p:txBody>
      </p:sp>
    </p:spTree>
    <p:extLst>
      <p:ext uri="{BB962C8B-B14F-4D97-AF65-F5344CB8AC3E}">
        <p14:creationId xmlns:p14="http://schemas.microsoft.com/office/powerpoint/2010/main" val="558125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40</a:t>
            </a:fld>
            <a:endParaRPr/>
          </a:p>
        </p:txBody>
      </p:sp>
    </p:spTree>
    <p:extLst>
      <p:ext uri="{BB962C8B-B14F-4D97-AF65-F5344CB8AC3E}">
        <p14:creationId xmlns:p14="http://schemas.microsoft.com/office/powerpoint/2010/main" val="13821586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41</a:t>
            </a:fld>
            <a:endParaRPr/>
          </a:p>
        </p:txBody>
      </p:sp>
    </p:spTree>
    <p:extLst>
      <p:ext uri="{BB962C8B-B14F-4D97-AF65-F5344CB8AC3E}">
        <p14:creationId xmlns:p14="http://schemas.microsoft.com/office/powerpoint/2010/main" val="1195866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42</a:t>
            </a:fld>
            <a:endParaRPr/>
          </a:p>
        </p:txBody>
      </p:sp>
    </p:spTree>
    <p:extLst>
      <p:ext uri="{BB962C8B-B14F-4D97-AF65-F5344CB8AC3E}">
        <p14:creationId xmlns:p14="http://schemas.microsoft.com/office/powerpoint/2010/main" val="4798203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43</a:t>
            </a:fld>
            <a:endParaRPr/>
          </a:p>
        </p:txBody>
      </p:sp>
    </p:spTree>
    <p:extLst>
      <p:ext uri="{BB962C8B-B14F-4D97-AF65-F5344CB8AC3E}">
        <p14:creationId xmlns:p14="http://schemas.microsoft.com/office/powerpoint/2010/main" val="9428597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44</a:t>
            </a:fld>
            <a:endParaRPr/>
          </a:p>
        </p:txBody>
      </p:sp>
    </p:spTree>
    <p:extLst>
      <p:ext uri="{BB962C8B-B14F-4D97-AF65-F5344CB8AC3E}">
        <p14:creationId xmlns:p14="http://schemas.microsoft.com/office/powerpoint/2010/main" val="16176691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45</a:t>
            </a:fld>
            <a:endParaRPr/>
          </a:p>
        </p:txBody>
      </p:sp>
    </p:spTree>
    <p:extLst>
      <p:ext uri="{BB962C8B-B14F-4D97-AF65-F5344CB8AC3E}">
        <p14:creationId xmlns:p14="http://schemas.microsoft.com/office/powerpoint/2010/main" val="13236374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46</a:t>
            </a:fld>
            <a:endParaRPr/>
          </a:p>
        </p:txBody>
      </p:sp>
    </p:spTree>
    <p:extLst>
      <p:ext uri="{BB962C8B-B14F-4D97-AF65-F5344CB8AC3E}">
        <p14:creationId xmlns:p14="http://schemas.microsoft.com/office/powerpoint/2010/main" val="6580820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47</a:t>
            </a:fld>
            <a:endParaRPr/>
          </a:p>
        </p:txBody>
      </p:sp>
    </p:spTree>
    <p:extLst>
      <p:ext uri="{BB962C8B-B14F-4D97-AF65-F5344CB8AC3E}">
        <p14:creationId xmlns:p14="http://schemas.microsoft.com/office/powerpoint/2010/main" val="24898142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48</a:t>
            </a:fld>
            <a:endParaRPr/>
          </a:p>
        </p:txBody>
      </p:sp>
    </p:spTree>
    <p:extLst>
      <p:ext uri="{BB962C8B-B14F-4D97-AF65-F5344CB8AC3E}">
        <p14:creationId xmlns:p14="http://schemas.microsoft.com/office/powerpoint/2010/main" val="4254269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49</a:t>
            </a:fld>
            <a:endParaRPr/>
          </a:p>
        </p:txBody>
      </p:sp>
    </p:spTree>
    <p:extLst>
      <p:ext uri="{BB962C8B-B14F-4D97-AF65-F5344CB8AC3E}">
        <p14:creationId xmlns:p14="http://schemas.microsoft.com/office/powerpoint/2010/main" val="4111492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50</a:t>
            </a:fld>
            <a:endParaRPr/>
          </a:p>
        </p:txBody>
      </p:sp>
    </p:spTree>
    <p:extLst>
      <p:ext uri="{BB962C8B-B14F-4D97-AF65-F5344CB8AC3E}">
        <p14:creationId xmlns:p14="http://schemas.microsoft.com/office/powerpoint/2010/main" val="10434081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51</a:t>
            </a:fld>
            <a:endParaRPr/>
          </a:p>
        </p:txBody>
      </p:sp>
    </p:spTree>
    <p:extLst>
      <p:ext uri="{BB962C8B-B14F-4D97-AF65-F5344CB8AC3E}">
        <p14:creationId xmlns:p14="http://schemas.microsoft.com/office/powerpoint/2010/main" val="25474917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52</a:t>
            </a:fld>
            <a:endParaRPr/>
          </a:p>
        </p:txBody>
      </p:sp>
    </p:spTree>
    <p:extLst>
      <p:ext uri="{BB962C8B-B14F-4D97-AF65-F5344CB8AC3E}">
        <p14:creationId xmlns:p14="http://schemas.microsoft.com/office/powerpoint/2010/main" val="15083027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53</a:t>
            </a:fld>
            <a:endParaRPr/>
          </a:p>
        </p:txBody>
      </p:sp>
    </p:spTree>
    <p:extLst>
      <p:ext uri="{BB962C8B-B14F-4D97-AF65-F5344CB8AC3E}">
        <p14:creationId xmlns:p14="http://schemas.microsoft.com/office/powerpoint/2010/main" val="574009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54</a:t>
            </a:fld>
            <a:endParaRPr/>
          </a:p>
        </p:txBody>
      </p:sp>
    </p:spTree>
    <p:extLst>
      <p:ext uri="{BB962C8B-B14F-4D97-AF65-F5344CB8AC3E}">
        <p14:creationId xmlns:p14="http://schemas.microsoft.com/office/powerpoint/2010/main" val="8236669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55</a:t>
            </a:fld>
            <a:endParaRPr/>
          </a:p>
        </p:txBody>
      </p:sp>
    </p:spTree>
    <p:extLst>
      <p:ext uri="{BB962C8B-B14F-4D97-AF65-F5344CB8AC3E}">
        <p14:creationId xmlns:p14="http://schemas.microsoft.com/office/powerpoint/2010/main" val="29876810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56</a:t>
            </a:fld>
            <a:endParaRPr/>
          </a:p>
        </p:txBody>
      </p:sp>
    </p:spTree>
    <p:extLst>
      <p:ext uri="{BB962C8B-B14F-4D97-AF65-F5344CB8AC3E}">
        <p14:creationId xmlns:p14="http://schemas.microsoft.com/office/powerpoint/2010/main" val="197682245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57</a:t>
            </a:fld>
            <a:endParaRPr/>
          </a:p>
        </p:txBody>
      </p:sp>
    </p:spTree>
    <p:extLst>
      <p:ext uri="{BB962C8B-B14F-4D97-AF65-F5344CB8AC3E}">
        <p14:creationId xmlns:p14="http://schemas.microsoft.com/office/powerpoint/2010/main" val="32890440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58</a:t>
            </a:fld>
            <a:endParaRPr/>
          </a:p>
        </p:txBody>
      </p:sp>
    </p:spTree>
    <p:extLst>
      <p:ext uri="{BB962C8B-B14F-4D97-AF65-F5344CB8AC3E}">
        <p14:creationId xmlns:p14="http://schemas.microsoft.com/office/powerpoint/2010/main" val="535232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59</a:t>
            </a:fld>
            <a:endParaRPr/>
          </a:p>
        </p:txBody>
      </p:sp>
    </p:spTree>
    <p:extLst>
      <p:ext uri="{BB962C8B-B14F-4D97-AF65-F5344CB8AC3E}">
        <p14:creationId xmlns:p14="http://schemas.microsoft.com/office/powerpoint/2010/main" val="1894130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a:t>
            </a:fld>
            <a:endParaRPr/>
          </a:p>
        </p:txBody>
      </p:sp>
    </p:spTree>
    <p:extLst>
      <p:ext uri="{BB962C8B-B14F-4D97-AF65-F5344CB8AC3E}">
        <p14:creationId xmlns:p14="http://schemas.microsoft.com/office/powerpoint/2010/main" val="2598630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60</a:t>
            </a:fld>
            <a:endParaRPr/>
          </a:p>
        </p:txBody>
      </p:sp>
    </p:spTree>
    <p:extLst>
      <p:ext uri="{BB962C8B-B14F-4D97-AF65-F5344CB8AC3E}">
        <p14:creationId xmlns:p14="http://schemas.microsoft.com/office/powerpoint/2010/main" val="42766344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61</a:t>
            </a:fld>
            <a:endParaRPr/>
          </a:p>
        </p:txBody>
      </p:sp>
    </p:spTree>
    <p:extLst>
      <p:ext uri="{BB962C8B-B14F-4D97-AF65-F5344CB8AC3E}">
        <p14:creationId xmlns:p14="http://schemas.microsoft.com/office/powerpoint/2010/main" val="20948056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62</a:t>
            </a:fld>
            <a:endParaRPr/>
          </a:p>
        </p:txBody>
      </p:sp>
    </p:spTree>
    <p:extLst>
      <p:ext uri="{BB962C8B-B14F-4D97-AF65-F5344CB8AC3E}">
        <p14:creationId xmlns:p14="http://schemas.microsoft.com/office/powerpoint/2010/main" val="272350482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63</a:t>
            </a:fld>
            <a:endParaRPr/>
          </a:p>
        </p:txBody>
      </p:sp>
    </p:spTree>
    <p:extLst>
      <p:ext uri="{BB962C8B-B14F-4D97-AF65-F5344CB8AC3E}">
        <p14:creationId xmlns:p14="http://schemas.microsoft.com/office/powerpoint/2010/main" val="255782226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64</a:t>
            </a:fld>
            <a:endParaRPr/>
          </a:p>
        </p:txBody>
      </p:sp>
    </p:spTree>
    <p:extLst>
      <p:ext uri="{BB962C8B-B14F-4D97-AF65-F5344CB8AC3E}">
        <p14:creationId xmlns:p14="http://schemas.microsoft.com/office/powerpoint/2010/main" val="72584360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65</a:t>
            </a:fld>
            <a:endParaRPr/>
          </a:p>
        </p:txBody>
      </p:sp>
    </p:spTree>
    <p:extLst>
      <p:ext uri="{BB962C8B-B14F-4D97-AF65-F5344CB8AC3E}">
        <p14:creationId xmlns:p14="http://schemas.microsoft.com/office/powerpoint/2010/main" val="182551108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66</a:t>
            </a:fld>
            <a:endParaRPr/>
          </a:p>
        </p:txBody>
      </p:sp>
    </p:spTree>
    <p:extLst>
      <p:ext uri="{BB962C8B-B14F-4D97-AF65-F5344CB8AC3E}">
        <p14:creationId xmlns:p14="http://schemas.microsoft.com/office/powerpoint/2010/main" val="197635836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67</a:t>
            </a:fld>
            <a:endParaRPr/>
          </a:p>
        </p:txBody>
      </p:sp>
    </p:spTree>
    <p:extLst>
      <p:ext uri="{BB962C8B-B14F-4D97-AF65-F5344CB8AC3E}">
        <p14:creationId xmlns:p14="http://schemas.microsoft.com/office/powerpoint/2010/main" val="202185366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68</a:t>
            </a:fld>
            <a:endParaRPr/>
          </a:p>
        </p:txBody>
      </p:sp>
    </p:spTree>
    <p:extLst>
      <p:ext uri="{BB962C8B-B14F-4D97-AF65-F5344CB8AC3E}">
        <p14:creationId xmlns:p14="http://schemas.microsoft.com/office/powerpoint/2010/main" val="69330274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69</a:t>
            </a:fld>
            <a:endParaRPr/>
          </a:p>
        </p:txBody>
      </p:sp>
    </p:spTree>
    <p:extLst>
      <p:ext uri="{BB962C8B-B14F-4D97-AF65-F5344CB8AC3E}">
        <p14:creationId xmlns:p14="http://schemas.microsoft.com/office/powerpoint/2010/main" val="2548328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a:t>
            </a:fld>
            <a:endParaRPr/>
          </a:p>
        </p:txBody>
      </p:sp>
    </p:spTree>
    <p:extLst>
      <p:ext uri="{BB962C8B-B14F-4D97-AF65-F5344CB8AC3E}">
        <p14:creationId xmlns:p14="http://schemas.microsoft.com/office/powerpoint/2010/main" val="192713742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70</a:t>
            </a:fld>
            <a:endParaRPr/>
          </a:p>
        </p:txBody>
      </p:sp>
    </p:spTree>
    <p:extLst>
      <p:ext uri="{BB962C8B-B14F-4D97-AF65-F5344CB8AC3E}">
        <p14:creationId xmlns:p14="http://schemas.microsoft.com/office/powerpoint/2010/main" val="24161644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71</a:t>
            </a:fld>
            <a:endParaRPr/>
          </a:p>
        </p:txBody>
      </p:sp>
    </p:spTree>
    <p:extLst>
      <p:ext uri="{BB962C8B-B14F-4D97-AF65-F5344CB8AC3E}">
        <p14:creationId xmlns:p14="http://schemas.microsoft.com/office/powerpoint/2010/main" val="299334893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72</a:t>
            </a:fld>
            <a:endParaRPr/>
          </a:p>
        </p:txBody>
      </p:sp>
    </p:spTree>
    <p:extLst>
      <p:ext uri="{BB962C8B-B14F-4D97-AF65-F5344CB8AC3E}">
        <p14:creationId xmlns:p14="http://schemas.microsoft.com/office/powerpoint/2010/main" val="343828148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73</a:t>
            </a:fld>
            <a:endParaRPr/>
          </a:p>
        </p:txBody>
      </p:sp>
    </p:spTree>
    <p:extLst>
      <p:ext uri="{BB962C8B-B14F-4D97-AF65-F5344CB8AC3E}">
        <p14:creationId xmlns:p14="http://schemas.microsoft.com/office/powerpoint/2010/main" val="426546909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74</a:t>
            </a:fld>
            <a:endParaRPr/>
          </a:p>
        </p:txBody>
      </p:sp>
    </p:spTree>
    <p:extLst>
      <p:ext uri="{BB962C8B-B14F-4D97-AF65-F5344CB8AC3E}">
        <p14:creationId xmlns:p14="http://schemas.microsoft.com/office/powerpoint/2010/main" val="77900002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75</a:t>
            </a:fld>
            <a:endParaRPr/>
          </a:p>
        </p:txBody>
      </p:sp>
    </p:spTree>
    <p:extLst>
      <p:ext uri="{BB962C8B-B14F-4D97-AF65-F5344CB8AC3E}">
        <p14:creationId xmlns:p14="http://schemas.microsoft.com/office/powerpoint/2010/main" val="23968913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76</a:t>
            </a:fld>
            <a:endParaRPr/>
          </a:p>
        </p:txBody>
      </p:sp>
    </p:spTree>
    <p:extLst>
      <p:ext uri="{BB962C8B-B14F-4D97-AF65-F5344CB8AC3E}">
        <p14:creationId xmlns:p14="http://schemas.microsoft.com/office/powerpoint/2010/main" val="115853111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77</a:t>
            </a:fld>
            <a:endParaRPr/>
          </a:p>
        </p:txBody>
      </p:sp>
    </p:spTree>
    <p:extLst>
      <p:ext uri="{BB962C8B-B14F-4D97-AF65-F5344CB8AC3E}">
        <p14:creationId xmlns:p14="http://schemas.microsoft.com/office/powerpoint/2010/main" val="193112719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78</a:t>
            </a:fld>
            <a:endParaRPr/>
          </a:p>
        </p:txBody>
      </p:sp>
    </p:spTree>
    <p:extLst>
      <p:ext uri="{BB962C8B-B14F-4D97-AF65-F5344CB8AC3E}">
        <p14:creationId xmlns:p14="http://schemas.microsoft.com/office/powerpoint/2010/main" val="382266246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79</a:t>
            </a:fld>
            <a:endParaRPr/>
          </a:p>
        </p:txBody>
      </p:sp>
    </p:spTree>
    <p:extLst>
      <p:ext uri="{BB962C8B-B14F-4D97-AF65-F5344CB8AC3E}">
        <p14:creationId xmlns:p14="http://schemas.microsoft.com/office/powerpoint/2010/main" val="4051240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a:t>
            </a:fld>
            <a:endParaRPr/>
          </a:p>
        </p:txBody>
      </p:sp>
    </p:spTree>
    <p:extLst>
      <p:ext uri="{BB962C8B-B14F-4D97-AF65-F5344CB8AC3E}">
        <p14:creationId xmlns:p14="http://schemas.microsoft.com/office/powerpoint/2010/main" val="22988846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80</a:t>
            </a:fld>
            <a:endParaRPr/>
          </a:p>
        </p:txBody>
      </p:sp>
    </p:spTree>
    <p:extLst>
      <p:ext uri="{BB962C8B-B14F-4D97-AF65-F5344CB8AC3E}">
        <p14:creationId xmlns:p14="http://schemas.microsoft.com/office/powerpoint/2010/main" val="77881326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81</a:t>
            </a:fld>
            <a:endParaRPr/>
          </a:p>
        </p:txBody>
      </p:sp>
    </p:spTree>
    <p:extLst>
      <p:ext uri="{BB962C8B-B14F-4D97-AF65-F5344CB8AC3E}">
        <p14:creationId xmlns:p14="http://schemas.microsoft.com/office/powerpoint/2010/main" val="250585095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82</a:t>
            </a:fld>
            <a:endParaRPr/>
          </a:p>
        </p:txBody>
      </p:sp>
    </p:spTree>
    <p:extLst>
      <p:ext uri="{BB962C8B-B14F-4D97-AF65-F5344CB8AC3E}">
        <p14:creationId xmlns:p14="http://schemas.microsoft.com/office/powerpoint/2010/main" val="279238234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83</a:t>
            </a:fld>
            <a:endParaRPr/>
          </a:p>
        </p:txBody>
      </p:sp>
    </p:spTree>
    <p:extLst>
      <p:ext uri="{BB962C8B-B14F-4D97-AF65-F5344CB8AC3E}">
        <p14:creationId xmlns:p14="http://schemas.microsoft.com/office/powerpoint/2010/main" val="291849720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84</a:t>
            </a:fld>
            <a:endParaRPr/>
          </a:p>
        </p:txBody>
      </p:sp>
    </p:spTree>
    <p:extLst>
      <p:ext uri="{BB962C8B-B14F-4D97-AF65-F5344CB8AC3E}">
        <p14:creationId xmlns:p14="http://schemas.microsoft.com/office/powerpoint/2010/main" val="317356158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85</a:t>
            </a:fld>
            <a:endParaRPr/>
          </a:p>
        </p:txBody>
      </p:sp>
    </p:spTree>
    <p:extLst>
      <p:ext uri="{BB962C8B-B14F-4D97-AF65-F5344CB8AC3E}">
        <p14:creationId xmlns:p14="http://schemas.microsoft.com/office/powerpoint/2010/main" val="34786215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86</a:t>
            </a:fld>
            <a:endParaRPr/>
          </a:p>
        </p:txBody>
      </p:sp>
    </p:spTree>
    <p:extLst>
      <p:ext uri="{BB962C8B-B14F-4D97-AF65-F5344CB8AC3E}">
        <p14:creationId xmlns:p14="http://schemas.microsoft.com/office/powerpoint/2010/main" val="318879205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87</a:t>
            </a:fld>
            <a:endParaRPr/>
          </a:p>
        </p:txBody>
      </p:sp>
    </p:spTree>
    <p:extLst>
      <p:ext uri="{BB962C8B-B14F-4D97-AF65-F5344CB8AC3E}">
        <p14:creationId xmlns:p14="http://schemas.microsoft.com/office/powerpoint/2010/main" val="264254296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88</a:t>
            </a:fld>
            <a:endParaRPr/>
          </a:p>
        </p:txBody>
      </p:sp>
    </p:spTree>
    <p:extLst>
      <p:ext uri="{BB962C8B-B14F-4D97-AF65-F5344CB8AC3E}">
        <p14:creationId xmlns:p14="http://schemas.microsoft.com/office/powerpoint/2010/main" val="300089272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89</a:t>
            </a:fld>
            <a:endParaRPr/>
          </a:p>
        </p:txBody>
      </p:sp>
    </p:spTree>
    <p:extLst>
      <p:ext uri="{BB962C8B-B14F-4D97-AF65-F5344CB8AC3E}">
        <p14:creationId xmlns:p14="http://schemas.microsoft.com/office/powerpoint/2010/main" val="3755881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a:t>
            </a:fld>
            <a:endParaRPr/>
          </a:p>
        </p:txBody>
      </p:sp>
    </p:spTree>
    <p:extLst>
      <p:ext uri="{BB962C8B-B14F-4D97-AF65-F5344CB8AC3E}">
        <p14:creationId xmlns:p14="http://schemas.microsoft.com/office/powerpoint/2010/main" val="254498181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90</a:t>
            </a:fld>
            <a:endParaRPr/>
          </a:p>
        </p:txBody>
      </p:sp>
    </p:spTree>
    <p:extLst>
      <p:ext uri="{BB962C8B-B14F-4D97-AF65-F5344CB8AC3E}">
        <p14:creationId xmlns:p14="http://schemas.microsoft.com/office/powerpoint/2010/main" val="87659764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91</a:t>
            </a:fld>
            <a:endParaRPr/>
          </a:p>
        </p:txBody>
      </p:sp>
    </p:spTree>
    <p:extLst>
      <p:ext uri="{BB962C8B-B14F-4D97-AF65-F5344CB8AC3E}">
        <p14:creationId xmlns:p14="http://schemas.microsoft.com/office/powerpoint/2010/main" val="193088561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92</a:t>
            </a:fld>
            <a:endParaRPr/>
          </a:p>
        </p:txBody>
      </p:sp>
    </p:spTree>
    <p:extLst>
      <p:ext uri="{BB962C8B-B14F-4D97-AF65-F5344CB8AC3E}">
        <p14:creationId xmlns:p14="http://schemas.microsoft.com/office/powerpoint/2010/main" val="253903716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93</a:t>
            </a:fld>
            <a:endParaRPr/>
          </a:p>
        </p:txBody>
      </p:sp>
    </p:spTree>
    <p:extLst>
      <p:ext uri="{BB962C8B-B14F-4D97-AF65-F5344CB8AC3E}">
        <p14:creationId xmlns:p14="http://schemas.microsoft.com/office/powerpoint/2010/main" val="343410319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94</a:t>
            </a:fld>
            <a:endParaRPr/>
          </a:p>
        </p:txBody>
      </p:sp>
    </p:spTree>
    <p:extLst>
      <p:ext uri="{BB962C8B-B14F-4D97-AF65-F5344CB8AC3E}">
        <p14:creationId xmlns:p14="http://schemas.microsoft.com/office/powerpoint/2010/main" val="388850115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95</a:t>
            </a:fld>
            <a:endParaRPr/>
          </a:p>
        </p:txBody>
      </p:sp>
    </p:spTree>
    <p:extLst>
      <p:ext uri="{BB962C8B-B14F-4D97-AF65-F5344CB8AC3E}">
        <p14:creationId xmlns:p14="http://schemas.microsoft.com/office/powerpoint/2010/main" val="100205728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96</a:t>
            </a:fld>
            <a:endParaRPr/>
          </a:p>
        </p:txBody>
      </p:sp>
    </p:spTree>
    <p:extLst>
      <p:ext uri="{BB962C8B-B14F-4D97-AF65-F5344CB8AC3E}">
        <p14:creationId xmlns:p14="http://schemas.microsoft.com/office/powerpoint/2010/main" val="385783680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97</a:t>
            </a:fld>
            <a:endParaRPr/>
          </a:p>
        </p:txBody>
      </p:sp>
    </p:spTree>
    <p:extLst>
      <p:ext uri="{BB962C8B-B14F-4D97-AF65-F5344CB8AC3E}">
        <p14:creationId xmlns:p14="http://schemas.microsoft.com/office/powerpoint/2010/main" val="26479457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98</a:t>
            </a:fld>
            <a:endParaRPr/>
          </a:p>
        </p:txBody>
      </p:sp>
    </p:spTree>
    <p:extLst>
      <p:ext uri="{BB962C8B-B14F-4D97-AF65-F5344CB8AC3E}">
        <p14:creationId xmlns:p14="http://schemas.microsoft.com/office/powerpoint/2010/main" val="209246198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99</a:t>
            </a:fld>
            <a:endParaRPr/>
          </a:p>
        </p:txBody>
      </p:sp>
    </p:spTree>
    <p:extLst>
      <p:ext uri="{BB962C8B-B14F-4D97-AF65-F5344CB8AC3E}">
        <p14:creationId xmlns:p14="http://schemas.microsoft.com/office/powerpoint/2010/main" val="616441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8"/>
        <p:cNvGrpSpPr/>
        <p:nvPr/>
      </p:nvGrpSpPr>
      <p:grpSpPr>
        <a:xfrm>
          <a:off x="0" y="0"/>
          <a:ext cx="0" cy="0"/>
          <a:chOff x="0" y="0"/>
          <a:chExt cx="0" cy="0"/>
        </a:xfrm>
      </p:grpSpPr>
      <p:sp>
        <p:nvSpPr>
          <p:cNvPr id="19" name="Google Shape;19;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4"/>
        <p:cNvGrpSpPr/>
        <p:nvPr/>
      </p:nvGrpSpPr>
      <p:grpSpPr>
        <a:xfrm>
          <a:off x="0" y="0"/>
          <a:ext cx="0" cy="0"/>
          <a:chOff x="0" y="0"/>
          <a:chExt cx="0" cy="0"/>
        </a:xfrm>
      </p:grpSpPr>
      <p:sp>
        <p:nvSpPr>
          <p:cNvPr id="25" name="Google Shape;25;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7"/>
        <p:cNvGrpSpPr/>
        <p:nvPr/>
      </p:nvGrpSpPr>
      <p:grpSpPr>
        <a:xfrm>
          <a:off x="0" y="0"/>
          <a:ext cx="0" cy="0"/>
          <a:chOff x="0" y="0"/>
          <a:chExt cx="0" cy="0"/>
        </a:xfrm>
      </p:grpSpPr>
      <p:sp>
        <p:nvSpPr>
          <p:cNvPr id="58" name="Google Shape;5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5"/>
          <p:cNvSpPr>
            <a:spLocks noGrp="1"/>
          </p:cNvSpPr>
          <p:nvPr>
            <p:ph type="pic" idx="2"/>
          </p:nvPr>
        </p:nvSpPr>
        <p:spPr>
          <a:xfrm>
            <a:off x="5183188" y="987425"/>
            <a:ext cx="6172200" cy="4873625"/>
          </a:xfrm>
          <a:prstGeom prst="rect">
            <a:avLst/>
          </a:prstGeom>
          <a:noFill/>
          <a:ln>
            <a:noFill/>
          </a:ln>
        </p:spPr>
      </p:sp>
      <p:sp>
        <p:nvSpPr>
          <p:cNvPr id="71" name="Google Shape;71;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pic>
        <p:nvPicPr>
          <p:cNvPr id="15" name="Google Shape;15;p6"/>
          <p:cNvPicPr preferRelativeResize="0"/>
          <p:nvPr/>
        </p:nvPicPr>
        <p:blipFill rotWithShape="1">
          <a:blip r:embed="rId13">
            <a:alphaModFix/>
          </a:blip>
          <a:srcRect/>
          <a:stretch/>
        </p:blipFill>
        <p:spPr>
          <a:xfrm>
            <a:off x="10264157" y="84169"/>
            <a:ext cx="1781302" cy="1035136"/>
          </a:xfrm>
          <a:prstGeom prst="rect">
            <a:avLst/>
          </a:prstGeom>
          <a:noFill/>
          <a:ln>
            <a:noFill/>
          </a:ln>
        </p:spPr>
      </p:pic>
      <p:sp>
        <p:nvSpPr>
          <p:cNvPr id="16" name="Google Shape;16;p6"/>
          <p:cNvSpPr/>
          <p:nvPr/>
        </p:nvSpPr>
        <p:spPr>
          <a:xfrm>
            <a:off x="11714920" y="5571876"/>
            <a:ext cx="238540" cy="1286124"/>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 name="Google Shape;17;p6"/>
          <p:cNvSpPr/>
          <p:nvPr/>
        </p:nvSpPr>
        <p:spPr>
          <a:xfrm>
            <a:off x="11953461" y="4187686"/>
            <a:ext cx="238539" cy="2670314"/>
          </a:xfrm>
          <a:prstGeom prst="rect">
            <a:avLst/>
          </a:prstGeom>
          <a:solidFill>
            <a:srgbClr val="006A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alejoved@gmail.co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4.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7.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8.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5" descr="Imagen que contiene dibujo&#10;&#10;Descripción generada automáticamente"/>
          <p:cNvPicPr preferRelativeResize="0"/>
          <p:nvPr/>
        </p:nvPicPr>
        <p:blipFill rotWithShape="1">
          <a:blip r:embed="rId3">
            <a:alphaModFix/>
          </a:blip>
          <a:srcRect/>
          <a:stretch/>
        </p:blipFill>
        <p:spPr>
          <a:xfrm>
            <a:off x="0" y="0"/>
            <a:ext cx="12192000" cy="68580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INSTRUCCIONES DE LOS TALLERES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400" dirty="0">
                <a:latin typeface="Arial Narrow"/>
                <a:ea typeface="Arial Narrow"/>
                <a:cs typeface="Arial Narrow"/>
                <a:sym typeface="Arial Narrow"/>
              </a:rPr>
              <a:t>El lenguaje de programación para este caso es PLPGSQL.</a:t>
            </a:r>
          </a:p>
          <a:p>
            <a:pPr marL="800100">
              <a:lnSpc>
                <a:spcPct val="100000"/>
              </a:lnSpc>
            </a:pPr>
            <a:r>
              <a:rPr lang="es-CO" sz="2400" dirty="0">
                <a:latin typeface="Arial Narrow"/>
                <a:ea typeface="Arial Narrow"/>
                <a:cs typeface="Arial Narrow"/>
                <a:sym typeface="Arial Narrow"/>
              </a:rPr>
              <a:t>Se deberá tener un usuario de </a:t>
            </a:r>
            <a:r>
              <a:rPr lang="es-CO" sz="2400" dirty="0" err="1">
                <a:latin typeface="Arial Narrow"/>
                <a:ea typeface="Arial Narrow"/>
                <a:cs typeface="Arial Narrow"/>
                <a:sym typeface="Arial Narrow"/>
              </a:rPr>
              <a:t>github</a:t>
            </a:r>
            <a:r>
              <a:rPr lang="es-CO" sz="2400" dirty="0">
                <a:latin typeface="Arial Narrow"/>
                <a:ea typeface="Arial Narrow"/>
                <a:cs typeface="Arial Narrow"/>
                <a:sym typeface="Arial Narrow"/>
              </a:rPr>
              <a:t> en donde puedan crear un repositorio publico con el nombre “TalleresBasesDeDatos2”</a:t>
            </a:r>
          </a:p>
          <a:p>
            <a:pPr marL="800100">
              <a:lnSpc>
                <a:spcPct val="100000"/>
              </a:lnSpc>
            </a:pPr>
            <a:r>
              <a:rPr lang="es-CO" sz="2400" dirty="0">
                <a:latin typeface="Arial Narrow"/>
                <a:ea typeface="Arial Narrow"/>
                <a:cs typeface="Arial Narrow"/>
                <a:sym typeface="Arial Narrow"/>
              </a:rPr>
              <a:t>Cada estudiante me enviara su nombre y el link del repositorio al correo: </a:t>
            </a:r>
            <a:r>
              <a:rPr lang="es-CO" sz="2400" dirty="0">
                <a:latin typeface="Arial Narrow"/>
                <a:ea typeface="Arial Narrow"/>
                <a:cs typeface="Arial Narrow"/>
                <a:sym typeface="Arial Narrow"/>
                <a:hlinkClick r:id="rId3"/>
              </a:rPr>
              <a:t>alejoved@gmail.com</a:t>
            </a:r>
            <a:endParaRPr lang="es-CO" sz="2400" dirty="0">
              <a:latin typeface="Arial Narrow"/>
              <a:ea typeface="Arial Narrow"/>
              <a:cs typeface="Arial Narrow"/>
              <a:sym typeface="Arial Narrow"/>
            </a:endParaRPr>
          </a:p>
          <a:p>
            <a:pPr marL="800100">
              <a:lnSpc>
                <a:spcPct val="100000"/>
              </a:lnSpc>
            </a:pPr>
            <a:r>
              <a:rPr lang="es-CO" sz="2400" dirty="0">
                <a:latin typeface="Arial Narrow"/>
                <a:ea typeface="Arial Narrow"/>
                <a:cs typeface="Arial Narrow"/>
                <a:sym typeface="Arial Narrow"/>
              </a:rPr>
              <a:t>No se esfuercen en utilizar </a:t>
            </a:r>
            <a:r>
              <a:rPr lang="es-CO" sz="2400" dirty="0" err="1">
                <a:latin typeface="Arial Narrow"/>
                <a:ea typeface="Arial Narrow"/>
                <a:cs typeface="Arial Narrow"/>
                <a:sym typeface="Arial Narrow"/>
              </a:rPr>
              <a:t>IAs</a:t>
            </a:r>
            <a:r>
              <a:rPr lang="es-CO" sz="2400" dirty="0">
                <a:latin typeface="Arial Narrow"/>
                <a:ea typeface="Arial Narrow"/>
                <a:cs typeface="Arial Narrow"/>
                <a:sym typeface="Arial Narrow"/>
              </a:rPr>
              <a:t> para el desarrollo de los talleres, ya que hago un análisis de código para validar si se obtuvo de alguna IA.</a:t>
            </a:r>
          </a:p>
        </p:txBody>
      </p:sp>
    </p:spTree>
    <p:extLst>
      <p:ext uri="{BB962C8B-B14F-4D97-AF65-F5344CB8AC3E}">
        <p14:creationId xmlns:p14="http://schemas.microsoft.com/office/powerpoint/2010/main" val="389014961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SOBRE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23458" y="1665324"/>
            <a:ext cx="9643800" cy="500979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Existe una base de datos para una biblioteca. </a:t>
            </a:r>
          </a:p>
          <a:p>
            <a:pPr indent="0">
              <a:lnSpc>
                <a:spcPct val="100000"/>
              </a:lnSpc>
              <a:buNone/>
            </a:pPr>
            <a:r>
              <a:rPr lang="es-CO" sz="2200" dirty="0">
                <a:latin typeface="Arial Narrow"/>
                <a:ea typeface="Arial Narrow"/>
                <a:cs typeface="Arial Narrow"/>
                <a:sym typeface="Arial Narrow"/>
              </a:rPr>
              <a:t>Tabla llamada libros con las siguientes campos: id, titulo, autor, stock, </a:t>
            </a:r>
            <a:r>
              <a:rPr lang="es-CO" sz="2200" dirty="0" err="1">
                <a:latin typeface="Arial Narrow"/>
                <a:ea typeface="Arial Narrow"/>
                <a:cs typeface="Arial Narrow"/>
                <a:sym typeface="Arial Narrow"/>
              </a:rPr>
              <a:t>uno_prestado</a:t>
            </a:r>
            <a:r>
              <a:rPr lang="es-CO" sz="2200" dirty="0">
                <a:latin typeface="Arial Narrow"/>
                <a:ea typeface="Arial Narrow"/>
                <a:cs typeface="Arial Narrow"/>
                <a:sym typeface="Arial Narrow"/>
              </a:rPr>
              <a:t> (true, false), estado (“DISPONIBLE”, “NO_DISPONIBLE”).</a:t>
            </a:r>
          </a:p>
          <a:p>
            <a:pPr indent="0">
              <a:lnSpc>
                <a:spcPct val="100000"/>
              </a:lnSpc>
              <a:buNone/>
            </a:pPr>
            <a:r>
              <a:rPr lang="es-CO" sz="2200" dirty="0">
                <a:latin typeface="Arial Narrow"/>
                <a:ea typeface="Arial Narrow"/>
                <a:cs typeface="Arial Narrow"/>
                <a:sym typeface="Arial Narrow"/>
              </a:rPr>
              <a:t>Tabla llamada adquisiciones con los siguientes campos: </a:t>
            </a:r>
            <a:r>
              <a:rPr lang="es-CO" sz="2200" dirty="0" err="1">
                <a:latin typeface="Arial Narrow"/>
                <a:ea typeface="Arial Narrow"/>
                <a:cs typeface="Arial Narrow"/>
                <a:sym typeface="Arial Narrow"/>
              </a:rPr>
              <a:t>fecha_compra</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libro_id</a:t>
            </a:r>
            <a:r>
              <a:rPr lang="es-CO" sz="2200" dirty="0">
                <a:latin typeface="Arial Narrow"/>
                <a:ea typeface="Arial Narrow"/>
                <a:cs typeface="Arial Narrow"/>
                <a:sym typeface="Arial Narrow"/>
              </a:rPr>
              <a:t>, cantidad.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 </a:t>
            </a:r>
            <a:r>
              <a:rPr lang="es-CO" sz="2200" dirty="0" err="1">
                <a:latin typeface="Arial Narrow"/>
                <a:ea typeface="Arial Narrow"/>
                <a:cs typeface="Arial Narrow"/>
                <a:sym typeface="Arial Narrow"/>
              </a:rPr>
              <a:t>trigger</a:t>
            </a:r>
            <a:r>
              <a:rPr lang="es-CO" sz="2200" dirty="0">
                <a:latin typeface="Arial Narrow"/>
                <a:ea typeface="Arial Narrow"/>
                <a:cs typeface="Arial Narrow"/>
                <a:sym typeface="Arial Narrow"/>
              </a:rPr>
              <a:t> que se ejecute antes de eliminar un libro y verifique si el libro tiene ejemplares prestados. Si es así, no permita la eliminación.</a:t>
            </a:r>
          </a:p>
          <a:p>
            <a:pPr marL="800100">
              <a:lnSpc>
                <a:spcPct val="100000"/>
              </a:lnSpc>
            </a:pPr>
            <a:r>
              <a:rPr lang="es-CO" sz="2200" dirty="0">
                <a:latin typeface="Arial Narrow"/>
                <a:ea typeface="Arial Narrow"/>
                <a:cs typeface="Arial Narrow"/>
                <a:sym typeface="Arial Narrow"/>
              </a:rPr>
              <a:t>Crear un </a:t>
            </a:r>
            <a:r>
              <a:rPr lang="es-CO" sz="2200" dirty="0" err="1">
                <a:latin typeface="Arial Narrow"/>
                <a:ea typeface="Arial Narrow"/>
                <a:cs typeface="Arial Narrow"/>
                <a:sym typeface="Arial Narrow"/>
              </a:rPr>
              <a:t>trigger</a:t>
            </a:r>
            <a:r>
              <a:rPr lang="es-CO" sz="2200" dirty="0">
                <a:latin typeface="Arial Narrow"/>
                <a:ea typeface="Arial Narrow"/>
                <a:cs typeface="Arial Narrow"/>
                <a:sym typeface="Arial Narrow"/>
              </a:rPr>
              <a:t> que se ejecute después de actualizar el campo stock de un libro, haga un registro en la tabla adquisiciones.</a:t>
            </a:r>
          </a:p>
          <a:p>
            <a:pPr marL="800100">
              <a:lnSpc>
                <a:spcPct val="100000"/>
              </a:lnSpc>
            </a:pPr>
            <a:r>
              <a:rPr lang="es-CO" sz="2200" dirty="0">
                <a:latin typeface="Arial Narrow"/>
                <a:ea typeface="Arial Narrow"/>
                <a:cs typeface="Arial Narrow"/>
                <a:sym typeface="Arial Narrow"/>
              </a:rPr>
              <a:t>Crear un </a:t>
            </a:r>
            <a:r>
              <a:rPr lang="es-CO" sz="2200" dirty="0" err="1">
                <a:latin typeface="Arial Narrow"/>
                <a:ea typeface="Arial Narrow"/>
                <a:cs typeface="Arial Narrow"/>
                <a:sym typeface="Arial Narrow"/>
              </a:rPr>
              <a:t>trigger</a:t>
            </a:r>
            <a:r>
              <a:rPr lang="es-CO" sz="2200" dirty="0">
                <a:latin typeface="Arial Narrow"/>
                <a:ea typeface="Arial Narrow"/>
                <a:cs typeface="Arial Narrow"/>
                <a:sym typeface="Arial Narrow"/>
              </a:rPr>
              <a:t> que se ejecute después de actualizar un libro y el stock sea igual 0 ponga el estado como “NO_DISPONIBLE”.</a:t>
            </a:r>
          </a:p>
        </p:txBody>
      </p:sp>
    </p:spTree>
    <p:extLst>
      <p:ext uri="{BB962C8B-B14F-4D97-AF65-F5344CB8AC3E}">
        <p14:creationId xmlns:p14="http://schemas.microsoft.com/office/powerpoint/2010/main" val="38920104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57348"/>
            <a:ext cx="9643800" cy="216601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Una secuencia en PostgreSQL es un objeto de base de datos que genera una serie de números enteros únicos en forma consecutiva. Se utilizan comúnmente para generar claves primarias automáticas en tablas, asegurando así la unicidad de cada registro.</a:t>
            </a:r>
          </a:p>
        </p:txBody>
      </p:sp>
    </p:spTree>
    <p:extLst>
      <p:ext uri="{BB962C8B-B14F-4D97-AF65-F5344CB8AC3E}">
        <p14:creationId xmlns:p14="http://schemas.microsoft.com/office/powerpoint/2010/main" val="42585560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57348"/>
            <a:ext cx="9643800" cy="372963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Generación automática de claves primarias: Elimina la necesidad de generar manualmente identificadores únicos.</a:t>
            </a:r>
          </a:p>
          <a:p>
            <a:pPr marL="800100">
              <a:lnSpc>
                <a:spcPct val="100000"/>
              </a:lnSpc>
            </a:pPr>
            <a:r>
              <a:rPr lang="es-CO" sz="2400" dirty="0">
                <a:latin typeface="Arial Narrow"/>
                <a:ea typeface="Arial Narrow"/>
                <a:cs typeface="Arial Narrow"/>
                <a:sym typeface="Arial Narrow"/>
              </a:rPr>
              <a:t>Integridad de datos: Garantiza que cada fila tenga un valor de clave primaria único.</a:t>
            </a:r>
          </a:p>
          <a:p>
            <a:pPr marL="800100">
              <a:lnSpc>
                <a:spcPct val="100000"/>
              </a:lnSpc>
            </a:pPr>
            <a:r>
              <a:rPr lang="es-CO" sz="2400" dirty="0">
                <a:latin typeface="Arial Narrow"/>
                <a:ea typeface="Arial Narrow"/>
                <a:cs typeface="Arial Narrow"/>
                <a:sym typeface="Arial Narrow"/>
              </a:rPr>
              <a:t>Escalabilidad: Permite manejar grandes volúmenes de datos de manera eficiente.</a:t>
            </a:r>
          </a:p>
          <a:p>
            <a:pPr marL="800100">
              <a:lnSpc>
                <a:spcPct val="100000"/>
              </a:lnSpc>
            </a:pPr>
            <a:r>
              <a:rPr lang="es-CO" sz="2400" dirty="0">
                <a:latin typeface="Arial Narrow"/>
                <a:ea typeface="Arial Narrow"/>
                <a:cs typeface="Arial Narrow"/>
                <a:sym typeface="Arial Narrow"/>
              </a:rPr>
              <a:t>Facilidad de uso: La sintaxis para usar secuencias es sencilla y estándar.</a:t>
            </a:r>
          </a:p>
        </p:txBody>
      </p:sp>
    </p:spTree>
    <p:extLst>
      <p:ext uri="{BB962C8B-B14F-4D97-AF65-F5344CB8AC3E}">
        <p14:creationId xmlns:p14="http://schemas.microsoft.com/office/powerpoint/2010/main" val="398253678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UNA SECUENCIA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550154" y="3859884"/>
            <a:ext cx="9643800" cy="299811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err="1">
                <a:latin typeface="Arial Narrow"/>
                <a:ea typeface="Arial Narrow"/>
                <a:cs typeface="Arial Narrow"/>
                <a:sym typeface="Arial Narrow"/>
              </a:rPr>
              <a:t>nombre_secuencia</a:t>
            </a:r>
            <a:r>
              <a:rPr lang="es-CO" sz="2200" dirty="0">
                <a:latin typeface="Arial Narrow"/>
                <a:ea typeface="Arial Narrow"/>
                <a:cs typeface="Arial Narrow"/>
                <a:sym typeface="Arial Narrow"/>
              </a:rPr>
              <a:t>: El nombre que se le asigna a la secuencia.</a:t>
            </a:r>
          </a:p>
          <a:p>
            <a:pPr indent="0">
              <a:lnSpc>
                <a:spcPct val="100000"/>
              </a:lnSpc>
              <a:buNone/>
            </a:pPr>
            <a:r>
              <a:rPr lang="es-CO" sz="2200" dirty="0">
                <a:latin typeface="Arial Narrow"/>
                <a:ea typeface="Arial Narrow"/>
                <a:cs typeface="Arial Narrow"/>
                <a:sym typeface="Arial Narrow"/>
              </a:rPr>
              <a:t>START WITH: El valor inicial de la secuencia.</a:t>
            </a:r>
          </a:p>
          <a:p>
            <a:pPr indent="0">
              <a:lnSpc>
                <a:spcPct val="100000"/>
              </a:lnSpc>
              <a:buNone/>
            </a:pPr>
            <a:r>
              <a:rPr lang="es-CO" sz="2200" dirty="0">
                <a:latin typeface="Arial Narrow"/>
                <a:ea typeface="Arial Narrow"/>
                <a:cs typeface="Arial Narrow"/>
                <a:sym typeface="Arial Narrow"/>
              </a:rPr>
              <a:t>INCREMENT BY: El incremento entre cada valor generado.</a:t>
            </a:r>
          </a:p>
          <a:p>
            <a:pPr indent="0">
              <a:lnSpc>
                <a:spcPct val="100000"/>
              </a:lnSpc>
              <a:buNone/>
            </a:pPr>
            <a:r>
              <a:rPr lang="es-CO" sz="2200" dirty="0">
                <a:latin typeface="Arial Narrow"/>
                <a:ea typeface="Arial Narrow"/>
                <a:cs typeface="Arial Narrow"/>
                <a:sym typeface="Arial Narrow"/>
              </a:rPr>
              <a:t>MINVALUE: El valor mínimo que puede tomar la secuencia.</a:t>
            </a:r>
          </a:p>
          <a:p>
            <a:pPr indent="0">
              <a:lnSpc>
                <a:spcPct val="100000"/>
              </a:lnSpc>
              <a:buNone/>
            </a:pPr>
            <a:r>
              <a:rPr lang="es-CO" sz="2200" dirty="0">
                <a:latin typeface="Arial Narrow"/>
                <a:ea typeface="Arial Narrow"/>
                <a:cs typeface="Arial Narrow"/>
                <a:sym typeface="Arial Narrow"/>
              </a:rPr>
              <a:t>MAXVALUE: El valor máximo que puede tomar la secuencia.</a:t>
            </a:r>
          </a:p>
          <a:p>
            <a:pPr indent="0">
              <a:lnSpc>
                <a:spcPct val="100000"/>
              </a:lnSpc>
              <a:buNone/>
            </a:pPr>
            <a:r>
              <a:rPr lang="es-CO" sz="2200" dirty="0">
                <a:latin typeface="Arial Narrow"/>
                <a:ea typeface="Arial Narrow"/>
                <a:cs typeface="Arial Narrow"/>
                <a:sym typeface="Arial Narrow"/>
              </a:rPr>
              <a:t>CYCLE: Indica si la secuencia debe reiniciarse al alcanzar el valor máximo.</a:t>
            </a:r>
          </a:p>
        </p:txBody>
      </p:sp>
      <p:pic>
        <p:nvPicPr>
          <p:cNvPr id="5" name="Imagen 4">
            <a:extLst>
              <a:ext uri="{FF2B5EF4-FFF2-40B4-BE49-F238E27FC236}">
                <a16:creationId xmlns:a16="http://schemas.microsoft.com/office/drawing/2014/main" id="{CCFD8EEF-6CFC-1084-49C4-697F71E2E217}"/>
              </a:ext>
            </a:extLst>
          </p:cNvPr>
          <p:cNvPicPr>
            <a:picLocks noChangeAspect="1"/>
          </p:cNvPicPr>
          <p:nvPr/>
        </p:nvPicPr>
        <p:blipFill>
          <a:blip r:embed="rId3"/>
          <a:stretch>
            <a:fillRect/>
          </a:stretch>
        </p:blipFill>
        <p:spPr>
          <a:xfrm>
            <a:off x="3099770" y="1693862"/>
            <a:ext cx="5001814" cy="1957232"/>
          </a:xfrm>
          <a:prstGeom prst="rect">
            <a:avLst/>
          </a:prstGeom>
        </p:spPr>
      </p:pic>
    </p:spTree>
    <p:extLst>
      <p:ext uri="{BB962C8B-B14F-4D97-AF65-F5344CB8AC3E}">
        <p14:creationId xmlns:p14="http://schemas.microsoft.com/office/powerpoint/2010/main" val="53260371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USO DE UNA SECUENCIA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5B6E0D5D-2CA2-529E-B2C7-FA56FC7DEB86}"/>
              </a:ext>
            </a:extLst>
          </p:cNvPr>
          <p:cNvPicPr>
            <a:picLocks noChangeAspect="1"/>
          </p:cNvPicPr>
          <p:nvPr/>
        </p:nvPicPr>
        <p:blipFill>
          <a:blip r:embed="rId3"/>
          <a:stretch>
            <a:fillRect/>
          </a:stretch>
        </p:blipFill>
        <p:spPr>
          <a:xfrm>
            <a:off x="3314258" y="2096541"/>
            <a:ext cx="4751022" cy="1150049"/>
          </a:xfrm>
          <a:prstGeom prst="rect">
            <a:avLst/>
          </a:prstGeom>
        </p:spPr>
      </p:pic>
      <p:pic>
        <p:nvPicPr>
          <p:cNvPr id="9" name="Imagen 8">
            <a:extLst>
              <a:ext uri="{FF2B5EF4-FFF2-40B4-BE49-F238E27FC236}">
                <a16:creationId xmlns:a16="http://schemas.microsoft.com/office/drawing/2014/main" id="{D5DC1ABC-5885-24FA-55DE-9E5D3A9901E0}"/>
              </a:ext>
            </a:extLst>
          </p:cNvPr>
          <p:cNvPicPr>
            <a:picLocks noChangeAspect="1"/>
          </p:cNvPicPr>
          <p:nvPr/>
        </p:nvPicPr>
        <p:blipFill>
          <a:blip r:embed="rId4"/>
          <a:stretch>
            <a:fillRect/>
          </a:stretch>
        </p:blipFill>
        <p:spPr>
          <a:xfrm>
            <a:off x="2182350" y="3757891"/>
            <a:ext cx="7445589" cy="1032600"/>
          </a:xfrm>
          <a:prstGeom prst="rect">
            <a:avLst/>
          </a:prstGeom>
        </p:spPr>
      </p:pic>
    </p:spTree>
    <p:extLst>
      <p:ext uri="{BB962C8B-B14F-4D97-AF65-F5344CB8AC3E}">
        <p14:creationId xmlns:p14="http://schemas.microsoft.com/office/powerpoint/2010/main" val="63024648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USAR 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516869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Simplicidad: La generación de claves primarias se automatiza.</a:t>
            </a:r>
          </a:p>
          <a:p>
            <a:pPr marL="800100">
              <a:lnSpc>
                <a:spcPct val="100000"/>
              </a:lnSpc>
            </a:pPr>
            <a:r>
              <a:rPr lang="es-CO" sz="2200" dirty="0">
                <a:latin typeface="Arial Narrow"/>
                <a:ea typeface="Arial Narrow"/>
                <a:cs typeface="Arial Narrow"/>
                <a:sym typeface="Arial Narrow"/>
              </a:rPr>
              <a:t>Consistencia: Se garantiza la unicidad de los valores.</a:t>
            </a:r>
          </a:p>
          <a:p>
            <a:pPr marL="800100">
              <a:lnSpc>
                <a:spcPct val="100000"/>
              </a:lnSpc>
            </a:pPr>
            <a:r>
              <a:rPr lang="es-CO" sz="2200" dirty="0">
                <a:latin typeface="Arial Narrow"/>
                <a:ea typeface="Arial Narrow"/>
                <a:cs typeface="Arial Narrow"/>
                <a:sym typeface="Arial Narrow"/>
              </a:rPr>
              <a:t>Flexibilidad: Se pueden configurar las secuencias para adaptarse a diferentes necesidades.</a:t>
            </a:r>
          </a:p>
          <a:p>
            <a:pPr indent="0">
              <a:lnSpc>
                <a:spcPct val="100000"/>
              </a:lnSpc>
              <a:buNone/>
            </a:pPr>
            <a:r>
              <a:rPr lang="es-CO" sz="2200" b="1" dirty="0">
                <a:latin typeface="Arial Narrow"/>
                <a:ea typeface="Arial Narrow"/>
                <a:cs typeface="Arial Narrow"/>
                <a:sym typeface="Arial Narrow"/>
              </a:rPr>
              <a:t>Consideraciones adicionales.</a:t>
            </a:r>
          </a:p>
          <a:p>
            <a:pPr marL="800100">
              <a:lnSpc>
                <a:spcPct val="100000"/>
              </a:lnSpc>
            </a:pPr>
            <a:r>
              <a:rPr lang="es-CO" sz="2200" dirty="0">
                <a:latin typeface="Arial Narrow"/>
                <a:ea typeface="Arial Narrow"/>
                <a:cs typeface="Arial Narrow"/>
                <a:sym typeface="Arial Narrow"/>
              </a:rPr>
              <a:t>Performance: En general, el uso de secuencias tiene un impacto mínimo en el rendimiento.</a:t>
            </a:r>
          </a:p>
          <a:p>
            <a:pPr marL="800100">
              <a:lnSpc>
                <a:spcPct val="100000"/>
              </a:lnSpc>
            </a:pPr>
            <a:r>
              <a:rPr lang="es-CO" sz="2200" dirty="0">
                <a:latin typeface="Arial Narrow"/>
                <a:ea typeface="Arial Narrow"/>
                <a:cs typeface="Arial Narrow"/>
                <a:sym typeface="Arial Narrow"/>
              </a:rPr>
              <a:t>Múltiples bases de datos: Si se utiliza una secuencia en múltiples bases de datos, se debe tener cuidado para evitar conflictos.</a:t>
            </a:r>
          </a:p>
          <a:p>
            <a:pPr marL="800100">
              <a:lnSpc>
                <a:spcPct val="100000"/>
              </a:lnSpc>
            </a:pPr>
            <a:r>
              <a:rPr lang="es-CO" sz="2200" dirty="0">
                <a:latin typeface="Arial Narrow"/>
                <a:ea typeface="Arial Narrow"/>
                <a:cs typeface="Arial Narrow"/>
                <a:sym typeface="Arial Narrow"/>
              </a:rPr>
              <a:t>Secuencias y transacciones: Las secuencias son objetos transaccionales, lo que significa que los cambios realizados en una secuencia se deshacen si se realiza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la transacción.</a:t>
            </a:r>
          </a:p>
        </p:txBody>
      </p:sp>
    </p:spTree>
    <p:extLst>
      <p:ext uri="{BB962C8B-B14F-4D97-AF65-F5344CB8AC3E}">
        <p14:creationId xmlns:p14="http://schemas.microsoft.com/office/powerpoint/2010/main" val="21724858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SOBRE 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434573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 una aplicación para una tienda en línea. Necesitas generar números de pedido únicos para cada venta realizada.</a:t>
            </a:r>
          </a:p>
          <a:p>
            <a:pPr indent="0">
              <a:lnSpc>
                <a:spcPct val="100000"/>
              </a:lnSpc>
              <a:buNone/>
            </a:pPr>
            <a:r>
              <a:rPr lang="es-CO" sz="2400" dirty="0">
                <a:latin typeface="Arial Narrow"/>
                <a:ea typeface="Arial Narrow"/>
                <a:cs typeface="Arial Narrow"/>
                <a:sym typeface="Arial Narrow"/>
              </a:rPr>
              <a:t>Objetivos:</a:t>
            </a:r>
          </a:p>
          <a:p>
            <a:pPr marL="800100">
              <a:lnSpc>
                <a:spcPct val="100000"/>
              </a:lnSpc>
            </a:pPr>
            <a:r>
              <a:rPr lang="es-CO" sz="2400" dirty="0">
                <a:latin typeface="Arial Narrow"/>
                <a:ea typeface="Arial Narrow"/>
                <a:cs typeface="Arial Narrow"/>
                <a:sym typeface="Arial Narrow"/>
              </a:rPr>
              <a:t>Crear una secuencia para generar números de pedido.</a:t>
            </a:r>
          </a:p>
          <a:p>
            <a:pPr marL="800100">
              <a:lnSpc>
                <a:spcPct val="100000"/>
              </a:lnSpc>
            </a:pPr>
            <a:r>
              <a:rPr lang="es-CO" sz="2400" dirty="0">
                <a:latin typeface="Arial Narrow"/>
                <a:ea typeface="Arial Narrow"/>
                <a:cs typeface="Arial Narrow"/>
                <a:sym typeface="Arial Narrow"/>
              </a:rPr>
              <a:t>Utilizar la secuencia para asignar un número de pedido único a cada nueva venta.</a:t>
            </a:r>
          </a:p>
          <a:p>
            <a:pPr marL="800100">
              <a:lnSpc>
                <a:spcPct val="100000"/>
              </a:lnSpc>
            </a:pPr>
            <a:r>
              <a:rPr lang="es-CO" sz="2400" dirty="0">
                <a:latin typeface="Arial Narrow"/>
                <a:ea typeface="Arial Narrow"/>
                <a:cs typeface="Arial Narrow"/>
                <a:sym typeface="Arial Narrow"/>
              </a:rPr>
              <a:t>Modificar la secuencia cambiando el incremento de 10 en 10.</a:t>
            </a:r>
          </a:p>
        </p:txBody>
      </p:sp>
    </p:spTree>
    <p:extLst>
      <p:ext uri="{BB962C8B-B14F-4D97-AF65-F5344CB8AC3E}">
        <p14:creationId xmlns:p14="http://schemas.microsoft.com/office/powerpoint/2010/main" val="26272795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SOBRE 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505896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 un sistema de facturación donde cada factura debe tener un código secuencial y el número de facturación electrónica debe ser un secuencial de 100 en 100. </a:t>
            </a:r>
          </a:p>
          <a:p>
            <a:pPr indent="0">
              <a:lnSpc>
                <a:spcPct val="100000"/>
              </a:lnSpc>
              <a:buNone/>
            </a:pPr>
            <a:r>
              <a:rPr lang="es-CO" sz="2400" dirty="0">
                <a:latin typeface="Arial Narrow"/>
                <a:ea typeface="Arial Narrow"/>
                <a:cs typeface="Arial Narrow"/>
                <a:sym typeface="Arial Narrow"/>
              </a:rPr>
              <a:t>Tabla factura: código, cliente, producto, </a:t>
            </a:r>
            <a:r>
              <a:rPr lang="es-CO" sz="2400" dirty="0" err="1">
                <a:latin typeface="Arial Narrow"/>
                <a:ea typeface="Arial Narrow"/>
                <a:cs typeface="Arial Narrow"/>
                <a:sym typeface="Arial Narrow"/>
              </a:rPr>
              <a:t>valor_unitario</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valor_total</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numero_fe</a:t>
            </a:r>
            <a:r>
              <a:rPr lang="es-CO" sz="2400" dirty="0">
                <a:latin typeface="Arial Narrow"/>
                <a:ea typeface="Arial Narrow"/>
                <a:cs typeface="Arial Narrow"/>
                <a:sym typeface="Arial Narrow"/>
              </a:rPr>
              <a:t>.</a:t>
            </a:r>
          </a:p>
          <a:p>
            <a:pPr indent="0">
              <a:lnSpc>
                <a:spcPct val="100000"/>
              </a:lnSpc>
              <a:buNone/>
            </a:pPr>
            <a:r>
              <a:rPr lang="es-CO" sz="2400" dirty="0">
                <a:latin typeface="Arial Narrow"/>
                <a:ea typeface="Arial Narrow"/>
                <a:cs typeface="Arial Narrow"/>
                <a:sym typeface="Arial Narrow"/>
              </a:rPr>
              <a:t>Objetivos:</a:t>
            </a:r>
          </a:p>
          <a:p>
            <a:pPr marL="800100">
              <a:lnSpc>
                <a:spcPct val="100000"/>
              </a:lnSpc>
            </a:pPr>
            <a:r>
              <a:rPr lang="es-CO" sz="2400" dirty="0">
                <a:latin typeface="Arial Narrow"/>
                <a:ea typeface="Arial Narrow"/>
                <a:cs typeface="Arial Narrow"/>
                <a:sym typeface="Arial Narrow"/>
              </a:rPr>
              <a:t>Crear una secuencia para generar el código de facturación.</a:t>
            </a:r>
          </a:p>
          <a:p>
            <a:pPr marL="800100">
              <a:lnSpc>
                <a:spcPct val="100000"/>
              </a:lnSpc>
            </a:pPr>
            <a:r>
              <a:rPr lang="es-CO" sz="2400" dirty="0">
                <a:latin typeface="Arial Narrow"/>
                <a:ea typeface="Arial Narrow"/>
                <a:cs typeface="Arial Narrow"/>
                <a:sym typeface="Arial Narrow"/>
              </a:rPr>
              <a:t>Crear una secuencia para generar el código de facturación electrónica.</a:t>
            </a:r>
          </a:p>
          <a:p>
            <a:pPr marL="800100">
              <a:lnSpc>
                <a:spcPct val="100000"/>
              </a:lnSpc>
            </a:pPr>
            <a:r>
              <a:rPr lang="es-CO" sz="2400" dirty="0">
                <a:latin typeface="Arial Narrow"/>
                <a:ea typeface="Arial Narrow"/>
                <a:cs typeface="Arial Narrow"/>
                <a:sym typeface="Arial Narrow"/>
              </a:rPr>
              <a:t>Asignar las secuencias a la tabla</a:t>
            </a:r>
          </a:p>
          <a:p>
            <a:pPr marL="800100">
              <a:lnSpc>
                <a:spcPct val="100000"/>
              </a:lnSpc>
            </a:pPr>
            <a:r>
              <a:rPr lang="es-CO" sz="2400" dirty="0">
                <a:latin typeface="Arial Narrow"/>
                <a:ea typeface="Arial Narrow"/>
                <a:cs typeface="Arial Narrow"/>
                <a:sym typeface="Arial Narrow"/>
              </a:rPr>
              <a:t>Modificar la secuencia de facturación electrónica cambiando el incremento de 10 en 10.</a:t>
            </a:r>
          </a:p>
        </p:txBody>
      </p:sp>
    </p:spTree>
    <p:extLst>
      <p:ext uri="{BB962C8B-B14F-4D97-AF65-F5344CB8AC3E}">
        <p14:creationId xmlns:p14="http://schemas.microsoft.com/office/powerpoint/2010/main" val="210299325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XML EN BASE DE DATOS RELACIONALES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PostgreSQL ofrece un soporte nativo para el almacenamiento y manipulación de datos XML, brindando una flexibilidad significativa para gestionar estructuras de datos semiestructuradas. Sin embargo, es importante comprender las implicaciones y las mejores prácticas para utilizar esta funcionalidad de manera efectiva.</a:t>
            </a:r>
          </a:p>
          <a:p>
            <a:pPr indent="0">
              <a:lnSpc>
                <a:spcPct val="100000"/>
              </a:lnSpc>
              <a:buNone/>
            </a:pPr>
            <a:r>
              <a:rPr lang="es-CO" sz="2200" dirty="0">
                <a:latin typeface="Arial Narrow"/>
                <a:ea typeface="Arial Narrow"/>
                <a:cs typeface="Arial Narrow"/>
                <a:sym typeface="Arial Narrow"/>
              </a:rPr>
              <a:t>¿Por qué almacenar datos XML en PostgreSQL?</a:t>
            </a:r>
          </a:p>
          <a:p>
            <a:pPr marL="800100">
              <a:lnSpc>
                <a:spcPct val="100000"/>
              </a:lnSpc>
            </a:pPr>
            <a:r>
              <a:rPr lang="es-CO" sz="2200" dirty="0">
                <a:latin typeface="Arial Narrow"/>
                <a:ea typeface="Arial Narrow"/>
                <a:cs typeface="Arial Narrow"/>
                <a:sym typeface="Arial Narrow"/>
              </a:rPr>
              <a:t>Flexibilidad: XML permite representar datos de una manera jerárquica y semiestructurada, lo que es ideal para almacenar información compleja y variable.</a:t>
            </a:r>
          </a:p>
          <a:p>
            <a:pPr marL="800100">
              <a:lnSpc>
                <a:spcPct val="100000"/>
              </a:lnSpc>
            </a:pPr>
            <a:r>
              <a:rPr lang="es-CO" sz="2200" dirty="0">
                <a:latin typeface="Arial Narrow"/>
                <a:ea typeface="Arial Narrow"/>
                <a:cs typeface="Arial Narrow"/>
                <a:sym typeface="Arial Narrow"/>
              </a:rPr>
              <a:t>Integración con otros sistemas: Muchos sistemas externos utilizan XML como formato de intercambio de datos, por lo que almacenar XML en la base de datos facilita la integración.</a:t>
            </a:r>
          </a:p>
          <a:p>
            <a:pPr marL="800100">
              <a:lnSpc>
                <a:spcPct val="100000"/>
              </a:lnSpc>
            </a:pPr>
            <a:r>
              <a:rPr lang="es-CO" sz="2200" dirty="0">
                <a:latin typeface="Arial Narrow"/>
                <a:ea typeface="Arial Narrow"/>
                <a:cs typeface="Arial Narrow"/>
                <a:sym typeface="Arial Narrow"/>
              </a:rPr>
              <a:t>Análisis de datos: PostgreSQL proporciona funciones para analizar y extraer información de los datos XML almacenados.</a:t>
            </a:r>
          </a:p>
        </p:txBody>
      </p:sp>
    </p:spTree>
    <p:extLst>
      <p:ext uri="{BB962C8B-B14F-4D97-AF65-F5344CB8AC3E}">
        <p14:creationId xmlns:p14="http://schemas.microsoft.com/office/powerpoint/2010/main" val="11164843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FORMAS DE ALMACENAMIENTO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Columna de tipo XML:</a:t>
            </a:r>
          </a:p>
          <a:p>
            <a:pPr marL="800100">
              <a:lnSpc>
                <a:spcPct val="100000"/>
              </a:lnSpc>
            </a:pPr>
            <a:r>
              <a:rPr lang="es-CO" sz="2000" dirty="0">
                <a:latin typeface="Arial Narrow"/>
                <a:ea typeface="Arial Narrow"/>
                <a:cs typeface="Arial Narrow"/>
                <a:sym typeface="Arial Narrow"/>
              </a:rPr>
              <a:t>Almacenamiento directo: El documento XML completo se almacena como un valor de tipo </a:t>
            </a:r>
            <a:r>
              <a:rPr lang="es-CO" sz="2000" dirty="0" err="1">
                <a:latin typeface="Arial Narrow"/>
                <a:ea typeface="Arial Narrow"/>
                <a:cs typeface="Arial Narrow"/>
                <a:sym typeface="Arial Narrow"/>
              </a:rPr>
              <a:t>xml</a:t>
            </a:r>
            <a:r>
              <a:rPr lang="es-CO" sz="2000" dirty="0">
                <a:latin typeface="Arial Narrow"/>
                <a:ea typeface="Arial Narrow"/>
                <a:cs typeface="Arial Narrow"/>
                <a:sym typeface="Arial Narrow"/>
              </a:rPr>
              <a:t> en una columna de la tabla.</a:t>
            </a:r>
          </a:p>
          <a:p>
            <a:pPr marL="800100">
              <a:lnSpc>
                <a:spcPct val="100000"/>
              </a:lnSpc>
            </a:pPr>
            <a:r>
              <a:rPr lang="es-CO" sz="2000" dirty="0">
                <a:latin typeface="Arial Narrow"/>
                <a:ea typeface="Arial Narrow"/>
                <a:cs typeface="Arial Narrow"/>
                <a:sym typeface="Arial Narrow"/>
              </a:rPr>
              <a:t>Ventajas: Sencillo de implementar y eficiente para almacenar documentos XML completos.</a:t>
            </a:r>
          </a:p>
          <a:p>
            <a:pPr marL="800100">
              <a:lnSpc>
                <a:spcPct val="100000"/>
              </a:lnSpc>
            </a:pPr>
            <a:r>
              <a:rPr lang="es-CO" sz="2000" dirty="0">
                <a:latin typeface="Arial Narrow"/>
                <a:ea typeface="Arial Narrow"/>
                <a:cs typeface="Arial Narrow"/>
                <a:sym typeface="Arial Narrow"/>
              </a:rPr>
              <a:t>Desventajas: Puede ser menos eficiente para realizar consultas específicas sobre partes del documento.</a:t>
            </a:r>
          </a:p>
          <a:p>
            <a:pPr indent="0">
              <a:lnSpc>
                <a:spcPct val="100000"/>
              </a:lnSpc>
              <a:buNone/>
            </a:pPr>
            <a:r>
              <a:rPr lang="es-CO" sz="2000" dirty="0">
                <a:latin typeface="Arial Narrow"/>
                <a:ea typeface="Arial Narrow"/>
                <a:cs typeface="Arial Narrow"/>
                <a:sym typeface="Arial Narrow"/>
              </a:rPr>
              <a:t>Columnas relacionales:</a:t>
            </a:r>
          </a:p>
          <a:p>
            <a:pPr marL="800100">
              <a:lnSpc>
                <a:spcPct val="100000"/>
              </a:lnSpc>
            </a:pPr>
            <a:r>
              <a:rPr lang="es-CO" sz="2000" dirty="0">
                <a:latin typeface="Arial Narrow"/>
                <a:ea typeface="Arial Narrow"/>
                <a:cs typeface="Arial Narrow"/>
                <a:sym typeface="Arial Narrow"/>
              </a:rPr>
              <a:t>Descomposición: El documento XML se descompone en sus elementos y atributos, y cada uno se almacena en una columna separada de una tabla relacional.</a:t>
            </a:r>
          </a:p>
          <a:p>
            <a:pPr marL="800100">
              <a:lnSpc>
                <a:spcPct val="100000"/>
              </a:lnSpc>
            </a:pPr>
            <a:r>
              <a:rPr lang="es-CO" sz="2000" dirty="0">
                <a:latin typeface="Arial Narrow"/>
                <a:ea typeface="Arial Narrow"/>
                <a:cs typeface="Arial Narrow"/>
                <a:sym typeface="Arial Narrow"/>
              </a:rPr>
              <a:t>Ventajas: Permite realizar consultas SQL estándar sobre los datos XML, lo que puede ser más eficiente en algunos casos.</a:t>
            </a:r>
          </a:p>
          <a:p>
            <a:pPr marL="800100">
              <a:lnSpc>
                <a:spcPct val="100000"/>
              </a:lnSpc>
            </a:pPr>
            <a:r>
              <a:rPr lang="es-CO" sz="2000" dirty="0">
                <a:latin typeface="Arial Narrow"/>
                <a:ea typeface="Arial Narrow"/>
                <a:cs typeface="Arial Narrow"/>
                <a:sym typeface="Arial Narrow"/>
              </a:rPr>
              <a:t>Desventajas: Requiere un diseño cuidadoso de la base de datos y puede ser complejo para documentos XML muy grandes o con estructuras variables.</a:t>
            </a:r>
          </a:p>
        </p:txBody>
      </p:sp>
    </p:spTree>
    <p:extLst>
      <p:ext uri="{BB962C8B-B14F-4D97-AF65-F5344CB8AC3E}">
        <p14:creationId xmlns:p14="http://schemas.microsoft.com/office/powerpoint/2010/main" val="550664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PROYECTOS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35650" y="142421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1600" dirty="0">
                <a:latin typeface="Arial Narrow"/>
                <a:ea typeface="Arial Narrow"/>
                <a:cs typeface="Arial Narrow"/>
                <a:sym typeface="Arial Narrow"/>
              </a:rPr>
              <a:t>Se tendrán modelos de proyectos predefinidos.</a:t>
            </a:r>
          </a:p>
          <a:p>
            <a:pPr marL="800100">
              <a:lnSpc>
                <a:spcPct val="100000"/>
              </a:lnSpc>
            </a:pPr>
            <a:r>
              <a:rPr lang="es-CO" sz="1600" dirty="0">
                <a:latin typeface="Arial Narrow"/>
                <a:ea typeface="Arial Narrow"/>
                <a:cs typeface="Arial Narrow"/>
                <a:sym typeface="Arial Narrow"/>
              </a:rPr>
              <a:t>Se formarán grupos de 3 personas para el proyecto.</a:t>
            </a:r>
          </a:p>
          <a:p>
            <a:pPr marL="800100">
              <a:lnSpc>
                <a:spcPct val="100000"/>
              </a:lnSpc>
            </a:pPr>
            <a:r>
              <a:rPr lang="es-CO" sz="1600" dirty="0">
                <a:latin typeface="Arial Narrow"/>
                <a:ea typeface="Arial Narrow"/>
                <a:cs typeface="Arial Narrow"/>
                <a:sym typeface="Arial Narrow"/>
              </a:rPr>
              <a:t>Se Deberá tener un usuario de </a:t>
            </a:r>
            <a:r>
              <a:rPr lang="es-CO" sz="1600" dirty="0" err="1">
                <a:latin typeface="Arial Narrow"/>
                <a:ea typeface="Arial Narrow"/>
                <a:cs typeface="Arial Narrow"/>
                <a:sym typeface="Arial Narrow"/>
              </a:rPr>
              <a:t>Github</a:t>
            </a:r>
            <a:endParaRPr lang="es-CO" sz="1600" dirty="0">
              <a:latin typeface="Arial Narrow"/>
              <a:ea typeface="Arial Narrow"/>
              <a:cs typeface="Arial Narrow"/>
              <a:sym typeface="Arial Narrow"/>
            </a:endParaRPr>
          </a:p>
          <a:p>
            <a:pPr marL="800100">
              <a:lnSpc>
                <a:spcPct val="100000"/>
              </a:lnSpc>
            </a:pPr>
            <a:r>
              <a:rPr lang="es-CO" sz="1600" dirty="0">
                <a:latin typeface="Arial Narrow"/>
                <a:ea typeface="Arial Narrow"/>
                <a:cs typeface="Arial Narrow"/>
                <a:sym typeface="Arial Narrow"/>
              </a:rPr>
              <a:t>Se creará un repositorio público con el nombre: “ProyectoBasesDeDatos2”</a:t>
            </a:r>
          </a:p>
          <a:p>
            <a:pPr marL="800100">
              <a:lnSpc>
                <a:spcPct val="100000"/>
              </a:lnSpc>
            </a:pPr>
            <a:r>
              <a:rPr lang="es-CO" sz="1600" dirty="0">
                <a:latin typeface="Arial Narrow"/>
                <a:ea typeface="Arial Narrow"/>
                <a:cs typeface="Arial Narrow"/>
                <a:sym typeface="Arial Narrow"/>
              </a:rPr>
              <a:t>El lenguaje de programación para este caso es PLPGSQL</a:t>
            </a:r>
          </a:p>
          <a:p>
            <a:pPr marL="800100">
              <a:lnSpc>
                <a:spcPct val="100000"/>
              </a:lnSpc>
            </a:pPr>
            <a:r>
              <a:rPr lang="es-CO" sz="1600" dirty="0">
                <a:latin typeface="Arial Narrow"/>
                <a:ea typeface="Arial Narrow"/>
                <a:cs typeface="Arial Narrow"/>
                <a:sym typeface="Arial Narrow"/>
              </a:rPr>
              <a:t> Dentro del proyecto deberá existir una implementación de:</a:t>
            </a:r>
          </a:p>
          <a:p>
            <a:pPr marL="1257300" lvl="1">
              <a:lnSpc>
                <a:spcPct val="100000"/>
              </a:lnSpc>
            </a:pPr>
            <a:r>
              <a:rPr lang="es-CO" sz="1600" dirty="0">
                <a:latin typeface="Arial Narrow"/>
                <a:ea typeface="Arial Narrow"/>
                <a:cs typeface="Arial Narrow"/>
                <a:sym typeface="Arial Narrow"/>
              </a:rPr>
              <a:t>Transacciones.</a:t>
            </a:r>
          </a:p>
          <a:p>
            <a:pPr marL="1257300" lvl="1">
              <a:lnSpc>
                <a:spcPct val="100000"/>
              </a:lnSpc>
            </a:pPr>
            <a:r>
              <a:rPr lang="es-CO" sz="1600" dirty="0">
                <a:latin typeface="Arial Narrow"/>
                <a:ea typeface="Arial Narrow"/>
                <a:cs typeface="Arial Narrow"/>
                <a:sym typeface="Arial Narrow"/>
              </a:rPr>
              <a:t>Procedimientos almacenados.</a:t>
            </a:r>
          </a:p>
          <a:p>
            <a:pPr marL="1257300" lvl="1">
              <a:lnSpc>
                <a:spcPct val="100000"/>
              </a:lnSpc>
            </a:pPr>
            <a:r>
              <a:rPr lang="es-CO" sz="1600" dirty="0">
                <a:latin typeface="Arial Narrow"/>
                <a:ea typeface="Arial Narrow"/>
                <a:cs typeface="Arial Narrow"/>
                <a:sym typeface="Arial Narrow"/>
              </a:rPr>
              <a:t>Funciones almacenadas</a:t>
            </a:r>
          </a:p>
          <a:p>
            <a:pPr marL="1257300" lvl="1">
              <a:lnSpc>
                <a:spcPct val="100000"/>
              </a:lnSpc>
            </a:pPr>
            <a:r>
              <a:rPr lang="es-CO" sz="1600" dirty="0">
                <a:latin typeface="Arial Narrow"/>
                <a:ea typeface="Arial Narrow"/>
                <a:cs typeface="Arial Narrow"/>
                <a:sym typeface="Arial Narrow"/>
              </a:rPr>
              <a:t>Funciones de ventana.</a:t>
            </a:r>
          </a:p>
          <a:p>
            <a:pPr marL="1257300" lvl="1">
              <a:lnSpc>
                <a:spcPct val="100000"/>
              </a:lnSpc>
            </a:pPr>
            <a:r>
              <a:rPr lang="es-CO" sz="1600" dirty="0">
                <a:latin typeface="Arial Narrow"/>
                <a:ea typeface="Arial Narrow"/>
                <a:cs typeface="Arial Narrow"/>
                <a:sym typeface="Arial Narrow"/>
              </a:rPr>
              <a:t>Cursores.</a:t>
            </a:r>
          </a:p>
          <a:p>
            <a:pPr marL="1257300" lvl="1">
              <a:lnSpc>
                <a:spcPct val="100000"/>
              </a:lnSpc>
            </a:pPr>
            <a:r>
              <a:rPr lang="es-CO" sz="1600" dirty="0">
                <a:latin typeface="Arial Narrow"/>
                <a:ea typeface="Arial Narrow"/>
                <a:cs typeface="Arial Narrow"/>
                <a:sym typeface="Arial Narrow"/>
              </a:rPr>
              <a:t>Manejo de Excepciones.</a:t>
            </a:r>
          </a:p>
          <a:p>
            <a:pPr marL="1257300" lvl="1">
              <a:lnSpc>
                <a:spcPct val="100000"/>
              </a:lnSpc>
            </a:pPr>
            <a:r>
              <a:rPr lang="es-CO" sz="1600" dirty="0">
                <a:latin typeface="Arial Narrow"/>
                <a:ea typeface="Arial Narrow"/>
                <a:cs typeface="Arial Narrow"/>
                <a:sym typeface="Arial Narrow"/>
              </a:rPr>
              <a:t>Disparadores.</a:t>
            </a:r>
          </a:p>
          <a:p>
            <a:pPr marL="1257300" lvl="1">
              <a:lnSpc>
                <a:spcPct val="100000"/>
              </a:lnSpc>
            </a:pPr>
            <a:r>
              <a:rPr lang="es-CO" sz="1600" dirty="0">
                <a:latin typeface="Arial Narrow"/>
                <a:ea typeface="Arial Narrow"/>
                <a:cs typeface="Arial Narrow"/>
                <a:sym typeface="Arial Narrow"/>
              </a:rPr>
              <a:t>Secuencias.</a:t>
            </a:r>
          </a:p>
          <a:p>
            <a:pPr marL="1257300" lvl="1">
              <a:lnSpc>
                <a:spcPct val="100000"/>
              </a:lnSpc>
            </a:pPr>
            <a:r>
              <a:rPr lang="es-CO" sz="1600" dirty="0">
                <a:latin typeface="Arial Narrow"/>
                <a:ea typeface="Arial Narrow"/>
                <a:cs typeface="Arial Narrow"/>
                <a:sym typeface="Arial Narrow"/>
              </a:rPr>
              <a:t>Datos en XML.</a:t>
            </a:r>
          </a:p>
          <a:p>
            <a:pPr marL="1257300" lvl="1">
              <a:lnSpc>
                <a:spcPct val="100000"/>
              </a:lnSpc>
            </a:pPr>
            <a:r>
              <a:rPr lang="es-CO" sz="1600" dirty="0">
                <a:latin typeface="Arial Narrow"/>
                <a:ea typeface="Arial Narrow"/>
                <a:cs typeface="Arial Narrow"/>
                <a:sym typeface="Arial Narrow"/>
              </a:rPr>
              <a:t>Datos en JSON.</a:t>
            </a: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p:txBody>
      </p:sp>
    </p:spTree>
    <p:extLst>
      <p:ext uri="{BB962C8B-B14F-4D97-AF65-F5344CB8AC3E}">
        <p14:creationId xmlns:p14="http://schemas.microsoft.com/office/powerpoint/2010/main" val="37782497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FUNCIONES Y OPERADORES XML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334903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PostgreSQL proporciona un conjunto rico de funciones y operadores para trabajar con datos XML:</a:t>
            </a:r>
          </a:p>
          <a:p>
            <a:pPr indent="0">
              <a:lnSpc>
                <a:spcPct val="100000"/>
              </a:lnSpc>
              <a:buNone/>
            </a:pPr>
            <a:r>
              <a:rPr lang="es-CO" sz="2400" dirty="0" err="1">
                <a:latin typeface="Arial Narrow"/>
                <a:ea typeface="Arial Narrow"/>
                <a:cs typeface="Arial Narrow"/>
                <a:sym typeface="Arial Narrow"/>
              </a:rPr>
              <a:t>xmlparse</a:t>
            </a:r>
            <a:r>
              <a:rPr lang="es-CO" sz="2400" dirty="0">
                <a:latin typeface="Arial Narrow"/>
                <a:ea typeface="Arial Narrow"/>
                <a:cs typeface="Arial Narrow"/>
                <a:sym typeface="Arial Narrow"/>
              </a:rPr>
              <a:t>: Convierte una cadena en un valor XML.</a:t>
            </a:r>
          </a:p>
          <a:p>
            <a:pPr indent="0">
              <a:lnSpc>
                <a:spcPct val="100000"/>
              </a:lnSpc>
              <a:buNone/>
            </a:pPr>
            <a:r>
              <a:rPr lang="es-CO" sz="2400" dirty="0" err="1">
                <a:latin typeface="Arial Narrow"/>
                <a:ea typeface="Arial Narrow"/>
                <a:cs typeface="Arial Narrow"/>
                <a:sym typeface="Arial Narrow"/>
              </a:rPr>
              <a:t>xpath</a:t>
            </a:r>
            <a:r>
              <a:rPr lang="es-CO" sz="2400" dirty="0">
                <a:latin typeface="Arial Narrow"/>
                <a:ea typeface="Arial Narrow"/>
                <a:cs typeface="Arial Narrow"/>
                <a:sym typeface="Arial Narrow"/>
              </a:rPr>
              <a:t>: Extrae elementos y atributos de un documento XML utilizando </a:t>
            </a:r>
            <a:r>
              <a:rPr lang="es-CO" sz="2400" dirty="0" err="1">
                <a:latin typeface="Arial Narrow"/>
                <a:ea typeface="Arial Narrow"/>
                <a:cs typeface="Arial Narrow"/>
                <a:sym typeface="Arial Narrow"/>
              </a:rPr>
              <a:t>XPath</a:t>
            </a:r>
            <a:r>
              <a:rPr lang="es-CO" sz="2400" dirty="0">
                <a:latin typeface="Arial Narrow"/>
                <a:ea typeface="Arial Narrow"/>
                <a:cs typeface="Arial Narrow"/>
                <a:sym typeface="Arial Narrow"/>
              </a:rPr>
              <a:t>.</a:t>
            </a:r>
          </a:p>
          <a:p>
            <a:pPr indent="0">
              <a:lnSpc>
                <a:spcPct val="100000"/>
              </a:lnSpc>
              <a:buNone/>
            </a:pPr>
            <a:r>
              <a:rPr lang="es-CO" sz="2400" dirty="0" err="1">
                <a:latin typeface="Arial Narrow"/>
                <a:ea typeface="Arial Narrow"/>
                <a:cs typeface="Arial Narrow"/>
                <a:sym typeface="Arial Narrow"/>
              </a:rPr>
              <a:t>exists</a:t>
            </a:r>
            <a:r>
              <a:rPr lang="es-CO" sz="2400" dirty="0">
                <a:latin typeface="Arial Narrow"/>
                <a:ea typeface="Arial Narrow"/>
                <a:cs typeface="Arial Narrow"/>
                <a:sym typeface="Arial Narrow"/>
              </a:rPr>
              <a:t>: Verifica si un elemento o atributo existe en un documento XML.</a:t>
            </a:r>
          </a:p>
          <a:p>
            <a:pPr indent="0">
              <a:lnSpc>
                <a:spcPct val="100000"/>
              </a:lnSpc>
              <a:buNone/>
            </a:pPr>
            <a:r>
              <a:rPr lang="es-CO" sz="2400" dirty="0" err="1">
                <a:latin typeface="Arial Narrow"/>
                <a:ea typeface="Arial Narrow"/>
                <a:cs typeface="Arial Narrow"/>
                <a:sym typeface="Arial Narrow"/>
              </a:rPr>
              <a:t>xmltable</a:t>
            </a:r>
            <a:r>
              <a:rPr lang="es-CO" sz="2400" dirty="0">
                <a:latin typeface="Arial Narrow"/>
                <a:ea typeface="Arial Narrow"/>
                <a:cs typeface="Arial Narrow"/>
                <a:sym typeface="Arial Narrow"/>
              </a:rPr>
              <a:t>: Transforma un documento XML en una tabla relacional.</a:t>
            </a:r>
          </a:p>
        </p:txBody>
      </p:sp>
    </p:spTree>
    <p:extLst>
      <p:ext uri="{BB962C8B-B14F-4D97-AF65-F5344CB8AC3E}">
        <p14:creationId xmlns:p14="http://schemas.microsoft.com/office/powerpoint/2010/main" val="118729016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XML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C4223226-8924-C7D6-591C-E27862788009}"/>
              </a:ext>
            </a:extLst>
          </p:cNvPr>
          <p:cNvPicPr>
            <a:picLocks noChangeAspect="1"/>
          </p:cNvPicPr>
          <p:nvPr/>
        </p:nvPicPr>
        <p:blipFill>
          <a:blip r:embed="rId3"/>
          <a:stretch>
            <a:fillRect/>
          </a:stretch>
        </p:blipFill>
        <p:spPr>
          <a:xfrm>
            <a:off x="1975485" y="2105452"/>
            <a:ext cx="7600950" cy="1743075"/>
          </a:xfrm>
          <a:prstGeom prst="rect">
            <a:avLst/>
          </a:prstGeom>
        </p:spPr>
      </p:pic>
    </p:spTree>
    <p:extLst>
      <p:ext uri="{BB962C8B-B14F-4D97-AF65-F5344CB8AC3E}">
        <p14:creationId xmlns:p14="http://schemas.microsoft.com/office/powerpoint/2010/main" val="236476072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 CON EL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5168692"/>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800" dirty="0">
                <a:latin typeface="Arial Narrow"/>
                <a:ea typeface="Arial Narrow"/>
                <a:cs typeface="Arial Narrow"/>
                <a:sym typeface="Arial Narrow"/>
              </a:rPr>
              <a:t>Esquema XML: Es recomendable definir un esquema XML para validar los datos y asegurar la consistencia.</a:t>
            </a:r>
          </a:p>
          <a:p>
            <a:pPr marL="742950" indent="-285750">
              <a:lnSpc>
                <a:spcPct val="100000"/>
              </a:lnSpc>
            </a:pPr>
            <a:r>
              <a:rPr lang="es-CO" sz="1800" dirty="0">
                <a:latin typeface="Arial Narrow"/>
                <a:ea typeface="Arial Narrow"/>
                <a:cs typeface="Arial Narrow"/>
                <a:sym typeface="Arial Narrow"/>
              </a:rPr>
              <a:t>Tamaño de los documentos: Para documentos XML muy grandes, puede ser más eficiente utilizar soluciones de almacenamiento de objetos grandes (LOB).</a:t>
            </a:r>
          </a:p>
          <a:p>
            <a:pPr marL="742950" indent="-285750">
              <a:lnSpc>
                <a:spcPct val="100000"/>
              </a:lnSpc>
            </a:pPr>
            <a:r>
              <a:rPr lang="es-CO" sz="1800" dirty="0">
                <a:latin typeface="Arial Narrow"/>
                <a:ea typeface="Arial Narrow"/>
                <a:cs typeface="Arial Narrow"/>
                <a:sym typeface="Arial Narrow"/>
              </a:rPr>
              <a:t>Rendimiento: El rendimiento de las consultas sobre datos XML puede variar según la complejidad de las expresiones </a:t>
            </a:r>
            <a:r>
              <a:rPr lang="es-CO" sz="1800" dirty="0" err="1">
                <a:latin typeface="Arial Narrow"/>
                <a:ea typeface="Arial Narrow"/>
                <a:cs typeface="Arial Narrow"/>
                <a:sym typeface="Arial Narrow"/>
              </a:rPr>
              <a:t>XPath</a:t>
            </a:r>
            <a:r>
              <a:rPr lang="es-CO" sz="1800" dirty="0">
                <a:latin typeface="Arial Narrow"/>
                <a:ea typeface="Arial Narrow"/>
                <a:cs typeface="Arial Narrow"/>
                <a:sym typeface="Arial Narrow"/>
              </a:rPr>
              <a:t> y la estructura del documento.</a:t>
            </a:r>
          </a:p>
          <a:p>
            <a:pPr marL="742950" indent="-285750">
              <a:lnSpc>
                <a:spcPct val="100000"/>
              </a:lnSpc>
            </a:pPr>
            <a:r>
              <a:rPr lang="es-CO" sz="1800" dirty="0">
                <a:latin typeface="Arial Narrow"/>
                <a:ea typeface="Arial Narrow"/>
                <a:cs typeface="Arial Narrow"/>
                <a:sym typeface="Arial Narrow"/>
              </a:rPr>
              <a:t>Actualizaciones: Realizar actualizaciones en datos XML almacenados puede ser más complejo que en datos relacionales.</a:t>
            </a:r>
          </a:p>
          <a:p>
            <a:pPr indent="0">
              <a:lnSpc>
                <a:spcPct val="100000"/>
              </a:lnSpc>
              <a:buNone/>
            </a:pPr>
            <a:r>
              <a:rPr lang="es-CO" sz="1800" dirty="0">
                <a:latin typeface="Arial Narrow"/>
                <a:ea typeface="Arial Narrow"/>
                <a:cs typeface="Arial Narrow"/>
                <a:sym typeface="Arial Narrow"/>
              </a:rPr>
              <a:t>¿Cuándo usar el almacenamiento XML en PostgreSQL?</a:t>
            </a:r>
          </a:p>
          <a:p>
            <a:pPr marL="742950" indent="-285750">
              <a:lnSpc>
                <a:spcPct val="100000"/>
              </a:lnSpc>
            </a:pPr>
            <a:r>
              <a:rPr lang="es-CO" sz="1800" dirty="0">
                <a:latin typeface="Arial Narrow"/>
                <a:ea typeface="Arial Narrow"/>
                <a:cs typeface="Arial Narrow"/>
                <a:sym typeface="Arial Narrow"/>
              </a:rPr>
              <a:t>Datos semiestructurados: Cuando los datos tienen una estructura flexible y no se ajustan perfectamente a un modelo relacional.</a:t>
            </a:r>
          </a:p>
          <a:p>
            <a:pPr marL="742950" indent="-285750">
              <a:lnSpc>
                <a:spcPct val="100000"/>
              </a:lnSpc>
            </a:pPr>
            <a:r>
              <a:rPr lang="es-CO" sz="1800" dirty="0">
                <a:latin typeface="Arial Narrow"/>
                <a:ea typeface="Arial Narrow"/>
                <a:cs typeface="Arial Narrow"/>
                <a:sym typeface="Arial Narrow"/>
              </a:rPr>
              <a:t>Integración con sistemas externos: Cuando se necesita intercambiar datos con sistemas que utilizan XML.</a:t>
            </a:r>
          </a:p>
          <a:p>
            <a:pPr marL="742950" indent="-285750">
              <a:lnSpc>
                <a:spcPct val="100000"/>
              </a:lnSpc>
            </a:pPr>
            <a:r>
              <a:rPr lang="es-CO" sz="1800" dirty="0">
                <a:latin typeface="Arial Narrow"/>
                <a:ea typeface="Arial Narrow"/>
                <a:cs typeface="Arial Narrow"/>
                <a:sym typeface="Arial Narrow"/>
              </a:rPr>
              <a:t>Almacenamiento temporal de datos: Para almacenar datos XML de forma temporal antes de procesarlos.</a:t>
            </a:r>
          </a:p>
        </p:txBody>
      </p:sp>
    </p:spTree>
    <p:extLst>
      <p:ext uri="{BB962C8B-B14F-4D97-AF65-F5344CB8AC3E}">
        <p14:creationId xmlns:p14="http://schemas.microsoft.com/office/powerpoint/2010/main" val="309982711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0 XML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Existe una base de datos para una tienda en línea que almacena información sobre los productos en formato XML.</a:t>
            </a:r>
          </a:p>
          <a:p>
            <a:pPr marL="800100">
              <a:lnSpc>
                <a:spcPct val="100000"/>
              </a:lnSpc>
            </a:pPr>
            <a:r>
              <a:rPr lang="es-CO" sz="2200" dirty="0">
                <a:latin typeface="Arial Narrow"/>
                <a:ea typeface="Arial Narrow"/>
                <a:cs typeface="Arial Narrow"/>
                <a:sym typeface="Arial Narrow"/>
              </a:rPr>
              <a:t>El producto tiene: nombre, descripción, precio y una lista de categorías asociadas.</a:t>
            </a:r>
          </a:p>
          <a:p>
            <a:pPr marL="800100">
              <a:lnSpc>
                <a:spcPct val="100000"/>
              </a:lnSpc>
            </a:pPr>
            <a:r>
              <a:rPr lang="es-CO" sz="2200" dirty="0">
                <a:latin typeface="Arial Narrow"/>
                <a:ea typeface="Arial Narrow"/>
                <a:cs typeface="Arial Narrow"/>
                <a:sym typeface="Arial Narrow"/>
              </a:rPr>
              <a:t>Crear una tabla llamada tienda con los siguientes campos: id, producto (XML)</a:t>
            </a:r>
          </a:p>
          <a:p>
            <a:pPr marL="800100">
              <a:lnSpc>
                <a:spcPct val="100000"/>
              </a:lnSpc>
            </a:pPr>
            <a:r>
              <a:rPr lang="es-CO" sz="2200" dirty="0">
                <a:latin typeface="Arial Narrow"/>
                <a:ea typeface="Arial Narrow"/>
                <a:cs typeface="Arial Narrow"/>
                <a:sym typeface="Arial Narrow"/>
              </a:rPr>
              <a:t>Insertar varios registros de productos con la estructura XML.</a:t>
            </a:r>
          </a:p>
        </p:txBody>
      </p:sp>
    </p:spTree>
    <p:extLst>
      <p:ext uri="{BB962C8B-B14F-4D97-AF65-F5344CB8AC3E}">
        <p14:creationId xmlns:p14="http://schemas.microsoft.com/office/powerpoint/2010/main" val="391497230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XML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Existe una base de datos para una tienda en línea que almacena información sobre los productos en formato XML.</a:t>
            </a:r>
          </a:p>
          <a:p>
            <a:pPr indent="0">
              <a:lnSpc>
                <a:spcPct val="100000"/>
              </a:lnSpc>
              <a:buNone/>
            </a:pPr>
            <a:r>
              <a:rPr lang="es-CO" sz="2200" dirty="0">
                <a:latin typeface="Arial Narrow"/>
                <a:ea typeface="Arial Narrow"/>
                <a:cs typeface="Arial Narrow"/>
                <a:sym typeface="Arial Narrow"/>
              </a:rPr>
              <a:t>Extraer información específica de los documentos XML utilizando funciones y operadores:</a:t>
            </a:r>
          </a:p>
          <a:p>
            <a:pPr marL="800100">
              <a:lnSpc>
                <a:spcPct val="100000"/>
              </a:lnSpc>
            </a:pPr>
            <a:r>
              <a:rPr lang="es-CO" sz="2200" dirty="0">
                <a:latin typeface="Arial Narrow"/>
                <a:ea typeface="Arial Narrow"/>
                <a:cs typeface="Arial Narrow"/>
                <a:sym typeface="Arial Narrow"/>
              </a:rPr>
              <a:t>Obtener los nombres de todos los productos</a:t>
            </a:r>
          </a:p>
          <a:p>
            <a:pPr marL="800100">
              <a:lnSpc>
                <a:spcPct val="100000"/>
              </a:lnSpc>
            </a:pPr>
            <a:r>
              <a:rPr lang="es-CO" sz="2200" dirty="0">
                <a:latin typeface="Arial Narrow"/>
                <a:ea typeface="Arial Narrow"/>
                <a:cs typeface="Arial Narrow"/>
                <a:sym typeface="Arial Narrow"/>
              </a:rPr>
              <a:t> A través del parámetro del nombre del producto, obtener ese producto con su precio asociado.</a:t>
            </a:r>
          </a:p>
          <a:p>
            <a:pPr marL="800100">
              <a:lnSpc>
                <a:spcPct val="100000"/>
              </a:lnSpc>
            </a:pPr>
            <a:r>
              <a:rPr lang="es-CO" sz="2200" dirty="0">
                <a:latin typeface="Arial Narrow"/>
                <a:ea typeface="Arial Narrow"/>
                <a:cs typeface="Arial Narrow"/>
                <a:sym typeface="Arial Narrow"/>
              </a:rPr>
              <a:t>A través del parámetro de categoría, crear una consulta que devuelva todos los productos de una categoría determinada.</a:t>
            </a:r>
          </a:p>
          <a:p>
            <a:pPr marL="800100">
              <a:lnSpc>
                <a:spcPct val="100000"/>
              </a:lnSpc>
            </a:pPr>
            <a:endParaRPr lang="es-CO" sz="2200" dirty="0">
              <a:latin typeface="Arial Narrow"/>
              <a:ea typeface="Arial Narrow"/>
              <a:cs typeface="Arial Narrow"/>
              <a:sym typeface="Arial Narrow"/>
            </a:endParaRP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299782674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JSON EN BASE DE DATOS RELACIONALES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PostgreSQL, desde la versión 9.2, ofrece soporte nativo para el almacenamiento de datos en formato JSON. Este formato ha ganado popularidad debido a su flexibilidad, legibilidad y amplio uso en aplicaciones web. Las principales razones para utilizar JSON en PostgreSQL son:</a:t>
            </a:r>
          </a:p>
          <a:p>
            <a:pPr marL="742950" indent="-285750">
              <a:lnSpc>
                <a:spcPct val="100000"/>
              </a:lnSpc>
            </a:pPr>
            <a:r>
              <a:rPr lang="es-CO" sz="2200" dirty="0">
                <a:latin typeface="Arial Narrow"/>
                <a:ea typeface="Arial Narrow"/>
                <a:cs typeface="Arial Narrow"/>
                <a:sym typeface="Arial Narrow"/>
              </a:rPr>
              <a:t>Flexibilidad: JSON permite representar datos de una manera jerárquica y semiestructurada, adaptándose a estructuras de datos complejas y cambiantes.</a:t>
            </a:r>
          </a:p>
          <a:p>
            <a:pPr marL="742950" indent="-285750">
              <a:lnSpc>
                <a:spcPct val="100000"/>
              </a:lnSpc>
            </a:pPr>
            <a:r>
              <a:rPr lang="es-CO" sz="2200" dirty="0">
                <a:latin typeface="Arial Narrow"/>
                <a:ea typeface="Arial Narrow"/>
                <a:cs typeface="Arial Narrow"/>
                <a:sym typeface="Arial Narrow"/>
              </a:rPr>
              <a:t>Facilidad de uso: El formato JSON es fácil de leer y escribir, tanto para humanos como para máquinas.</a:t>
            </a:r>
          </a:p>
          <a:p>
            <a:pPr marL="742950" indent="-285750">
              <a:lnSpc>
                <a:spcPct val="100000"/>
              </a:lnSpc>
            </a:pPr>
            <a:r>
              <a:rPr lang="es-CO" sz="2200" dirty="0">
                <a:latin typeface="Arial Narrow"/>
                <a:ea typeface="Arial Narrow"/>
                <a:cs typeface="Arial Narrow"/>
                <a:sym typeface="Arial Narrow"/>
              </a:rPr>
              <a:t>Integración con aplicaciones: Muchas aplicaciones web y servicios en la nube utilizan JSON como formato de intercambio de datos.</a:t>
            </a:r>
          </a:p>
          <a:p>
            <a:pPr marL="742950" indent="-285750">
              <a:lnSpc>
                <a:spcPct val="100000"/>
              </a:lnSpc>
            </a:pPr>
            <a:r>
              <a:rPr lang="es-CO" sz="2200" dirty="0">
                <a:latin typeface="Arial Narrow"/>
                <a:ea typeface="Arial Narrow"/>
                <a:cs typeface="Arial Narrow"/>
                <a:sym typeface="Arial Narrow"/>
              </a:rPr>
              <a:t>Consultas eficientes: PostgreSQL proporciona funciones y operadores específicos para realizar consultas sobre datos JSON de forma eficiente.</a:t>
            </a:r>
          </a:p>
        </p:txBody>
      </p:sp>
    </p:spTree>
    <p:extLst>
      <p:ext uri="{BB962C8B-B14F-4D97-AF65-F5344CB8AC3E}">
        <p14:creationId xmlns:p14="http://schemas.microsoft.com/office/powerpoint/2010/main" val="251144145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 DE DATOS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370011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err="1">
                <a:latin typeface="Arial Narrow"/>
                <a:ea typeface="Arial Narrow"/>
                <a:cs typeface="Arial Narrow"/>
                <a:sym typeface="Arial Narrow"/>
              </a:rPr>
              <a:t>json</a:t>
            </a:r>
            <a:r>
              <a:rPr lang="es-CO" sz="2400" dirty="0">
                <a:latin typeface="Arial Narrow"/>
                <a:ea typeface="Arial Narrow"/>
                <a:cs typeface="Arial Narrow"/>
                <a:sym typeface="Arial Narrow"/>
              </a:rPr>
              <a:t>: Almacena datos JSON en formato de texto.</a:t>
            </a:r>
          </a:p>
          <a:p>
            <a:pPr indent="0">
              <a:lnSpc>
                <a:spcPct val="100000"/>
              </a:lnSpc>
              <a:buNone/>
            </a:pPr>
            <a:r>
              <a:rPr lang="es-CO" sz="2400" dirty="0" err="1">
                <a:latin typeface="Arial Narrow"/>
                <a:ea typeface="Arial Narrow"/>
                <a:cs typeface="Arial Narrow"/>
                <a:sym typeface="Arial Narrow"/>
              </a:rPr>
              <a:t>jsonb</a:t>
            </a:r>
            <a:r>
              <a:rPr lang="es-CO" sz="2400" dirty="0">
                <a:latin typeface="Arial Narrow"/>
                <a:ea typeface="Arial Narrow"/>
                <a:cs typeface="Arial Narrow"/>
                <a:sym typeface="Arial Narrow"/>
              </a:rPr>
              <a:t>: Almacena datos JSON en formato binario, lo cual suele ser más eficiente para consultas y actualizaciones.</a:t>
            </a:r>
          </a:p>
          <a:p>
            <a:pPr indent="0">
              <a:lnSpc>
                <a:spcPct val="100000"/>
              </a:lnSpc>
              <a:buNone/>
            </a:pPr>
            <a:r>
              <a:rPr lang="es-CO" sz="2400" dirty="0">
                <a:latin typeface="Arial Narrow"/>
                <a:ea typeface="Arial Narrow"/>
                <a:cs typeface="Arial Narrow"/>
                <a:sym typeface="Arial Narrow"/>
              </a:rPr>
              <a:t>Recomendación: En la mayoría de los casos, se recomienda utilizar el tipo de dato </a:t>
            </a:r>
            <a:r>
              <a:rPr lang="es-CO" sz="2400" dirty="0" err="1">
                <a:latin typeface="Arial Narrow"/>
                <a:ea typeface="Arial Narrow"/>
                <a:cs typeface="Arial Narrow"/>
                <a:sym typeface="Arial Narrow"/>
              </a:rPr>
              <a:t>jsonb</a:t>
            </a:r>
            <a:r>
              <a:rPr lang="es-CO" sz="2400" dirty="0">
                <a:latin typeface="Arial Narrow"/>
                <a:ea typeface="Arial Narrow"/>
                <a:cs typeface="Arial Narrow"/>
                <a:sym typeface="Arial Narrow"/>
              </a:rPr>
              <a:t> debido a su mejor rendimiento.</a:t>
            </a:r>
          </a:p>
        </p:txBody>
      </p:sp>
    </p:spTree>
    <p:extLst>
      <p:ext uri="{BB962C8B-B14F-4D97-AF65-F5344CB8AC3E}">
        <p14:creationId xmlns:p14="http://schemas.microsoft.com/office/powerpoint/2010/main" val="61284980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3211729"/>
            <a:ext cx="9643800" cy="256364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Consultar datos JSON</a:t>
            </a:r>
          </a:p>
          <a:p>
            <a:pPr indent="0">
              <a:lnSpc>
                <a:spcPct val="100000"/>
              </a:lnSpc>
              <a:buNone/>
            </a:pPr>
            <a:r>
              <a:rPr lang="es-CO" sz="1800" dirty="0">
                <a:latin typeface="Arial Narrow"/>
                <a:ea typeface="Arial Narrow"/>
                <a:cs typeface="Arial Narrow"/>
                <a:sym typeface="Arial Narrow"/>
              </a:rPr>
              <a:t>PostgreSQL ofrece una amplia gama de operadores y funciones para consultar datos JSON:</a:t>
            </a:r>
          </a:p>
          <a:p>
            <a:pPr indent="0">
              <a:lnSpc>
                <a:spcPct val="100000"/>
              </a:lnSpc>
              <a:buNone/>
            </a:pPr>
            <a:r>
              <a:rPr lang="es-CO" sz="1800" dirty="0">
                <a:latin typeface="Arial Narrow"/>
                <a:ea typeface="Arial Narrow"/>
                <a:cs typeface="Arial Narrow"/>
                <a:sym typeface="Arial Narrow"/>
              </a:rPr>
              <a:t>-&gt;&gt;: Extrae un valor escalar de un objeto JSON.</a:t>
            </a:r>
          </a:p>
          <a:p>
            <a:pPr indent="0">
              <a:lnSpc>
                <a:spcPct val="100000"/>
              </a:lnSpc>
              <a:buNone/>
            </a:pPr>
            <a:r>
              <a:rPr lang="es-CO" sz="1800" dirty="0">
                <a:latin typeface="Arial Narrow"/>
                <a:ea typeface="Arial Narrow"/>
                <a:cs typeface="Arial Narrow"/>
                <a:sym typeface="Arial Narrow"/>
              </a:rPr>
              <a:t>-&gt;: Extrae un objeto o una matriz de un objeto JSON.</a:t>
            </a:r>
          </a:p>
          <a:p>
            <a:pPr indent="0">
              <a:lnSpc>
                <a:spcPct val="100000"/>
              </a:lnSpc>
              <a:buNone/>
            </a:pPr>
            <a:r>
              <a:rPr lang="es-CO" sz="1800" dirty="0">
                <a:latin typeface="Arial Narrow"/>
                <a:ea typeface="Arial Narrow"/>
                <a:cs typeface="Arial Narrow"/>
                <a:sym typeface="Arial Narrow"/>
              </a:rPr>
              <a:t>@&gt;: Comprueba si un objeto JSON contiene otro objeto.</a:t>
            </a:r>
          </a:p>
          <a:p>
            <a:pPr indent="0">
              <a:lnSpc>
                <a:spcPct val="100000"/>
              </a:lnSpc>
              <a:buNone/>
            </a:pPr>
            <a:r>
              <a:rPr lang="es-CO" sz="1800" dirty="0">
                <a:latin typeface="Arial Narrow"/>
                <a:ea typeface="Arial Narrow"/>
                <a:cs typeface="Arial Narrow"/>
                <a:sym typeface="Arial Narrow"/>
              </a:rPr>
              <a:t>#&gt;&gt;: Extrae un valor utilizando una ruta JSON.</a:t>
            </a:r>
          </a:p>
        </p:txBody>
      </p:sp>
      <p:pic>
        <p:nvPicPr>
          <p:cNvPr id="4" name="Imagen 3">
            <a:extLst>
              <a:ext uri="{FF2B5EF4-FFF2-40B4-BE49-F238E27FC236}">
                <a16:creationId xmlns:a16="http://schemas.microsoft.com/office/drawing/2014/main" id="{34C3CD88-7CE1-8936-EF2E-27F5F4294EC0}"/>
              </a:ext>
            </a:extLst>
          </p:cNvPr>
          <p:cNvPicPr>
            <a:picLocks noChangeAspect="1"/>
          </p:cNvPicPr>
          <p:nvPr/>
        </p:nvPicPr>
        <p:blipFill>
          <a:blip r:embed="rId3"/>
          <a:stretch>
            <a:fillRect/>
          </a:stretch>
        </p:blipFill>
        <p:spPr>
          <a:xfrm>
            <a:off x="1946138" y="1640104"/>
            <a:ext cx="7467600" cy="1571625"/>
          </a:xfrm>
          <a:prstGeom prst="rect">
            <a:avLst/>
          </a:prstGeom>
        </p:spPr>
      </p:pic>
      <p:pic>
        <p:nvPicPr>
          <p:cNvPr id="6" name="Imagen 5">
            <a:extLst>
              <a:ext uri="{FF2B5EF4-FFF2-40B4-BE49-F238E27FC236}">
                <a16:creationId xmlns:a16="http://schemas.microsoft.com/office/drawing/2014/main" id="{84BFCA2D-5308-AE04-AE69-80719F7A0A9C}"/>
              </a:ext>
            </a:extLst>
          </p:cNvPr>
          <p:cNvPicPr>
            <a:picLocks noChangeAspect="1"/>
          </p:cNvPicPr>
          <p:nvPr/>
        </p:nvPicPr>
        <p:blipFill>
          <a:blip r:embed="rId4"/>
          <a:stretch>
            <a:fillRect/>
          </a:stretch>
        </p:blipFill>
        <p:spPr>
          <a:xfrm>
            <a:off x="1409412" y="6000560"/>
            <a:ext cx="8296275" cy="304800"/>
          </a:xfrm>
          <a:prstGeom prst="rect">
            <a:avLst/>
          </a:prstGeom>
        </p:spPr>
      </p:pic>
    </p:spTree>
    <p:extLst>
      <p:ext uri="{BB962C8B-B14F-4D97-AF65-F5344CB8AC3E}">
        <p14:creationId xmlns:p14="http://schemas.microsoft.com/office/powerpoint/2010/main" val="81507842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USAR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3"/>
            <a:ext cx="9643800" cy="2563649"/>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Flexibilidad: Adaptabilidad a diferentes estructuras de datos.</a:t>
            </a:r>
          </a:p>
          <a:p>
            <a:pPr marL="800100">
              <a:lnSpc>
                <a:spcPct val="100000"/>
              </a:lnSpc>
            </a:pPr>
            <a:r>
              <a:rPr lang="es-CO" sz="2400" dirty="0">
                <a:latin typeface="Arial Narrow"/>
                <a:ea typeface="Arial Narrow"/>
                <a:cs typeface="Arial Narrow"/>
                <a:sym typeface="Arial Narrow"/>
              </a:rPr>
              <a:t>Escalabilidad: Capacidad para manejar grandes volúmenes de datos.</a:t>
            </a:r>
          </a:p>
          <a:p>
            <a:pPr marL="800100">
              <a:lnSpc>
                <a:spcPct val="100000"/>
              </a:lnSpc>
            </a:pPr>
            <a:r>
              <a:rPr lang="es-CO" sz="2400" dirty="0">
                <a:latin typeface="Arial Narrow"/>
                <a:ea typeface="Arial Narrow"/>
                <a:cs typeface="Arial Narrow"/>
                <a:sym typeface="Arial Narrow"/>
              </a:rPr>
              <a:t>Facilidad de uso: Sintaxis sencilla para insertar, actualizar y consultar datos.</a:t>
            </a:r>
          </a:p>
          <a:p>
            <a:pPr marL="800100">
              <a:lnSpc>
                <a:spcPct val="100000"/>
              </a:lnSpc>
            </a:pPr>
            <a:r>
              <a:rPr lang="es-CO" sz="2400" dirty="0">
                <a:latin typeface="Arial Narrow"/>
                <a:ea typeface="Arial Narrow"/>
                <a:cs typeface="Arial Narrow"/>
                <a:sym typeface="Arial Narrow"/>
              </a:rPr>
              <a:t>Integración con herramientas: Muchas herramientas y lenguajes de programación ofrecen soporte nativo para JSON.</a:t>
            </a:r>
          </a:p>
        </p:txBody>
      </p:sp>
    </p:spTree>
    <p:extLst>
      <p:ext uri="{BB962C8B-B14F-4D97-AF65-F5344CB8AC3E}">
        <p14:creationId xmlns:p14="http://schemas.microsoft.com/office/powerpoint/2010/main" val="173097803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 DE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3"/>
            <a:ext cx="9643800" cy="290042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Esquema: Aunque JSON es flexible, es recomendable definir un esquema para garantizar la consistencia de los datos.</a:t>
            </a:r>
          </a:p>
          <a:p>
            <a:pPr indent="0">
              <a:lnSpc>
                <a:spcPct val="100000"/>
              </a:lnSpc>
              <a:buNone/>
            </a:pPr>
            <a:r>
              <a:rPr lang="es-CO" sz="2400" dirty="0">
                <a:latin typeface="Arial Narrow"/>
                <a:ea typeface="Arial Narrow"/>
                <a:cs typeface="Arial Narrow"/>
                <a:sym typeface="Arial Narrow"/>
              </a:rPr>
              <a:t>Rendimiento: El rendimiento de las consultas puede verse afectado por la complejidad de las expresiones JSON y la cantidad de datos.</a:t>
            </a:r>
          </a:p>
          <a:p>
            <a:pPr indent="0">
              <a:lnSpc>
                <a:spcPct val="100000"/>
              </a:lnSpc>
              <a:buNone/>
            </a:pPr>
            <a:r>
              <a:rPr lang="es-CO" sz="2400" dirty="0">
                <a:latin typeface="Arial Narrow"/>
                <a:ea typeface="Arial Narrow"/>
                <a:cs typeface="Arial Narrow"/>
                <a:sym typeface="Arial Narrow"/>
              </a:rPr>
              <a:t>Actualizaciones: Las actualizaciones en datos JSON pueden ser más complejas que en datos relacionales.</a:t>
            </a:r>
          </a:p>
        </p:txBody>
      </p:sp>
    </p:spTree>
    <p:extLst>
      <p:ext uri="{BB962C8B-B14F-4D97-AF65-F5344CB8AC3E}">
        <p14:creationId xmlns:p14="http://schemas.microsoft.com/office/powerpoint/2010/main" val="2437279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PROYECTOS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Todas las implementaciones deben estar documentadas dentro del proyecto escribiendo el principio y fin de la sección del código del componente de base de datos.</a:t>
            </a:r>
          </a:p>
          <a:p>
            <a:pPr marL="800100">
              <a:lnSpc>
                <a:spcPct val="100000"/>
              </a:lnSpc>
            </a:pPr>
            <a:r>
              <a:rPr lang="es-CO" sz="2000" dirty="0">
                <a:latin typeface="Arial Narrow"/>
                <a:ea typeface="Arial Narrow"/>
                <a:cs typeface="Arial Narrow"/>
                <a:sym typeface="Arial Narrow"/>
              </a:rPr>
              <a:t>Se debe entregar el código del proyecto totalmente funcional.</a:t>
            </a:r>
          </a:p>
          <a:p>
            <a:pPr marL="1257300" lvl="1">
              <a:lnSpc>
                <a:spcPct val="100000"/>
              </a:lnSpc>
            </a:pPr>
            <a:endParaRPr lang="es-CO" sz="2000" dirty="0">
              <a:latin typeface="Arial Narrow"/>
              <a:ea typeface="Arial Narrow"/>
              <a:cs typeface="Arial Narrow"/>
              <a:sym typeface="Arial Narrow"/>
            </a:endParaRPr>
          </a:p>
          <a:p>
            <a:pPr marL="1257300" lvl="1">
              <a:lnSpc>
                <a:spcPct val="100000"/>
              </a:lnSpc>
            </a:pPr>
            <a:endParaRPr lang="es-CO" sz="2000" dirty="0">
              <a:latin typeface="Arial Narrow"/>
              <a:ea typeface="Arial Narrow"/>
              <a:cs typeface="Arial Narrow"/>
              <a:sym typeface="Arial Narrow"/>
            </a:endParaRPr>
          </a:p>
          <a:p>
            <a:pPr marL="1257300" lvl="1">
              <a:lnSpc>
                <a:spcPct val="100000"/>
              </a:lnSpc>
            </a:pPr>
            <a:endParaRPr lang="es-CO" sz="2000" dirty="0">
              <a:latin typeface="Arial Narrow"/>
              <a:ea typeface="Arial Narrow"/>
              <a:cs typeface="Arial Narrow"/>
              <a:sym typeface="Arial Narrow"/>
            </a:endParaRPr>
          </a:p>
          <a:p>
            <a:pPr marL="1257300" lvl="1">
              <a:lnSpc>
                <a:spcPct val="100000"/>
              </a:lnSpc>
            </a:pPr>
            <a:endParaRPr lang="es-CO" sz="2000" dirty="0">
              <a:latin typeface="Arial Narrow"/>
              <a:ea typeface="Arial Narrow"/>
              <a:cs typeface="Arial Narrow"/>
              <a:sym typeface="Arial Narrow"/>
            </a:endParaRPr>
          </a:p>
          <a:p>
            <a:pPr marL="1257300" lvl="1">
              <a:lnSpc>
                <a:spcPct val="100000"/>
              </a:lnSpc>
            </a:pPr>
            <a:endParaRPr lang="es-CO" sz="2000" dirty="0">
              <a:latin typeface="Arial Narrow"/>
              <a:ea typeface="Arial Narrow"/>
              <a:cs typeface="Arial Narrow"/>
              <a:sym typeface="Arial Narrow"/>
            </a:endParaRPr>
          </a:p>
          <a:p>
            <a:pPr marL="1257300" lvl="1">
              <a:lnSpc>
                <a:spcPct val="100000"/>
              </a:lnSpc>
            </a:pPr>
            <a:endParaRPr lang="es-CO" sz="2000" dirty="0">
              <a:latin typeface="Arial Narrow"/>
              <a:ea typeface="Arial Narrow"/>
              <a:cs typeface="Arial Narrow"/>
              <a:sym typeface="Arial Narrow"/>
            </a:endParaRPr>
          </a:p>
          <a:p>
            <a:pPr marL="1257300" lvl="1">
              <a:lnSpc>
                <a:spcPct val="100000"/>
              </a:lnSpc>
            </a:pPr>
            <a:endParaRPr lang="es-CO" sz="2000" dirty="0">
              <a:latin typeface="Arial Narrow"/>
              <a:ea typeface="Arial Narrow"/>
              <a:cs typeface="Arial Narrow"/>
              <a:sym typeface="Arial Narrow"/>
            </a:endParaRPr>
          </a:p>
          <a:p>
            <a:pPr marL="1257300" lvl="1">
              <a:lnSpc>
                <a:spcPct val="100000"/>
              </a:lnSpc>
            </a:pPr>
            <a:endParaRPr lang="es-CO" sz="2000" dirty="0">
              <a:latin typeface="Arial Narrow"/>
              <a:ea typeface="Arial Narrow"/>
              <a:cs typeface="Arial Narrow"/>
              <a:sym typeface="Arial Narrow"/>
            </a:endParaRPr>
          </a:p>
          <a:p>
            <a:pPr marL="1257300" lvl="1">
              <a:lnSpc>
                <a:spcPct val="100000"/>
              </a:lnSpc>
            </a:pPr>
            <a:endParaRPr lang="es-CO" sz="2000" dirty="0">
              <a:latin typeface="Arial Narrow"/>
              <a:ea typeface="Arial Narrow"/>
              <a:cs typeface="Arial Narrow"/>
              <a:sym typeface="Arial Narrow"/>
            </a:endParaRPr>
          </a:p>
          <a:p>
            <a:pPr marL="1257300" lvl="1">
              <a:lnSpc>
                <a:spcPct val="100000"/>
              </a:lnSpc>
            </a:pPr>
            <a:endParaRPr lang="es-CO" sz="2000" dirty="0">
              <a:latin typeface="Arial Narrow"/>
              <a:ea typeface="Arial Narrow"/>
              <a:cs typeface="Arial Narrow"/>
              <a:sym typeface="Arial Narrow"/>
            </a:endParaRPr>
          </a:p>
          <a:p>
            <a:pPr marL="1257300" lvl="1">
              <a:lnSpc>
                <a:spcPct val="100000"/>
              </a:lnSpc>
            </a:pPr>
            <a:endParaRPr lang="es-CO" sz="2000" dirty="0">
              <a:latin typeface="Arial Narrow"/>
              <a:ea typeface="Arial Narrow"/>
              <a:cs typeface="Arial Narrow"/>
              <a:sym typeface="Arial Narrow"/>
            </a:endParaRPr>
          </a:p>
          <a:p>
            <a:pPr marL="1257300" lvl="1">
              <a:lnSpc>
                <a:spcPct val="100000"/>
              </a:lnSpc>
            </a:pPr>
            <a:endParaRPr lang="es-CO" sz="2000" dirty="0">
              <a:latin typeface="Arial Narrow"/>
              <a:ea typeface="Arial Narrow"/>
              <a:cs typeface="Arial Narrow"/>
              <a:sym typeface="Arial Narrow"/>
            </a:endParaRPr>
          </a:p>
        </p:txBody>
      </p:sp>
    </p:spTree>
    <p:extLst>
      <p:ext uri="{BB962C8B-B14F-4D97-AF65-F5344CB8AC3E}">
        <p14:creationId xmlns:p14="http://schemas.microsoft.com/office/powerpoint/2010/main" val="117994124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0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2"/>
            <a:ext cx="9643800" cy="505444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Existe una aplicación de un sistema de facturación en línea que almacena información sobre facturas y productos en formato JSON.</a:t>
            </a:r>
          </a:p>
          <a:p>
            <a:pPr indent="0">
              <a:lnSpc>
                <a:spcPct val="100000"/>
              </a:lnSpc>
              <a:buNone/>
            </a:pPr>
            <a:r>
              <a:rPr lang="es-CO" sz="2200" dirty="0">
                <a:latin typeface="Arial Narrow"/>
                <a:ea typeface="Arial Narrow"/>
                <a:cs typeface="Arial Narrow"/>
                <a:sym typeface="Arial Narrow"/>
              </a:rPr>
              <a:t>La tabla factura tiene los campos: cliente, cantidad,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y producto (JSONB) donde cada producto tiene un nombre, descripción, precio, y una lista de categorías asociadas.</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una tabla para almacenar la información de los productos en formato JSONB.</a:t>
            </a:r>
          </a:p>
          <a:p>
            <a:pPr marL="800100">
              <a:lnSpc>
                <a:spcPct val="100000"/>
              </a:lnSpc>
            </a:pPr>
            <a:r>
              <a:rPr lang="es-CO" sz="2200" dirty="0">
                <a:latin typeface="Arial Narrow"/>
                <a:ea typeface="Arial Narrow"/>
                <a:cs typeface="Arial Narrow"/>
                <a:sym typeface="Arial Narrow"/>
              </a:rPr>
              <a:t>Insertar 50 registros de facturas en estructura JSON.</a:t>
            </a:r>
          </a:p>
        </p:txBody>
      </p:sp>
    </p:spTree>
    <p:extLst>
      <p:ext uri="{BB962C8B-B14F-4D97-AF65-F5344CB8AC3E}">
        <p14:creationId xmlns:p14="http://schemas.microsoft.com/office/powerpoint/2010/main" val="310905826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2"/>
            <a:ext cx="9643800" cy="505444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Existe una aplicación de un sistema de facturación en línea que almacena información sobre facturas y productos en formato JSON.</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Extraer información de los nombres de todos los productos y su precio.</a:t>
            </a:r>
          </a:p>
          <a:p>
            <a:pPr marL="800100">
              <a:lnSpc>
                <a:spcPct val="100000"/>
              </a:lnSpc>
            </a:pPr>
            <a:r>
              <a:rPr lang="es-CO" sz="2200" dirty="0">
                <a:latin typeface="Arial Narrow"/>
                <a:ea typeface="Arial Narrow"/>
                <a:cs typeface="Arial Narrow"/>
                <a:sym typeface="Arial Narrow"/>
              </a:rPr>
              <a:t>Obtener la segunda categoría asociada a cada producto.</a:t>
            </a:r>
          </a:p>
          <a:p>
            <a:pPr marL="800100">
              <a:lnSpc>
                <a:spcPct val="100000"/>
              </a:lnSpc>
            </a:pPr>
            <a:r>
              <a:rPr lang="es-CO" sz="2200" dirty="0">
                <a:latin typeface="Arial Narrow"/>
                <a:ea typeface="Arial Narrow"/>
                <a:cs typeface="Arial Narrow"/>
                <a:sym typeface="Arial Narrow"/>
              </a:rPr>
              <a:t>Obtener el producto y la cantidad facturada.</a:t>
            </a:r>
          </a:p>
          <a:p>
            <a:pPr marL="800100">
              <a:lnSpc>
                <a:spcPct val="100000"/>
              </a:lnSpc>
            </a:pPr>
            <a:r>
              <a:rPr lang="es-CO" sz="2200" dirty="0">
                <a:latin typeface="Arial Narrow"/>
                <a:ea typeface="Arial Narrow"/>
                <a:cs typeface="Arial Narrow"/>
                <a:sym typeface="Arial Narrow"/>
              </a:rPr>
              <a:t>Crear una consulta que devuelva el cliente, el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en donde el precio del producto sea mayor a un valor 100 </a:t>
            </a:r>
            <a:r>
              <a:rPr lang="es-CO" sz="2200" dirty="0" err="1">
                <a:latin typeface="Arial Narrow"/>
                <a:ea typeface="Arial Narrow"/>
                <a:cs typeface="Arial Narrow"/>
                <a:sym typeface="Arial Narrow"/>
              </a:rPr>
              <a:t>dolares</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279774795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2"/>
            <a:ext cx="9643800" cy="505444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Existe una aplicación de un sistema de facturación en línea que almacena información sobre facturas y productos en formato JSON.</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Extraer información de los nombres de todos los productos y su precio.</a:t>
            </a:r>
          </a:p>
          <a:p>
            <a:pPr marL="800100">
              <a:lnSpc>
                <a:spcPct val="100000"/>
              </a:lnSpc>
            </a:pPr>
            <a:r>
              <a:rPr lang="es-CO" sz="2200" dirty="0">
                <a:latin typeface="Arial Narrow"/>
                <a:ea typeface="Arial Narrow"/>
                <a:cs typeface="Arial Narrow"/>
                <a:sym typeface="Arial Narrow"/>
              </a:rPr>
              <a:t>Obtener la segunda categoría asociada a cada producto.</a:t>
            </a:r>
          </a:p>
          <a:p>
            <a:pPr marL="800100">
              <a:lnSpc>
                <a:spcPct val="100000"/>
              </a:lnSpc>
            </a:pPr>
            <a:r>
              <a:rPr lang="es-CO" sz="2200" dirty="0">
                <a:latin typeface="Arial Narrow"/>
                <a:ea typeface="Arial Narrow"/>
                <a:cs typeface="Arial Narrow"/>
                <a:sym typeface="Arial Narrow"/>
              </a:rPr>
              <a:t>Obtener el producto y la cantidad facturada.</a:t>
            </a:r>
          </a:p>
          <a:p>
            <a:pPr marL="800100">
              <a:lnSpc>
                <a:spcPct val="100000"/>
              </a:lnSpc>
            </a:pPr>
            <a:r>
              <a:rPr lang="es-CO" sz="2200" dirty="0">
                <a:latin typeface="Arial Narrow"/>
                <a:ea typeface="Arial Narrow"/>
                <a:cs typeface="Arial Narrow"/>
                <a:sym typeface="Arial Narrow"/>
              </a:rPr>
              <a:t>Crear una consulta que devuelva el cliente, el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en donde el precio del producto sea mayor a un valor 100 </a:t>
            </a:r>
            <a:r>
              <a:rPr lang="es-CO" sz="2200" dirty="0" err="1">
                <a:latin typeface="Arial Narrow"/>
                <a:ea typeface="Arial Narrow"/>
                <a:cs typeface="Arial Narrow"/>
                <a:sym typeface="Arial Narrow"/>
              </a:rPr>
              <a:t>dolares</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50338936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BASES DE DATOS DE GRAFOS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2"/>
            <a:ext cx="9643800" cy="5054448"/>
          </a:xfrm>
          <a:prstGeom prst="rect">
            <a:avLst/>
          </a:prstGeom>
          <a:noFill/>
          <a:ln>
            <a:noFill/>
          </a:ln>
        </p:spPr>
        <p:txBody>
          <a:bodyPr spcFirstLastPara="1" wrap="square" lIns="91425" tIns="45700" rIns="91425" bIns="45700" anchor="t" anchorCtr="0">
            <a:noAutofit/>
          </a:bodyPr>
          <a:lstStyle/>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408714332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35"/>
          <p:cNvSpPr/>
          <p:nvPr/>
        </p:nvSpPr>
        <p:spPr>
          <a:xfrm>
            <a:off x="381000" y="431800"/>
            <a:ext cx="11468100" cy="6180900"/>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26" name="Google Shape;126;p35"/>
          <p:cNvPicPr preferRelativeResize="0"/>
          <p:nvPr/>
        </p:nvPicPr>
        <p:blipFill rotWithShape="1">
          <a:blip r:embed="rId3">
            <a:alphaModFix/>
          </a:blip>
          <a:srcRect/>
          <a:stretch/>
        </p:blipFill>
        <p:spPr>
          <a:xfrm>
            <a:off x="9198671" y="4949851"/>
            <a:ext cx="2650435" cy="1540199"/>
          </a:xfrm>
          <a:prstGeom prst="rect">
            <a:avLst/>
          </a:prstGeom>
          <a:noFill/>
          <a:ln>
            <a:noFill/>
          </a:ln>
        </p:spPr>
      </p:pic>
      <p:sp>
        <p:nvSpPr>
          <p:cNvPr id="127" name="Google Shape;127;p35"/>
          <p:cNvSpPr txBox="1">
            <a:spLocks noGrp="1"/>
          </p:cNvSpPr>
          <p:nvPr>
            <p:ph type="title"/>
          </p:nvPr>
        </p:nvSpPr>
        <p:spPr>
          <a:xfrm>
            <a:off x="838200" y="2568099"/>
            <a:ext cx="10515600" cy="19083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6000"/>
              <a:buNone/>
            </a:pPr>
            <a:r>
              <a:rPr lang="es-CO" b="1">
                <a:solidFill>
                  <a:schemeClr val="lt1"/>
                </a:solidFill>
                <a:latin typeface="Trebuchet MS"/>
                <a:ea typeface="Trebuchet MS"/>
                <a:cs typeface="Trebuchet MS"/>
                <a:sym typeface="Trebuchet MS"/>
              </a:rPr>
              <a:t>Gracias.</a:t>
            </a:r>
            <a:endParaRPr sz="28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VIAJAYA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35650" y="1484656"/>
            <a:ext cx="9643800" cy="5167175"/>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700" dirty="0">
                <a:latin typeface="Arial Narrow"/>
                <a:ea typeface="Arial Narrow"/>
                <a:cs typeface="Arial Narrow"/>
                <a:sym typeface="Arial Narrow"/>
              </a:rPr>
              <a:t>Creación, modificación y eliminación de vuelos.</a:t>
            </a:r>
          </a:p>
          <a:p>
            <a:pPr marL="742950" indent="-285750">
              <a:lnSpc>
                <a:spcPct val="100000"/>
              </a:lnSpc>
            </a:pPr>
            <a:r>
              <a:rPr lang="es-CO" sz="1700" dirty="0">
                <a:latin typeface="Arial Narrow"/>
                <a:ea typeface="Arial Narrow"/>
                <a:cs typeface="Arial Narrow"/>
                <a:sym typeface="Arial Narrow"/>
              </a:rPr>
              <a:t>Creación, modificación y eliminación de hoteles </a:t>
            </a:r>
          </a:p>
          <a:p>
            <a:pPr marL="742950" indent="-285750">
              <a:lnSpc>
                <a:spcPct val="100000"/>
              </a:lnSpc>
            </a:pPr>
            <a:r>
              <a:rPr lang="es-CO" sz="1700" dirty="0">
                <a:latin typeface="Arial Narrow"/>
                <a:ea typeface="Arial Narrow"/>
                <a:cs typeface="Arial Narrow"/>
                <a:sym typeface="Arial Narrow"/>
              </a:rPr>
              <a:t>Creación, modificación y eliminación de paquetes turísticos por destino</a:t>
            </a:r>
          </a:p>
          <a:p>
            <a:pPr marL="742950" indent="-285750">
              <a:lnSpc>
                <a:spcPct val="100000"/>
              </a:lnSpc>
            </a:pPr>
            <a:r>
              <a:rPr lang="es-CO" sz="1700" dirty="0">
                <a:latin typeface="Arial Narrow"/>
                <a:ea typeface="Arial Narrow"/>
                <a:cs typeface="Arial Narrow"/>
                <a:sym typeface="Arial Narrow"/>
              </a:rPr>
              <a:t>Búsqueda de vuelos, hoteles y paquetes </a:t>
            </a:r>
            <a:r>
              <a:rPr lang="es-CO" sz="1700" dirty="0" err="1">
                <a:latin typeface="Arial Narrow"/>
                <a:ea typeface="Arial Narrow"/>
                <a:cs typeface="Arial Narrow"/>
                <a:sym typeface="Arial Narrow"/>
              </a:rPr>
              <a:t>turisticos</a:t>
            </a:r>
            <a:r>
              <a:rPr lang="es-CO" sz="1700" dirty="0">
                <a:latin typeface="Arial Narrow"/>
                <a:ea typeface="Arial Narrow"/>
                <a:cs typeface="Arial Narrow"/>
                <a:sym typeface="Arial Narrow"/>
              </a:rPr>
              <a:t> por fechas.</a:t>
            </a:r>
          </a:p>
          <a:p>
            <a:pPr marL="742950" indent="-285750">
              <a:lnSpc>
                <a:spcPct val="100000"/>
              </a:lnSpc>
            </a:pPr>
            <a:r>
              <a:rPr lang="es-CO" sz="1700" dirty="0">
                <a:latin typeface="Arial Narrow"/>
                <a:ea typeface="Arial Narrow"/>
                <a:cs typeface="Arial Narrow"/>
                <a:sym typeface="Arial Narrow"/>
              </a:rPr>
              <a:t>Búsqueda de vuelos, hoteles y paquetes por precio.</a:t>
            </a:r>
          </a:p>
          <a:p>
            <a:pPr marL="742950" indent="-285750">
              <a:lnSpc>
                <a:spcPct val="100000"/>
              </a:lnSpc>
            </a:pPr>
            <a:r>
              <a:rPr lang="es-CO" sz="1700" dirty="0">
                <a:latin typeface="Arial Narrow"/>
                <a:ea typeface="Arial Narrow"/>
                <a:cs typeface="Arial Narrow"/>
                <a:sym typeface="Arial Narrow"/>
              </a:rPr>
              <a:t>Servicios y características de cada vuelo, hotel y paquete turístico.</a:t>
            </a:r>
          </a:p>
          <a:p>
            <a:pPr marL="742950" indent="-285750">
              <a:lnSpc>
                <a:spcPct val="100000"/>
              </a:lnSpc>
            </a:pPr>
            <a:r>
              <a:rPr lang="es-CO" sz="1700" dirty="0">
                <a:latin typeface="Arial Narrow"/>
                <a:ea typeface="Arial Narrow"/>
                <a:cs typeface="Arial Narrow"/>
                <a:sym typeface="Arial Narrow"/>
              </a:rPr>
              <a:t>Reserva de vuelos, hoteles y paquetes turísticos. </a:t>
            </a:r>
          </a:p>
          <a:p>
            <a:pPr marL="742950" indent="-285750">
              <a:lnSpc>
                <a:spcPct val="100000"/>
              </a:lnSpc>
            </a:pPr>
            <a:r>
              <a:rPr lang="es-CO" sz="1700" dirty="0">
                <a:latin typeface="Arial Narrow"/>
                <a:ea typeface="Arial Narrow"/>
                <a:cs typeface="Arial Narrow"/>
                <a:sym typeface="Arial Narrow"/>
              </a:rPr>
              <a:t>Confirmación de la reserva por correo electrónico.</a:t>
            </a:r>
          </a:p>
          <a:p>
            <a:pPr marL="742950" indent="-285750">
              <a:lnSpc>
                <a:spcPct val="100000"/>
              </a:lnSpc>
            </a:pPr>
            <a:r>
              <a:rPr lang="es-CO" sz="1700" dirty="0">
                <a:latin typeface="Arial Narrow"/>
                <a:ea typeface="Arial Narrow"/>
                <a:cs typeface="Arial Narrow"/>
                <a:sym typeface="Arial Narrow"/>
              </a:rPr>
              <a:t>Consulta, modificación y cancelación reservas de vuelo, hoteles y paquetes turísticos.</a:t>
            </a:r>
          </a:p>
          <a:p>
            <a:pPr marL="742950" indent="-285750">
              <a:lnSpc>
                <a:spcPct val="100000"/>
              </a:lnSpc>
            </a:pPr>
            <a:r>
              <a:rPr lang="es-CO" sz="1700" dirty="0">
                <a:latin typeface="Arial Narrow"/>
                <a:ea typeface="Arial Narrow"/>
                <a:cs typeface="Arial Narrow"/>
                <a:sym typeface="Arial Narrow"/>
              </a:rPr>
              <a:t>Creación, modificación de una cuenta de usuario para guardar la información personal.</a:t>
            </a:r>
          </a:p>
          <a:p>
            <a:pPr marL="742950" indent="-285750">
              <a:lnSpc>
                <a:spcPct val="100000"/>
              </a:lnSpc>
            </a:pPr>
            <a:r>
              <a:rPr lang="es-CO" sz="1700" dirty="0">
                <a:latin typeface="Arial Narrow"/>
                <a:ea typeface="Arial Narrow"/>
                <a:cs typeface="Arial Narrow"/>
                <a:sym typeface="Arial Narrow"/>
              </a:rPr>
              <a:t>Historias de reservas del usuario.</a:t>
            </a:r>
          </a:p>
          <a:p>
            <a:pPr marL="742950" indent="-285750">
              <a:lnSpc>
                <a:spcPct val="100000"/>
              </a:lnSpc>
            </a:pPr>
            <a:r>
              <a:rPr lang="es-CO" sz="1700" dirty="0">
                <a:latin typeface="Arial Narrow"/>
                <a:ea typeface="Arial Narrow"/>
                <a:cs typeface="Arial Narrow"/>
                <a:sym typeface="Arial Narrow"/>
              </a:rPr>
              <a:t>Reseñar y valoraciones de los usuarios sobre los vuelos, hoteles y paquetes turísticos.</a:t>
            </a:r>
          </a:p>
          <a:p>
            <a:pPr marL="742950" indent="-285750">
              <a:lnSpc>
                <a:spcPct val="100000"/>
              </a:lnSpc>
            </a:pPr>
            <a:r>
              <a:rPr lang="es-CO" sz="1700" dirty="0">
                <a:latin typeface="Arial Narrow"/>
                <a:ea typeface="Arial Narrow"/>
                <a:cs typeface="Arial Narrow"/>
                <a:sym typeface="Arial Narrow"/>
              </a:rPr>
              <a:t>Agendamiento de entradas a museos, playas privadas, alquiler de coches en cada vuelo y paquete turístico. </a:t>
            </a:r>
          </a:p>
        </p:txBody>
      </p:sp>
    </p:spTree>
    <p:extLst>
      <p:ext uri="{BB962C8B-B14F-4D97-AF65-F5344CB8AC3E}">
        <p14:creationId xmlns:p14="http://schemas.microsoft.com/office/powerpoint/2010/main" val="990571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FACTURAYA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4"/>
            <a:ext cx="9643800" cy="5167175"/>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700" dirty="0">
                <a:latin typeface="Arial Narrow"/>
                <a:ea typeface="Arial Narrow"/>
                <a:cs typeface="Arial Narrow"/>
                <a:sym typeface="Arial Narrow"/>
              </a:rPr>
              <a:t>Creación, modificación y eliminación de clientes. </a:t>
            </a:r>
          </a:p>
          <a:p>
            <a:pPr marL="742950" indent="-285750">
              <a:lnSpc>
                <a:spcPct val="100000"/>
              </a:lnSpc>
            </a:pPr>
            <a:r>
              <a:rPr lang="es-CO" sz="1700" dirty="0">
                <a:latin typeface="Arial Narrow"/>
                <a:ea typeface="Arial Narrow"/>
                <a:cs typeface="Arial Narrow"/>
                <a:sym typeface="Arial Narrow"/>
              </a:rPr>
              <a:t>Creación, modificación y eliminación de productos con sus características y precios.</a:t>
            </a:r>
          </a:p>
          <a:p>
            <a:pPr marL="742950" indent="-285750">
              <a:lnSpc>
                <a:spcPct val="100000"/>
              </a:lnSpc>
            </a:pPr>
            <a:r>
              <a:rPr lang="es-CO" sz="1700" dirty="0">
                <a:latin typeface="Arial Narrow"/>
                <a:ea typeface="Arial Narrow"/>
                <a:cs typeface="Arial Narrow"/>
                <a:sym typeface="Arial Narrow"/>
              </a:rPr>
              <a:t>Categorización de productos para facilitar la búsqueda.</a:t>
            </a:r>
          </a:p>
          <a:p>
            <a:pPr marL="742950" indent="-285750">
              <a:lnSpc>
                <a:spcPct val="100000"/>
              </a:lnSpc>
            </a:pPr>
            <a:r>
              <a:rPr lang="es-CO" sz="1700" dirty="0">
                <a:latin typeface="Arial Narrow"/>
                <a:ea typeface="Arial Narrow"/>
                <a:cs typeface="Arial Narrow"/>
                <a:sym typeface="Arial Narrow"/>
              </a:rPr>
              <a:t>Búsqueda de productos por nombre, código, categoría.</a:t>
            </a:r>
          </a:p>
          <a:p>
            <a:pPr marL="742950" indent="-285750">
              <a:lnSpc>
                <a:spcPct val="100000"/>
              </a:lnSpc>
            </a:pPr>
            <a:r>
              <a:rPr lang="es-CO" sz="1700" dirty="0">
                <a:latin typeface="Arial Narrow"/>
                <a:ea typeface="Arial Narrow"/>
                <a:cs typeface="Arial Narrow"/>
                <a:sym typeface="Arial Narrow"/>
              </a:rPr>
              <a:t>Creación, modificación y eliminación de impuestos.</a:t>
            </a:r>
          </a:p>
          <a:p>
            <a:pPr marL="742950" indent="-285750">
              <a:lnSpc>
                <a:spcPct val="100000"/>
              </a:lnSpc>
            </a:pPr>
            <a:r>
              <a:rPr lang="es-CO" sz="1700" dirty="0" err="1">
                <a:latin typeface="Arial Narrow"/>
                <a:ea typeface="Arial Narrow"/>
                <a:cs typeface="Arial Narrow"/>
                <a:sym typeface="Arial Narrow"/>
              </a:rPr>
              <a:t>Calculos</a:t>
            </a:r>
            <a:r>
              <a:rPr lang="es-CO" sz="1700" dirty="0">
                <a:latin typeface="Arial Narrow"/>
                <a:ea typeface="Arial Narrow"/>
                <a:cs typeface="Arial Narrow"/>
                <a:sym typeface="Arial Narrow"/>
              </a:rPr>
              <a:t> de impuestos según cantidad de productos.</a:t>
            </a:r>
          </a:p>
          <a:p>
            <a:pPr marL="742950" indent="-285750">
              <a:lnSpc>
                <a:spcPct val="100000"/>
              </a:lnSpc>
            </a:pPr>
            <a:r>
              <a:rPr lang="es-CO" sz="1700" dirty="0" err="1">
                <a:latin typeface="Arial Narrow"/>
                <a:ea typeface="Arial Narrow"/>
                <a:cs typeface="Arial Narrow"/>
                <a:sym typeface="Arial Narrow"/>
              </a:rPr>
              <a:t>Envio</a:t>
            </a:r>
            <a:r>
              <a:rPr lang="es-CO" sz="1700" dirty="0">
                <a:latin typeface="Arial Narrow"/>
                <a:ea typeface="Arial Narrow"/>
                <a:cs typeface="Arial Narrow"/>
                <a:sym typeface="Arial Narrow"/>
              </a:rPr>
              <a:t> de factura en XML al cliente.</a:t>
            </a:r>
          </a:p>
          <a:p>
            <a:pPr marL="742950" indent="-285750">
              <a:lnSpc>
                <a:spcPct val="100000"/>
              </a:lnSpc>
            </a:pPr>
            <a:r>
              <a:rPr lang="es-CO" sz="1700" dirty="0" err="1">
                <a:latin typeface="Arial Narrow"/>
                <a:ea typeface="Arial Narrow"/>
                <a:cs typeface="Arial Narrow"/>
                <a:sym typeface="Arial Narrow"/>
              </a:rPr>
              <a:t>Gestion</a:t>
            </a:r>
            <a:r>
              <a:rPr lang="es-CO" sz="1700" dirty="0">
                <a:latin typeface="Arial Narrow"/>
                <a:ea typeface="Arial Narrow"/>
                <a:cs typeface="Arial Narrow"/>
                <a:sym typeface="Arial Narrow"/>
              </a:rPr>
              <a:t> de inventario para el control del stock</a:t>
            </a:r>
          </a:p>
          <a:p>
            <a:pPr marL="742950" indent="-285750">
              <a:lnSpc>
                <a:spcPct val="100000"/>
              </a:lnSpc>
            </a:pPr>
            <a:r>
              <a:rPr lang="es-CO" sz="1700" dirty="0">
                <a:latin typeface="Arial Narrow"/>
                <a:ea typeface="Arial Narrow"/>
                <a:cs typeface="Arial Narrow"/>
                <a:sym typeface="Arial Narrow"/>
              </a:rPr>
              <a:t>Informa de cuales productos han sido vendidos y en cuales facturas, y que productos están en stock.</a:t>
            </a:r>
          </a:p>
          <a:p>
            <a:pPr marL="742950" indent="-285750">
              <a:lnSpc>
                <a:spcPct val="100000"/>
              </a:lnSpc>
            </a:pPr>
            <a:r>
              <a:rPr lang="es-CO" sz="1700" dirty="0">
                <a:latin typeface="Arial Narrow"/>
                <a:ea typeface="Arial Narrow"/>
                <a:cs typeface="Arial Narrow"/>
                <a:sym typeface="Arial Narrow"/>
              </a:rPr>
              <a:t>Informe de ventas en donde se vean la factura y los productos vendidos en el mes, y los cálculos acumulados del mes.</a:t>
            </a:r>
          </a:p>
          <a:p>
            <a:pPr marL="742950" indent="-285750">
              <a:lnSpc>
                <a:spcPct val="100000"/>
              </a:lnSpc>
            </a:pPr>
            <a:r>
              <a:rPr lang="es-CO" sz="1700" dirty="0">
                <a:latin typeface="Arial Narrow"/>
                <a:ea typeface="Arial Narrow"/>
                <a:cs typeface="Arial Narrow"/>
                <a:sym typeface="Arial Narrow"/>
              </a:rPr>
              <a:t>Exportar el anterior informe a Excel y PDF. </a:t>
            </a:r>
          </a:p>
        </p:txBody>
      </p:sp>
    </p:spTree>
    <p:extLst>
      <p:ext uri="{BB962C8B-B14F-4D97-AF65-F5344CB8AC3E}">
        <p14:creationId xmlns:p14="http://schemas.microsoft.com/office/powerpoint/2010/main" val="3721753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DOCTORYA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4"/>
            <a:ext cx="9643800" cy="5167175"/>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700" dirty="0">
                <a:latin typeface="Arial Narrow"/>
                <a:ea typeface="Arial Narrow"/>
                <a:cs typeface="Arial Narrow"/>
                <a:sym typeface="Arial Narrow"/>
              </a:rPr>
              <a:t>Creación, modificación y eliminación de cuentas de pacientes.</a:t>
            </a:r>
          </a:p>
          <a:p>
            <a:pPr marL="742950" indent="-285750">
              <a:lnSpc>
                <a:spcPct val="100000"/>
              </a:lnSpc>
            </a:pPr>
            <a:r>
              <a:rPr lang="es-CO" sz="1700" dirty="0">
                <a:latin typeface="Arial Narrow"/>
                <a:ea typeface="Arial Narrow"/>
                <a:cs typeface="Arial Narrow"/>
                <a:sym typeface="Arial Narrow"/>
              </a:rPr>
              <a:t>Creación, modificación y eliminación cuentas de los médicos.</a:t>
            </a:r>
          </a:p>
          <a:p>
            <a:pPr marL="742950" indent="-285750">
              <a:lnSpc>
                <a:spcPct val="100000"/>
              </a:lnSpc>
            </a:pPr>
            <a:r>
              <a:rPr lang="es-CO" sz="1700" dirty="0">
                <a:latin typeface="Arial Narrow"/>
                <a:ea typeface="Arial Narrow"/>
                <a:cs typeface="Arial Narrow"/>
                <a:sym typeface="Arial Narrow"/>
              </a:rPr>
              <a:t>Calendario de citas por medico y especialidad.</a:t>
            </a:r>
          </a:p>
          <a:p>
            <a:pPr marL="742950" indent="-285750">
              <a:lnSpc>
                <a:spcPct val="100000"/>
              </a:lnSpc>
            </a:pPr>
            <a:r>
              <a:rPr lang="es-CO" sz="1700" dirty="0">
                <a:latin typeface="Arial Narrow"/>
                <a:ea typeface="Arial Narrow"/>
                <a:cs typeface="Arial Narrow"/>
                <a:sym typeface="Arial Narrow"/>
              </a:rPr>
              <a:t>Confirmación de citas por correo electrónico.</a:t>
            </a:r>
          </a:p>
          <a:p>
            <a:pPr marL="742950" indent="-285750">
              <a:lnSpc>
                <a:spcPct val="100000"/>
              </a:lnSpc>
            </a:pPr>
            <a:r>
              <a:rPr lang="es-CO" sz="1700" dirty="0">
                <a:latin typeface="Arial Narrow"/>
                <a:ea typeface="Arial Narrow"/>
                <a:cs typeface="Arial Narrow"/>
                <a:sym typeface="Arial Narrow"/>
              </a:rPr>
              <a:t>Recordatorio de cita una hora antes de la cita por correo electrónico.</a:t>
            </a:r>
          </a:p>
          <a:p>
            <a:pPr marL="742950" indent="-285750">
              <a:lnSpc>
                <a:spcPct val="100000"/>
              </a:lnSpc>
            </a:pPr>
            <a:r>
              <a:rPr lang="es-CO" sz="1700" dirty="0">
                <a:latin typeface="Arial Narrow"/>
                <a:ea typeface="Arial Narrow"/>
                <a:cs typeface="Arial Narrow"/>
                <a:sym typeface="Arial Narrow"/>
              </a:rPr>
              <a:t>Registro de asistencia a las citas por parte del paciente.</a:t>
            </a:r>
          </a:p>
          <a:p>
            <a:pPr marL="742950" indent="-285750">
              <a:lnSpc>
                <a:spcPct val="100000"/>
              </a:lnSpc>
            </a:pPr>
            <a:r>
              <a:rPr lang="es-CO" sz="1700" dirty="0">
                <a:latin typeface="Arial Narrow"/>
                <a:ea typeface="Arial Narrow"/>
                <a:cs typeface="Arial Narrow"/>
                <a:sym typeface="Arial Narrow"/>
              </a:rPr>
              <a:t>Informe de citas del mes del medico.</a:t>
            </a:r>
          </a:p>
          <a:p>
            <a:pPr marL="742950" indent="-285750">
              <a:lnSpc>
                <a:spcPct val="100000"/>
              </a:lnSpc>
            </a:pPr>
            <a:r>
              <a:rPr lang="es-CO" sz="1700" dirty="0">
                <a:latin typeface="Arial Narrow"/>
                <a:ea typeface="Arial Narrow"/>
                <a:cs typeface="Arial Narrow"/>
                <a:sym typeface="Arial Narrow"/>
              </a:rPr>
              <a:t>Creación, modificación y eliminación de historias clínicas.</a:t>
            </a:r>
          </a:p>
          <a:p>
            <a:pPr marL="742950" indent="-285750">
              <a:lnSpc>
                <a:spcPct val="100000"/>
              </a:lnSpc>
            </a:pPr>
            <a:r>
              <a:rPr lang="es-CO" sz="1700" dirty="0">
                <a:latin typeface="Arial Narrow"/>
                <a:ea typeface="Arial Narrow"/>
                <a:cs typeface="Arial Narrow"/>
                <a:sym typeface="Arial Narrow"/>
              </a:rPr>
              <a:t>Creación, modificación y eliminación de medicamentos para el paciente.</a:t>
            </a:r>
          </a:p>
          <a:p>
            <a:pPr marL="742950" indent="-285750">
              <a:lnSpc>
                <a:spcPct val="100000"/>
              </a:lnSpc>
            </a:pPr>
            <a:r>
              <a:rPr lang="es-CO" sz="1700" dirty="0">
                <a:latin typeface="Arial Narrow"/>
                <a:ea typeface="Arial Narrow"/>
                <a:cs typeface="Arial Narrow"/>
                <a:sym typeface="Arial Narrow"/>
              </a:rPr>
              <a:t>Creación modificación y eliminación de exámenes para el paciente.</a:t>
            </a:r>
          </a:p>
          <a:p>
            <a:pPr marL="742950" indent="-285750">
              <a:lnSpc>
                <a:spcPct val="100000"/>
              </a:lnSpc>
            </a:pPr>
            <a:r>
              <a:rPr lang="es-CO" sz="1700" dirty="0">
                <a:latin typeface="Arial Narrow"/>
                <a:ea typeface="Arial Narrow"/>
                <a:cs typeface="Arial Narrow"/>
                <a:sym typeface="Arial Narrow"/>
              </a:rPr>
              <a:t>Registro de resultados de los exámenes.</a:t>
            </a:r>
          </a:p>
          <a:p>
            <a:pPr marL="742950" indent="-285750">
              <a:lnSpc>
                <a:spcPct val="100000"/>
              </a:lnSpc>
            </a:pPr>
            <a:r>
              <a:rPr lang="es-CO" sz="1700" dirty="0">
                <a:latin typeface="Arial Narrow"/>
                <a:ea typeface="Arial Narrow"/>
                <a:cs typeface="Arial Narrow"/>
                <a:sym typeface="Arial Narrow"/>
              </a:rPr>
              <a:t>Envió de remisión medica a especialista al seguro medico.</a:t>
            </a:r>
          </a:p>
          <a:p>
            <a:pPr marL="742950" indent="-285750">
              <a:lnSpc>
                <a:spcPct val="100000"/>
              </a:lnSpc>
            </a:pPr>
            <a:endParaRPr lang="es-CO" sz="1700" dirty="0">
              <a:latin typeface="Arial Narrow"/>
              <a:ea typeface="Arial Narrow"/>
              <a:cs typeface="Arial Narrow"/>
              <a:sym typeface="Arial Narrow"/>
            </a:endParaRPr>
          </a:p>
          <a:p>
            <a:pPr marL="742950" indent="-285750">
              <a:lnSpc>
                <a:spcPct val="100000"/>
              </a:lnSpc>
            </a:pPr>
            <a:endParaRPr lang="es-CO" sz="1700" dirty="0">
              <a:latin typeface="Arial Narrow"/>
              <a:ea typeface="Arial Narrow"/>
              <a:cs typeface="Arial Narrow"/>
              <a:sym typeface="Arial Narrow"/>
            </a:endParaRPr>
          </a:p>
        </p:txBody>
      </p:sp>
    </p:spTree>
    <p:extLst>
      <p:ext uri="{BB962C8B-B14F-4D97-AF65-F5344CB8AC3E}">
        <p14:creationId xmlns:p14="http://schemas.microsoft.com/office/powerpoint/2010/main" val="2677757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COMPRAYA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4"/>
            <a:ext cx="9643800" cy="5167175"/>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700" dirty="0">
                <a:latin typeface="Arial Narrow"/>
                <a:ea typeface="Arial Narrow"/>
                <a:cs typeface="Arial Narrow"/>
                <a:sym typeface="Arial Narrow"/>
              </a:rPr>
              <a:t>Creación, modificación y eliminación productos.</a:t>
            </a:r>
          </a:p>
          <a:p>
            <a:pPr marL="742950" indent="-285750">
              <a:lnSpc>
                <a:spcPct val="100000"/>
              </a:lnSpc>
            </a:pPr>
            <a:r>
              <a:rPr lang="es-CO" sz="1700" dirty="0">
                <a:latin typeface="Arial Narrow"/>
                <a:ea typeface="Arial Narrow"/>
                <a:cs typeface="Arial Narrow"/>
                <a:sym typeface="Arial Narrow"/>
              </a:rPr>
              <a:t>Categorización de los productos.</a:t>
            </a:r>
          </a:p>
          <a:p>
            <a:pPr marL="742950" indent="-285750">
              <a:lnSpc>
                <a:spcPct val="100000"/>
              </a:lnSpc>
            </a:pPr>
            <a:r>
              <a:rPr lang="es-CO" sz="1700" dirty="0">
                <a:latin typeface="Arial Narrow"/>
                <a:ea typeface="Arial Narrow"/>
                <a:cs typeface="Arial Narrow"/>
                <a:sym typeface="Arial Narrow"/>
              </a:rPr>
              <a:t>Gestión del inventario y del stock.</a:t>
            </a:r>
          </a:p>
          <a:p>
            <a:pPr marL="742950" indent="-285750">
              <a:lnSpc>
                <a:spcPct val="100000"/>
              </a:lnSpc>
            </a:pPr>
            <a:r>
              <a:rPr lang="es-CO" sz="1700" dirty="0">
                <a:latin typeface="Arial Narrow"/>
                <a:ea typeface="Arial Narrow"/>
                <a:cs typeface="Arial Narrow"/>
                <a:sym typeface="Arial Narrow"/>
              </a:rPr>
              <a:t>Venta con facturación.</a:t>
            </a:r>
          </a:p>
          <a:p>
            <a:pPr marL="742950" indent="-285750">
              <a:lnSpc>
                <a:spcPct val="100000"/>
              </a:lnSpc>
            </a:pPr>
            <a:r>
              <a:rPr lang="es-CO" sz="1700" dirty="0">
                <a:latin typeface="Arial Narrow"/>
                <a:ea typeface="Arial Narrow"/>
                <a:cs typeface="Arial Narrow"/>
                <a:sym typeface="Arial Narrow"/>
              </a:rPr>
              <a:t>Gestión de descuentos en los productos.</a:t>
            </a:r>
          </a:p>
          <a:p>
            <a:pPr marL="742950" indent="-285750">
              <a:lnSpc>
                <a:spcPct val="100000"/>
              </a:lnSpc>
            </a:pPr>
            <a:r>
              <a:rPr lang="es-CO" sz="1700" dirty="0">
                <a:latin typeface="Arial Narrow"/>
                <a:ea typeface="Arial Narrow"/>
                <a:cs typeface="Arial Narrow"/>
                <a:sym typeface="Arial Narrow"/>
              </a:rPr>
              <a:t>Creación, modificación y eliminación de cuentas de cliente.</a:t>
            </a:r>
          </a:p>
          <a:p>
            <a:pPr marL="742950" indent="-285750">
              <a:lnSpc>
                <a:spcPct val="100000"/>
              </a:lnSpc>
            </a:pPr>
            <a:r>
              <a:rPr lang="es-CO" sz="1700" dirty="0">
                <a:latin typeface="Arial Narrow"/>
                <a:ea typeface="Arial Narrow"/>
                <a:cs typeface="Arial Narrow"/>
                <a:sym typeface="Arial Narrow"/>
              </a:rPr>
              <a:t>Generación de la factura en XML y envió por correo electrónico.</a:t>
            </a:r>
          </a:p>
          <a:p>
            <a:pPr marL="742950" indent="-285750">
              <a:lnSpc>
                <a:spcPct val="100000"/>
              </a:lnSpc>
            </a:pPr>
            <a:r>
              <a:rPr lang="es-CO" sz="1700" dirty="0">
                <a:latin typeface="Arial Narrow"/>
                <a:ea typeface="Arial Narrow"/>
                <a:cs typeface="Arial Narrow"/>
                <a:sym typeface="Arial Narrow"/>
              </a:rPr>
              <a:t>Gestión del carrito de compras.</a:t>
            </a:r>
          </a:p>
          <a:p>
            <a:pPr marL="742950" indent="-285750">
              <a:lnSpc>
                <a:spcPct val="100000"/>
              </a:lnSpc>
            </a:pPr>
            <a:r>
              <a:rPr lang="es-CO" sz="1700" dirty="0">
                <a:latin typeface="Arial Narrow"/>
                <a:ea typeface="Arial Narrow"/>
                <a:cs typeface="Arial Narrow"/>
                <a:sym typeface="Arial Narrow"/>
              </a:rPr>
              <a:t>Historial de puntos generados por la compra en las marcas aliadas.</a:t>
            </a:r>
          </a:p>
          <a:p>
            <a:pPr marL="742950" indent="-285750">
              <a:lnSpc>
                <a:spcPct val="100000"/>
              </a:lnSpc>
            </a:pPr>
            <a:r>
              <a:rPr lang="es-CO" sz="1700" dirty="0">
                <a:latin typeface="Arial Narrow"/>
                <a:ea typeface="Arial Narrow"/>
                <a:cs typeface="Arial Narrow"/>
                <a:sym typeface="Arial Narrow"/>
              </a:rPr>
              <a:t>Redención de puntos en compras dentro de la plataforma</a:t>
            </a:r>
          </a:p>
          <a:p>
            <a:pPr marL="742950" indent="-285750">
              <a:lnSpc>
                <a:spcPct val="100000"/>
              </a:lnSpc>
            </a:pPr>
            <a:r>
              <a:rPr lang="es-CO" sz="1700" dirty="0">
                <a:latin typeface="Arial Narrow"/>
                <a:ea typeface="Arial Narrow"/>
                <a:cs typeface="Arial Narrow"/>
                <a:sym typeface="Arial Narrow"/>
              </a:rPr>
              <a:t>Historial de compras por cada cliente, donde se muestre puntos </a:t>
            </a:r>
            <a:r>
              <a:rPr lang="es-CO" sz="1700" dirty="0" err="1">
                <a:latin typeface="Arial Narrow"/>
                <a:ea typeface="Arial Narrow"/>
                <a:cs typeface="Arial Narrow"/>
                <a:sym typeface="Arial Narrow"/>
              </a:rPr>
              <a:t>redimientos</a:t>
            </a:r>
            <a:r>
              <a:rPr lang="es-CO" sz="1700" dirty="0">
                <a:latin typeface="Arial Narrow"/>
                <a:ea typeface="Arial Narrow"/>
                <a:cs typeface="Arial Narrow"/>
                <a:sym typeface="Arial Narrow"/>
              </a:rPr>
              <a:t> y efectivo.</a:t>
            </a:r>
          </a:p>
          <a:p>
            <a:pPr marL="742950" indent="-285750">
              <a:lnSpc>
                <a:spcPct val="100000"/>
              </a:lnSpc>
            </a:pPr>
            <a:r>
              <a:rPr lang="es-CO" sz="1700" dirty="0">
                <a:latin typeface="Arial Narrow"/>
                <a:ea typeface="Arial Narrow"/>
                <a:cs typeface="Arial Narrow"/>
                <a:sym typeface="Arial Narrow"/>
              </a:rPr>
              <a:t>Informe de compras e historial de puntos de cada usuario en PDF y Excel.</a:t>
            </a:r>
          </a:p>
          <a:p>
            <a:pPr marL="742950" indent="-285750">
              <a:lnSpc>
                <a:spcPct val="100000"/>
              </a:lnSpc>
            </a:pPr>
            <a:endParaRPr lang="es-CO" sz="1700" dirty="0">
              <a:latin typeface="Arial Narrow"/>
              <a:ea typeface="Arial Narrow"/>
              <a:cs typeface="Arial Narrow"/>
              <a:sym typeface="Arial Narrow"/>
            </a:endParaRPr>
          </a:p>
          <a:p>
            <a:pPr marL="742950" indent="-285750">
              <a:lnSpc>
                <a:spcPct val="100000"/>
              </a:lnSpc>
            </a:pPr>
            <a:endParaRPr lang="es-CO" sz="1700" dirty="0">
              <a:latin typeface="Arial Narrow"/>
              <a:ea typeface="Arial Narrow"/>
              <a:cs typeface="Arial Narrow"/>
              <a:sym typeface="Arial Narrow"/>
            </a:endParaRPr>
          </a:p>
          <a:p>
            <a:pPr marL="742950" indent="-285750">
              <a:lnSpc>
                <a:spcPct val="100000"/>
              </a:lnSpc>
            </a:pPr>
            <a:endParaRPr lang="es-CO" sz="1700" dirty="0">
              <a:latin typeface="Arial Narrow"/>
              <a:ea typeface="Arial Narrow"/>
              <a:cs typeface="Arial Narrow"/>
              <a:sym typeface="Arial Narrow"/>
            </a:endParaRPr>
          </a:p>
        </p:txBody>
      </p:sp>
    </p:spTree>
    <p:extLst>
      <p:ext uri="{BB962C8B-B14F-4D97-AF65-F5344CB8AC3E}">
        <p14:creationId xmlns:p14="http://schemas.microsoft.com/office/powerpoint/2010/main" val="464399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CONCIERTOSYA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4"/>
            <a:ext cx="9643800" cy="5167175"/>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700" dirty="0">
                <a:latin typeface="Arial Narrow"/>
                <a:ea typeface="Arial Narrow"/>
                <a:cs typeface="Arial Narrow"/>
                <a:sym typeface="Arial Narrow"/>
              </a:rPr>
              <a:t>Creación, modificación y eliminación de eventos con información detallada como: Nombre, fecha, hora, lugar artistas y precio de las entradas.</a:t>
            </a:r>
          </a:p>
          <a:p>
            <a:pPr marL="742950" indent="-285750">
              <a:lnSpc>
                <a:spcPct val="100000"/>
              </a:lnSpc>
            </a:pPr>
            <a:r>
              <a:rPr lang="es-CO" sz="1700" dirty="0">
                <a:latin typeface="Arial Narrow"/>
                <a:ea typeface="Arial Narrow"/>
                <a:cs typeface="Arial Narrow"/>
                <a:sym typeface="Arial Narrow"/>
              </a:rPr>
              <a:t>Búsqueda de eventos filtrando por fecha, lugar artista y precio.</a:t>
            </a:r>
          </a:p>
          <a:p>
            <a:pPr marL="742950" indent="-285750">
              <a:lnSpc>
                <a:spcPct val="100000"/>
              </a:lnSpc>
            </a:pPr>
            <a:r>
              <a:rPr lang="es-CO" sz="1700" dirty="0">
                <a:latin typeface="Arial Narrow"/>
                <a:ea typeface="Arial Narrow"/>
                <a:cs typeface="Arial Narrow"/>
                <a:sym typeface="Arial Narrow"/>
              </a:rPr>
              <a:t>Definición de los tipos de entradas: Debe existir entradas del tipo general, VIP, Palco.</a:t>
            </a:r>
          </a:p>
          <a:p>
            <a:pPr marL="742950" indent="-285750">
              <a:lnSpc>
                <a:spcPct val="100000"/>
              </a:lnSpc>
            </a:pPr>
            <a:r>
              <a:rPr lang="es-CO" sz="1700" dirty="0">
                <a:latin typeface="Arial Narrow"/>
                <a:ea typeface="Arial Narrow"/>
                <a:cs typeface="Arial Narrow"/>
                <a:sym typeface="Arial Narrow"/>
              </a:rPr>
              <a:t>Gestión del inventario de entradas según el lugar y la cantidad.</a:t>
            </a:r>
          </a:p>
          <a:p>
            <a:pPr marL="742950" indent="-285750">
              <a:lnSpc>
                <a:spcPct val="100000"/>
              </a:lnSpc>
            </a:pPr>
            <a:r>
              <a:rPr lang="es-CO" sz="1700" dirty="0">
                <a:latin typeface="Arial Narrow"/>
                <a:ea typeface="Arial Narrow"/>
                <a:cs typeface="Arial Narrow"/>
                <a:sym typeface="Arial Narrow"/>
              </a:rPr>
              <a:t>Creación, modificación y eliminación de cuentas de clientes.</a:t>
            </a:r>
          </a:p>
          <a:p>
            <a:pPr marL="742950" indent="-285750">
              <a:lnSpc>
                <a:spcPct val="100000"/>
              </a:lnSpc>
            </a:pPr>
            <a:r>
              <a:rPr lang="es-CO" sz="1700" dirty="0">
                <a:latin typeface="Arial Narrow"/>
                <a:ea typeface="Arial Narrow"/>
                <a:cs typeface="Arial Narrow"/>
                <a:sym typeface="Arial Narrow"/>
              </a:rPr>
              <a:t>Gestión del carrito de compras de entradas.</a:t>
            </a:r>
          </a:p>
          <a:p>
            <a:pPr marL="742950" indent="-285750">
              <a:lnSpc>
                <a:spcPct val="100000"/>
              </a:lnSpc>
            </a:pPr>
            <a:r>
              <a:rPr lang="es-CO" sz="1700" dirty="0">
                <a:latin typeface="Arial Narrow"/>
                <a:ea typeface="Arial Narrow"/>
                <a:cs typeface="Arial Narrow"/>
                <a:sym typeface="Arial Narrow"/>
              </a:rPr>
              <a:t>El cliente podrá hacer una selección del asiento en el evento.</a:t>
            </a:r>
          </a:p>
          <a:p>
            <a:pPr marL="742950" indent="-285750">
              <a:lnSpc>
                <a:spcPct val="100000"/>
              </a:lnSpc>
            </a:pPr>
            <a:r>
              <a:rPr lang="es-CO" sz="1700" dirty="0">
                <a:latin typeface="Arial Narrow"/>
                <a:ea typeface="Arial Narrow"/>
                <a:cs typeface="Arial Narrow"/>
                <a:sym typeface="Arial Narrow"/>
              </a:rPr>
              <a:t>Cada entrada debe tener un id único.</a:t>
            </a:r>
          </a:p>
          <a:p>
            <a:pPr marL="742950" indent="-285750">
              <a:lnSpc>
                <a:spcPct val="100000"/>
              </a:lnSpc>
            </a:pPr>
            <a:r>
              <a:rPr lang="es-CO" sz="1700" dirty="0">
                <a:latin typeface="Arial Narrow"/>
                <a:ea typeface="Arial Narrow"/>
                <a:cs typeface="Arial Narrow"/>
                <a:sym typeface="Arial Narrow"/>
              </a:rPr>
              <a:t>Cuando se haga la compra se debe generar una factura con los </a:t>
            </a:r>
            <a:r>
              <a:rPr lang="es-CO" sz="1700" dirty="0" err="1">
                <a:latin typeface="Arial Narrow"/>
                <a:ea typeface="Arial Narrow"/>
                <a:cs typeface="Arial Narrow"/>
                <a:sym typeface="Arial Narrow"/>
              </a:rPr>
              <a:t>ids</a:t>
            </a:r>
            <a:r>
              <a:rPr lang="es-CO" sz="1700" dirty="0">
                <a:latin typeface="Arial Narrow"/>
                <a:ea typeface="Arial Narrow"/>
                <a:cs typeface="Arial Narrow"/>
                <a:sym typeface="Arial Narrow"/>
              </a:rPr>
              <a:t> de las entradas que deben ser enviados al correo electrónico.</a:t>
            </a:r>
          </a:p>
          <a:p>
            <a:pPr marL="742950" indent="-285750">
              <a:lnSpc>
                <a:spcPct val="100000"/>
              </a:lnSpc>
            </a:pPr>
            <a:r>
              <a:rPr lang="es-CO" sz="1700" dirty="0">
                <a:latin typeface="Arial Narrow"/>
                <a:ea typeface="Arial Narrow"/>
                <a:cs typeface="Arial Narrow"/>
                <a:sym typeface="Arial Narrow"/>
              </a:rPr>
              <a:t>Gestión de promociones de eventos.</a:t>
            </a:r>
          </a:p>
          <a:p>
            <a:pPr marL="742950" indent="-285750">
              <a:lnSpc>
                <a:spcPct val="100000"/>
              </a:lnSpc>
            </a:pPr>
            <a:r>
              <a:rPr lang="es-CO" sz="1700" dirty="0">
                <a:latin typeface="Arial Narrow"/>
                <a:ea typeface="Arial Narrow"/>
                <a:cs typeface="Arial Narrow"/>
                <a:sym typeface="Arial Narrow"/>
              </a:rPr>
              <a:t>Gestión de descuentos por uso de la tarjeta de evento CONCIERTOSYA. </a:t>
            </a:r>
          </a:p>
          <a:p>
            <a:pPr marL="742950" indent="-285750">
              <a:lnSpc>
                <a:spcPct val="100000"/>
              </a:lnSpc>
            </a:pPr>
            <a:endParaRPr lang="es-CO" sz="1700" dirty="0">
              <a:latin typeface="Arial Narrow"/>
              <a:ea typeface="Arial Narrow"/>
              <a:cs typeface="Arial Narrow"/>
              <a:sym typeface="Arial Narrow"/>
            </a:endParaRPr>
          </a:p>
          <a:p>
            <a:pPr marL="742950" indent="-285750">
              <a:lnSpc>
                <a:spcPct val="100000"/>
              </a:lnSpc>
            </a:pPr>
            <a:endParaRPr lang="es-CO" sz="1700" dirty="0">
              <a:latin typeface="Arial Narrow"/>
              <a:ea typeface="Arial Narrow"/>
              <a:cs typeface="Arial Narrow"/>
              <a:sym typeface="Arial Narrow"/>
            </a:endParaRPr>
          </a:p>
        </p:txBody>
      </p:sp>
    </p:spTree>
    <p:extLst>
      <p:ext uri="{BB962C8B-B14F-4D97-AF65-F5344CB8AC3E}">
        <p14:creationId xmlns:p14="http://schemas.microsoft.com/office/powerpoint/2010/main" val="1309080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50738"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DIFERENCIAS ENTRE LAS BASES DE DATOS RELACIONALES MAS POPULARES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3962937"/>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Las bases de datos más populares actualmente son:</a:t>
            </a:r>
          </a:p>
          <a:p>
            <a:pPr marL="800100">
              <a:lnSpc>
                <a:spcPct val="100000"/>
              </a:lnSpc>
            </a:pPr>
            <a:r>
              <a:rPr lang="es-CO" sz="2400" dirty="0">
                <a:latin typeface="Arial Narrow"/>
                <a:ea typeface="Arial Narrow"/>
                <a:cs typeface="Arial Narrow"/>
                <a:sym typeface="Arial Narrow"/>
              </a:rPr>
              <a:t>MySQL.</a:t>
            </a:r>
          </a:p>
          <a:p>
            <a:pPr marL="800100">
              <a:lnSpc>
                <a:spcPct val="100000"/>
              </a:lnSpc>
            </a:pPr>
            <a:r>
              <a:rPr lang="es-CO" sz="2400" dirty="0">
                <a:latin typeface="Arial Narrow"/>
                <a:ea typeface="Arial Narrow"/>
                <a:cs typeface="Arial Narrow"/>
                <a:sym typeface="Arial Narrow"/>
              </a:rPr>
              <a:t>Oracle </a:t>
            </a:r>
            <a:r>
              <a:rPr lang="es-CO" sz="2400" dirty="0" err="1">
                <a:latin typeface="Arial Narrow"/>
                <a:ea typeface="Arial Narrow"/>
                <a:cs typeface="Arial Narrow"/>
                <a:sym typeface="Arial Narrow"/>
              </a:rPr>
              <a:t>DataBase</a:t>
            </a:r>
            <a:r>
              <a:rPr lang="es-CO" sz="2400" dirty="0">
                <a:latin typeface="Arial Narrow"/>
                <a:ea typeface="Arial Narrow"/>
                <a:cs typeface="Arial Narrow"/>
                <a:sym typeface="Arial Narrow"/>
              </a:rPr>
              <a:t>.</a:t>
            </a:r>
          </a:p>
          <a:p>
            <a:pPr marL="800100">
              <a:lnSpc>
                <a:spcPct val="100000"/>
              </a:lnSpc>
            </a:pPr>
            <a:r>
              <a:rPr lang="es-CO" sz="2400" dirty="0">
                <a:latin typeface="Arial Narrow"/>
                <a:ea typeface="Arial Narrow"/>
                <a:cs typeface="Arial Narrow"/>
                <a:sym typeface="Arial Narrow"/>
              </a:rPr>
              <a:t>PostgreSQL.</a:t>
            </a:r>
          </a:p>
          <a:p>
            <a:pPr marL="800100">
              <a:lnSpc>
                <a:spcPct val="100000"/>
              </a:lnSpc>
            </a:pPr>
            <a:r>
              <a:rPr lang="es-CO" sz="2400" dirty="0">
                <a:latin typeface="Arial Narrow"/>
                <a:ea typeface="Arial Narrow"/>
                <a:cs typeface="Arial Narrow"/>
                <a:sym typeface="Arial Narrow"/>
              </a:rPr>
              <a:t>SQL Server.</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Cada uno de estos sistemas de gestión de bases de datos relacionales (SGBDR) tiene sus propias fortalezas, debilidades y características distintivas que los hacen adecuados para diferentes tipos de aplicaciones y entornos.</a:t>
            </a:r>
          </a:p>
        </p:txBody>
      </p:sp>
    </p:spTree>
    <p:extLst>
      <p:ext uri="{BB962C8B-B14F-4D97-AF65-F5344CB8AC3E}">
        <p14:creationId xmlns:p14="http://schemas.microsoft.com/office/powerpoint/2010/main" val="214276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MYSQL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96367"/>
            <a:ext cx="9643800" cy="311279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Open </a:t>
            </a:r>
            <a:r>
              <a:rPr lang="es-CO" sz="2200" dirty="0" err="1">
                <a:latin typeface="Arial Narrow"/>
                <a:ea typeface="Arial Narrow"/>
                <a:cs typeface="Arial Narrow"/>
                <a:sym typeface="Arial Narrow"/>
              </a:rPr>
              <a:t>source</a:t>
            </a:r>
            <a:r>
              <a:rPr lang="es-CO" sz="2200" dirty="0">
                <a:latin typeface="Arial Narrow"/>
                <a:ea typeface="Arial Narrow"/>
                <a:cs typeface="Arial Narrow"/>
                <a:sym typeface="Arial Narrow"/>
              </a:rPr>
              <a:t>: Gratuito y de código abierto, aunque existen versiones comerciales con soporte adicional.</a:t>
            </a:r>
          </a:p>
          <a:p>
            <a:pPr marL="800100">
              <a:lnSpc>
                <a:spcPct val="100000"/>
              </a:lnSpc>
            </a:pPr>
            <a:r>
              <a:rPr lang="es-CO" sz="2200" dirty="0">
                <a:latin typeface="Arial Narrow"/>
                <a:ea typeface="Arial Narrow"/>
                <a:cs typeface="Arial Narrow"/>
                <a:sym typeface="Arial Narrow"/>
              </a:rPr>
              <a:t>Fácil de usar: Tiene una curva de aprendizaje más suave y es ampliamente utilizado en aplicaciones web.</a:t>
            </a:r>
          </a:p>
          <a:p>
            <a:pPr marL="800100">
              <a:lnSpc>
                <a:spcPct val="100000"/>
              </a:lnSpc>
            </a:pPr>
            <a:r>
              <a:rPr lang="es-CO" sz="2200" dirty="0">
                <a:latin typeface="Arial Narrow"/>
                <a:ea typeface="Arial Narrow"/>
                <a:cs typeface="Arial Narrow"/>
                <a:sym typeface="Arial Narrow"/>
              </a:rPr>
              <a:t>Rendimiento: Ofrece un buen equilibrio entre rendimiento y facilidad de uso.</a:t>
            </a:r>
          </a:p>
          <a:p>
            <a:pPr marL="800100">
              <a:lnSpc>
                <a:spcPct val="100000"/>
              </a:lnSpc>
            </a:pPr>
            <a:r>
              <a:rPr lang="es-CO" sz="2200" dirty="0">
                <a:latin typeface="Arial Narrow"/>
                <a:ea typeface="Arial Narrow"/>
                <a:cs typeface="Arial Narrow"/>
                <a:sym typeface="Arial Narrow"/>
              </a:rPr>
              <a:t>Ideal para: Aplicaciones web de tamaño mediano, desarrollo de aplicaciones e integración con lenguajes de programación como PHP.</a:t>
            </a:r>
          </a:p>
        </p:txBody>
      </p:sp>
      <p:pic>
        <p:nvPicPr>
          <p:cNvPr id="4" name="Imagen 3">
            <a:extLst>
              <a:ext uri="{FF2B5EF4-FFF2-40B4-BE49-F238E27FC236}">
                <a16:creationId xmlns:a16="http://schemas.microsoft.com/office/drawing/2014/main" id="{E118358B-2C1B-BF60-DECA-061B5689D1E6}"/>
              </a:ext>
            </a:extLst>
          </p:cNvPr>
          <p:cNvPicPr>
            <a:picLocks noChangeAspect="1"/>
          </p:cNvPicPr>
          <p:nvPr/>
        </p:nvPicPr>
        <p:blipFill>
          <a:blip r:embed="rId3"/>
          <a:stretch>
            <a:fillRect/>
          </a:stretch>
        </p:blipFill>
        <p:spPr>
          <a:xfrm>
            <a:off x="4333703" y="4800600"/>
            <a:ext cx="3524594" cy="1929384"/>
          </a:xfrm>
          <a:prstGeom prst="rect">
            <a:avLst/>
          </a:prstGeom>
        </p:spPr>
      </p:pic>
    </p:spTree>
    <p:extLst>
      <p:ext uri="{BB962C8B-B14F-4D97-AF65-F5344CB8AC3E}">
        <p14:creationId xmlns:p14="http://schemas.microsoft.com/office/powerpoint/2010/main" val="1680404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18"/>
          <p:cNvSpPr/>
          <p:nvPr/>
        </p:nvSpPr>
        <p:spPr>
          <a:xfrm>
            <a:off x="381000" y="431800"/>
            <a:ext cx="11468100" cy="4886001"/>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97" name="Google Shape;97;p18"/>
          <p:cNvPicPr preferRelativeResize="0"/>
          <p:nvPr/>
        </p:nvPicPr>
        <p:blipFill rotWithShape="1">
          <a:blip r:embed="rId3">
            <a:alphaModFix/>
          </a:blip>
          <a:srcRect/>
          <a:stretch/>
        </p:blipFill>
        <p:spPr>
          <a:xfrm>
            <a:off x="9422296" y="5317801"/>
            <a:ext cx="2650435" cy="1540200"/>
          </a:xfrm>
          <a:prstGeom prst="rect">
            <a:avLst/>
          </a:prstGeom>
          <a:noFill/>
          <a:ln>
            <a:noFill/>
          </a:ln>
        </p:spPr>
      </p:pic>
      <p:sp>
        <p:nvSpPr>
          <p:cNvPr id="98" name="Google Shape;98;p18"/>
          <p:cNvSpPr txBox="1">
            <a:spLocks noGrp="1"/>
          </p:cNvSpPr>
          <p:nvPr>
            <p:ph type="title"/>
          </p:nvPr>
        </p:nvSpPr>
        <p:spPr>
          <a:xfrm>
            <a:off x="831850" y="1774484"/>
            <a:ext cx="10515600" cy="310700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4286"/>
              <a:buNone/>
            </a:pPr>
            <a:r>
              <a:rPr lang="es-CO" b="1" dirty="0">
                <a:solidFill>
                  <a:schemeClr val="lt1"/>
                </a:solidFill>
                <a:latin typeface="Trebuchet MS"/>
                <a:ea typeface="Trebuchet MS"/>
                <a:cs typeface="Trebuchet MS"/>
                <a:sym typeface="Trebuchet MS"/>
              </a:rPr>
              <a:t>BASES DE DATOS II</a:t>
            </a:r>
            <a:br>
              <a:rPr lang="es-CO" b="1" dirty="0">
                <a:solidFill>
                  <a:schemeClr val="lt1"/>
                </a:solidFill>
                <a:latin typeface="Trebuchet MS"/>
                <a:ea typeface="Trebuchet MS"/>
                <a:cs typeface="Trebuchet MS"/>
                <a:sym typeface="Trebuchet MS"/>
              </a:rPr>
            </a:br>
            <a:br>
              <a:rPr lang="es-CO" b="1" dirty="0">
                <a:solidFill>
                  <a:schemeClr val="lt1"/>
                </a:solidFill>
                <a:latin typeface="Trebuchet MS"/>
                <a:ea typeface="Trebuchet MS"/>
                <a:cs typeface="Trebuchet MS"/>
                <a:sym typeface="Trebuchet MS"/>
              </a:rPr>
            </a:br>
            <a:r>
              <a:rPr lang="es-CO" sz="2800" b="1" dirty="0">
                <a:solidFill>
                  <a:schemeClr val="lt1"/>
                </a:solidFill>
                <a:latin typeface="Trebuchet MS"/>
                <a:ea typeface="Trebuchet MS"/>
                <a:cs typeface="Trebuchet MS"/>
                <a:sym typeface="Trebuchet MS"/>
              </a:rPr>
              <a:t>BIENVENIDOS</a:t>
            </a:r>
            <a:endParaRPr sz="2800" dirty="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ORACLE DATABASE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7"/>
            <a:ext cx="9643800" cy="339824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Comercial: Requiere una licencia y soporte técnico de Oracle </a:t>
            </a:r>
            <a:r>
              <a:rPr lang="es-CO" sz="2200" dirty="0" err="1">
                <a:latin typeface="Arial Narrow"/>
                <a:ea typeface="Arial Narrow"/>
                <a:cs typeface="Arial Narrow"/>
                <a:sym typeface="Arial Narrow"/>
              </a:rPr>
              <a:t>Corporation</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Rendimiento y escalabilidad: Diseñado para manejar grandes volúmenes de datos y transacciones de alta velocidad.</a:t>
            </a:r>
          </a:p>
          <a:p>
            <a:pPr marL="800100">
              <a:lnSpc>
                <a:spcPct val="100000"/>
              </a:lnSpc>
            </a:pPr>
            <a:r>
              <a:rPr lang="es-CO" sz="2200" dirty="0">
                <a:latin typeface="Arial Narrow"/>
                <a:ea typeface="Arial Narrow"/>
                <a:cs typeface="Arial Narrow"/>
                <a:sym typeface="Arial Narrow"/>
              </a:rPr>
              <a:t>Características empresariales: Ofrece un conjunto completo de herramientas para la gestión de bases de datos empresariales, como alta disponibilidad, replicación y seguridad.</a:t>
            </a:r>
          </a:p>
          <a:p>
            <a:pPr marL="800100">
              <a:lnSpc>
                <a:spcPct val="100000"/>
              </a:lnSpc>
            </a:pPr>
            <a:r>
              <a:rPr lang="es-CO" sz="2200" dirty="0">
                <a:latin typeface="Arial Narrow"/>
                <a:ea typeface="Arial Narrow"/>
                <a:cs typeface="Arial Narrow"/>
                <a:sym typeface="Arial Narrow"/>
              </a:rPr>
              <a:t>Ideal para: Grandes empresas que requieren un alto rendimiento y una disponibilidad constante.</a:t>
            </a:r>
          </a:p>
        </p:txBody>
      </p:sp>
      <p:pic>
        <p:nvPicPr>
          <p:cNvPr id="4" name="Imagen 3">
            <a:extLst>
              <a:ext uri="{FF2B5EF4-FFF2-40B4-BE49-F238E27FC236}">
                <a16:creationId xmlns:a16="http://schemas.microsoft.com/office/drawing/2014/main" id="{69E3DF7F-897A-5DB5-F5CB-C682FD408B10}"/>
              </a:ext>
            </a:extLst>
          </p:cNvPr>
          <p:cNvPicPr>
            <a:picLocks noChangeAspect="1"/>
          </p:cNvPicPr>
          <p:nvPr/>
        </p:nvPicPr>
        <p:blipFill>
          <a:blip r:embed="rId3"/>
          <a:stretch>
            <a:fillRect/>
          </a:stretch>
        </p:blipFill>
        <p:spPr>
          <a:xfrm>
            <a:off x="3838778" y="4764024"/>
            <a:ext cx="4514444" cy="1910920"/>
          </a:xfrm>
          <a:prstGeom prst="rect">
            <a:avLst/>
          </a:prstGeom>
        </p:spPr>
      </p:pic>
    </p:spTree>
    <p:extLst>
      <p:ext uri="{BB962C8B-B14F-4D97-AF65-F5344CB8AC3E}">
        <p14:creationId xmlns:p14="http://schemas.microsoft.com/office/powerpoint/2010/main" val="2714755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POSTGRESQL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61856"/>
            <a:ext cx="9643800" cy="355145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Open </a:t>
            </a:r>
            <a:r>
              <a:rPr lang="es-CO" sz="2000" dirty="0" err="1">
                <a:latin typeface="Arial Narrow"/>
                <a:ea typeface="Arial Narrow"/>
                <a:cs typeface="Arial Narrow"/>
                <a:sym typeface="Arial Narrow"/>
              </a:rPr>
              <a:t>source</a:t>
            </a:r>
            <a:r>
              <a:rPr lang="es-CO" sz="2000" dirty="0">
                <a:latin typeface="Arial Narrow"/>
                <a:ea typeface="Arial Narrow"/>
                <a:cs typeface="Arial Narrow"/>
                <a:sym typeface="Arial Narrow"/>
              </a:rPr>
              <a:t>: Completamente gratuito y de código abierto, lo que lo hace altamente personalizable y flexible.</a:t>
            </a:r>
          </a:p>
          <a:p>
            <a:pPr marL="800100">
              <a:lnSpc>
                <a:spcPct val="100000"/>
              </a:lnSpc>
            </a:pPr>
            <a:r>
              <a:rPr lang="es-CO" sz="2000" dirty="0">
                <a:latin typeface="Arial Narrow"/>
                <a:ea typeface="Arial Narrow"/>
                <a:cs typeface="Arial Narrow"/>
                <a:sym typeface="Arial Narrow"/>
              </a:rPr>
              <a:t>Características avanzadas: Ofrece una amplia gama de características, incluyendo soporte para JSON, arreglos, tipos de datos geométricos y muchas más.</a:t>
            </a:r>
          </a:p>
          <a:p>
            <a:pPr marL="800100">
              <a:lnSpc>
                <a:spcPct val="100000"/>
              </a:lnSpc>
            </a:pPr>
            <a:r>
              <a:rPr lang="es-CO" sz="2000" dirty="0">
                <a:latin typeface="Arial Narrow"/>
                <a:ea typeface="Arial Narrow"/>
                <a:cs typeface="Arial Narrow"/>
                <a:sym typeface="Arial Narrow"/>
              </a:rPr>
              <a:t>Escalabilidad: Puede manejar bases de datos de gran tamaño y altas cargas de trabajo.</a:t>
            </a:r>
          </a:p>
          <a:p>
            <a:pPr marL="800100">
              <a:lnSpc>
                <a:spcPct val="100000"/>
              </a:lnSpc>
            </a:pPr>
            <a:r>
              <a:rPr lang="es-CO" sz="2000" dirty="0">
                <a:latin typeface="Arial Narrow"/>
                <a:ea typeface="Arial Narrow"/>
                <a:cs typeface="Arial Narrow"/>
                <a:sym typeface="Arial Narrow"/>
              </a:rPr>
              <a:t>Comunidad activa: Cuenta con una gran comunidad de desarrolladores que contribuyen a su mejora continua.</a:t>
            </a:r>
          </a:p>
          <a:p>
            <a:pPr marL="800100">
              <a:lnSpc>
                <a:spcPct val="100000"/>
              </a:lnSpc>
            </a:pPr>
            <a:r>
              <a:rPr lang="es-CO" sz="2000" dirty="0">
                <a:latin typeface="Arial Narrow"/>
                <a:ea typeface="Arial Narrow"/>
                <a:cs typeface="Arial Narrow"/>
                <a:sym typeface="Arial Narrow"/>
              </a:rPr>
              <a:t>Ideal para: Proyectos de código abierto, aplicaciones web, análisis de datos y desarrollo de aplicaciones empresariales.</a:t>
            </a:r>
          </a:p>
        </p:txBody>
      </p:sp>
      <p:pic>
        <p:nvPicPr>
          <p:cNvPr id="4" name="Imagen 3">
            <a:extLst>
              <a:ext uri="{FF2B5EF4-FFF2-40B4-BE49-F238E27FC236}">
                <a16:creationId xmlns:a16="http://schemas.microsoft.com/office/drawing/2014/main" id="{1EE1222F-2D6C-2461-556B-3890E18026EC}"/>
              </a:ext>
            </a:extLst>
          </p:cNvPr>
          <p:cNvPicPr>
            <a:picLocks noChangeAspect="1"/>
          </p:cNvPicPr>
          <p:nvPr/>
        </p:nvPicPr>
        <p:blipFill>
          <a:blip r:embed="rId3"/>
          <a:stretch>
            <a:fillRect/>
          </a:stretch>
        </p:blipFill>
        <p:spPr>
          <a:xfrm>
            <a:off x="3983932" y="5013314"/>
            <a:ext cx="3462227" cy="1844686"/>
          </a:xfrm>
          <a:prstGeom prst="rect">
            <a:avLst/>
          </a:prstGeom>
        </p:spPr>
      </p:pic>
    </p:spTree>
    <p:extLst>
      <p:ext uri="{BB962C8B-B14F-4D97-AF65-F5344CB8AC3E}">
        <p14:creationId xmlns:p14="http://schemas.microsoft.com/office/powerpoint/2010/main" val="342525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SQL SERVER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316741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Comercial: Desarrollado por Microsoft y forma parte de su ecosistema de productos.</a:t>
            </a:r>
          </a:p>
          <a:p>
            <a:pPr marL="800100">
              <a:lnSpc>
                <a:spcPct val="100000"/>
              </a:lnSpc>
            </a:pPr>
            <a:r>
              <a:rPr lang="es-CO" sz="2200" dirty="0">
                <a:latin typeface="Arial Narrow"/>
                <a:ea typeface="Arial Narrow"/>
                <a:cs typeface="Arial Narrow"/>
                <a:sym typeface="Arial Narrow"/>
              </a:rPr>
              <a:t>Integración con .NET: Se integra estrechamente con las tecnologías de Microsoft, como .NET y Windows.</a:t>
            </a:r>
          </a:p>
          <a:p>
            <a:pPr marL="800100">
              <a:lnSpc>
                <a:spcPct val="100000"/>
              </a:lnSpc>
            </a:pPr>
            <a:r>
              <a:rPr lang="es-CO" sz="2200" dirty="0">
                <a:latin typeface="Arial Narrow"/>
                <a:ea typeface="Arial Narrow"/>
                <a:cs typeface="Arial Narrow"/>
                <a:sym typeface="Arial Narrow"/>
              </a:rPr>
              <a:t>Características empresariales: Ofrece un conjunto completo de herramientas para el desarrollo y gestión de aplicaciones empresariales.</a:t>
            </a:r>
          </a:p>
          <a:p>
            <a:pPr marL="800100">
              <a:lnSpc>
                <a:spcPct val="100000"/>
              </a:lnSpc>
            </a:pPr>
            <a:r>
              <a:rPr lang="es-CO" sz="2200" dirty="0">
                <a:latin typeface="Arial Narrow"/>
                <a:ea typeface="Arial Narrow"/>
                <a:cs typeface="Arial Narrow"/>
                <a:sym typeface="Arial Narrow"/>
              </a:rPr>
              <a:t>Ideal para: Entornos de Microsoft, aplicaciones empresariales y desarrollo de software en .NET.</a:t>
            </a:r>
          </a:p>
        </p:txBody>
      </p:sp>
      <p:pic>
        <p:nvPicPr>
          <p:cNvPr id="4" name="Imagen 3">
            <a:extLst>
              <a:ext uri="{FF2B5EF4-FFF2-40B4-BE49-F238E27FC236}">
                <a16:creationId xmlns:a16="http://schemas.microsoft.com/office/drawing/2014/main" id="{4084C444-C1C6-1C02-BB44-EC8A93288364}"/>
              </a:ext>
            </a:extLst>
          </p:cNvPr>
          <p:cNvPicPr>
            <a:picLocks noChangeAspect="1"/>
          </p:cNvPicPr>
          <p:nvPr/>
        </p:nvPicPr>
        <p:blipFill>
          <a:blip r:embed="rId3"/>
          <a:stretch>
            <a:fillRect/>
          </a:stretch>
        </p:blipFill>
        <p:spPr>
          <a:xfrm>
            <a:off x="3923719" y="4443984"/>
            <a:ext cx="3807675" cy="2414016"/>
          </a:xfrm>
          <a:prstGeom prst="rect">
            <a:avLst/>
          </a:prstGeom>
        </p:spPr>
      </p:pic>
    </p:spTree>
    <p:extLst>
      <p:ext uri="{BB962C8B-B14F-4D97-AF65-F5344CB8AC3E}">
        <p14:creationId xmlns:p14="http://schemas.microsoft.com/office/powerpoint/2010/main" val="322963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BASES DE DATOS RELACIONALES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92305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Realizar un cuadro comparativo en donde se ilustre las principales diferencias entre los motores de base de datos: MySQL, Oracle </a:t>
            </a:r>
            <a:r>
              <a:rPr lang="es-CO" sz="2400" dirty="0" err="1">
                <a:latin typeface="Arial Narrow"/>
                <a:ea typeface="Arial Narrow"/>
                <a:cs typeface="Arial Narrow"/>
                <a:sym typeface="Arial Narrow"/>
              </a:rPr>
              <a:t>Database</a:t>
            </a:r>
            <a:r>
              <a:rPr lang="es-CO" sz="2400" dirty="0">
                <a:latin typeface="Arial Narrow"/>
                <a:ea typeface="Arial Narrow"/>
                <a:cs typeface="Arial Narrow"/>
                <a:sym typeface="Arial Narrow"/>
              </a:rPr>
              <a:t>, PostgreSQL, SQL Server. Con lo siguientes ítems:</a:t>
            </a:r>
          </a:p>
          <a:p>
            <a:pPr marL="800100">
              <a:lnSpc>
                <a:spcPct val="100000"/>
              </a:lnSpc>
            </a:pPr>
            <a:r>
              <a:rPr lang="es-CO" sz="2400" dirty="0">
                <a:latin typeface="Arial Narrow"/>
                <a:ea typeface="Arial Narrow"/>
                <a:cs typeface="Arial Narrow"/>
                <a:sym typeface="Arial Narrow"/>
              </a:rPr>
              <a:t>Licencia.</a:t>
            </a:r>
          </a:p>
          <a:p>
            <a:pPr marL="800100">
              <a:lnSpc>
                <a:spcPct val="100000"/>
              </a:lnSpc>
            </a:pPr>
            <a:r>
              <a:rPr lang="es-CO" sz="2400" dirty="0">
                <a:latin typeface="Arial Narrow"/>
                <a:ea typeface="Arial Narrow"/>
                <a:cs typeface="Arial Narrow"/>
                <a:sym typeface="Arial Narrow"/>
              </a:rPr>
              <a:t>Rendimiento.</a:t>
            </a:r>
          </a:p>
          <a:p>
            <a:pPr marL="800100">
              <a:lnSpc>
                <a:spcPct val="100000"/>
              </a:lnSpc>
            </a:pPr>
            <a:r>
              <a:rPr lang="es-CO" sz="2400" dirty="0">
                <a:latin typeface="Arial Narrow"/>
                <a:ea typeface="Arial Narrow"/>
                <a:cs typeface="Arial Narrow"/>
                <a:sym typeface="Arial Narrow"/>
              </a:rPr>
              <a:t>Escalabilidad.</a:t>
            </a:r>
          </a:p>
          <a:p>
            <a:pPr marL="800100">
              <a:lnSpc>
                <a:spcPct val="100000"/>
              </a:lnSpc>
            </a:pPr>
            <a:r>
              <a:rPr lang="es-CO" sz="2400" dirty="0">
                <a:latin typeface="Arial Narrow"/>
                <a:ea typeface="Arial Narrow"/>
                <a:cs typeface="Arial Narrow"/>
                <a:sym typeface="Arial Narrow"/>
              </a:rPr>
              <a:t>Características.</a:t>
            </a:r>
          </a:p>
          <a:p>
            <a:pPr marL="800100">
              <a:lnSpc>
                <a:spcPct val="100000"/>
              </a:lnSpc>
            </a:pPr>
            <a:r>
              <a:rPr lang="es-CO" sz="2400" dirty="0">
                <a:latin typeface="Arial Narrow"/>
                <a:ea typeface="Arial Narrow"/>
                <a:cs typeface="Arial Narrow"/>
                <a:sym typeface="Arial Narrow"/>
              </a:rPr>
              <a:t>Comunidad.</a:t>
            </a:r>
          </a:p>
          <a:p>
            <a:pPr marL="800100">
              <a:lnSpc>
                <a:spcPct val="100000"/>
              </a:lnSpc>
            </a:pPr>
            <a:r>
              <a:rPr lang="es-CO" sz="2400" dirty="0">
                <a:latin typeface="Arial Narrow"/>
                <a:ea typeface="Arial Narrow"/>
                <a:cs typeface="Arial Narrow"/>
                <a:sym typeface="Arial Narrow"/>
              </a:rPr>
              <a:t>Integración.</a:t>
            </a:r>
          </a:p>
          <a:p>
            <a:pPr marL="800100">
              <a:lnSpc>
                <a:spcPct val="100000"/>
              </a:lnSpc>
            </a:pPr>
            <a:r>
              <a:rPr lang="es-CO" sz="2400" dirty="0">
                <a:latin typeface="Arial Narrow"/>
                <a:ea typeface="Arial Narrow"/>
                <a:cs typeface="Arial Narrow"/>
                <a:sym typeface="Arial Narrow"/>
              </a:rPr>
              <a:t>Uso Típico.</a:t>
            </a:r>
          </a:p>
        </p:txBody>
      </p:sp>
    </p:spTree>
    <p:extLst>
      <p:ext uri="{BB962C8B-B14F-4D97-AF65-F5344CB8AC3E}">
        <p14:creationId xmlns:p14="http://schemas.microsoft.com/office/powerpoint/2010/main" val="16711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CUADRO COMPARATIVO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5D73ED93-EFF0-F14E-B9AE-A43FB2AB0099}"/>
              </a:ext>
            </a:extLst>
          </p:cNvPr>
          <p:cNvPicPr>
            <a:picLocks noChangeAspect="1"/>
          </p:cNvPicPr>
          <p:nvPr/>
        </p:nvPicPr>
        <p:blipFill>
          <a:blip r:embed="rId3"/>
          <a:stretch>
            <a:fillRect/>
          </a:stretch>
        </p:blipFill>
        <p:spPr>
          <a:xfrm>
            <a:off x="3078480" y="1722501"/>
            <a:ext cx="5379720" cy="4474479"/>
          </a:xfrm>
          <a:prstGeom prst="rect">
            <a:avLst/>
          </a:prstGeom>
        </p:spPr>
      </p:pic>
    </p:spTree>
    <p:extLst>
      <p:ext uri="{BB962C8B-B14F-4D97-AF65-F5344CB8AC3E}">
        <p14:creationId xmlns:p14="http://schemas.microsoft.com/office/powerpoint/2010/main" val="1951413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HERRAMIENTA DE ADMINISTRACION DE BASE DE DATOS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210670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Una herramienta de administración de bases de datos es un software diseñado para interactuar con sistemas de gestión de bases de datos (SGBD) de manera más eficiente y amigable para el usuario. </a:t>
            </a:r>
          </a:p>
        </p:txBody>
      </p:sp>
      <p:pic>
        <p:nvPicPr>
          <p:cNvPr id="4" name="Imagen 3">
            <a:extLst>
              <a:ext uri="{FF2B5EF4-FFF2-40B4-BE49-F238E27FC236}">
                <a16:creationId xmlns:a16="http://schemas.microsoft.com/office/drawing/2014/main" id="{26D39EBD-6D9A-B16A-DC8C-6BE3A25207A1}"/>
              </a:ext>
            </a:extLst>
          </p:cNvPr>
          <p:cNvPicPr>
            <a:picLocks noChangeAspect="1"/>
          </p:cNvPicPr>
          <p:nvPr/>
        </p:nvPicPr>
        <p:blipFill>
          <a:blip r:embed="rId3"/>
          <a:stretch>
            <a:fillRect/>
          </a:stretch>
        </p:blipFill>
        <p:spPr>
          <a:xfrm>
            <a:off x="1095184" y="3438144"/>
            <a:ext cx="2924175" cy="1666875"/>
          </a:xfrm>
          <a:prstGeom prst="rect">
            <a:avLst/>
          </a:prstGeom>
        </p:spPr>
      </p:pic>
      <p:pic>
        <p:nvPicPr>
          <p:cNvPr id="6" name="Imagen 5">
            <a:extLst>
              <a:ext uri="{FF2B5EF4-FFF2-40B4-BE49-F238E27FC236}">
                <a16:creationId xmlns:a16="http://schemas.microsoft.com/office/drawing/2014/main" id="{5A55C9AD-AC44-54EE-A33B-9C77FB851656}"/>
              </a:ext>
            </a:extLst>
          </p:cNvPr>
          <p:cNvPicPr>
            <a:picLocks noChangeAspect="1"/>
          </p:cNvPicPr>
          <p:nvPr/>
        </p:nvPicPr>
        <p:blipFill>
          <a:blip r:embed="rId4"/>
          <a:stretch>
            <a:fillRect/>
          </a:stretch>
        </p:blipFill>
        <p:spPr>
          <a:xfrm>
            <a:off x="4473882" y="4175333"/>
            <a:ext cx="2832735" cy="1859372"/>
          </a:xfrm>
          <a:prstGeom prst="rect">
            <a:avLst/>
          </a:prstGeom>
        </p:spPr>
      </p:pic>
      <p:pic>
        <p:nvPicPr>
          <p:cNvPr id="8" name="Imagen 7">
            <a:extLst>
              <a:ext uri="{FF2B5EF4-FFF2-40B4-BE49-F238E27FC236}">
                <a16:creationId xmlns:a16="http://schemas.microsoft.com/office/drawing/2014/main" id="{562F7261-EB4D-CEA1-1FF1-DD8FCB98D15B}"/>
              </a:ext>
            </a:extLst>
          </p:cNvPr>
          <p:cNvPicPr>
            <a:picLocks noChangeAspect="1"/>
          </p:cNvPicPr>
          <p:nvPr/>
        </p:nvPicPr>
        <p:blipFill>
          <a:blip r:embed="rId5"/>
          <a:stretch>
            <a:fillRect/>
          </a:stretch>
        </p:blipFill>
        <p:spPr>
          <a:xfrm>
            <a:off x="7441692" y="3290506"/>
            <a:ext cx="3581400" cy="1962150"/>
          </a:xfrm>
          <a:prstGeom prst="rect">
            <a:avLst/>
          </a:prstGeom>
        </p:spPr>
      </p:pic>
    </p:spTree>
    <p:extLst>
      <p:ext uri="{BB962C8B-B14F-4D97-AF65-F5344CB8AC3E}">
        <p14:creationId xmlns:p14="http://schemas.microsoft.com/office/powerpoint/2010/main" val="17951933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FUNCIONALIDAD DE LA HERRAMIENTA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59387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Creación y modificación de bases de datos: Definición de esquemas, tablas, índices y otros objetos de la base de datos.</a:t>
            </a:r>
          </a:p>
          <a:p>
            <a:pPr marL="800100">
              <a:lnSpc>
                <a:spcPct val="100000"/>
              </a:lnSpc>
            </a:pPr>
            <a:r>
              <a:rPr lang="es-CO" sz="2400" dirty="0">
                <a:latin typeface="Arial Narrow"/>
                <a:ea typeface="Arial Narrow"/>
                <a:cs typeface="Arial Narrow"/>
                <a:sym typeface="Arial Narrow"/>
              </a:rPr>
              <a:t>Gestión de usuarios y permisos: Creación de usuarios, asignación de roles y administración de privilegios de acceso.</a:t>
            </a:r>
          </a:p>
          <a:p>
            <a:pPr marL="800100">
              <a:lnSpc>
                <a:spcPct val="100000"/>
              </a:lnSpc>
            </a:pPr>
            <a:r>
              <a:rPr lang="es-CO" sz="2400" dirty="0">
                <a:latin typeface="Arial Narrow"/>
                <a:ea typeface="Arial Narrow"/>
                <a:cs typeface="Arial Narrow"/>
                <a:sym typeface="Arial Narrow"/>
              </a:rPr>
              <a:t>Ejecución de consultas: Realización de consultas SQL para recuperar, insertar, actualizar y eliminar datos.</a:t>
            </a:r>
          </a:p>
          <a:p>
            <a:pPr marL="800100">
              <a:lnSpc>
                <a:spcPct val="100000"/>
              </a:lnSpc>
            </a:pPr>
            <a:r>
              <a:rPr lang="es-CO" sz="2400" dirty="0">
                <a:latin typeface="Arial Narrow"/>
                <a:ea typeface="Arial Narrow"/>
                <a:cs typeface="Arial Narrow"/>
                <a:sym typeface="Arial Narrow"/>
              </a:rPr>
              <a:t>Optimización del rendimiento: Análisis de consultas, creación de índices y ajuste de parámetros de configuración.</a:t>
            </a:r>
          </a:p>
          <a:p>
            <a:pPr marL="800100">
              <a:lnSpc>
                <a:spcPct val="100000"/>
              </a:lnSpc>
            </a:pPr>
            <a:r>
              <a:rPr lang="es-CO" sz="2400" dirty="0">
                <a:latin typeface="Arial Narrow"/>
                <a:ea typeface="Arial Narrow"/>
                <a:cs typeface="Arial Narrow"/>
                <a:sym typeface="Arial Narrow"/>
              </a:rPr>
              <a:t>Respaldo y restauración: Creación de copias de seguridad y restauración de datos en caso de fallos.</a:t>
            </a:r>
          </a:p>
        </p:txBody>
      </p:sp>
    </p:spTree>
    <p:extLst>
      <p:ext uri="{BB962C8B-B14F-4D97-AF65-F5344CB8AC3E}">
        <p14:creationId xmlns:p14="http://schemas.microsoft.com/office/powerpoint/2010/main" val="4044712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UTILIZAR UNA HERRAMIENTA DE ADMINISTRACION DE BASE DE DATOS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59387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Aumenta la productividad: Automatiza tareas repetitivas y reduce el tiempo necesario para realizar operaciones comunes.</a:t>
            </a:r>
          </a:p>
          <a:p>
            <a:pPr marL="800100">
              <a:lnSpc>
                <a:spcPct val="100000"/>
              </a:lnSpc>
            </a:pPr>
            <a:r>
              <a:rPr lang="es-CO" sz="2400" dirty="0">
                <a:latin typeface="Arial Narrow"/>
                <a:ea typeface="Arial Narrow"/>
                <a:cs typeface="Arial Narrow"/>
                <a:sym typeface="Arial Narrow"/>
              </a:rPr>
              <a:t>Facilita el uso: Proporciona interfaces intuitivas que simplifican la interacción con el SGBD.</a:t>
            </a:r>
          </a:p>
          <a:p>
            <a:pPr marL="800100">
              <a:lnSpc>
                <a:spcPct val="100000"/>
              </a:lnSpc>
            </a:pPr>
            <a:r>
              <a:rPr lang="es-CO" sz="2400" dirty="0">
                <a:latin typeface="Arial Narrow"/>
                <a:ea typeface="Arial Narrow"/>
                <a:cs typeface="Arial Narrow"/>
                <a:sym typeface="Arial Narrow"/>
              </a:rPr>
              <a:t>Mejora la seguridad: Permite controlar el acceso a la base de datos y aplicar políticas de seguridad.</a:t>
            </a:r>
          </a:p>
          <a:p>
            <a:pPr marL="800100">
              <a:lnSpc>
                <a:spcPct val="100000"/>
              </a:lnSpc>
            </a:pPr>
            <a:r>
              <a:rPr lang="es-CO" sz="2400" dirty="0">
                <a:latin typeface="Arial Narrow"/>
                <a:ea typeface="Arial Narrow"/>
                <a:cs typeface="Arial Narrow"/>
                <a:sym typeface="Arial Narrow"/>
              </a:rPr>
              <a:t>Optimiza el rendimiento: Ayuda a identificar y solucionar problemas de rendimiento en la base de datos.</a:t>
            </a:r>
          </a:p>
        </p:txBody>
      </p:sp>
    </p:spTree>
    <p:extLst>
      <p:ext uri="{BB962C8B-B14F-4D97-AF65-F5344CB8AC3E}">
        <p14:creationId xmlns:p14="http://schemas.microsoft.com/office/powerpoint/2010/main" val="1759189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DE LAS HERRAMIENTAS DE ADMINISTRACION DE BASE DE DATOS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59387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Editor de SQL: Permite escribir y ejecutar consultas SQL de forma interactiva.</a:t>
            </a:r>
          </a:p>
          <a:p>
            <a:pPr marL="800100">
              <a:lnSpc>
                <a:spcPct val="100000"/>
              </a:lnSpc>
            </a:pPr>
            <a:r>
              <a:rPr lang="es-CO" sz="2400" dirty="0">
                <a:latin typeface="Arial Narrow"/>
                <a:ea typeface="Arial Narrow"/>
                <a:cs typeface="Arial Narrow"/>
                <a:sym typeface="Arial Narrow"/>
              </a:rPr>
              <a:t>Explorador de objetos: Ofrece una vista jerárquica de los objetos de la base de datos, como tablas, vistas, procedimientos almacenados, etc.</a:t>
            </a:r>
          </a:p>
          <a:p>
            <a:pPr marL="800100">
              <a:lnSpc>
                <a:spcPct val="100000"/>
              </a:lnSpc>
            </a:pPr>
            <a:r>
              <a:rPr lang="es-CO" sz="2400" dirty="0">
                <a:latin typeface="Arial Narrow"/>
                <a:ea typeface="Arial Narrow"/>
                <a:cs typeface="Arial Narrow"/>
                <a:sym typeface="Arial Narrow"/>
              </a:rPr>
              <a:t>Generador de informes: Permite crear informes personalizados a partir de los datos de la base de datos.</a:t>
            </a:r>
          </a:p>
          <a:p>
            <a:pPr marL="800100">
              <a:lnSpc>
                <a:spcPct val="100000"/>
              </a:lnSpc>
            </a:pPr>
            <a:r>
              <a:rPr lang="es-CO" sz="2400" dirty="0">
                <a:latin typeface="Arial Narrow"/>
                <a:ea typeface="Arial Narrow"/>
                <a:cs typeface="Arial Narrow"/>
                <a:sym typeface="Arial Narrow"/>
              </a:rPr>
              <a:t>Herramientas de diseño: Facilitan la creación de diagramas de entidad-relación (ER) y otros modelos de datos.</a:t>
            </a:r>
          </a:p>
          <a:p>
            <a:pPr marL="800100">
              <a:lnSpc>
                <a:spcPct val="100000"/>
              </a:lnSpc>
            </a:pPr>
            <a:r>
              <a:rPr lang="es-CO" sz="2400" dirty="0">
                <a:latin typeface="Arial Narrow"/>
                <a:ea typeface="Arial Narrow"/>
                <a:cs typeface="Arial Narrow"/>
                <a:sym typeface="Arial Narrow"/>
              </a:rPr>
              <a:t>Depurador: Ayuda a identificar y corregir errores en las consultas SQL.</a:t>
            </a:r>
          </a:p>
        </p:txBody>
      </p:sp>
    </p:spTree>
    <p:extLst>
      <p:ext uri="{BB962C8B-B14F-4D97-AF65-F5344CB8AC3E}">
        <p14:creationId xmlns:p14="http://schemas.microsoft.com/office/powerpoint/2010/main" val="2860689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ALGUNAS HERRAMIENTAS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61856"/>
            <a:ext cx="9643800" cy="508765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err="1">
                <a:latin typeface="Arial Narrow"/>
                <a:ea typeface="Arial Narrow"/>
                <a:cs typeface="Arial Narrow"/>
                <a:sym typeface="Arial Narrow"/>
              </a:rPr>
              <a:t>phpMyAdmin</a:t>
            </a:r>
            <a:r>
              <a:rPr lang="es-CO" sz="2200" dirty="0">
                <a:latin typeface="Arial Narrow"/>
                <a:ea typeface="Arial Narrow"/>
                <a:cs typeface="Arial Narrow"/>
                <a:sym typeface="Arial Narrow"/>
              </a:rPr>
              <a:t>: Una de las herramientas más populares para administrar bases de datos MySQL y </a:t>
            </a:r>
            <a:r>
              <a:rPr lang="es-CO" sz="2200" dirty="0" err="1">
                <a:latin typeface="Arial Narrow"/>
                <a:ea typeface="Arial Narrow"/>
                <a:cs typeface="Arial Narrow"/>
                <a:sym typeface="Arial Narrow"/>
              </a:rPr>
              <a:t>MariaDB</a:t>
            </a:r>
            <a:r>
              <a:rPr lang="es-CO" sz="2200" dirty="0">
                <a:latin typeface="Arial Narrow"/>
                <a:ea typeface="Arial Narrow"/>
                <a:cs typeface="Arial Narrow"/>
                <a:sym typeface="Arial Narrow"/>
              </a:rPr>
              <a:t>. Ofrece una interfaz web intuitiva y es de código abierto.</a:t>
            </a:r>
          </a:p>
          <a:p>
            <a:pPr marL="800100">
              <a:lnSpc>
                <a:spcPct val="100000"/>
              </a:lnSpc>
            </a:pPr>
            <a:r>
              <a:rPr lang="es-CO" sz="2200" dirty="0">
                <a:latin typeface="Arial Narrow"/>
                <a:ea typeface="Arial Narrow"/>
                <a:cs typeface="Arial Narrow"/>
                <a:sym typeface="Arial Narrow"/>
              </a:rPr>
              <a:t>MySQL </a:t>
            </a:r>
            <a:r>
              <a:rPr lang="es-CO" sz="2200" dirty="0" err="1">
                <a:latin typeface="Arial Narrow"/>
                <a:ea typeface="Arial Narrow"/>
                <a:cs typeface="Arial Narrow"/>
                <a:sym typeface="Arial Narrow"/>
              </a:rPr>
              <a:t>Workbench</a:t>
            </a:r>
            <a:r>
              <a:rPr lang="es-CO" sz="2200" dirty="0">
                <a:latin typeface="Arial Narrow"/>
                <a:ea typeface="Arial Narrow"/>
                <a:cs typeface="Arial Narrow"/>
                <a:sym typeface="Arial Narrow"/>
              </a:rPr>
              <a:t>: Una herramienta más completa de Oracle que proporciona un editor de SQL visual, un diseñador de bases de datos y herramientas de administración de usuarios y permisos.</a:t>
            </a:r>
          </a:p>
          <a:p>
            <a:pPr marL="800100">
              <a:lnSpc>
                <a:spcPct val="100000"/>
              </a:lnSpc>
            </a:pPr>
            <a:r>
              <a:rPr lang="es-CO" sz="2200" dirty="0" err="1">
                <a:latin typeface="Arial Narrow"/>
                <a:ea typeface="Arial Narrow"/>
                <a:cs typeface="Arial Narrow"/>
                <a:sym typeface="Arial Narrow"/>
              </a:rPr>
              <a:t>Dbeaver</a:t>
            </a:r>
            <a:r>
              <a:rPr lang="es-CO" sz="2200" dirty="0">
                <a:latin typeface="Arial Narrow"/>
                <a:ea typeface="Arial Narrow"/>
                <a:cs typeface="Arial Narrow"/>
                <a:sym typeface="Arial Narrow"/>
              </a:rPr>
              <a:t>: Es una potente aplicación de código abierto que sirve como interfaz grafica universal para administrar una amplia variedad de sistemas de base de datos.</a:t>
            </a:r>
          </a:p>
          <a:p>
            <a:pPr marL="800100">
              <a:lnSpc>
                <a:spcPct val="100000"/>
              </a:lnSpc>
            </a:pPr>
            <a:r>
              <a:rPr lang="es-CO" sz="2200" dirty="0">
                <a:latin typeface="Arial Narrow"/>
                <a:ea typeface="Arial Narrow"/>
                <a:cs typeface="Arial Narrow"/>
                <a:sym typeface="Arial Narrow"/>
              </a:rPr>
              <a:t>PostgreSQL: Incluye herramientas de línea de comandos como </a:t>
            </a:r>
            <a:r>
              <a:rPr lang="es-CO" sz="2200" dirty="0" err="1">
                <a:latin typeface="Arial Narrow"/>
                <a:ea typeface="Arial Narrow"/>
                <a:cs typeface="Arial Narrow"/>
                <a:sym typeface="Arial Narrow"/>
              </a:rPr>
              <a:t>psql</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pgAdmin</a:t>
            </a:r>
            <a:r>
              <a:rPr lang="es-CO" sz="2200" dirty="0">
                <a:latin typeface="Arial Narrow"/>
                <a:ea typeface="Arial Narrow"/>
                <a:cs typeface="Arial Narrow"/>
                <a:sym typeface="Arial Narrow"/>
              </a:rPr>
              <a:t> para la administración de bases de datos PostgreSQL.</a:t>
            </a:r>
          </a:p>
          <a:p>
            <a:pPr marL="800100">
              <a:lnSpc>
                <a:spcPct val="100000"/>
              </a:lnSpc>
            </a:pPr>
            <a:r>
              <a:rPr lang="es-CO" sz="2200" dirty="0">
                <a:latin typeface="Arial Narrow"/>
                <a:ea typeface="Arial Narrow"/>
                <a:cs typeface="Arial Narrow"/>
                <a:sym typeface="Arial Narrow"/>
              </a:rPr>
              <a:t>SQL Server Management Studio: La herramienta oficial de Microsoft para administrar bases de datos SQL Server.</a:t>
            </a:r>
          </a:p>
        </p:txBody>
      </p:sp>
    </p:spTree>
    <p:extLst>
      <p:ext uri="{BB962C8B-B14F-4D97-AF65-F5344CB8AC3E}">
        <p14:creationId xmlns:p14="http://schemas.microsoft.com/office/powerpoint/2010/main" val="4057750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PRESENTACIÓN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4039261" cy="4575977"/>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000" dirty="0">
                <a:latin typeface="Arial Narrow"/>
                <a:ea typeface="Arial Narrow"/>
                <a:cs typeface="Arial Narrow"/>
                <a:sym typeface="Arial Narrow"/>
              </a:rPr>
              <a:t>Jorge Alejandro Aguirre Gutierrez.</a:t>
            </a:r>
          </a:p>
          <a:p>
            <a:pPr marL="800100">
              <a:lnSpc>
                <a:spcPct val="100000"/>
              </a:lnSpc>
            </a:pPr>
            <a:r>
              <a:rPr lang="es-CO" sz="2000" dirty="0">
                <a:latin typeface="Arial Narrow"/>
                <a:ea typeface="Arial Narrow"/>
                <a:cs typeface="Arial Narrow"/>
                <a:sym typeface="Arial Narrow"/>
              </a:rPr>
              <a:t>Ingeniero de Sistemas Universidad de Caldas.</a:t>
            </a:r>
          </a:p>
          <a:p>
            <a:pPr marL="800100">
              <a:lnSpc>
                <a:spcPct val="100000"/>
              </a:lnSpc>
            </a:pPr>
            <a:r>
              <a:rPr lang="es-CO" sz="2000" dirty="0">
                <a:latin typeface="Arial Narrow"/>
                <a:ea typeface="Arial Narrow"/>
                <a:cs typeface="Arial Narrow"/>
                <a:sym typeface="Arial Narrow"/>
              </a:rPr>
              <a:t>Desarrollador Expert.</a:t>
            </a:r>
          </a:p>
          <a:p>
            <a:pPr marL="800100">
              <a:lnSpc>
                <a:spcPct val="100000"/>
              </a:lnSpc>
            </a:pPr>
            <a:r>
              <a:rPr lang="es-CO" sz="2000" dirty="0">
                <a:latin typeface="Arial Narrow"/>
                <a:ea typeface="Arial Narrow"/>
                <a:cs typeface="Arial Narrow"/>
                <a:sym typeface="Arial Narrow"/>
              </a:rPr>
              <a:t>Senior en DevOps.</a:t>
            </a:r>
          </a:p>
          <a:p>
            <a:pPr marL="800100">
              <a:lnSpc>
                <a:spcPct val="100000"/>
              </a:lnSpc>
            </a:pPr>
            <a:r>
              <a:rPr lang="es-CO" sz="2000" dirty="0">
                <a:latin typeface="Arial Narrow"/>
                <a:ea typeface="Arial Narrow"/>
                <a:cs typeface="Arial Narrow"/>
                <a:sym typeface="Arial Narrow"/>
              </a:rPr>
              <a:t>Administrador de base de datos.</a:t>
            </a:r>
          </a:p>
          <a:p>
            <a:pPr marL="800100">
              <a:lnSpc>
                <a:spcPct val="100000"/>
              </a:lnSpc>
            </a:pPr>
            <a:r>
              <a:rPr lang="es-CO" sz="2000" dirty="0">
                <a:latin typeface="Arial Narrow"/>
                <a:ea typeface="Arial Narrow"/>
                <a:cs typeface="Arial Narrow"/>
                <a:sym typeface="Arial Narrow"/>
              </a:rPr>
              <a:t>Arquitecto de Soluciones Senior.</a:t>
            </a:r>
          </a:p>
          <a:p>
            <a:pPr marL="800100">
              <a:lnSpc>
                <a:spcPct val="100000"/>
              </a:lnSpc>
            </a:pPr>
            <a:r>
              <a:rPr lang="es-CO" sz="2000" dirty="0">
                <a:latin typeface="Arial Narrow"/>
                <a:ea typeface="Arial Narrow"/>
                <a:cs typeface="Arial Narrow"/>
                <a:sym typeface="Arial Narrow"/>
              </a:rPr>
              <a:t>Certificado de Arquitecto de Soluciones por AWS.</a:t>
            </a:r>
          </a:p>
          <a:p>
            <a:pPr marL="800100">
              <a:lnSpc>
                <a:spcPct val="100000"/>
              </a:lnSpc>
            </a:pPr>
            <a:r>
              <a:rPr lang="es-CO" sz="2000" dirty="0">
                <a:latin typeface="Arial Narrow"/>
                <a:ea typeface="Arial Narrow"/>
                <a:cs typeface="Arial Narrow"/>
                <a:sym typeface="Arial Narrow"/>
              </a:rPr>
              <a:t>Con </a:t>
            </a:r>
            <a:r>
              <a:rPr lang="es-CO" sz="2000" dirty="0" err="1">
                <a:latin typeface="Arial Narrow"/>
                <a:ea typeface="Arial Narrow"/>
                <a:cs typeface="Arial Narrow"/>
                <a:sym typeface="Arial Narrow"/>
              </a:rPr>
              <a:t>Certificacion</a:t>
            </a:r>
            <a:r>
              <a:rPr lang="es-CO" sz="2000" dirty="0">
                <a:latin typeface="Arial Narrow"/>
                <a:ea typeface="Arial Narrow"/>
                <a:cs typeface="Arial Narrow"/>
                <a:sym typeface="Arial Narrow"/>
              </a:rPr>
              <a:t> de IA.</a:t>
            </a:r>
          </a:p>
        </p:txBody>
      </p:sp>
      <p:pic>
        <p:nvPicPr>
          <p:cNvPr id="3" name="Imagen 2">
            <a:extLst>
              <a:ext uri="{FF2B5EF4-FFF2-40B4-BE49-F238E27FC236}">
                <a16:creationId xmlns:a16="http://schemas.microsoft.com/office/drawing/2014/main" id="{52BA99C5-95E7-AEB0-9C80-7EF3D1A0DCE3}"/>
              </a:ext>
            </a:extLst>
          </p:cNvPr>
          <p:cNvPicPr>
            <a:picLocks noChangeAspect="1"/>
          </p:cNvPicPr>
          <p:nvPr/>
        </p:nvPicPr>
        <p:blipFill>
          <a:blip r:embed="rId3"/>
          <a:stretch>
            <a:fillRect/>
          </a:stretch>
        </p:blipFill>
        <p:spPr>
          <a:xfrm>
            <a:off x="4863251" y="1690825"/>
            <a:ext cx="4941016" cy="4633232"/>
          </a:xfrm>
          <a:prstGeom prst="rect">
            <a:avLst/>
          </a:prstGeom>
        </p:spPr>
      </p:pic>
    </p:spTree>
    <p:extLst>
      <p:ext uri="{BB962C8B-B14F-4D97-AF65-F5344CB8AC3E}">
        <p14:creationId xmlns:p14="http://schemas.microsoft.com/office/powerpoint/2010/main" val="506112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1"/>
            <a:ext cx="9643800" cy="2310036"/>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En el contexto de bases de datos relacionales como PostgreSQL, una transacción es una unidad de trabajo atómica que garantiza la integridad de los datos. Es decir, es una secuencia de operaciones de base de datos que se ejecutan como un todo indivisible. O bien se completan todas las operaciones de la transacción, o ninguna se completa.</a:t>
            </a:r>
          </a:p>
        </p:txBody>
      </p:sp>
    </p:spTree>
    <p:extLst>
      <p:ext uri="{BB962C8B-B14F-4D97-AF65-F5344CB8AC3E}">
        <p14:creationId xmlns:p14="http://schemas.microsoft.com/office/powerpoint/2010/main" val="1952554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DE LAS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31581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Atomicidad: Una transacción se ejecuta como una sola unidad de trabajo. No puede dividirse en partes más pequeñas.</a:t>
            </a:r>
          </a:p>
          <a:p>
            <a:pPr marL="800100">
              <a:lnSpc>
                <a:spcPct val="100000"/>
              </a:lnSpc>
            </a:pPr>
            <a:r>
              <a:rPr lang="es-CO" sz="2400" dirty="0">
                <a:latin typeface="Arial Narrow"/>
                <a:ea typeface="Arial Narrow"/>
                <a:cs typeface="Arial Narrow"/>
                <a:sym typeface="Arial Narrow"/>
              </a:rPr>
              <a:t>Consistencia: Una transacción transforma una base de datos de un estado consistente a otro.</a:t>
            </a:r>
          </a:p>
          <a:p>
            <a:pPr marL="800100">
              <a:lnSpc>
                <a:spcPct val="100000"/>
              </a:lnSpc>
            </a:pPr>
            <a:r>
              <a:rPr lang="es-CO" sz="2400" dirty="0">
                <a:latin typeface="Arial Narrow"/>
                <a:ea typeface="Arial Narrow"/>
                <a:cs typeface="Arial Narrow"/>
                <a:sym typeface="Arial Narrow"/>
              </a:rPr>
              <a:t>Aislamiento: Las transacciones se ejecutan de forma aislada, sin interferir con otras transacciones concurrentes.</a:t>
            </a:r>
          </a:p>
          <a:p>
            <a:pPr marL="800100">
              <a:lnSpc>
                <a:spcPct val="100000"/>
              </a:lnSpc>
            </a:pPr>
            <a:r>
              <a:rPr lang="es-CO" sz="2400" dirty="0">
                <a:latin typeface="Arial Narrow"/>
                <a:ea typeface="Arial Narrow"/>
                <a:cs typeface="Arial Narrow"/>
                <a:sym typeface="Arial Narrow"/>
              </a:rPr>
              <a:t>Durabilidad: Los cambios realizados por una transacción se hacen permanentes una vez que se confirma (</a:t>
            </a:r>
            <a:r>
              <a:rPr lang="es-CO" sz="2400" dirty="0" err="1">
                <a:latin typeface="Arial Narrow"/>
                <a:ea typeface="Arial Narrow"/>
                <a:cs typeface="Arial Narrow"/>
                <a:sym typeface="Arial Narrow"/>
              </a:rPr>
              <a:t>commit</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654374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31581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Integridad de los datos: Garantizan que los datos se mantengan consistentes, incluso en caso de fallos del sistema.</a:t>
            </a:r>
          </a:p>
          <a:p>
            <a:pPr marL="800100">
              <a:lnSpc>
                <a:spcPct val="100000"/>
              </a:lnSpc>
            </a:pPr>
            <a:r>
              <a:rPr lang="es-CO" sz="2400" dirty="0">
                <a:latin typeface="Arial Narrow"/>
                <a:ea typeface="Arial Narrow"/>
                <a:cs typeface="Arial Narrow"/>
                <a:sym typeface="Arial Narrow"/>
              </a:rPr>
              <a:t>Recuperación de errores: Permiten revertir los cambios realizados en una transacción si se produce un error.</a:t>
            </a:r>
          </a:p>
          <a:p>
            <a:pPr marL="800100">
              <a:lnSpc>
                <a:spcPct val="100000"/>
              </a:lnSpc>
            </a:pPr>
            <a:r>
              <a:rPr lang="es-CO" sz="2400" dirty="0">
                <a:latin typeface="Arial Narrow"/>
                <a:ea typeface="Arial Narrow"/>
                <a:cs typeface="Arial Narrow"/>
                <a:sym typeface="Arial Narrow"/>
              </a:rPr>
              <a:t>Concurrencia: Permiten que múltiples usuarios accedan y modifiquen los datos de forma simultánea, sin comprometer la integridad de la base de datos.</a:t>
            </a:r>
          </a:p>
        </p:txBody>
      </p:sp>
    </p:spTree>
    <p:extLst>
      <p:ext uri="{BB962C8B-B14F-4D97-AF65-F5344CB8AC3E}">
        <p14:creationId xmlns:p14="http://schemas.microsoft.com/office/powerpoint/2010/main" val="8535970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COMANDOS PARA LA GESTION DE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31581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BEGIN: Inicia una nueva transacción.</a:t>
            </a:r>
          </a:p>
          <a:p>
            <a:pPr indent="0">
              <a:lnSpc>
                <a:spcPct val="100000"/>
              </a:lnSpc>
              <a:buNone/>
            </a:pPr>
            <a:r>
              <a:rPr lang="es-CO" sz="2400" dirty="0">
                <a:latin typeface="Arial Narrow"/>
                <a:ea typeface="Arial Narrow"/>
                <a:cs typeface="Arial Narrow"/>
                <a:sym typeface="Arial Narrow"/>
              </a:rPr>
              <a:t>COMMIT: Confirma los cambios realizados en la transacción, haciendo que sean permanentes.</a:t>
            </a:r>
          </a:p>
          <a:p>
            <a:pPr indent="0">
              <a:lnSpc>
                <a:spcPct val="100000"/>
              </a:lnSpc>
              <a:buNone/>
            </a:pPr>
            <a:r>
              <a:rPr lang="es-CO" sz="2400" dirty="0">
                <a:latin typeface="Arial Narrow"/>
                <a:ea typeface="Arial Narrow"/>
                <a:cs typeface="Arial Narrow"/>
                <a:sym typeface="Arial Narrow"/>
              </a:rPr>
              <a:t>ROLLBACK: Deshace todos los cambios realizados en la transacción, volviendo la base de datos a su estado anterior.</a:t>
            </a:r>
          </a:p>
          <a:p>
            <a:pPr indent="0">
              <a:lnSpc>
                <a:spcPct val="100000"/>
              </a:lnSpc>
              <a:buNone/>
            </a:pPr>
            <a:r>
              <a:rPr lang="es-CO" sz="2400" dirty="0">
                <a:latin typeface="Arial Narrow"/>
                <a:ea typeface="Arial Narrow"/>
                <a:cs typeface="Arial Narrow"/>
                <a:sym typeface="Arial Narrow"/>
              </a:rPr>
              <a:t>SAVEPOINT: Establece un punto de restauración dentro de una transacción.</a:t>
            </a:r>
          </a:p>
          <a:p>
            <a:pPr indent="0">
              <a:lnSpc>
                <a:spcPct val="100000"/>
              </a:lnSpc>
              <a:buNone/>
            </a:pPr>
            <a:r>
              <a:rPr lang="es-CO" sz="2400" dirty="0">
                <a:latin typeface="Arial Narrow"/>
                <a:ea typeface="Arial Narrow"/>
                <a:cs typeface="Arial Narrow"/>
                <a:sym typeface="Arial Narrow"/>
              </a:rPr>
              <a:t>ROLLBACK TO SAVEPOINT: Deshace los cambios realizados desde un punto de restauración específico.</a:t>
            </a:r>
          </a:p>
        </p:txBody>
      </p:sp>
    </p:spTree>
    <p:extLst>
      <p:ext uri="{BB962C8B-B14F-4D97-AF65-F5344CB8AC3E}">
        <p14:creationId xmlns:p14="http://schemas.microsoft.com/office/powerpoint/2010/main" val="34790290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TRANSACCIONES (COMMIT)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849448" y="4129621"/>
            <a:ext cx="9643800" cy="144780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Este código realiza una transferencia de 100 unidades monetarias de la cuenta 2 a la cuenta 1. Si alguna de las actualizaciones falla, la transacción se aborta y la base de datos queda en el mismo estado que antes de iniciar la transacción.</a:t>
            </a:r>
          </a:p>
        </p:txBody>
      </p:sp>
      <p:pic>
        <p:nvPicPr>
          <p:cNvPr id="7" name="Imagen 6">
            <a:extLst>
              <a:ext uri="{FF2B5EF4-FFF2-40B4-BE49-F238E27FC236}">
                <a16:creationId xmlns:a16="http://schemas.microsoft.com/office/drawing/2014/main" id="{0E64D3B7-F147-439A-BF31-42913CEA92BE}"/>
              </a:ext>
            </a:extLst>
          </p:cNvPr>
          <p:cNvPicPr>
            <a:picLocks noChangeAspect="1"/>
          </p:cNvPicPr>
          <p:nvPr/>
        </p:nvPicPr>
        <p:blipFill>
          <a:blip r:embed="rId3"/>
          <a:stretch>
            <a:fillRect/>
          </a:stretch>
        </p:blipFill>
        <p:spPr>
          <a:xfrm>
            <a:off x="1959519" y="2130699"/>
            <a:ext cx="7950354" cy="1553933"/>
          </a:xfrm>
          <a:prstGeom prst="rect">
            <a:avLst/>
          </a:prstGeom>
        </p:spPr>
      </p:pic>
    </p:spTree>
    <p:extLst>
      <p:ext uri="{BB962C8B-B14F-4D97-AF65-F5344CB8AC3E}">
        <p14:creationId xmlns:p14="http://schemas.microsoft.com/office/powerpoint/2010/main" val="6575622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TRANSACCIONES (ROLLBACK)</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5" name="Imagen 4">
            <a:extLst>
              <a:ext uri="{FF2B5EF4-FFF2-40B4-BE49-F238E27FC236}">
                <a16:creationId xmlns:a16="http://schemas.microsoft.com/office/drawing/2014/main" id="{F57E1BCD-7A8A-61A9-6DA1-79F037073C49}"/>
              </a:ext>
            </a:extLst>
          </p:cNvPr>
          <p:cNvPicPr>
            <a:picLocks noChangeAspect="1"/>
          </p:cNvPicPr>
          <p:nvPr/>
        </p:nvPicPr>
        <p:blipFill>
          <a:blip r:embed="rId3"/>
          <a:stretch>
            <a:fillRect/>
          </a:stretch>
        </p:blipFill>
        <p:spPr>
          <a:xfrm>
            <a:off x="1664091" y="2471656"/>
            <a:ext cx="8636413" cy="1917670"/>
          </a:xfrm>
          <a:prstGeom prst="rect">
            <a:avLst/>
          </a:prstGeom>
        </p:spPr>
      </p:pic>
    </p:spTree>
    <p:extLst>
      <p:ext uri="{BB962C8B-B14F-4D97-AF65-F5344CB8AC3E}">
        <p14:creationId xmlns:p14="http://schemas.microsoft.com/office/powerpoint/2010/main" val="6465473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TRANSACCIONES (SAVEPOINT)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435222"/>
            <a:ext cx="5463550" cy="5422778"/>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800" dirty="0">
                <a:latin typeface="Arial Narrow"/>
                <a:ea typeface="Arial Narrow"/>
                <a:cs typeface="Arial Narrow"/>
                <a:sym typeface="Arial Narrow"/>
              </a:rPr>
              <a:t>Inicio de la transacción: BEGIN; inicia una nueva transacción.</a:t>
            </a:r>
          </a:p>
          <a:p>
            <a:pPr marL="742950" indent="-285750">
              <a:lnSpc>
                <a:spcPct val="100000"/>
              </a:lnSpc>
            </a:pPr>
            <a:r>
              <a:rPr lang="es-CO" sz="1800" dirty="0">
                <a:latin typeface="Arial Narrow"/>
                <a:ea typeface="Arial Narrow"/>
                <a:cs typeface="Arial Narrow"/>
                <a:sym typeface="Arial Narrow"/>
              </a:rPr>
              <a:t>Inserción del producto: Se inserta un nuevo producto en la tabla productos.</a:t>
            </a:r>
          </a:p>
          <a:p>
            <a:pPr marL="742950" indent="-285750">
              <a:lnSpc>
                <a:spcPct val="100000"/>
              </a:lnSpc>
            </a:pPr>
            <a:r>
              <a:rPr lang="es-CO" sz="1800" dirty="0">
                <a:latin typeface="Arial Narrow"/>
                <a:ea typeface="Arial Narrow"/>
                <a:cs typeface="Arial Narrow"/>
                <a:sym typeface="Arial Narrow"/>
              </a:rPr>
              <a:t>Establecimiento del SAVEPOINT: SAVEPOINT </a:t>
            </a:r>
            <a:r>
              <a:rPr lang="es-CO" sz="1800" dirty="0" err="1">
                <a:latin typeface="Arial Narrow"/>
                <a:ea typeface="Arial Narrow"/>
                <a:cs typeface="Arial Narrow"/>
                <a:sym typeface="Arial Narrow"/>
              </a:rPr>
              <a:t>punto_de_restauracion</a:t>
            </a:r>
            <a:r>
              <a:rPr lang="es-CO" sz="1800" dirty="0">
                <a:latin typeface="Arial Narrow"/>
                <a:ea typeface="Arial Narrow"/>
                <a:cs typeface="Arial Narrow"/>
                <a:sym typeface="Arial Narrow"/>
              </a:rPr>
              <a:t>; crea un punto de restauración llamado "</a:t>
            </a:r>
            <a:r>
              <a:rPr lang="es-CO" sz="1800" dirty="0" err="1">
                <a:latin typeface="Arial Narrow"/>
                <a:ea typeface="Arial Narrow"/>
                <a:cs typeface="Arial Narrow"/>
                <a:sym typeface="Arial Narrow"/>
              </a:rPr>
              <a:t>punto_de_restauracion</a:t>
            </a:r>
            <a:r>
              <a:rPr lang="es-CO" sz="1800" dirty="0">
                <a:latin typeface="Arial Narrow"/>
                <a:ea typeface="Arial Narrow"/>
                <a:cs typeface="Arial Narrow"/>
                <a:sym typeface="Arial Narrow"/>
              </a:rPr>
              <a:t>".</a:t>
            </a:r>
          </a:p>
          <a:p>
            <a:pPr marL="742950" indent="-285750">
              <a:lnSpc>
                <a:spcPct val="100000"/>
              </a:lnSpc>
            </a:pPr>
            <a:r>
              <a:rPr lang="es-CO" sz="1800" dirty="0">
                <a:latin typeface="Arial Narrow"/>
                <a:ea typeface="Arial Narrow"/>
                <a:cs typeface="Arial Narrow"/>
                <a:sym typeface="Arial Narrow"/>
              </a:rPr>
              <a:t>Actualización del precio: Se actualiza el precio del producto recién insertado.</a:t>
            </a:r>
          </a:p>
          <a:p>
            <a:pPr marL="742950" indent="-285750">
              <a:lnSpc>
                <a:spcPct val="100000"/>
              </a:lnSpc>
            </a:pPr>
            <a:r>
              <a:rPr lang="es-CO" sz="1800" dirty="0">
                <a:latin typeface="Arial Narrow"/>
                <a:ea typeface="Arial Narrow"/>
                <a:cs typeface="Arial Narrow"/>
                <a:sym typeface="Arial Narrow"/>
              </a:rPr>
              <a:t>Inserción del cliente: Se inserta un nuevo cliente.</a:t>
            </a:r>
          </a:p>
          <a:p>
            <a:pPr marL="742950" indent="-285750">
              <a:lnSpc>
                <a:spcPct val="100000"/>
              </a:lnSpc>
            </a:pPr>
            <a:r>
              <a:rPr lang="es-CO" sz="1800" dirty="0" err="1">
                <a:latin typeface="Arial Narrow"/>
                <a:ea typeface="Arial Narrow"/>
                <a:cs typeface="Arial Narrow"/>
                <a:sym typeface="Arial Narrow"/>
              </a:rPr>
              <a:t>Rollback</a:t>
            </a:r>
            <a:r>
              <a:rPr lang="es-CO" sz="1800" dirty="0">
                <a:latin typeface="Arial Narrow"/>
                <a:ea typeface="Arial Narrow"/>
                <a:cs typeface="Arial Narrow"/>
                <a:sym typeface="Arial Narrow"/>
              </a:rPr>
              <a:t> parcial: ROLLBACK TO SAVEPOINT </a:t>
            </a:r>
            <a:r>
              <a:rPr lang="es-CO" sz="1800" dirty="0" err="1">
                <a:latin typeface="Arial Narrow"/>
                <a:ea typeface="Arial Narrow"/>
                <a:cs typeface="Arial Narrow"/>
                <a:sym typeface="Arial Narrow"/>
              </a:rPr>
              <a:t>punto_de_restauracion</a:t>
            </a:r>
            <a:r>
              <a:rPr lang="es-CO" sz="1800" dirty="0">
                <a:latin typeface="Arial Narrow"/>
                <a:ea typeface="Arial Narrow"/>
                <a:cs typeface="Arial Narrow"/>
                <a:sym typeface="Arial Narrow"/>
              </a:rPr>
              <a:t>; deshace todos los cambios realizados después de establecer el punto de restauración. </a:t>
            </a:r>
          </a:p>
          <a:p>
            <a:pPr marL="742950" indent="-285750">
              <a:lnSpc>
                <a:spcPct val="100000"/>
              </a:lnSpc>
            </a:pPr>
            <a:r>
              <a:rPr lang="es-CO" sz="1800" dirty="0">
                <a:latin typeface="Arial Narrow"/>
                <a:ea typeface="Arial Narrow"/>
                <a:cs typeface="Arial Narrow"/>
                <a:sym typeface="Arial Narrow"/>
              </a:rPr>
              <a:t>Confirmación: COMMIT; confirma los cambios realizados hasta el punto de restauración.</a:t>
            </a:r>
          </a:p>
        </p:txBody>
      </p:sp>
      <p:pic>
        <p:nvPicPr>
          <p:cNvPr id="8" name="Imagen 7">
            <a:extLst>
              <a:ext uri="{FF2B5EF4-FFF2-40B4-BE49-F238E27FC236}">
                <a16:creationId xmlns:a16="http://schemas.microsoft.com/office/drawing/2014/main" id="{CDA1C47D-ECC3-12AD-D282-5CF8609CF59C}"/>
              </a:ext>
            </a:extLst>
          </p:cNvPr>
          <p:cNvPicPr>
            <a:picLocks noChangeAspect="1"/>
          </p:cNvPicPr>
          <p:nvPr/>
        </p:nvPicPr>
        <p:blipFill>
          <a:blip r:embed="rId3"/>
          <a:stretch>
            <a:fillRect/>
          </a:stretch>
        </p:blipFill>
        <p:spPr>
          <a:xfrm>
            <a:off x="6320018" y="2705625"/>
            <a:ext cx="4972050" cy="2352675"/>
          </a:xfrm>
          <a:prstGeom prst="rect">
            <a:avLst/>
          </a:prstGeom>
        </p:spPr>
      </p:pic>
    </p:spTree>
    <p:extLst>
      <p:ext uri="{BB962C8B-B14F-4D97-AF65-F5344CB8AC3E}">
        <p14:creationId xmlns:p14="http://schemas.microsoft.com/office/powerpoint/2010/main" val="29942967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SOBRE TRANSACCIONES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23798"/>
            <a:ext cx="9643800" cy="5234202"/>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Creación de una Base de Datos Simple:</a:t>
            </a:r>
          </a:p>
          <a:p>
            <a:pPr marL="1371600" lvl="1" indent="-457200">
              <a:lnSpc>
                <a:spcPct val="100000"/>
              </a:lnSpc>
              <a:buFont typeface="+mj-lt"/>
              <a:buAutoNum type="arabicPeriod"/>
            </a:pPr>
            <a:r>
              <a:rPr lang="es-CO" sz="2200" dirty="0">
                <a:latin typeface="Arial Narrow"/>
                <a:ea typeface="Arial Narrow"/>
                <a:cs typeface="Arial Narrow"/>
                <a:sym typeface="Arial Narrow"/>
              </a:rPr>
              <a:t>Crea una base de datos nueva en PostgreSQL.</a:t>
            </a:r>
          </a:p>
          <a:p>
            <a:pPr marL="1371600" lvl="1" indent="-457200">
              <a:lnSpc>
                <a:spcPct val="100000"/>
              </a:lnSpc>
              <a:buFont typeface="+mj-lt"/>
              <a:buAutoNum type="arabicPeriod"/>
            </a:pPr>
            <a:r>
              <a:rPr lang="es-CO" sz="2200" dirty="0">
                <a:latin typeface="Arial Narrow"/>
                <a:ea typeface="Arial Narrow"/>
                <a:cs typeface="Arial Narrow"/>
                <a:sym typeface="Arial Narrow"/>
              </a:rPr>
              <a:t>Diseña dos tablas relacionadas: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Pedidos: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endParaRPr lang="es-CO" sz="2200" dirty="0">
              <a:latin typeface="Arial Narrow"/>
              <a:ea typeface="Arial Narrow"/>
              <a:cs typeface="Arial Narrow"/>
              <a:sym typeface="Arial Narrow"/>
            </a:endParaRPr>
          </a:p>
          <a:p>
            <a:pPr marL="1371600" lvl="1" indent="-457200">
              <a:lnSpc>
                <a:spcPct val="100000"/>
              </a:lnSpc>
              <a:buFont typeface="+mj-lt"/>
              <a:buAutoNum type="arabicPeriod"/>
            </a:pPr>
            <a:r>
              <a:rPr lang="es-CO" sz="2200" dirty="0">
                <a:latin typeface="Arial Narrow"/>
                <a:ea typeface="Arial Narrow"/>
                <a:cs typeface="Arial Narrow"/>
                <a:sym typeface="Arial Narrow"/>
              </a:rPr>
              <a:t>Establece relaciones entre las tablas utilizando claves primarias y foráneas.</a:t>
            </a:r>
          </a:p>
          <a:p>
            <a:pPr marL="914400" indent="-457200">
              <a:lnSpc>
                <a:spcPct val="100000"/>
              </a:lnSpc>
              <a:buFont typeface="+mj-lt"/>
              <a:buAutoNum type="arabicPeriod"/>
            </a:pPr>
            <a:r>
              <a:rPr lang="es-CO" sz="2200" dirty="0">
                <a:latin typeface="Arial Narrow"/>
                <a:ea typeface="Arial Narrow"/>
                <a:cs typeface="Arial Narrow"/>
                <a:sym typeface="Arial Narrow"/>
              </a:rPr>
              <a:t>Ejecución de Transacciones Básicas:</a:t>
            </a:r>
          </a:p>
          <a:p>
            <a:pPr marL="1371600" lvl="1" indent="-457200">
              <a:lnSpc>
                <a:spcPct val="100000"/>
              </a:lnSpc>
              <a:buFont typeface="+mj-lt"/>
              <a:buAutoNum type="arabicPeriod"/>
            </a:pPr>
            <a:r>
              <a:rPr lang="es-CO" sz="2200" dirty="0">
                <a:latin typeface="Arial Narrow"/>
                <a:ea typeface="Arial Narrow"/>
                <a:cs typeface="Arial Narrow"/>
                <a:sym typeface="Arial Narrow"/>
              </a:rPr>
              <a:t>Inicio de una transacción: Utiliza la sentencia BEGIN para iniciar una transacción.</a:t>
            </a:r>
          </a:p>
          <a:p>
            <a:pPr marL="1371600" lvl="1" indent="-457200">
              <a:lnSpc>
                <a:spcPct val="100000"/>
              </a:lnSpc>
              <a:buFont typeface="+mj-lt"/>
              <a:buAutoNum type="arabicPeriod"/>
            </a:pPr>
            <a:r>
              <a:rPr lang="es-CO" sz="2200" dirty="0">
                <a:latin typeface="Arial Narrow"/>
                <a:ea typeface="Arial Narrow"/>
                <a:cs typeface="Arial Narrow"/>
                <a:sym typeface="Arial Narrow"/>
              </a:rPr>
              <a:t>Inserta 3 registros, actualiza 2 registros y elimina 1 registro.</a:t>
            </a:r>
          </a:p>
          <a:p>
            <a:pPr marL="1371600" lvl="1" indent="-457200">
              <a:lnSpc>
                <a:spcPct val="100000"/>
              </a:lnSpc>
              <a:buFont typeface="+mj-lt"/>
              <a:buAutoNum type="arabicPeriod"/>
            </a:pPr>
            <a:r>
              <a:rPr lang="es-CO" sz="2200" dirty="0">
                <a:latin typeface="Arial Narrow"/>
                <a:ea typeface="Arial Narrow"/>
                <a:cs typeface="Arial Narrow"/>
                <a:sym typeface="Arial Narrow"/>
              </a:rPr>
              <a:t>Confirmación de la transacción: Utiliza la sentencia COMMIT para confirmar los cambios realizados.</a:t>
            </a:r>
          </a:p>
        </p:txBody>
      </p:sp>
    </p:spTree>
    <p:extLst>
      <p:ext uri="{BB962C8B-B14F-4D97-AF65-F5344CB8AC3E}">
        <p14:creationId xmlns:p14="http://schemas.microsoft.com/office/powerpoint/2010/main" val="4805234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SOBRE TRANSACCIONES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23798"/>
            <a:ext cx="9643800" cy="5234202"/>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Creación de una Base de Datos Simple:</a:t>
            </a:r>
          </a:p>
          <a:p>
            <a:pPr marL="1371600" lvl="1" indent="-457200">
              <a:lnSpc>
                <a:spcPct val="100000"/>
              </a:lnSpc>
              <a:buFont typeface="+mj-lt"/>
              <a:buAutoNum type="arabicPeriod"/>
            </a:pPr>
            <a:r>
              <a:rPr lang="es-CO" sz="2200" dirty="0">
                <a:latin typeface="Arial Narrow"/>
                <a:ea typeface="Arial Narrow"/>
                <a:cs typeface="Arial Narrow"/>
                <a:sym typeface="Arial Narrow"/>
              </a:rPr>
              <a:t>Crea una base de datos nueva en PostgreSQL.</a:t>
            </a:r>
          </a:p>
          <a:p>
            <a:pPr marL="1371600" lvl="1" indent="-457200">
              <a:lnSpc>
                <a:spcPct val="100000"/>
              </a:lnSpc>
              <a:buFont typeface="+mj-lt"/>
              <a:buAutoNum type="arabicPeriod"/>
            </a:pPr>
            <a:r>
              <a:rPr lang="es-CO" sz="2200" dirty="0">
                <a:latin typeface="Arial Narrow"/>
                <a:ea typeface="Arial Narrow"/>
                <a:cs typeface="Arial Narrow"/>
                <a:sym typeface="Arial Narrow"/>
              </a:rPr>
              <a:t>Diseña dos tablas relacionadas: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Pedidos: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endParaRPr lang="es-CO" sz="2200" dirty="0">
              <a:latin typeface="Arial Narrow"/>
              <a:ea typeface="Arial Narrow"/>
              <a:cs typeface="Arial Narrow"/>
              <a:sym typeface="Arial Narrow"/>
            </a:endParaRPr>
          </a:p>
          <a:p>
            <a:pPr marL="1371600" lvl="1" indent="-457200">
              <a:lnSpc>
                <a:spcPct val="100000"/>
              </a:lnSpc>
              <a:buFont typeface="+mj-lt"/>
              <a:buAutoNum type="arabicPeriod"/>
            </a:pPr>
            <a:r>
              <a:rPr lang="es-CO" sz="2200" dirty="0">
                <a:latin typeface="Arial Narrow"/>
                <a:ea typeface="Arial Narrow"/>
                <a:cs typeface="Arial Narrow"/>
                <a:sym typeface="Arial Narrow"/>
              </a:rPr>
              <a:t>Establece relaciones entre las tablas utilizando claves primarias y foráneas.</a:t>
            </a:r>
          </a:p>
          <a:p>
            <a:pPr marL="914400" indent="-457200">
              <a:lnSpc>
                <a:spcPct val="100000"/>
              </a:lnSpc>
              <a:buFont typeface="+mj-lt"/>
              <a:buAutoNum type="arabicPeriod"/>
            </a:pPr>
            <a:r>
              <a:rPr lang="es-CO" sz="2200" dirty="0">
                <a:latin typeface="Arial Narrow"/>
                <a:ea typeface="Arial Narrow"/>
                <a:cs typeface="Arial Narrow"/>
                <a:sym typeface="Arial Narrow"/>
              </a:rPr>
              <a:t>Ejecución de Transacciones Básicas:</a:t>
            </a:r>
          </a:p>
          <a:p>
            <a:pPr marL="1371600" lvl="1" indent="-457200">
              <a:lnSpc>
                <a:spcPct val="100000"/>
              </a:lnSpc>
              <a:buFont typeface="+mj-lt"/>
              <a:buAutoNum type="arabicPeriod"/>
            </a:pPr>
            <a:r>
              <a:rPr lang="es-CO" sz="2200" dirty="0">
                <a:latin typeface="Arial Narrow"/>
                <a:ea typeface="Arial Narrow"/>
                <a:cs typeface="Arial Narrow"/>
                <a:sym typeface="Arial Narrow"/>
              </a:rPr>
              <a:t>Inicio de una transacción: Utiliza la sentencia BEGIN para iniciar una transacción.</a:t>
            </a:r>
          </a:p>
          <a:p>
            <a:pPr marL="1371600" lvl="1" indent="-457200">
              <a:lnSpc>
                <a:spcPct val="100000"/>
              </a:lnSpc>
              <a:buFont typeface="+mj-lt"/>
              <a:buAutoNum type="arabicPeriod"/>
            </a:pPr>
            <a:r>
              <a:rPr lang="es-CO" sz="2200" dirty="0">
                <a:latin typeface="Arial Narrow"/>
                <a:ea typeface="Arial Narrow"/>
                <a:cs typeface="Arial Narrow"/>
                <a:sym typeface="Arial Narrow"/>
              </a:rPr>
              <a:t>Inserta 3 registros, actualiza 2 registros y elimina 1 registro.</a:t>
            </a:r>
          </a:p>
          <a:p>
            <a:pPr marL="1371600" lvl="1" indent="-457200">
              <a:lnSpc>
                <a:spcPct val="100000"/>
              </a:lnSpc>
              <a:buFont typeface="+mj-lt"/>
              <a:buAutoNum type="arabicPeriod"/>
            </a:pPr>
            <a:r>
              <a:rPr lang="es-CO" sz="2200" dirty="0">
                <a:latin typeface="Arial Narrow"/>
                <a:ea typeface="Arial Narrow"/>
                <a:cs typeface="Arial Narrow"/>
                <a:sym typeface="Arial Narrow"/>
              </a:rPr>
              <a:t>Anulación de la transacción: Utiliza la sentencia ROLLBACK para deshacer todos los cambios realizados dentro de la transacción.</a:t>
            </a:r>
          </a:p>
        </p:txBody>
      </p:sp>
    </p:spTree>
    <p:extLst>
      <p:ext uri="{BB962C8B-B14F-4D97-AF65-F5344CB8AC3E}">
        <p14:creationId xmlns:p14="http://schemas.microsoft.com/office/powerpoint/2010/main" val="20696465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3 SOBRE TRANSACCIONES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23798"/>
            <a:ext cx="9643800" cy="5234202"/>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Creación de una Base de Datos Simple:</a:t>
            </a:r>
          </a:p>
          <a:p>
            <a:pPr marL="1371600" lvl="1" indent="-457200">
              <a:lnSpc>
                <a:spcPct val="100000"/>
              </a:lnSpc>
              <a:buFont typeface="+mj-lt"/>
              <a:buAutoNum type="arabicPeriod"/>
            </a:pPr>
            <a:r>
              <a:rPr lang="es-CO" sz="2200" dirty="0">
                <a:latin typeface="Arial Narrow"/>
                <a:ea typeface="Arial Narrow"/>
                <a:cs typeface="Arial Narrow"/>
                <a:sym typeface="Arial Narrow"/>
              </a:rPr>
              <a:t>Crea una base de datos nueva en PostgreSQL.</a:t>
            </a:r>
          </a:p>
          <a:p>
            <a:pPr marL="1371600" lvl="1" indent="-457200">
              <a:lnSpc>
                <a:spcPct val="100000"/>
              </a:lnSpc>
              <a:buFont typeface="+mj-lt"/>
              <a:buAutoNum type="arabicPeriod"/>
            </a:pPr>
            <a:r>
              <a:rPr lang="es-CO" sz="2200" dirty="0">
                <a:latin typeface="Arial Narrow"/>
                <a:ea typeface="Arial Narrow"/>
                <a:cs typeface="Arial Narrow"/>
                <a:sym typeface="Arial Narrow"/>
              </a:rPr>
              <a:t>Diseña dos tablas relacionadas: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Pedidos: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endParaRPr lang="es-CO" sz="2200" dirty="0">
              <a:latin typeface="Arial Narrow"/>
              <a:ea typeface="Arial Narrow"/>
              <a:cs typeface="Arial Narrow"/>
              <a:sym typeface="Arial Narrow"/>
            </a:endParaRPr>
          </a:p>
          <a:p>
            <a:pPr marL="1371600" lvl="1" indent="-457200">
              <a:lnSpc>
                <a:spcPct val="100000"/>
              </a:lnSpc>
              <a:buFont typeface="+mj-lt"/>
              <a:buAutoNum type="arabicPeriod"/>
            </a:pPr>
            <a:r>
              <a:rPr lang="es-CO" sz="2200" dirty="0">
                <a:latin typeface="Arial Narrow"/>
                <a:ea typeface="Arial Narrow"/>
                <a:cs typeface="Arial Narrow"/>
                <a:sym typeface="Arial Narrow"/>
              </a:rPr>
              <a:t>Establece relaciones entre las tablas utilizando claves primarias y foráneas.</a:t>
            </a:r>
          </a:p>
          <a:p>
            <a:pPr marL="914400" indent="-457200">
              <a:lnSpc>
                <a:spcPct val="100000"/>
              </a:lnSpc>
              <a:buFont typeface="+mj-lt"/>
              <a:buAutoNum type="arabicPeriod"/>
            </a:pPr>
            <a:r>
              <a:rPr lang="es-CO" sz="2200" dirty="0">
                <a:latin typeface="Arial Narrow"/>
                <a:ea typeface="Arial Narrow"/>
                <a:cs typeface="Arial Narrow"/>
                <a:sym typeface="Arial Narrow"/>
              </a:rPr>
              <a:t>Ejecución de Transacciones con SAVEPOINT:</a:t>
            </a:r>
          </a:p>
          <a:p>
            <a:pPr marL="1371600" lvl="1" indent="-457200">
              <a:lnSpc>
                <a:spcPct val="100000"/>
              </a:lnSpc>
              <a:buFont typeface="+mj-lt"/>
              <a:buAutoNum type="arabicPeriod"/>
            </a:pPr>
            <a:r>
              <a:rPr lang="es-CO" sz="1800" dirty="0">
                <a:latin typeface="Arial Narrow"/>
                <a:ea typeface="Arial Narrow"/>
                <a:cs typeface="Arial Narrow"/>
                <a:sym typeface="Arial Narrow"/>
              </a:rPr>
              <a:t>Caso de negocio no es posible comprar mas de 10 unidades del mismo producto.</a:t>
            </a:r>
          </a:p>
          <a:p>
            <a:pPr marL="1371600" lvl="1" indent="-457200">
              <a:lnSpc>
                <a:spcPct val="100000"/>
              </a:lnSpc>
              <a:buFont typeface="+mj-lt"/>
              <a:buAutoNum type="arabicPeriod"/>
            </a:pPr>
            <a:r>
              <a:rPr lang="es-CO" sz="1800" dirty="0">
                <a:latin typeface="Arial Narrow"/>
                <a:ea typeface="Arial Narrow"/>
                <a:cs typeface="Arial Narrow"/>
                <a:sym typeface="Arial Narrow"/>
              </a:rPr>
              <a:t>Actualizo la información del cliente con un nuevo correo por hacer el pedido.</a:t>
            </a:r>
          </a:p>
          <a:p>
            <a:pPr marL="1371600" lvl="1" indent="-457200">
              <a:lnSpc>
                <a:spcPct val="100000"/>
              </a:lnSpc>
              <a:buFont typeface="+mj-lt"/>
              <a:buAutoNum type="arabicPeriod"/>
            </a:pPr>
            <a:r>
              <a:rPr lang="es-CO" sz="1800" dirty="0">
                <a:latin typeface="Arial Narrow"/>
                <a:ea typeface="Arial Narrow"/>
                <a:cs typeface="Arial Narrow"/>
                <a:sym typeface="Arial Narrow"/>
              </a:rPr>
              <a:t>Creo un </a:t>
            </a:r>
            <a:r>
              <a:rPr lang="es-CO" sz="1800" dirty="0" err="1">
                <a:latin typeface="Arial Narrow"/>
                <a:ea typeface="Arial Narrow"/>
                <a:cs typeface="Arial Narrow"/>
                <a:sym typeface="Arial Narrow"/>
              </a:rPr>
              <a:t>savepoint</a:t>
            </a:r>
            <a:r>
              <a:rPr lang="es-CO" sz="1800" dirty="0">
                <a:latin typeface="Arial Narrow"/>
                <a:ea typeface="Arial Narrow"/>
                <a:cs typeface="Arial Narrow"/>
                <a:sym typeface="Arial Narrow"/>
              </a:rPr>
              <a:t> inicial.</a:t>
            </a:r>
          </a:p>
          <a:p>
            <a:pPr marL="1371600" lvl="1" indent="-457200">
              <a:lnSpc>
                <a:spcPct val="100000"/>
              </a:lnSpc>
              <a:buFont typeface="+mj-lt"/>
              <a:buAutoNum type="arabicPeriod"/>
            </a:pPr>
            <a:r>
              <a:rPr lang="es-CO" sz="1800" dirty="0">
                <a:latin typeface="Arial Narrow"/>
                <a:ea typeface="Arial Narrow"/>
                <a:cs typeface="Arial Narrow"/>
                <a:sym typeface="Arial Narrow"/>
              </a:rPr>
              <a:t>Valido que la cantidad no sea mayor a 10</a:t>
            </a:r>
          </a:p>
          <a:p>
            <a:pPr marL="1371600" lvl="1" indent="-457200">
              <a:lnSpc>
                <a:spcPct val="100000"/>
              </a:lnSpc>
              <a:buFont typeface="+mj-lt"/>
              <a:buAutoNum type="arabicPeriod"/>
            </a:pPr>
            <a:r>
              <a:rPr lang="es-CO" sz="1800" dirty="0">
                <a:latin typeface="Arial Narrow"/>
                <a:ea typeface="Arial Narrow"/>
                <a:cs typeface="Arial Narrow"/>
                <a:sym typeface="Arial Narrow"/>
              </a:rPr>
              <a:t>Si es mayor que 10 se hace un </a:t>
            </a:r>
            <a:r>
              <a:rPr lang="es-CO" sz="1800" dirty="0" err="1">
                <a:latin typeface="Arial Narrow"/>
                <a:ea typeface="Arial Narrow"/>
                <a:cs typeface="Arial Narrow"/>
                <a:sym typeface="Arial Narrow"/>
              </a:rPr>
              <a:t>rollback</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to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savepoint</a:t>
            </a:r>
            <a:r>
              <a:rPr lang="es-CO" sz="1800" dirty="0">
                <a:latin typeface="Arial Narrow"/>
                <a:ea typeface="Arial Narrow"/>
                <a:cs typeface="Arial Narrow"/>
                <a:sym typeface="Arial Narrow"/>
              </a:rPr>
              <a:t>.</a:t>
            </a:r>
          </a:p>
          <a:p>
            <a:pPr marL="1371600" lvl="1" indent="-457200">
              <a:lnSpc>
                <a:spcPct val="100000"/>
              </a:lnSpc>
              <a:buFont typeface="+mj-lt"/>
              <a:buAutoNum type="arabicPeriod"/>
            </a:pPr>
            <a:r>
              <a:rPr lang="es-CO" sz="1800" dirty="0">
                <a:latin typeface="Arial Narrow"/>
                <a:ea typeface="Arial Narrow"/>
                <a:cs typeface="Arial Narrow"/>
                <a:sym typeface="Arial Narrow"/>
              </a:rPr>
              <a:t>Si no es mayor que 10 continuo con la inserción del pedido.</a:t>
            </a:r>
          </a:p>
        </p:txBody>
      </p:sp>
    </p:spTree>
    <p:extLst>
      <p:ext uri="{BB962C8B-B14F-4D97-AF65-F5344CB8AC3E}">
        <p14:creationId xmlns:p14="http://schemas.microsoft.com/office/powerpoint/2010/main" val="2061777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838200" y="43827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s-CO" sz="3000" dirty="0">
                <a:solidFill>
                  <a:srgbClr val="757070"/>
                </a:solidFill>
                <a:latin typeface="Trebuchet MS"/>
                <a:ea typeface="Trebuchet MS"/>
                <a:cs typeface="Trebuchet MS"/>
                <a:sym typeface="Trebuchet MS"/>
              </a:rPr>
              <a:t>IDENTIFICACION DE LA ASIGNATURA</a:t>
            </a:r>
            <a:endParaRPr sz="3000" dirty="0">
              <a:solidFill>
                <a:srgbClr val="757070"/>
              </a:solidFill>
              <a:latin typeface="Trebuchet MS"/>
              <a:ea typeface="Trebuchet MS"/>
              <a:cs typeface="Trebuchet MS"/>
              <a:sym typeface="Trebuchet MS"/>
            </a:endParaRPr>
          </a:p>
        </p:txBody>
      </p:sp>
      <p:sp>
        <p:nvSpPr>
          <p:cNvPr id="112" name="Google Shape;11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s-CO"/>
              <a:t>4</a:t>
            </a:fld>
            <a:endParaRPr/>
          </a:p>
        </p:txBody>
      </p:sp>
      <p:sp>
        <p:nvSpPr>
          <p:cNvPr id="113" name="Google Shape;113;p26"/>
          <p:cNvSpPr/>
          <p:nvPr/>
        </p:nvSpPr>
        <p:spPr>
          <a:xfrm>
            <a:off x="941832" y="1400667"/>
            <a:ext cx="3843131" cy="45719"/>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4" name="Tabla 3">
            <a:extLst>
              <a:ext uri="{FF2B5EF4-FFF2-40B4-BE49-F238E27FC236}">
                <a16:creationId xmlns:a16="http://schemas.microsoft.com/office/drawing/2014/main" id="{9BF37044-682E-C7C9-407F-00A5DD5DF6C3}"/>
              </a:ext>
            </a:extLst>
          </p:cNvPr>
          <p:cNvGraphicFramePr>
            <a:graphicFrameLocks noGrp="1"/>
          </p:cNvGraphicFramePr>
          <p:nvPr>
            <p:extLst>
              <p:ext uri="{D42A27DB-BD31-4B8C-83A1-F6EECF244321}">
                <p14:modId xmlns:p14="http://schemas.microsoft.com/office/powerpoint/2010/main" val="986782803"/>
              </p:ext>
            </p:extLst>
          </p:nvPr>
        </p:nvGraphicFramePr>
        <p:xfrm>
          <a:off x="1035423" y="2321142"/>
          <a:ext cx="8946777" cy="2614093"/>
        </p:xfrm>
        <a:graphic>
          <a:graphicData uri="http://schemas.openxmlformats.org/drawingml/2006/table">
            <a:tbl>
              <a:tblPr firstRow="1" firstCol="1" bandRow="1"/>
              <a:tblGrid>
                <a:gridCol w="5683228">
                  <a:extLst>
                    <a:ext uri="{9D8B030D-6E8A-4147-A177-3AD203B41FA5}">
                      <a16:colId xmlns:a16="http://schemas.microsoft.com/office/drawing/2014/main" val="2299265279"/>
                    </a:ext>
                  </a:extLst>
                </a:gridCol>
                <a:gridCol w="3263549">
                  <a:extLst>
                    <a:ext uri="{9D8B030D-6E8A-4147-A177-3AD203B41FA5}">
                      <a16:colId xmlns:a16="http://schemas.microsoft.com/office/drawing/2014/main" val="1730226388"/>
                    </a:ext>
                  </a:extLst>
                </a:gridCol>
              </a:tblGrid>
              <a:tr h="262188">
                <a:tc>
                  <a:txBody>
                    <a:bodyPr/>
                    <a:lstStyle/>
                    <a:p>
                      <a:pPr>
                        <a:lnSpc>
                          <a:spcPct val="107000"/>
                        </a:lnSpc>
                        <a:tabLst>
                          <a:tab pos="1351915" algn="ctr"/>
                        </a:tabLst>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Nombre asignatura: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Bases de Datos II</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7877822"/>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Código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 109181</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2780273"/>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Departamento: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Ciencias Computacionales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3283058"/>
                  </a:ext>
                </a:extLst>
              </a:tr>
              <a:tr h="530589">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Programa (s) en los que se ofrece: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Ingeniería de Sistemas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7884200"/>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Número de créditos: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2</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20749"/>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Prerrequisitos: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Bases de Datos I</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4541212"/>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Periodo académico: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2024-3</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7634255"/>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Jorge Alejandro Aguirre Gutierrez</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4716167"/>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Correo 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0278055"/>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192950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Un procedimiento almacenado es un conjunto de sentencias SQL y comandos de control de flujo que se almacenan en una base de datos y se pueden ejecutar como una unidad. En PostgreSQL, estos procedimientos se escriben principalmente en el lenguaje PL/</a:t>
            </a:r>
            <a:r>
              <a:rPr lang="es-CO" sz="2400" dirty="0" err="1">
                <a:latin typeface="Arial Narrow"/>
                <a:ea typeface="Arial Narrow"/>
                <a:cs typeface="Arial Narrow"/>
                <a:sym typeface="Arial Narrow"/>
              </a:rPr>
              <a:t>pgSQL</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32167140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LOS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390579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Optimización: El motor de la base de datos puede optimizar la ejecución de los procedimientos.</a:t>
            </a:r>
          </a:p>
          <a:p>
            <a:pPr marL="800100">
              <a:lnSpc>
                <a:spcPct val="100000"/>
              </a:lnSpc>
            </a:pPr>
            <a:r>
              <a:rPr lang="es-CO" sz="2400" dirty="0">
                <a:latin typeface="Arial Narrow"/>
                <a:ea typeface="Arial Narrow"/>
                <a:cs typeface="Arial Narrow"/>
                <a:sym typeface="Arial Narrow"/>
              </a:rPr>
              <a:t>Modularidad: Facilita la división de la aplicación en partes más pequeñas y reutilizables.</a:t>
            </a:r>
          </a:p>
          <a:p>
            <a:pPr marL="800100">
              <a:lnSpc>
                <a:spcPct val="100000"/>
              </a:lnSpc>
            </a:pPr>
            <a:r>
              <a:rPr lang="es-CO" sz="2400" dirty="0">
                <a:latin typeface="Arial Narrow"/>
                <a:ea typeface="Arial Narrow"/>
                <a:cs typeface="Arial Narrow"/>
                <a:sym typeface="Arial Narrow"/>
              </a:rPr>
              <a:t>Seguridad: Permite controlar los permisos de acceso a los datos.</a:t>
            </a:r>
          </a:p>
          <a:p>
            <a:pPr marL="800100">
              <a:lnSpc>
                <a:spcPct val="100000"/>
              </a:lnSpc>
            </a:pPr>
            <a:r>
              <a:rPr lang="es-CO" sz="2400" dirty="0">
                <a:latin typeface="Arial Narrow"/>
                <a:ea typeface="Arial Narrow"/>
                <a:cs typeface="Arial Narrow"/>
                <a:sym typeface="Arial Narrow"/>
              </a:rPr>
              <a:t>Portabilidad: Los procedimientos almacenados son relativamente independientes de la aplicación cliente.</a:t>
            </a:r>
          </a:p>
        </p:txBody>
      </p:sp>
    </p:spTree>
    <p:extLst>
      <p:ext uri="{BB962C8B-B14F-4D97-AF65-F5344CB8AC3E}">
        <p14:creationId xmlns:p14="http://schemas.microsoft.com/office/powerpoint/2010/main" val="2204164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RAZONES PARA USAR LOS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Reutilización de código: Evita la repetición de código, lo que facilita la gestión y el mantenimiento.</a:t>
            </a:r>
          </a:p>
          <a:p>
            <a:pPr marL="800100">
              <a:lnSpc>
                <a:spcPct val="100000"/>
              </a:lnSpc>
            </a:pPr>
            <a:r>
              <a:rPr lang="es-CO" sz="2400" dirty="0">
                <a:latin typeface="Arial Narrow"/>
                <a:ea typeface="Arial Narrow"/>
                <a:cs typeface="Arial Narrow"/>
                <a:sym typeface="Arial Narrow"/>
              </a:rPr>
              <a:t>Abstracción: Oculta la complejidad de ciertas operaciones, permitiendo a los desarrolladores centrarse en la lógica de negocio.</a:t>
            </a:r>
          </a:p>
          <a:p>
            <a:pPr marL="800100">
              <a:lnSpc>
                <a:spcPct val="100000"/>
              </a:lnSpc>
            </a:pPr>
            <a:r>
              <a:rPr lang="es-CO" sz="2400" dirty="0">
                <a:latin typeface="Arial Narrow"/>
                <a:ea typeface="Arial Narrow"/>
                <a:cs typeface="Arial Narrow"/>
                <a:sym typeface="Arial Narrow"/>
              </a:rPr>
              <a:t>Mejor rendimiento: Pueden ser optimizados por el motor de la base de datos, lo que puede resultar en una ejecución más rápida.</a:t>
            </a:r>
          </a:p>
          <a:p>
            <a:pPr marL="800100">
              <a:lnSpc>
                <a:spcPct val="100000"/>
              </a:lnSpc>
            </a:pPr>
            <a:r>
              <a:rPr lang="es-CO" sz="2400" dirty="0">
                <a:latin typeface="Arial Narrow"/>
                <a:ea typeface="Arial Narrow"/>
                <a:cs typeface="Arial Narrow"/>
                <a:sym typeface="Arial Narrow"/>
              </a:rPr>
              <a:t>Seguridad: Se pueden conceder permisos específicos a los usuarios para ejecutar determinados procedimientos, mejorando la seguridad de los datos.</a:t>
            </a:r>
          </a:p>
          <a:p>
            <a:pPr marL="800100">
              <a:lnSpc>
                <a:spcPct val="100000"/>
              </a:lnSpc>
            </a:pPr>
            <a:r>
              <a:rPr lang="es-CO" sz="2400" dirty="0">
                <a:latin typeface="Arial Narrow"/>
                <a:ea typeface="Arial Narrow"/>
                <a:cs typeface="Arial Narrow"/>
                <a:sym typeface="Arial Narrow"/>
              </a:rPr>
              <a:t>Modularidad: Dividen la lógica de la aplicación en unidades más pequeñas y manejables.</a:t>
            </a:r>
          </a:p>
        </p:txBody>
      </p:sp>
    </p:spTree>
    <p:extLst>
      <p:ext uri="{BB962C8B-B14F-4D97-AF65-F5344CB8AC3E}">
        <p14:creationId xmlns:p14="http://schemas.microsoft.com/office/powerpoint/2010/main" val="32852700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PROCEDIMIENTO ALMACENADO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3612610"/>
            <a:ext cx="9643800" cy="324539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CREATE OR REPLACE PROCEDURE: Crea o reemplaza un procedimiento existente.</a:t>
            </a:r>
          </a:p>
          <a:p>
            <a:pPr indent="0">
              <a:lnSpc>
                <a:spcPct val="100000"/>
              </a:lnSpc>
              <a:buNone/>
            </a:pPr>
            <a:r>
              <a:rPr lang="es-CO" sz="1800" dirty="0" err="1">
                <a:latin typeface="Arial Narrow"/>
                <a:ea typeface="Arial Narrow"/>
                <a:cs typeface="Arial Narrow"/>
                <a:sym typeface="Arial Narrow"/>
              </a:rPr>
              <a:t>nombre_procedimiento</a:t>
            </a:r>
            <a:r>
              <a:rPr lang="es-CO" sz="1800" dirty="0">
                <a:latin typeface="Arial Narrow"/>
                <a:ea typeface="Arial Narrow"/>
                <a:cs typeface="Arial Narrow"/>
                <a:sym typeface="Arial Narrow"/>
              </a:rPr>
              <a:t>: Nombre único del procedimiento.</a:t>
            </a:r>
          </a:p>
          <a:p>
            <a:pPr indent="0">
              <a:lnSpc>
                <a:spcPct val="100000"/>
              </a:lnSpc>
              <a:buNone/>
            </a:pPr>
            <a:r>
              <a:rPr lang="es-CO" sz="1800" dirty="0">
                <a:latin typeface="Arial Narrow"/>
                <a:ea typeface="Arial Narrow"/>
                <a:cs typeface="Arial Narrow"/>
                <a:sym typeface="Arial Narrow"/>
              </a:rPr>
              <a:t>parámetro1 </a:t>
            </a:r>
            <a:r>
              <a:rPr lang="es-CO" sz="1800" dirty="0" err="1">
                <a:latin typeface="Arial Narrow"/>
                <a:ea typeface="Arial Narrow"/>
                <a:cs typeface="Arial Narrow"/>
                <a:sym typeface="Arial Narrow"/>
              </a:rPr>
              <a:t>tipo_dato</a:t>
            </a:r>
            <a:r>
              <a:rPr lang="es-CO" sz="1800" dirty="0">
                <a:latin typeface="Arial Narrow"/>
                <a:ea typeface="Arial Narrow"/>
                <a:cs typeface="Arial Narrow"/>
                <a:sym typeface="Arial Narrow"/>
              </a:rPr>
              <a:t>, ...: Lista de parámetros de entrada (y opcionalmente salida).</a:t>
            </a:r>
          </a:p>
          <a:p>
            <a:pPr indent="0">
              <a:lnSpc>
                <a:spcPct val="100000"/>
              </a:lnSpc>
              <a:buNone/>
            </a:pPr>
            <a:r>
              <a:rPr lang="es-CO" sz="1800" dirty="0">
                <a:latin typeface="Arial Narrow"/>
                <a:ea typeface="Arial Narrow"/>
                <a:cs typeface="Arial Narrow"/>
                <a:sym typeface="Arial Narrow"/>
              </a:rPr>
              <a:t>LANGUAGE </a:t>
            </a:r>
            <a:r>
              <a:rPr lang="es-CO" sz="1800" dirty="0" err="1">
                <a:latin typeface="Arial Narrow"/>
                <a:ea typeface="Arial Narrow"/>
                <a:cs typeface="Arial Narrow"/>
                <a:sym typeface="Arial Narrow"/>
              </a:rPr>
              <a:t>plpgsql</a:t>
            </a:r>
            <a:r>
              <a:rPr lang="es-CO" sz="1800" dirty="0">
                <a:latin typeface="Arial Narrow"/>
                <a:ea typeface="Arial Narrow"/>
                <a:cs typeface="Arial Narrow"/>
                <a:sym typeface="Arial Narrow"/>
              </a:rPr>
              <a:t>: Especifica que el lenguaje del procedimiento es PL/</a:t>
            </a:r>
            <a:r>
              <a:rPr lang="es-CO" sz="1800" dirty="0" err="1">
                <a:latin typeface="Arial Narrow"/>
                <a:ea typeface="Arial Narrow"/>
                <a:cs typeface="Arial Narrow"/>
                <a:sym typeface="Arial Narrow"/>
              </a:rPr>
              <a:t>pgSQL</a:t>
            </a:r>
            <a:r>
              <a:rPr lang="es-CO" sz="1800" dirty="0">
                <a:latin typeface="Arial Narrow"/>
                <a:ea typeface="Arial Narrow"/>
                <a:cs typeface="Arial Narrow"/>
                <a:sym typeface="Arial Narrow"/>
              </a:rPr>
              <a:t>.</a:t>
            </a:r>
          </a:p>
          <a:p>
            <a:pPr indent="0">
              <a:lnSpc>
                <a:spcPct val="100000"/>
              </a:lnSpc>
              <a:buNone/>
            </a:pPr>
            <a:r>
              <a:rPr lang="es-CO" sz="1800" dirty="0">
                <a:latin typeface="Arial Narrow"/>
                <a:ea typeface="Arial Narrow"/>
                <a:cs typeface="Arial Narrow"/>
                <a:sym typeface="Arial Narrow"/>
              </a:rPr>
              <a:t>$$: Delimitadores del cuerpo del procedimiento.</a:t>
            </a:r>
          </a:p>
          <a:p>
            <a:pPr indent="0">
              <a:lnSpc>
                <a:spcPct val="100000"/>
              </a:lnSpc>
              <a:buNone/>
            </a:pPr>
            <a:r>
              <a:rPr lang="es-CO" sz="1800" dirty="0">
                <a:latin typeface="Arial Narrow"/>
                <a:ea typeface="Arial Narrow"/>
                <a:cs typeface="Arial Narrow"/>
                <a:sym typeface="Arial Narrow"/>
              </a:rPr>
              <a:t>DECLARE: Sección para declarar variables locales.</a:t>
            </a:r>
          </a:p>
          <a:p>
            <a:pPr indent="0">
              <a:lnSpc>
                <a:spcPct val="100000"/>
              </a:lnSpc>
              <a:buNone/>
            </a:pPr>
            <a:r>
              <a:rPr lang="es-CO" sz="1800" dirty="0">
                <a:latin typeface="Arial Narrow"/>
                <a:ea typeface="Arial Narrow"/>
                <a:cs typeface="Arial Narrow"/>
                <a:sym typeface="Arial Narrow"/>
              </a:rPr>
              <a:t>BEGIN: Inicio del bloque de código.</a:t>
            </a:r>
          </a:p>
          <a:p>
            <a:pPr indent="0">
              <a:lnSpc>
                <a:spcPct val="100000"/>
              </a:lnSpc>
              <a:buNone/>
            </a:pPr>
            <a:r>
              <a:rPr lang="es-CO" sz="1800" dirty="0">
                <a:latin typeface="Arial Narrow"/>
                <a:ea typeface="Arial Narrow"/>
                <a:cs typeface="Arial Narrow"/>
                <a:sym typeface="Arial Narrow"/>
              </a:rPr>
              <a:t>END;: Fin del bloque de código.</a:t>
            </a:r>
          </a:p>
        </p:txBody>
      </p:sp>
      <p:pic>
        <p:nvPicPr>
          <p:cNvPr id="4" name="Imagen 3">
            <a:extLst>
              <a:ext uri="{FF2B5EF4-FFF2-40B4-BE49-F238E27FC236}">
                <a16:creationId xmlns:a16="http://schemas.microsoft.com/office/drawing/2014/main" id="{AA29EBB4-FA2F-8209-E67B-D9E1A7FECAEF}"/>
              </a:ext>
            </a:extLst>
          </p:cNvPr>
          <p:cNvPicPr>
            <a:picLocks noChangeAspect="1"/>
          </p:cNvPicPr>
          <p:nvPr/>
        </p:nvPicPr>
        <p:blipFill>
          <a:blip r:embed="rId3"/>
          <a:stretch>
            <a:fillRect/>
          </a:stretch>
        </p:blipFill>
        <p:spPr>
          <a:xfrm>
            <a:off x="2684206" y="1623800"/>
            <a:ext cx="5643717" cy="1988810"/>
          </a:xfrm>
          <a:prstGeom prst="rect">
            <a:avLst/>
          </a:prstGeom>
        </p:spPr>
      </p:pic>
    </p:spTree>
    <p:extLst>
      <p:ext uri="{BB962C8B-B14F-4D97-AF65-F5344CB8AC3E}">
        <p14:creationId xmlns:p14="http://schemas.microsoft.com/office/powerpoint/2010/main" val="3882270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PROCEDIMIENTO ALMACENADO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484656"/>
            <a:ext cx="5578992" cy="5234202"/>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800" dirty="0">
                <a:latin typeface="Arial Narrow"/>
                <a:ea typeface="Arial Narrow"/>
                <a:cs typeface="Arial Narrow"/>
                <a:sym typeface="Arial Narrow"/>
              </a:rPr>
              <a:t>Creación del procedimiento: CREATE OR REPLACE PROCEDURE crea o reemplaza un procedimiento llamado </a:t>
            </a:r>
            <a:r>
              <a:rPr lang="es-CO" sz="1800" dirty="0" err="1">
                <a:latin typeface="Arial Narrow"/>
                <a:ea typeface="Arial Narrow"/>
                <a:cs typeface="Arial Narrow"/>
                <a:sym typeface="Arial Narrow"/>
              </a:rPr>
              <a:t>transferir_dinero</a:t>
            </a:r>
            <a:r>
              <a:rPr lang="es-CO" sz="1800" dirty="0">
                <a:latin typeface="Arial Narrow"/>
                <a:ea typeface="Arial Narrow"/>
                <a:cs typeface="Arial Narrow"/>
                <a:sym typeface="Arial Narrow"/>
              </a:rPr>
              <a:t>.</a:t>
            </a:r>
          </a:p>
          <a:p>
            <a:pPr marL="742950" indent="-285750">
              <a:lnSpc>
                <a:spcPct val="100000"/>
              </a:lnSpc>
            </a:pPr>
            <a:r>
              <a:rPr lang="es-CO" sz="1800" dirty="0">
                <a:latin typeface="Arial Narrow"/>
                <a:ea typeface="Arial Narrow"/>
                <a:cs typeface="Arial Narrow"/>
                <a:sym typeface="Arial Narrow"/>
              </a:rPr>
              <a:t>Parámetros: El procedimiento toma tres parámetros: </a:t>
            </a:r>
            <a:r>
              <a:rPr lang="es-CO" sz="1800" dirty="0" err="1">
                <a:latin typeface="Arial Narrow"/>
                <a:ea typeface="Arial Narrow"/>
                <a:cs typeface="Arial Narrow"/>
                <a:sym typeface="Arial Narrow"/>
              </a:rPr>
              <a:t>p_cuenta_origen</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p_cuenta_destino</a:t>
            </a:r>
            <a:r>
              <a:rPr lang="es-CO" sz="1800" dirty="0">
                <a:latin typeface="Arial Narrow"/>
                <a:ea typeface="Arial Narrow"/>
                <a:cs typeface="Arial Narrow"/>
                <a:sym typeface="Arial Narrow"/>
              </a:rPr>
              <a:t> y </a:t>
            </a:r>
            <a:r>
              <a:rPr lang="es-CO" sz="1800" dirty="0" err="1">
                <a:latin typeface="Arial Narrow"/>
                <a:ea typeface="Arial Narrow"/>
                <a:cs typeface="Arial Narrow"/>
                <a:sym typeface="Arial Narrow"/>
              </a:rPr>
              <a:t>p_monto</a:t>
            </a:r>
            <a:r>
              <a:rPr lang="es-CO" sz="1800" dirty="0">
                <a:latin typeface="Arial Narrow"/>
                <a:ea typeface="Arial Narrow"/>
                <a:cs typeface="Arial Narrow"/>
                <a:sym typeface="Arial Narrow"/>
              </a:rPr>
              <a:t>.</a:t>
            </a:r>
          </a:p>
          <a:p>
            <a:pPr marL="742950" indent="-285750">
              <a:lnSpc>
                <a:spcPct val="100000"/>
              </a:lnSpc>
            </a:pPr>
            <a:r>
              <a:rPr lang="es-CO" sz="1800" dirty="0">
                <a:latin typeface="Arial Narrow"/>
                <a:ea typeface="Arial Narrow"/>
                <a:cs typeface="Arial Narrow"/>
                <a:sym typeface="Arial Narrow"/>
              </a:rPr>
              <a:t>Variables locales: Se declaran dos variables locales, </a:t>
            </a:r>
            <a:r>
              <a:rPr lang="es-CO" sz="1800" dirty="0" err="1">
                <a:latin typeface="Arial Narrow"/>
                <a:ea typeface="Arial Narrow"/>
                <a:cs typeface="Arial Narrow"/>
                <a:sym typeface="Arial Narrow"/>
              </a:rPr>
              <a:t>v_saldo_origen</a:t>
            </a:r>
            <a:r>
              <a:rPr lang="es-CO" sz="1800" dirty="0">
                <a:latin typeface="Arial Narrow"/>
                <a:ea typeface="Arial Narrow"/>
                <a:cs typeface="Arial Narrow"/>
                <a:sym typeface="Arial Narrow"/>
              </a:rPr>
              <a:t> y </a:t>
            </a:r>
            <a:r>
              <a:rPr lang="es-CO" sz="1800" dirty="0" err="1">
                <a:latin typeface="Arial Narrow"/>
                <a:ea typeface="Arial Narrow"/>
                <a:cs typeface="Arial Narrow"/>
                <a:sym typeface="Arial Narrow"/>
              </a:rPr>
              <a:t>v_saldo_destino</a:t>
            </a:r>
            <a:r>
              <a:rPr lang="es-CO" sz="1800" dirty="0">
                <a:latin typeface="Arial Narrow"/>
                <a:ea typeface="Arial Narrow"/>
                <a:cs typeface="Arial Narrow"/>
                <a:sym typeface="Arial Narrow"/>
              </a:rPr>
              <a:t>, para almacenar los saldos de las cuentas.</a:t>
            </a:r>
          </a:p>
          <a:p>
            <a:pPr marL="742950" indent="-285750">
              <a:lnSpc>
                <a:spcPct val="100000"/>
              </a:lnSpc>
            </a:pPr>
            <a:r>
              <a:rPr lang="es-CO" sz="1800" dirty="0">
                <a:latin typeface="Arial Narrow"/>
                <a:ea typeface="Arial Narrow"/>
                <a:cs typeface="Arial Narrow"/>
                <a:sym typeface="Arial Narrow"/>
              </a:rPr>
              <a:t>Inicio de la transacción: Se inicia una transacción con BEGIN;.</a:t>
            </a:r>
          </a:p>
          <a:p>
            <a:pPr marL="742950" indent="-285750">
              <a:lnSpc>
                <a:spcPct val="100000"/>
              </a:lnSpc>
            </a:pPr>
            <a:r>
              <a:rPr lang="es-CO" sz="1800" dirty="0">
                <a:latin typeface="Arial Narrow"/>
                <a:ea typeface="Arial Narrow"/>
                <a:cs typeface="Arial Narrow"/>
                <a:sym typeface="Arial Narrow"/>
              </a:rPr>
              <a:t>Obtención de saldos: Se consultan los saldos actuales de las cuentas y se almacenan en las variables locales.</a:t>
            </a:r>
          </a:p>
          <a:p>
            <a:pPr marL="742950" indent="-285750">
              <a:lnSpc>
                <a:spcPct val="100000"/>
              </a:lnSpc>
            </a:pPr>
            <a:r>
              <a:rPr lang="es-CO" sz="1800" dirty="0">
                <a:latin typeface="Arial Narrow"/>
                <a:ea typeface="Arial Narrow"/>
                <a:cs typeface="Arial Narrow"/>
                <a:sym typeface="Arial Narrow"/>
              </a:rPr>
              <a:t>Actualización de saldos: Se actualiza el saldo de ambas cuentas para realizar la transferencia.</a:t>
            </a:r>
          </a:p>
        </p:txBody>
      </p:sp>
      <p:pic>
        <p:nvPicPr>
          <p:cNvPr id="5" name="Imagen 4">
            <a:extLst>
              <a:ext uri="{FF2B5EF4-FFF2-40B4-BE49-F238E27FC236}">
                <a16:creationId xmlns:a16="http://schemas.microsoft.com/office/drawing/2014/main" id="{1ADD78CC-9A3D-BACC-A4FF-AE5B14DC45AD}"/>
              </a:ext>
            </a:extLst>
          </p:cNvPr>
          <p:cNvPicPr>
            <a:picLocks noChangeAspect="1"/>
          </p:cNvPicPr>
          <p:nvPr/>
        </p:nvPicPr>
        <p:blipFill>
          <a:blip r:embed="rId3"/>
          <a:stretch>
            <a:fillRect/>
          </a:stretch>
        </p:blipFill>
        <p:spPr>
          <a:xfrm>
            <a:off x="6211442" y="2107692"/>
            <a:ext cx="5185220" cy="3342132"/>
          </a:xfrm>
          <a:prstGeom prst="rect">
            <a:avLst/>
          </a:prstGeom>
        </p:spPr>
      </p:pic>
    </p:spTree>
    <p:extLst>
      <p:ext uri="{BB962C8B-B14F-4D97-AF65-F5344CB8AC3E}">
        <p14:creationId xmlns:p14="http://schemas.microsoft.com/office/powerpoint/2010/main" val="29442988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234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20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20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20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20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2000" dirty="0">
                <a:latin typeface="Arial Narrow"/>
                <a:ea typeface="Arial Narrow"/>
                <a:cs typeface="Arial Narrow"/>
                <a:sym typeface="Arial Narrow"/>
              </a:rPr>
              <a:t>Productos: Código, nombre, stock, </a:t>
            </a:r>
            <a:r>
              <a:rPr lang="es-CO" sz="2000" dirty="0" err="1">
                <a:latin typeface="Arial Narrow"/>
                <a:ea typeface="Arial Narrow"/>
                <a:cs typeface="Arial Narrow"/>
                <a:sym typeface="Arial Narrow"/>
              </a:rPr>
              <a:t>valor_unitario</a:t>
            </a:r>
            <a:r>
              <a:rPr lang="es-CO" sz="2000" dirty="0">
                <a:latin typeface="Arial Narrow"/>
                <a:ea typeface="Arial Narrow"/>
                <a:cs typeface="Arial Narrow"/>
                <a:sym typeface="Arial Narrow"/>
              </a:rPr>
              <a:t> </a:t>
            </a:r>
          </a:p>
          <a:p>
            <a:pPr marL="1828800" lvl="2" indent="-457200">
              <a:lnSpc>
                <a:spcPct val="100000"/>
              </a:lnSpc>
              <a:buFont typeface="+mj-lt"/>
              <a:buAutoNum type="arabicPeriod"/>
            </a:pPr>
            <a:r>
              <a:rPr lang="es-CO" sz="2000" dirty="0">
                <a:latin typeface="Arial Narrow"/>
                <a:ea typeface="Arial Narrow"/>
                <a:cs typeface="Arial Narrow"/>
                <a:sym typeface="Arial Narrow"/>
              </a:rPr>
              <a:t>Pedidos: Fecha, cantidad, </a:t>
            </a:r>
            <a:r>
              <a:rPr lang="es-CO" sz="2000" dirty="0" err="1">
                <a:latin typeface="Arial Narrow"/>
                <a:ea typeface="Arial Narrow"/>
                <a:cs typeface="Arial Narrow"/>
                <a:sym typeface="Arial Narrow"/>
              </a:rPr>
              <a:t>valor_total</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producto_id</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cliente_id</a:t>
            </a:r>
            <a:r>
              <a:rPr lang="es-CO" sz="2000" dirty="0">
                <a:latin typeface="Arial Narrow"/>
                <a:ea typeface="Arial Narrow"/>
                <a:cs typeface="Arial Narrow"/>
                <a:sym typeface="Arial Narrow"/>
              </a:rPr>
              <a:t>.</a:t>
            </a:r>
            <a:endParaRPr lang="es-CO" sz="2800" dirty="0">
              <a:latin typeface="Arial Narrow"/>
              <a:ea typeface="Arial Narrow"/>
              <a:cs typeface="Arial Narrow"/>
              <a:sym typeface="Arial Narrow"/>
            </a:endParaRPr>
          </a:p>
          <a:p>
            <a:pPr marL="800100">
              <a:lnSpc>
                <a:spcPct val="100000"/>
              </a:lnSpc>
              <a:buFont typeface="+mj-lt"/>
              <a:buAutoNum type="arabicPeriod"/>
            </a:pPr>
            <a:r>
              <a:rPr lang="es-CO" sz="2000" dirty="0">
                <a:latin typeface="Arial Narrow"/>
                <a:ea typeface="Arial Narrow"/>
                <a:cs typeface="Arial Narrow"/>
                <a:sym typeface="Arial Narrow"/>
              </a:rPr>
              <a:t>Creación del Procedimiento Almacenado </a:t>
            </a:r>
            <a:r>
              <a:rPr lang="es-CO" sz="2000" dirty="0" err="1">
                <a:latin typeface="Arial Narrow"/>
                <a:ea typeface="Arial Narrow"/>
                <a:cs typeface="Arial Narrow"/>
                <a:sym typeface="Arial Narrow"/>
              </a:rPr>
              <a:t>modificar_producto_cantidad</a:t>
            </a:r>
            <a:r>
              <a:rPr lang="es-CO" sz="2000" dirty="0">
                <a:latin typeface="Arial Narrow"/>
                <a:ea typeface="Arial Narrow"/>
                <a:cs typeface="Arial Narrow"/>
                <a:sym typeface="Arial Narrow"/>
              </a:rPr>
              <a:t>:</a:t>
            </a:r>
          </a:p>
          <a:p>
            <a:pPr marL="1257300" lvl="1">
              <a:lnSpc>
                <a:spcPct val="100000"/>
              </a:lnSpc>
              <a:buFont typeface="+mj-lt"/>
              <a:buAutoNum type="arabicPeriod"/>
            </a:pPr>
            <a:r>
              <a:rPr lang="es-CO" sz="2000" dirty="0" err="1">
                <a:latin typeface="Arial Narrow"/>
                <a:ea typeface="Arial Narrow"/>
                <a:cs typeface="Arial Narrow"/>
                <a:sym typeface="Arial Narrow"/>
              </a:rPr>
              <a:t>modificar_producto_cantidad</a:t>
            </a:r>
            <a:r>
              <a:rPr lang="es-CO" sz="2000" dirty="0">
                <a:latin typeface="Arial Narrow"/>
                <a:ea typeface="Arial Narrow"/>
                <a:cs typeface="Arial Narrow"/>
                <a:sym typeface="Arial Narrow"/>
              </a:rPr>
              <a:t>: Crea un procedimiento almacenado que reciba como parámetros el nombre del producto y la cantidad a actualizar.</a:t>
            </a:r>
          </a:p>
          <a:p>
            <a:pPr marL="1257300" lvl="1">
              <a:lnSpc>
                <a:spcPct val="100000"/>
              </a:lnSpc>
              <a:buFont typeface="+mj-lt"/>
              <a:buAutoNum type="arabicPeriod"/>
            </a:pPr>
            <a:r>
              <a:rPr lang="es-CO" sz="2000" dirty="0">
                <a:latin typeface="Arial Narrow"/>
                <a:ea typeface="Arial Narrow"/>
                <a:cs typeface="Arial Narrow"/>
                <a:sym typeface="Arial Narrow"/>
              </a:rPr>
              <a:t>Obtener el stock del producto actual.</a:t>
            </a:r>
          </a:p>
          <a:p>
            <a:pPr marL="1257300" lvl="1">
              <a:lnSpc>
                <a:spcPct val="100000"/>
              </a:lnSpc>
              <a:buFont typeface="+mj-lt"/>
              <a:buAutoNum type="arabicPeriod"/>
            </a:pPr>
            <a:r>
              <a:rPr lang="es-CO" sz="2000" dirty="0">
                <a:latin typeface="Arial Narrow"/>
                <a:ea typeface="Arial Narrow"/>
                <a:cs typeface="Arial Narrow"/>
                <a:sym typeface="Arial Narrow"/>
              </a:rPr>
              <a:t>Sumar la nueva cantidad más el stock actual.</a:t>
            </a:r>
          </a:p>
          <a:p>
            <a:pPr marL="1257300" lvl="1">
              <a:lnSpc>
                <a:spcPct val="100000"/>
              </a:lnSpc>
              <a:buFont typeface="+mj-lt"/>
              <a:buAutoNum type="arabicPeriod"/>
            </a:pPr>
            <a:r>
              <a:rPr lang="es-CO" sz="2000" dirty="0">
                <a:latin typeface="Arial Narrow"/>
                <a:ea typeface="Arial Narrow"/>
                <a:cs typeface="Arial Narrow"/>
                <a:sym typeface="Arial Narrow"/>
              </a:rPr>
              <a:t>Actualiza la cantidad del producto en la tabla "productos".</a:t>
            </a:r>
          </a:p>
        </p:txBody>
      </p:sp>
    </p:spTree>
    <p:extLst>
      <p:ext uri="{BB962C8B-B14F-4D97-AF65-F5344CB8AC3E}">
        <p14:creationId xmlns:p14="http://schemas.microsoft.com/office/powerpoint/2010/main" val="13925253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234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20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20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20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20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2000" dirty="0">
                <a:latin typeface="Arial Narrow"/>
                <a:ea typeface="Arial Narrow"/>
                <a:cs typeface="Arial Narrow"/>
                <a:sym typeface="Arial Narrow"/>
              </a:rPr>
              <a:t>Productos: Código, nombre, stock, </a:t>
            </a:r>
            <a:r>
              <a:rPr lang="es-CO" sz="2000" dirty="0" err="1">
                <a:latin typeface="Arial Narrow"/>
                <a:ea typeface="Arial Narrow"/>
                <a:cs typeface="Arial Narrow"/>
                <a:sym typeface="Arial Narrow"/>
              </a:rPr>
              <a:t>valor_unitario</a:t>
            </a:r>
            <a:r>
              <a:rPr lang="es-CO" sz="2000" dirty="0">
                <a:latin typeface="Arial Narrow"/>
                <a:ea typeface="Arial Narrow"/>
                <a:cs typeface="Arial Narrow"/>
                <a:sym typeface="Arial Narrow"/>
              </a:rPr>
              <a:t> </a:t>
            </a:r>
          </a:p>
          <a:p>
            <a:pPr marL="1828800" lvl="2" indent="-457200">
              <a:lnSpc>
                <a:spcPct val="100000"/>
              </a:lnSpc>
              <a:buFont typeface="+mj-lt"/>
              <a:buAutoNum type="arabicPeriod"/>
            </a:pPr>
            <a:r>
              <a:rPr lang="es-CO" sz="2000" dirty="0">
                <a:latin typeface="Arial Narrow"/>
                <a:ea typeface="Arial Narrow"/>
                <a:cs typeface="Arial Narrow"/>
                <a:sym typeface="Arial Narrow"/>
              </a:rPr>
              <a:t>Pedidos: Fecha, cantidad, </a:t>
            </a:r>
            <a:r>
              <a:rPr lang="es-CO" sz="2000" dirty="0" err="1">
                <a:latin typeface="Arial Narrow"/>
                <a:ea typeface="Arial Narrow"/>
                <a:cs typeface="Arial Narrow"/>
                <a:sym typeface="Arial Narrow"/>
              </a:rPr>
              <a:t>valor_total</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producto_id</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cliente_id</a:t>
            </a:r>
            <a:r>
              <a:rPr lang="es-CO" sz="2000" dirty="0">
                <a:latin typeface="Arial Narrow"/>
                <a:ea typeface="Arial Narrow"/>
                <a:cs typeface="Arial Narrow"/>
                <a:sym typeface="Arial Narrow"/>
              </a:rPr>
              <a:t>.</a:t>
            </a:r>
            <a:endParaRPr lang="es-CO" sz="2800" dirty="0">
              <a:latin typeface="Arial Narrow"/>
              <a:ea typeface="Arial Narrow"/>
              <a:cs typeface="Arial Narrow"/>
              <a:sym typeface="Arial Narrow"/>
            </a:endParaRPr>
          </a:p>
          <a:p>
            <a:pPr marL="800100">
              <a:lnSpc>
                <a:spcPct val="100000"/>
              </a:lnSpc>
              <a:buFont typeface="+mj-lt"/>
              <a:buAutoNum type="arabicPeriod"/>
            </a:pPr>
            <a:r>
              <a:rPr lang="es-CO" sz="2000" dirty="0">
                <a:latin typeface="Arial Narrow"/>
                <a:ea typeface="Arial Narrow"/>
                <a:cs typeface="Arial Narrow"/>
                <a:sym typeface="Arial Narrow"/>
              </a:rPr>
              <a:t>Creación del Procedimiento Almacenado:</a:t>
            </a:r>
          </a:p>
          <a:p>
            <a:pPr marL="1257300" lvl="1">
              <a:lnSpc>
                <a:spcPct val="100000"/>
              </a:lnSpc>
              <a:buFont typeface="+mj-lt"/>
              <a:buAutoNum type="arabicPeriod"/>
            </a:pPr>
            <a:r>
              <a:rPr lang="es-CO" sz="2000" dirty="0" err="1">
                <a:latin typeface="Arial Narrow"/>
                <a:ea typeface="Arial Narrow"/>
                <a:cs typeface="Arial Narrow"/>
                <a:sym typeface="Arial Narrow"/>
              </a:rPr>
              <a:t>Registrar_venta</a:t>
            </a:r>
            <a:r>
              <a:rPr lang="es-CO" sz="2000" dirty="0">
                <a:latin typeface="Arial Narrow"/>
                <a:ea typeface="Arial Narrow"/>
                <a:cs typeface="Arial Narrow"/>
                <a:sym typeface="Arial Narrow"/>
              </a:rPr>
              <a:t>: Crea un procedimiento almacenado que reciba como parámetros la identificación del cliente, el código del producto y la cantidad vendida.</a:t>
            </a:r>
          </a:p>
          <a:p>
            <a:pPr marL="1257300" lvl="1">
              <a:lnSpc>
                <a:spcPct val="100000"/>
              </a:lnSpc>
              <a:buFont typeface="+mj-lt"/>
              <a:buAutoNum type="arabicPeriod"/>
            </a:pPr>
            <a:r>
              <a:rPr lang="es-CO" sz="2000" dirty="0">
                <a:latin typeface="Arial Narrow"/>
                <a:ea typeface="Arial Narrow"/>
                <a:cs typeface="Arial Narrow"/>
                <a:sym typeface="Arial Narrow"/>
              </a:rPr>
              <a:t>Verifica si hay suficiente inventario.</a:t>
            </a:r>
          </a:p>
          <a:p>
            <a:pPr marL="1257300" lvl="1">
              <a:lnSpc>
                <a:spcPct val="100000"/>
              </a:lnSpc>
              <a:buFont typeface="+mj-lt"/>
              <a:buAutoNum type="arabicPeriod"/>
            </a:pPr>
            <a:r>
              <a:rPr lang="es-CO" sz="2000" dirty="0">
                <a:latin typeface="Arial Narrow"/>
                <a:ea typeface="Arial Narrow"/>
                <a:cs typeface="Arial Narrow"/>
                <a:sym typeface="Arial Narrow"/>
              </a:rPr>
              <a:t>Actualiza la cantidad del producto en la tabla productos.</a:t>
            </a:r>
          </a:p>
          <a:p>
            <a:pPr marL="1257300" lvl="1">
              <a:lnSpc>
                <a:spcPct val="100000"/>
              </a:lnSpc>
              <a:buFont typeface="+mj-lt"/>
              <a:buAutoNum type="arabicPeriod"/>
            </a:pPr>
            <a:r>
              <a:rPr lang="es-CO" sz="2000" dirty="0">
                <a:latin typeface="Arial Narrow"/>
                <a:ea typeface="Arial Narrow"/>
                <a:cs typeface="Arial Narrow"/>
                <a:sym typeface="Arial Narrow"/>
              </a:rPr>
              <a:t>Inserta un nuevo registro en la tabla pedidos</a:t>
            </a:r>
          </a:p>
        </p:txBody>
      </p:sp>
    </p:spTree>
    <p:extLst>
      <p:ext uri="{BB962C8B-B14F-4D97-AF65-F5344CB8AC3E}">
        <p14:creationId xmlns:p14="http://schemas.microsoft.com/office/powerpoint/2010/main" val="30221977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3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234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20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20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20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20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2000" dirty="0">
                <a:latin typeface="Arial Narrow"/>
                <a:ea typeface="Arial Narrow"/>
                <a:cs typeface="Arial Narrow"/>
                <a:sym typeface="Arial Narrow"/>
              </a:rPr>
              <a:t>Productos: Código, nombre, stock, </a:t>
            </a:r>
            <a:r>
              <a:rPr lang="es-CO" sz="2000" dirty="0" err="1">
                <a:latin typeface="Arial Narrow"/>
                <a:ea typeface="Arial Narrow"/>
                <a:cs typeface="Arial Narrow"/>
                <a:sym typeface="Arial Narrow"/>
              </a:rPr>
              <a:t>valor_unitario</a:t>
            </a:r>
            <a:r>
              <a:rPr lang="es-CO" sz="2000" dirty="0">
                <a:latin typeface="Arial Narrow"/>
                <a:ea typeface="Arial Narrow"/>
                <a:cs typeface="Arial Narrow"/>
                <a:sym typeface="Arial Narrow"/>
              </a:rPr>
              <a:t> </a:t>
            </a:r>
          </a:p>
          <a:p>
            <a:pPr marL="1828800" lvl="2" indent="-457200">
              <a:lnSpc>
                <a:spcPct val="100000"/>
              </a:lnSpc>
              <a:buFont typeface="+mj-lt"/>
              <a:buAutoNum type="arabicPeriod"/>
            </a:pPr>
            <a:r>
              <a:rPr lang="es-CO" sz="2000" dirty="0">
                <a:latin typeface="Arial Narrow"/>
                <a:ea typeface="Arial Narrow"/>
                <a:cs typeface="Arial Narrow"/>
                <a:sym typeface="Arial Narrow"/>
              </a:rPr>
              <a:t>Pedidos: Fecha, cantidad, </a:t>
            </a:r>
            <a:r>
              <a:rPr lang="es-CO" sz="2000" dirty="0" err="1">
                <a:latin typeface="Arial Narrow"/>
                <a:ea typeface="Arial Narrow"/>
                <a:cs typeface="Arial Narrow"/>
                <a:sym typeface="Arial Narrow"/>
              </a:rPr>
              <a:t>valor_total</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producto_id</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cliente_id</a:t>
            </a:r>
            <a:r>
              <a:rPr lang="es-CO" sz="2000" dirty="0">
                <a:latin typeface="Arial Narrow"/>
                <a:ea typeface="Arial Narrow"/>
                <a:cs typeface="Arial Narrow"/>
                <a:sym typeface="Arial Narrow"/>
              </a:rPr>
              <a:t>.</a:t>
            </a:r>
            <a:endParaRPr lang="es-CO" sz="2800" dirty="0">
              <a:latin typeface="Arial Narrow"/>
              <a:ea typeface="Arial Narrow"/>
              <a:cs typeface="Arial Narrow"/>
              <a:sym typeface="Arial Narrow"/>
            </a:endParaRPr>
          </a:p>
          <a:p>
            <a:pPr marL="800100">
              <a:lnSpc>
                <a:spcPct val="100000"/>
              </a:lnSpc>
              <a:buFont typeface="+mj-lt"/>
              <a:buAutoNum type="arabicPeriod"/>
            </a:pPr>
            <a:r>
              <a:rPr lang="es-CO" sz="2000" dirty="0">
                <a:latin typeface="Arial Narrow"/>
                <a:ea typeface="Arial Narrow"/>
                <a:cs typeface="Arial Narrow"/>
                <a:sym typeface="Arial Narrow"/>
              </a:rPr>
              <a:t>Creación del Procedimiento Almacenado </a:t>
            </a:r>
            <a:r>
              <a:rPr lang="es-CO" sz="2000" dirty="0" err="1">
                <a:latin typeface="Arial Narrow"/>
                <a:ea typeface="Arial Narrow"/>
                <a:cs typeface="Arial Narrow"/>
                <a:sym typeface="Arial Narrow"/>
              </a:rPr>
              <a:t>obtener_ventas_por_fecha</a:t>
            </a:r>
            <a:r>
              <a:rPr lang="es-CO" sz="2000" dirty="0">
                <a:latin typeface="Arial Narrow"/>
                <a:ea typeface="Arial Narrow"/>
                <a:cs typeface="Arial Narrow"/>
                <a:sym typeface="Arial Narrow"/>
              </a:rPr>
              <a:t>:</a:t>
            </a:r>
          </a:p>
          <a:p>
            <a:pPr marL="1257300" lvl="1">
              <a:lnSpc>
                <a:spcPct val="100000"/>
              </a:lnSpc>
              <a:buFont typeface="+mj-lt"/>
              <a:buAutoNum type="arabicPeriod"/>
            </a:pPr>
            <a:r>
              <a:rPr lang="es-CO" sz="2000" dirty="0" err="1">
                <a:latin typeface="Arial Narrow"/>
                <a:ea typeface="Arial Narrow"/>
                <a:cs typeface="Arial Narrow"/>
                <a:sym typeface="Arial Narrow"/>
              </a:rPr>
              <a:t>obtener_ventas_por_fecha</a:t>
            </a:r>
            <a:r>
              <a:rPr lang="es-CO" sz="2000" dirty="0">
                <a:latin typeface="Arial Narrow"/>
                <a:ea typeface="Arial Narrow"/>
                <a:cs typeface="Arial Narrow"/>
                <a:sym typeface="Arial Narrow"/>
              </a:rPr>
              <a:t>: Crea un procedimiento almacenado que reciba como parámetros una fecha inicial y una fecha final.</a:t>
            </a:r>
          </a:p>
          <a:p>
            <a:pPr marL="1257300" lvl="1">
              <a:lnSpc>
                <a:spcPct val="100000"/>
              </a:lnSpc>
              <a:buFont typeface="+mj-lt"/>
              <a:buAutoNum type="arabicPeriod"/>
            </a:pPr>
            <a:r>
              <a:rPr lang="es-CO" sz="2000" dirty="0">
                <a:latin typeface="Arial Narrow"/>
                <a:ea typeface="Arial Narrow"/>
                <a:cs typeface="Arial Narrow"/>
                <a:sym typeface="Arial Narrow"/>
              </a:rPr>
              <a:t>Hacer una consulta a la tabla pedidos con referencia a la tabla productos y clientes para obtener los pedidos entre esas dos fechas.</a:t>
            </a:r>
          </a:p>
          <a:p>
            <a:pPr marL="1257300" lvl="1">
              <a:lnSpc>
                <a:spcPct val="100000"/>
              </a:lnSpc>
              <a:buFont typeface="+mj-lt"/>
              <a:buAutoNum type="arabicPeriod"/>
            </a:pPr>
            <a:r>
              <a:rPr lang="es-CO" sz="2000" dirty="0">
                <a:latin typeface="Arial Narrow"/>
                <a:ea typeface="Arial Narrow"/>
                <a:cs typeface="Arial Narrow"/>
                <a:sym typeface="Arial Narrow"/>
              </a:rPr>
              <a:t>Crear la tabla auditoria: </a:t>
            </a:r>
            <a:r>
              <a:rPr lang="es-CO" sz="2000" dirty="0" err="1">
                <a:latin typeface="Arial Narrow"/>
                <a:ea typeface="Arial Narrow"/>
                <a:cs typeface="Arial Narrow"/>
                <a:sym typeface="Arial Narrow"/>
              </a:rPr>
              <a:t>fecha_inicio</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fecha_final</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valor_total</a:t>
            </a:r>
            <a:r>
              <a:rPr lang="es-CO" sz="2000" dirty="0">
                <a:latin typeface="Arial Narrow"/>
                <a:ea typeface="Arial Narrow"/>
                <a:cs typeface="Arial Narrow"/>
                <a:sym typeface="Arial Narrow"/>
              </a:rPr>
              <a:t>.</a:t>
            </a:r>
          </a:p>
          <a:p>
            <a:pPr marL="1257300" lvl="1">
              <a:lnSpc>
                <a:spcPct val="100000"/>
              </a:lnSpc>
              <a:buFont typeface="+mj-lt"/>
              <a:buAutoNum type="arabicPeriod"/>
            </a:pPr>
            <a:r>
              <a:rPr lang="es-CO" sz="2000" dirty="0">
                <a:latin typeface="Arial Narrow"/>
                <a:ea typeface="Arial Narrow"/>
                <a:cs typeface="Arial Narrow"/>
                <a:sym typeface="Arial Narrow"/>
              </a:rPr>
              <a:t>Guardar la información en la tabla auditoria. </a:t>
            </a:r>
          </a:p>
        </p:txBody>
      </p:sp>
    </p:spTree>
    <p:extLst>
      <p:ext uri="{BB962C8B-B14F-4D97-AF65-F5344CB8AC3E}">
        <p14:creationId xmlns:p14="http://schemas.microsoft.com/office/powerpoint/2010/main" val="21446982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4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20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20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20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20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2000" dirty="0">
                <a:latin typeface="Arial Narrow"/>
                <a:ea typeface="Arial Narrow"/>
                <a:cs typeface="Arial Narrow"/>
                <a:sym typeface="Arial Narrow"/>
              </a:rPr>
              <a:t>Productos: Código, nombre, stock, </a:t>
            </a:r>
            <a:r>
              <a:rPr lang="es-CO" sz="2000" dirty="0" err="1">
                <a:latin typeface="Arial Narrow"/>
                <a:ea typeface="Arial Narrow"/>
                <a:cs typeface="Arial Narrow"/>
                <a:sym typeface="Arial Narrow"/>
              </a:rPr>
              <a:t>valor_unitario</a:t>
            </a:r>
            <a:r>
              <a:rPr lang="es-CO" sz="2000" dirty="0">
                <a:latin typeface="Arial Narrow"/>
                <a:ea typeface="Arial Narrow"/>
                <a:cs typeface="Arial Narrow"/>
                <a:sym typeface="Arial Narrow"/>
              </a:rPr>
              <a:t> </a:t>
            </a:r>
          </a:p>
          <a:p>
            <a:pPr marL="1828800" lvl="2" indent="-457200">
              <a:lnSpc>
                <a:spcPct val="100000"/>
              </a:lnSpc>
              <a:buFont typeface="+mj-lt"/>
              <a:buAutoNum type="arabicPeriod"/>
            </a:pPr>
            <a:r>
              <a:rPr lang="es-CO" sz="2000" dirty="0">
                <a:latin typeface="Arial Narrow"/>
                <a:ea typeface="Arial Narrow"/>
                <a:cs typeface="Arial Narrow"/>
                <a:sym typeface="Arial Narrow"/>
              </a:rPr>
              <a:t>Pedidos: Fecha, cantidad, </a:t>
            </a:r>
            <a:r>
              <a:rPr lang="es-CO" sz="2000" dirty="0" err="1">
                <a:latin typeface="Arial Narrow"/>
                <a:ea typeface="Arial Narrow"/>
                <a:cs typeface="Arial Narrow"/>
                <a:sym typeface="Arial Narrow"/>
              </a:rPr>
              <a:t>valor_total</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producto_id</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cliente_id</a:t>
            </a:r>
            <a:r>
              <a:rPr lang="es-CO" sz="2000" dirty="0">
                <a:latin typeface="Arial Narrow"/>
                <a:ea typeface="Arial Narrow"/>
                <a:cs typeface="Arial Narrow"/>
                <a:sym typeface="Arial Narrow"/>
              </a:rPr>
              <a:t>.</a:t>
            </a:r>
            <a:endParaRPr lang="es-CO" sz="2800" dirty="0">
              <a:latin typeface="Arial Narrow"/>
              <a:ea typeface="Arial Narrow"/>
              <a:cs typeface="Arial Narrow"/>
              <a:sym typeface="Arial Narrow"/>
            </a:endParaRPr>
          </a:p>
          <a:p>
            <a:pPr marL="800100">
              <a:lnSpc>
                <a:spcPct val="100000"/>
              </a:lnSpc>
              <a:buFont typeface="+mj-lt"/>
              <a:buAutoNum type="arabicPeriod"/>
            </a:pPr>
            <a:r>
              <a:rPr lang="es-CO" sz="2000" dirty="0">
                <a:latin typeface="Arial Narrow"/>
                <a:ea typeface="Arial Narrow"/>
                <a:cs typeface="Arial Narrow"/>
                <a:sym typeface="Arial Narrow"/>
              </a:rPr>
              <a:t>Creación del Procedimiento Almacenado:</a:t>
            </a:r>
          </a:p>
          <a:p>
            <a:pPr marL="1257300" lvl="1">
              <a:lnSpc>
                <a:spcPct val="100000"/>
              </a:lnSpc>
              <a:buFont typeface="+mj-lt"/>
              <a:buAutoNum type="arabicPeriod"/>
            </a:pPr>
            <a:r>
              <a:rPr lang="es-CO" sz="2000" dirty="0" err="1">
                <a:latin typeface="Arial Narrow"/>
                <a:ea typeface="Arial Narrow"/>
                <a:cs typeface="Arial Narrow"/>
                <a:sym typeface="Arial Narrow"/>
              </a:rPr>
              <a:t>guardar_producto_mas_vendido</a:t>
            </a:r>
            <a:r>
              <a:rPr lang="es-CO" sz="2000" dirty="0">
                <a:latin typeface="Arial Narrow"/>
                <a:ea typeface="Arial Narrow"/>
                <a:cs typeface="Arial Narrow"/>
                <a:sym typeface="Arial Narrow"/>
              </a:rPr>
              <a:t>: Crear un procedimiento almacenado que permita obtener el producto mas vendido.</a:t>
            </a:r>
          </a:p>
          <a:p>
            <a:pPr marL="1257300" lvl="1">
              <a:lnSpc>
                <a:spcPct val="100000"/>
              </a:lnSpc>
              <a:buFont typeface="+mj-lt"/>
              <a:buAutoNum type="arabicPeriod"/>
            </a:pPr>
            <a:r>
              <a:rPr lang="es-CO" sz="2000" dirty="0">
                <a:latin typeface="Arial Narrow"/>
                <a:ea typeface="Arial Narrow"/>
                <a:cs typeface="Arial Narrow"/>
                <a:sym typeface="Arial Narrow"/>
              </a:rPr>
              <a:t>Realizar una consultar que obtenga el producto mas vendido.</a:t>
            </a:r>
          </a:p>
          <a:p>
            <a:pPr marL="1257300" lvl="1">
              <a:lnSpc>
                <a:spcPct val="100000"/>
              </a:lnSpc>
              <a:buFont typeface="+mj-lt"/>
              <a:buAutoNum type="arabicPeriod"/>
            </a:pPr>
            <a:r>
              <a:rPr lang="es-CO" sz="2000" dirty="0">
                <a:latin typeface="Arial Narrow"/>
                <a:ea typeface="Arial Narrow"/>
                <a:cs typeface="Arial Narrow"/>
                <a:sym typeface="Arial Narrow"/>
              </a:rPr>
              <a:t>Crear una tabla de </a:t>
            </a:r>
            <a:r>
              <a:rPr lang="es-CO" sz="2000" dirty="0" err="1">
                <a:latin typeface="Arial Narrow"/>
                <a:ea typeface="Arial Narrow"/>
                <a:cs typeface="Arial Narrow"/>
                <a:sym typeface="Arial Narrow"/>
              </a:rPr>
              <a:t>productos_populares</a:t>
            </a:r>
            <a:r>
              <a:rPr lang="es-CO" sz="2000" dirty="0">
                <a:latin typeface="Arial Narrow"/>
                <a:ea typeface="Arial Narrow"/>
                <a:cs typeface="Arial Narrow"/>
                <a:sym typeface="Arial Narrow"/>
              </a:rPr>
              <a:t>: fecha, </a:t>
            </a:r>
            <a:r>
              <a:rPr lang="es-CO" sz="2000" dirty="0" err="1">
                <a:latin typeface="Arial Narrow"/>
                <a:ea typeface="Arial Narrow"/>
                <a:cs typeface="Arial Narrow"/>
                <a:sym typeface="Arial Narrow"/>
              </a:rPr>
              <a:t>producto_id</a:t>
            </a:r>
            <a:r>
              <a:rPr lang="es-CO" sz="2000" dirty="0">
                <a:latin typeface="Arial Narrow"/>
                <a:ea typeface="Arial Narrow"/>
                <a:cs typeface="Arial Narrow"/>
                <a:sym typeface="Arial Narrow"/>
              </a:rPr>
              <a:t>.</a:t>
            </a:r>
          </a:p>
          <a:p>
            <a:pPr marL="1257300" lvl="1">
              <a:lnSpc>
                <a:spcPct val="100000"/>
              </a:lnSpc>
              <a:buFont typeface="+mj-lt"/>
              <a:buAutoNum type="arabicPeriod"/>
            </a:pPr>
            <a:r>
              <a:rPr lang="es-CO" sz="2000" dirty="0">
                <a:latin typeface="Arial Narrow"/>
                <a:ea typeface="Arial Narrow"/>
                <a:cs typeface="Arial Narrow"/>
                <a:sym typeface="Arial Narrow"/>
              </a:rPr>
              <a:t>Guardar la información del producto más vendido en la tabla </a:t>
            </a:r>
            <a:r>
              <a:rPr lang="es-CO" sz="2000" dirty="0" err="1">
                <a:latin typeface="Arial Narrow"/>
                <a:ea typeface="Arial Narrow"/>
                <a:cs typeface="Arial Narrow"/>
                <a:sym typeface="Arial Narrow"/>
              </a:rPr>
              <a:t>productos_populares</a:t>
            </a:r>
            <a:r>
              <a:rPr lang="es-CO" sz="2000" dirty="0">
                <a:latin typeface="Arial Narrow"/>
                <a:ea typeface="Arial Narrow"/>
                <a:cs typeface="Arial Narrow"/>
                <a:sym typeface="Arial Narrow"/>
              </a:rPr>
              <a:t> donde la fecha es el momento en que se ejecutó el procedimiento.</a:t>
            </a:r>
          </a:p>
        </p:txBody>
      </p:sp>
    </p:spTree>
    <p:extLst>
      <p:ext uri="{BB962C8B-B14F-4D97-AF65-F5344CB8AC3E}">
        <p14:creationId xmlns:p14="http://schemas.microsoft.com/office/powerpoint/2010/main" val="37220035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298688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PostgreSQL, una función almacenada es un bloque de código que se guarda directamente en la base de datos. Este código puede realizar una variedad de tareas, desde cálculos simples hasta operaciones complejas de manipulación de datos. Una vez creada, la función puede ser invocada múltiples veces desde diferentes consultas SQL, lo que la convierte en una herramienta muy útil para modularizar el código y mejorar la eficiencia.</a:t>
            </a:r>
          </a:p>
        </p:txBody>
      </p:sp>
    </p:spTree>
    <p:extLst>
      <p:ext uri="{BB962C8B-B14F-4D97-AF65-F5344CB8AC3E}">
        <p14:creationId xmlns:p14="http://schemas.microsoft.com/office/powerpoint/2010/main" val="1118478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OBJETIVOS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fontScale="85000" lnSpcReduction="10000"/>
          </a:bodyPr>
          <a:lstStyle/>
          <a:p>
            <a:pPr marL="800100">
              <a:lnSpc>
                <a:spcPct val="100000"/>
              </a:lnSpc>
            </a:pPr>
            <a:r>
              <a:rPr lang="es-CO" sz="2400" dirty="0">
                <a:latin typeface="Arial Narrow"/>
                <a:ea typeface="Arial Narrow"/>
                <a:cs typeface="Arial Narrow"/>
                <a:sym typeface="Arial Narrow"/>
              </a:rPr>
              <a:t>Emplea características avanzadas de los modelos de base de datos relacional para diseñar consultas complejas y reconocer sus aplicaciones en aplicaciones de software modernas.</a:t>
            </a:r>
          </a:p>
          <a:p>
            <a:pPr marL="800100">
              <a:lnSpc>
                <a:spcPct val="100000"/>
              </a:lnSpc>
            </a:pPr>
            <a:r>
              <a:rPr lang="es-CO" sz="2400" dirty="0">
                <a:latin typeface="Arial Narrow"/>
                <a:ea typeface="Arial Narrow"/>
                <a:cs typeface="Arial Narrow"/>
                <a:sym typeface="Arial Narrow"/>
              </a:rPr>
              <a:t>Comprende a nivel conceptual distintas estructuras complejas de datos como XML y JSON que son ampliamente utilizados en escenarios de interoperabilidad entre aplicaciones y manejo de datos </a:t>
            </a:r>
            <a:r>
              <a:rPr lang="es-CO" sz="2400" dirty="0" err="1">
                <a:latin typeface="Arial Narrow"/>
                <a:ea typeface="Arial Narrow"/>
                <a:cs typeface="Arial Narrow"/>
                <a:sym typeface="Arial Narrow"/>
              </a:rPr>
              <a:t>semi-estructurados</a:t>
            </a:r>
            <a:r>
              <a:rPr lang="es-CO" sz="2400" dirty="0">
                <a:latin typeface="Arial Narrow"/>
                <a:ea typeface="Arial Narrow"/>
                <a:cs typeface="Arial Narrow"/>
                <a:sym typeface="Arial Narrow"/>
              </a:rPr>
              <a:t> o cuya estructura es variable. Además, se puede emplear estas representaciones de datos en el desarrollo de aplicaciones.</a:t>
            </a:r>
          </a:p>
          <a:p>
            <a:pPr marL="800100">
              <a:lnSpc>
                <a:spcPct val="100000"/>
              </a:lnSpc>
            </a:pPr>
            <a:r>
              <a:rPr lang="es-CO" sz="2400" dirty="0">
                <a:latin typeface="Arial Narrow"/>
                <a:ea typeface="Arial Narrow"/>
                <a:cs typeface="Arial Narrow"/>
                <a:sym typeface="Arial Narrow"/>
              </a:rPr>
              <a:t>Comprende las necesidades y retos impuestos por la tendencia del Big Data, así como los conceptos y fundamentos que han permitido a los sistemas de base de datos modernos suplir dichas necesidades.</a:t>
            </a:r>
          </a:p>
          <a:p>
            <a:pPr marL="800100">
              <a:lnSpc>
                <a:spcPct val="100000"/>
              </a:lnSpc>
            </a:pPr>
            <a:r>
              <a:rPr lang="es-CO" sz="2400" dirty="0">
                <a:latin typeface="Arial Narrow"/>
                <a:ea typeface="Arial Narrow"/>
                <a:cs typeface="Arial Narrow"/>
                <a:sym typeface="Arial Narrow"/>
              </a:rPr>
              <a:t>Emplea sistemas de base de datos modernos, tanto relacionales como MySQL y </a:t>
            </a:r>
            <a:r>
              <a:rPr lang="es-CO" sz="2400" dirty="0" err="1">
                <a:latin typeface="Arial Narrow"/>
                <a:ea typeface="Arial Narrow"/>
                <a:cs typeface="Arial Narrow"/>
                <a:sym typeface="Arial Narrow"/>
              </a:rPr>
              <a:t>PosgreSQL</a:t>
            </a:r>
            <a:r>
              <a:rPr lang="es-CO" sz="2400" dirty="0">
                <a:latin typeface="Arial Narrow"/>
                <a:ea typeface="Arial Narrow"/>
                <a:cs typeface="Arial Narrow"/>
                <a:sym typeface="Arial Narrow"/>
              </a:rPr>
              <a:t>, como no relacionales (o no-SQL) como </a:t>
            </a:r>
            <a:r>
              <a:rPr lang="es-CO" sz="2400" dirty="0" err="1">
                <a:latin typeface="Arial Narrow"/>
                <a:ea typeface="Arial Narrow"/>
                <a:cs typeface="Arial Narrow"/>
                <a:sym typeface="Arial Narrow"/>
              </a:rPr>
              <a:t>Spark</a:t>
            </a:r>
            <a:r>
              <a:rPr lang="es-CO" sz="2400" dirty="0">
                <a:latin typeface="Arial Narrow"/>
                <a:ea typeface="Arial Narrow"/>
                <a:cs typeface="Arial Narrow"/>
                <a:sym typeface="Arial Narrow"/>
              </a:rPr>
              <a:t>, MongoDB, Hadoop, </a:t>
            </a:r>
            <a:r>
              <a:rPr lang="es-CO" sz="2400" dirty="0" err="1">
                <a:latin typeface="Arial Narrow"/>
                <a:ea typeface="Arial Narrow"/>
                <a:cs typeface="Arial Narrow"/>
                <a:sym typeface="Arial Narrow"/>
              </a:rPr>
              <a:t>etc</a:t>
            </a:r>
            <a:r>
              <a:rPr lang="es-CO" sz="2400" dirty="0">
                <a:latin typeface="Arial Narrow"/>
                <a:ea typeface="Arial Narrow"/>
                <a:cs typeface="Arial Narrow"/>
                <a:sym typeface="Arial Narrow"/>
              </a:rPr>
              <a:t>, en sus aplicaciones de software.</a:t>
            </a:r>
          </a:p>
          <a:p>
            <a:pPr marL="800100">
              <a:lnSpc>
                <a:spcPct val="100000"/>
              </a:lnSpc>
            </a:pPr>
            <a:r>
              <a:rPr lang="es-CO" sz="2400" dirty="0">
                <a:latin typeface="Arial Narrow"/>
                <a:ea typeface="Arial Narrow"/>
                <a:cs typeface="Arial Narrow"/>
                <a:sym typeface="Arial Narrow"/>
              </a:rPr>
              <a:t>Aplica conocimientos básicos sobre el uso de sistemas de base de datos para la analítica de datos.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92364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Reusabilidad: Evita la repetición de código, haciendo que el mantenimiento sea más fácil.</a:t>
            </a:r>
          </a:p>
          <a:p>
            <a:pPr marL="800100">
              <a:lnSpc>
                <a:spcPct val="100000"/>
              </a:lnSpc>
            </a:pPr>
            <a:r>
              <a:rPr lang="es-CO" sz="2200" dirty="0">
                <a:latin typeface="Arial Narrow"/>
                <a:ea typeface="Arial Narrow"/>
                <a:cs typeface="Arial Narrow"/>
                <a:sym typeface="Arial Narrow"/>
              </a:rPr>
              <a:t>Modularidad: Divide tareas complejas en funciones más pequeñas y manejables.</a:t>
            </a:r>
          </a:p>
          <a:p>
            <a:pPr marL="800100">
              <a:lnSpc>
                <a:spcPct val="100000"/>
              </a:lnSpc>
            </a:pPr>
            <a:r>
              <a:rPr lang="es-CO" sz="2200" dirty="0">
                <a:latin typeface="Arial Narrow"/>
                <a:ea typeface="Arial Narrow"/>
                <a:cs typeface="Arial Narrow"/>
                <a:sym typeface="Arial Narrow"/>
              </a:rPr>
              <a:t>Abstracción: Oculta la complejidad de ciertas operaciones, permitiendo a los usuarios enfocarse en el resultado final.</a:t>
            </a:r>
          </a:p>
          <a:p>
            <a:pPr marL="800100">
              <a:lnSpc>
                <a:spcPct val="100000"/>
              </a:lnSpc>
            </a:pPr>
            <a:r>
              <a:rPr lang="es-CO" sz="2200" dirty="0">
                <a:latin typeface="Arial Narrow"/>
                <a:ea typeface="Arial Narrow"/>
                <a:cs typeface="Arial Narrow"/>
                <a:sym typeface="Arial Narrow"/>
              </a:rPr>
              <a:t>Rendimiento: El motor de base de datos puede optimizar la ejecución de las funciones almacenadas, mejorando el rendimiento de las consultas.</a:t>
            </a:r>
          </a:p>
          <a:p>
            <a:pPr marL="800100">
              <a:lnSpc>
                <a:spcPct val="100000"/>
              </a:lnSpc>
            </a:pPr>
            <a:r>
              <a:rPr lang="es-CO" sz="2200" dirty="0">
                <a:latin typeface="Arial Narrow"/>
                <a:ea typeface="Arial Narrow"/>
                <a:cs typeface="Arial Narrow"/>
                <a:sym typeface="Arial Narrow"/>
              </a:rPr>
              <a:t>Seguridad: Se pueden conceder permisos específicos a usuarios para ejecutar ciertas funciones, mejorando la seguridad de la base de datos.</a:t>
            </a:r>
          </a:p>
        </p:txBody>
      </p:sp>
    </p:spTree>
    <p:extLst>
      <p:ext uri="{BB962C8B-B14F-4D97-AF65-F5344CB8AC3E}">
        <p14:creationId xmlns:p14="http://schemas.microsoft.com/office/powerpoint/2010/main" val="6296316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UNA FUNCION ALMACENADA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3570948"/>
            <a:ext cx="9643800" cy="328705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err="1">
                <a:latin typeface="Arial Narrow"/>
                <a:ea typeface="Arial Narrow"/>
                <a:cs typeface="Arial Narrow"/>
                <a:sym typeface="Arial Narrow"/>
              </a:rPr>
              <a:t>nombre_funcion</a:t>
            </a:r>
            <a:r>
              <a:rPr lang="es-CO" sz="2200" dirty="0">
                <a:latin typeface="Arial Narrow"/>
                <a:ea typeface="Arial Narrow"/>
                <a:cs typeface="Arial Narrow"/>
                <a:sym typeface="Arial Narrow"/>
              </a:rPr>
              <a:t>: El nombre que se le dará a la función.</a:t>
            </a:r>
          </a:p>
          <a:p>
            <a:pPr marL="800100">
              <a:lnSpc>
                <a:spcPct val="100000"/>
              </a:lnSpc>
            </a:pPr>
            <a:r>
              <a:rPr lang="es-CO" sz="2200" dirty="0">
                <a:latin typeface="Arial Narrow"/>
                <a:ea typeface="Arial Narrow"/>
                <a:cs typeface="Arial Narrow"/>
                <a:sym typeface="Arial Narrow"/>
              </a:rPr>
              <a:t>parametro1, parametro2: Los parámetros de entrada de la función, junto con sus tipos de datos.</a:t>
            </a:r>
          </a:p>
          <a:p>
            <a:pPr marL="800100">
              <a:lnSpc>
                <a:spcPct val="100000"/>
              </a:lnSpc>
            </a:pPr>
            <a:r>
              <a:rPr lang="es-CO" sz="2200" dirty="0" err="1">
                <a:latin typeface="Arial Narrow"/>
                <a:ea typeface="Arial Narrow"/>
                <a:cs typeface="Arial Narrow"/>
                <a:sym typeface="Arial Narrow"/>
              </a:rPr>
              <a:t>tipo_retorno</a:t>
            </a:r>
            <a:r>
              <a:rPr lang="es-CO" sz="2200" dirty="0">
                <a:latin typeface="Arial Narrow"/>
                <a:ea typeface="Arial Narrow"/>
                <a:cs typeface="Arial Narrow"/>
                <a:sym typeface="Arial Narrow"/>
              </a:rPr>
              <a:t>: El tipo de dato que devolverá la función.</a:t>
            </a:r>
          </a:p>
          <a:p>
            <a:pPr marL="800100">
              <a:lnSpc>
                <a:spcPct val="100000"/>
              </a:lnSpc>
            </a:pPr>
            <a:r>
              <a:rPr lang="es-CO" sz="2200" dirty="0">
                <a:latin typeface="Arial Narrow"/>
                <a:ea typeface="Arial Narrow"/>
                <a:cs typeface="Arial Narrow"/>
                <a:sym typeface="Arial Narrow"/>
              </a:rPr>
              <a:t>$$: Delimitadores que encierran el cuerpo de la función.</a:t>
            </a:r>
          </a:p>
          <a:p>
            <a:pPr marL="800100">
              <a:lnSpc>
                <a:spcPct val="100000"/>
              </a:lnSpc>
            </a:pPr>
            <a:r>
              <a:rPr lang="es-CO" sz="2200" dirty="0">
                <a:latin typeface="Arial Narrow"/>
                <a:ea typeface="Arial Narrow"/>
                <a:cs typeface="Arial Narrow"/>
                <a:sym typeface="Arial Narrow"/>
              </a:rPr>
              <a:t>LANGUAGE </a:t>
            </a:r>
            <a:r>
              <a:rPr lang="es-CO" sz="2200" dirty="0" err="1">
                <a:latin typeface="Arial Narrow"/>
                <a:ea typeface="Arial Narrow"/>
                <a:cs typeface="Arial Narrow"/>
                <a:sym typeface="Arial Narrow"/>
              </a:rPr>
              <a:t>plpgsql</a:t>
            </a:r>
            <a:r>
              <a:rPr lang="es-CO" sz="2200" dirty="0">
                <a:latin typeface="Arial Narrow"/>
                <a:ea typeface="Arial Narrow"/>
                <a:cs typeface="Arial Narrow"/>
                <a:sym typeface="Arial Narrow"/>
              </a:rPr>
              <a:t>: Especifica que el lenguaje utilizado para escribir la función es PL/</a:t>
            </a:r>
            <a:r>
              <a:rPr lang="es-CO" sz="2200" dirty="0" err="1">
                <a:latin typeface="Arial Narrow"/>
                <a:ea typeface="Arial Narrow"/>
                <a:cs typeface="Arial Narrow"/>
                <a:sym typeface="Arial Narrow"/>
              </a:rPr>
              <a:t>pgSQL</a:t>
            </a:r>
            <a:r>
              <a:rPr lang="es-CO" sz="2200" dirty="0">
                <a:latin typeface="Arial Narrow"/>
                <a:ea typeface="Arial Narrow"/>
                <a:cs typeface="Arial Narrow"/>
                <a:sym typeface="Arial Narrow"/>
              </a:rPr>
              <a:t>.</a:t>
            </a:r>
          </a:p>
        </p:txBody>
      </p:sp>
      <p:pic>
        <p:nvPicPr>
          <p:cNvPr id="4" name="Imagen 3">
            <a:extLst>
              <a:ext uri="{FF2B5EF4-FFF2-40B4-BE49-F238E27FC236}">
                <a16:creationId xmlns:a16="http://schemas.microsoft.com/office/drawing/2014/main" id="{1F28443C-A3CA-DB94-D653-88A5051C9368}"/>
              </a:ext>
            </a:extLst>
          </p:cNvPr>
          <p:cNvPicPr>
            <a:picLocks noChangeAspect="1"/>
          </p:cNvPicPr>
          <p:nvPr/>
        </p:nvPicPr>
        <p:blipFill>
          <a:blip r:embed="rId3"/>
          <a:stretch>
            <a:fillRect/>
          </a:stretch>
        </p:blipFill>
        <p:spPr>
          <a:xfrm>
            <a:off x="1422710" y="1662172"/>
            <a:ext cx="8439866" cy="1618968"/>
          </a:xfrm>
          <a:prstGeom prst="rect">
            <a:avLst/>
          </a:prstGeom>
        </p:spPr>
      </p:pic>
    </p:spTree>
    <p:extLst>
      <p:ext uri="{BB962C8B-B14F-4D97-AF65-F5344CB8AC3E}">
        <p14:creationId xmlns:p14="http://schemas.microsoft.com/office/powerpoint/2010/main" val="20891097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UNA FUNCION ALMACENADA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458C15B9-1345-172F-3BB5-0DD970CFE8D1}"/>
              </a:ext>
            </a:extLst>
          </p:cNvPr>
          <p:cNvPicPr>
            <a:picLocks noChangeAspect="1"/>
          </p:cNvPicPr>
          <p:nvPr/>
        </p:nvPicPr>
        <p:blipFill>
          <a:blip r:embed="rId3"/>
          <a:stretch>
            <a:fillRect/>
          </a:stretch>
        </p:blipFill>
        <p:spPr>
          <a:xfrm>
            <a:off x="2703298" y="2086220"/>
            <a:ext cx="5702048" cy="2952124"/>
          </a:xfrm>
          <a:prstGeom prst="rect">
            <a:avLst/>
          </a:prstGeom>
        </p:spPr>
      </p:pic>
    </p:spTree>
    <p:extLst>
      <p:ext uri="{BB962C8B-B14F-4D97-AF65-F5344CB8AC3E}">
        <p14:creationId xmlns:p14="http://schemas.microsoft.com/office/powerpoint/2010/main" val="28911614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LAS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13677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Personalización: Las funciones almacenadas permiten crear soluciones personalizadas para necesidades específicas.</a:t>
            </a:r>
          </a:p>
          <a:p>
            <a:pPr marL="800100">
              <a:lnSpc>
                <a:spcPct val="100000"/>
              </a:lnSpc>
            </a:pPr>
            <a:r>
              <a:rPr lang="es-CO" sz="2400" dirty="0">
                <a:latin typeface="Arial Narrow"/>
                <a:ea typeface="Arial Narrow"/>
                <a:cs typeface="Arial Narrow"/>
                <a:sym typeface="Arial Narrow"/>
              </a:rPr>
              <a:t>Integración con otras herramientas: Se pueden integrar con herramientas de ETL, BI y otras aplicaciones.</a:t>
            </a:r>
          </a:p>
          <a:p>
            <a:pPr marL="800100">
              <a:lnSpc>
                <a:spcPct val="100000"/>
              </a:lnSpc>
            </a:pPr>
            <a:r>
              <a:rPr lang="es-CO" sz="2400" dirty="0">
                <a:latin typeface="Arial Narrow"/>
                <a:ea typeface="Arial Narrow"/>
                <a:cs typeface="Arial Narrow"/>
                <a:sym typeface="Arial Narrow"/>
              </a:rPr>
              <a:t>Facilidad de mantenimiento: Al encapsular la lógica en funciones, es más fácil realizar cambios y depurar el código.</a:t>
            </a:r>
          </a:p>
        </p:txBody>
      </p:sp>
    </p:spTree>
    <p:extLst>
      <p:ext uri="{BB962C8B-B14F-4D97-AF65-F5344CB8AC3E}">
        <p14:creationId xmlns:p14="http://schemas.microsoft.com/office/powerpoint/2010/main" val="30728399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 DE LAS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66713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Rendimiento: Aunque las funciones almacenadas pueden mejorar el rendimiento, un uso excesivo o una implementación ineficiente puede tener el efecto contrario.</a:t>
            </a:r>
          </a:p>
          <a:p>
            <a:pPr marL="800100">
              <a:lnSpc>
                <a:spcPct val="100000"/>
              </a:lnSpc>
            </a:pPr>
            <a:r>
              <a:rPr lang="es-CO" sz="2400" dirty="0">
                <a:latin typeface="Arial Narrow"/>
                <a:ea typeface="Arial Narrow"/>
                <a:cs typeface="Arial Narrow"/>
                <a:sym typeface="Arial Narrow"/>
              </a:rPr>
              <a:t>Seguridad: Es importante otorgar los permisos adecuados a las funciones para evitar accesos no autorizados.</a:t>
            </a:r>
          </a:p>
          <a:p>
            <a:pPr marL="800100">
              <a:lnSpc>
                <a:spcPct val="100000"/>
              </a:lnSpc>
            </a:pPr>
            <a:r>
              <a:rPr lang="es-CO" sz="2400" dirty="0">
                <a:latin typeface="Arial Narrow"/>
                <a:ea typeface="Arial Narrow"/>
                <a:cs typeface="Arial Narrow"/>
                <a:sym typeface="Arial Narrow"/>
              </a:rPr>
              <a:t>Mantenimiento: Al igual que cualquier otro código, las funciones almacenadas requieren mantenimiento y pueden volverse obsoletas con el tiempo.</a:t>
            </a:r>
          </a:p>
        </p:txBody>
      </p:sp>
    </p:spTree>
    <p:extLst>
      <p:ext uri="{BB962C8B-B14F-4D97-AF65-F5344CB8AC3E}">
        <p14:creationId xmlns:p14="http://schemas.microsoft.com/office/powerpoint/2010/main" val="28475175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0 SOBRE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Imagina que tienes una base de datos de pagos de servicios </a:t>
            </a:r>
            <a:r>
              <a:rPr lang="es-CO" sz="2200" dirty="0" err="1">
                <a:latin typeface="Arial Narrow"/>
                <a:ea typeface="Arial Narrow"/>
                <a:cs typeface="Arial Narrow"/>
                <a:sym typeface="Arial Narrow"/>
              </a:rPr>
              <a:t>publicos</a:t>
            </a:r>
            <a:r>
              <a:rPr lang="es-CO" sz="2200" dirty="0">
                <a:latin typeface="Arial Narrow"/>
                <a:ea typeface="Arial Narrow"/>
                <a:cs typeface="Arial Narrow"/>
                <a:sym typeface="Arial Narrow"/>
              </a:rPr>
              <a:t> en línea. Esta base de datos contiene las siguientes tablas:</a:t>
            </a:r>
          </a:p>
          <a:p>
            <a:pPr indent="0">
              <a:lnSpc>
                <a:spcPct val="100000"/>
              </a:lnSpc>
              <a:buNone/>
            </a:pPr>
            <a:r>
              <a:rPr lang="es-CO" sz="2200" dirty="0">
                <a:latin typeface="Arial Narrow"/>
                <a:ea typeface="Arial Narrow"/>
                <a:cs typeface="Arial Narrow"/>
                <a:sym typeface="Arial Narrow"/>
              </a:rPr>
              <a:t>Cliente: Nombre, Identificación, email, dirección y teléfono.</a:t>
            </a:r>
          </a:p>
          <a:p>
            <a:pPr indent="0">
              <a:lnSpc>
                <a:spcPct val="100000"/>
              </a:lnSpc>
              <a:buNone/>
            </a:pPr>
            <a:r>
              <a:rPr lang="es-CO" sz="2200" dirty="0">
                <a:latin typeface="Arial Narrow"/>
                <a:ea typeface="Arial Narrow"/>
                <a:cs typeface="Arial Narrow"/>
                <a:sym typeface="Arial Narrow"/>
              </a:rPr>
              <a:t>Servicios: código, tipo, monto, cuota, intereses,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cliente_id</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Pagos: </a:t>
            </a:r>
            <a:r>
              <a:rPr lang="es-CO" sz="2200" dirty="0" err="1">
                <a:latin typeface="Arial Narrow"/>
                <a:ea typeface="Arial Narrow"/>
                <a:cs typeface="Arial Narrow"/>
                <a:sym typeface="Arial Narrow"/>
              </a:rPr>
              <a:t>código_transacción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fecha_pago</a:t>
            </a:r>
            <a:r>
              <a:rPr lang="es-CO" sz="2200" dirty="0">
                <a:latin typeface="Arial Narrow"/>
                <a:ea typeface="Arial Narrow"/>
                <a:cs typeface="Arial Narrow"/>
                <a:sym typeface="Arial Narrow"/>
              </a:rPr>
              <a:t>, total, estado, </a:t>
            </a:r>
            <a:r>
              <a:rPr lang="es-CO" sz="2200" dirty="0" err="1">
                <a:latin typeface="Arial Narrow"/>
                <a:ea typeface="Arial Narrow"/>
                <a:cs typeface="Arial Narrow"/>
                <a:sym typeface="Arial Narrow"/>
              </a:rPr>
              <a:t>servicio_id</a:t>
            </a:r>
            <a:r>
              <a:rPr lang="es-CO" sz="2200" dirty="0">
                <a:latin typeface="Arial Narrow"/>
                <a:ea typeface="Arial Narrow"/>
                <a:cs typeface="Arial Narrow"/>
                <a:sym typeface="Arial Narrow"/>
              </a:rPr>
              <a:t>.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Los estados de los servicios son: pago, </a:t>
            </a:r>
            <a:r>
              <a:rPr lang="es-CO" sz="2200" dirty="0" err="1">
                <a:latin typeface="Arial Narrow"/>
                <a:ea typeface="Arial Narrow"/>
                <a:cs typeface="Arial Narrow"/>
                <a:sym typeface="Arial Narrow"/>
              </a:rPr>
              <a:t>no_pago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pendiente_pago</a:t>
            </a:r>
            <a:endParaRPr lang="es-CO" sz="2200" dirty="0">
              <a:latin typeface="Arial Narrow"/>
              <a:ea typeface="Arial Narrow"/>
              <a:cs typeface="Arial Narrow"/>
              <a:sym typeface="Arial Narrow"/>
            </a:endParaRPr>
          </a:p>
          <a:p>
            <a:pPr marL="800100">
              <a:lnSpc>
                <a:spcPct val="100000"/>
              </a:lnSpc>
            </a:pPr>
            <a:r>
              <a:rPr lang="es-CO" sz="2200" dirty="0">
                <a:latin typeface="Arial Narrow"/>
                <a:ea typeface="Arial Narrow"/>
                <a:cs typeface="Arial Narrow"/>
                <a:sym typeface="Arial Narrow"/>
              </a:rPr>
              <a:t>Crear una función almacenada para poblar la base de datos con:</a:t>
            </a:r>
          </a:p>
          <a:p>
            <a:pPr marL="800100">
              <a:lnSpc>
                <a:spcPct val="100000"/>
              </a:lnSpc>
            </a:pPr>
            <a:r>
              <a:rPr lang="es-CO" sz="2200" dirty="0">
                <a:latin typeface="Arial Narrow"/>
                <a:ea typeface="Arial Narrow"/>
                <a:cs typeface="Arial Narrow"/>
                <a:sym typeface="Arial Narrow"/>
              </a:rPr>
              <a:t>50 nuevos clientes.</a:t>
            </a:r>
          </a:p>
          <a:p>
            <a:pPr marL="800100">
              <a:lnSpc>
                <a:spcPct val="100000"/>
              </a:lnSpc>
            </a:pPr>
            <a:r>
              <a:rPr lang="es-CO" sz="2200" dirty="0">
                <a:latin typeface="Arial Narrow"/>
                <a:ea typeface="Arial Narrow"/>
                <a:cs typeface="Arial Narrow"/>
                <a:sym typeface="Arial Narrow"/>
              </a:rPr>
              <a:t>150 servicios, cada cliente deberá tener asignado 3 servicios.</a:t>
            </a:r>
          </a:p>
          <a:p>
            <a:pPr marL="800100">
              <a:lnSpc>
                <a:spcPct val="100000"/>
              </a:lnSpc>
            </a:pPr>
            <a:r>
              <a:rPr lang="es-CO" sz="2200" dirty="0">
                <a:latin typeface="Arial Narrow"/>
                <a:ea typeface="Arial Narrow"/>
                <a:cs typeface="Arial Narrow"/>
                <a:sym typeface="Arial Narrow"/>
              </a:rPr>
              <a:t>50 pagos a los servicios.</a:t>
            </a:r>
          </a:p>
        </p:txBody>
      </p:sp>
    </p:spTree>
    <p:extLst>
      <p:ext uri="{BB962C8B-B14F-4D97-AF65-F5344CB8AC3E}">
        <p14:creationId xmlns:p14="http://schemas.microsoft.com/office/powerpoint/2010/main" val="20269628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SOBRE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 base de datos:</a:t>
            </a:r>
          </a:p>
          <a:p>
            <a:pPr indent="0">
              <a:lnSpc>
                <a:spcPct val="100000"/>
              </a:lnSpc>
              <a:buNone/>
            </a:pPr>
            <a:r>
              <a:rPr lang="es-CO" sz="2200" dirty="0">
                <a:latin typeface="Arial Narrow"/>
                <a:ea typeface="Arial Narrow"/>
                <a:cs typeface="Arial Narrow"/>
                <a:sym typeface="Arial Narrow"/>
              </a:rPr>
              <a:t>Cliente: Nombre, Identificación, email, dirección y teléfono.</a:t>
            </a:r>
          </a:p>
          <a:p>
            <a:pPr indent="0">
              <a:lnSpc>
                <a:spcPct val="100000"/>
              </a:lnSpc>
              <a:buNone/>
            </a:pPr>
            <a:r>
              <a:rPr lang="es-CO" sz="2200" dirty="0">
                <a:latin typeface="Arial Narrow"/>
                <a:ea typeface="Arial Narrow"/>
                <a:cs typeface="Arial Narrow"/>
                <a:sym typeface="Arial Narrow"/>
              </a:rPr>
              <a:t>Servicios: código, tipo, monto, cuota, intereses,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Pagos: </a:t>
            </a:r>
            <a:r>
              <a:rPr lang="es-CO" sz="2200" dirty="0" err="1">
                <a:latin typeface="Arial Narrow"/>
                <a:ea typeface="Arial Narrow"/>
                <a:cs typeface="Arial Narrow"/>
                <a:sym typeface="Arial Narrow"/>
              </a:rPr>
              <a:t>código_transacción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fecha_pago</a:t>
            </a:r>
            <a:r>
              <a:rPr lang="es-CO" sz="2200" dirty="0">
                <a:latin typeface="Arial Narrow"/>
                <a:ea typeface="Arial Narrow"/>
                <a:cs typeface="Arial Narrow"/>
                <a:sym typeface="Arial Narrow"/>
              </a:rPr>
              <a:t>, total, estado, </a:t>
            </a:r>
            <a:r>
              <a:rPr lang="es-CO" sz="2200" dirty="0" err="1">
                <a:latin typeface="Arial Narrow"/>
                <a:ea typeface="Arial Narrow"/>
                <a:cs typeface="Arial Narrow"/>
                <a:sym typeface="Arial Narrow"/>
              </a:rPr>
              <a:t>servicio_id</a:t>
            </a:r>
            <a:r>
              <a:rPr lang="es-CO" sz="2200" dirty="0">
                <a:latin typeface="Arial Narrow"/>
                <a:ea typeface="Arial Narrow"/>
                <a:cs typeface="Arial Narrow"/>
                <a:sym typeface="Arial Narrow"/>
              </a:rPr>
              <a:t>.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una función almacenada </a:t>
            </a:r>
            <a:r>
              <a:rPr lang="es-CO" sz="2200" dirty="0" err="1">
                <a:latin typeface="Arial Narrow"/>
                <a:ea typeface="Arial Narrow"/>
                <a:cs typeface="Arial Narrow"/>
                <a:sym typeface="Arial Narrow"/>
              </a:rPr>
              <a:t>transacciones_total_mes</a:t>
            </a:r>
            <a:endParaRPr lang="es-CO" sz="2200" dirty="0">
              <a:latin typeface="Arial Narrow"/>
              <a:ea typeface="Arial Narrow"/>
              <a:cs typeface="Arial Narrow"/>
              <a:sym typeface="Arial Narrow"/>
            </a:endParaRPr>
          </a:p>
          <a:p>
            <a:pPr marL="800100">
              <a:lnSpc>
                <a:spcPct val="100000"/>
              </a:lnSpc>
            </a:pPr>
            <a:r>
              <a:rPr lang="es-CO" sz="2200" dirty="0">
                <a:latin typeface="Arial Narrow"/>
                <a:ea typeface="Arial Narrow"/>
                <a:cs typeface="Arial Narrow"/>
                <a:sym typeface="Arial Narrow"/>
              </a:rPr>
              <a:t>Calcular el total de transacciones por mes.</a:t>
            </a:r>
          </a:p>
          <a:p>
            <a:pPr marL="800100">
              <a:lnSpc>
                <a:spcPct val="100000"/>
              </a:lnSpc>
            </a:pPr>
            <a:r>
              <a:rPr lang="es-CO" sz="2200" dirty="0">
                <a:latin typeface="Arial Narrow"/>
                <a:ea typeface="Arial Narrow"/>
                <a:cs typeface="Arial Narrow"/>
                <a:sym typeface="Arial Narrow"/>
              </a:rPr>
              <a:t>Devolver el dato del total.</a:t>
            </a:r>
          </a:p>
        </p:txBody>
      </p:sp>
    </p:spTree>
    <p:extLst>
      <p:ext uri="{BB962C8B-B14F-4D97-AF65-F5344CB8AC3E}">
        <p14:creationId xmlns:p14="http://schemas.microsoft.com/office/powerpoint/2010/main" val="13711873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SOBRE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 base de datos:</a:t>
            </a:r>
          </a:p>
          <a:p>
            <a:pPr indent="0">
              <a:lnSpc>
                <a:spcPct val="100000"/>
              </a:lnSpc>
              <a:buNone/>
            </a:pPr>
            <a:r>
              <a:rPr lang="es-CO" sz="2200" dirty="0">
                <a:latin typeface="Arial Narrow"/>
                <a:ea typeface="Arial Narrow"/>
                <a:cs typeface="Arial Narrow"/>
                <a:sym typeface="Arial Narrow"/>
              </a:rPr>
              <a:t>Cliente: Nombre, Identificación, email, dirección y teléfono.</a:t>
            </a:r>
          </a:p>
          <a:p>
            <a:pPr indent="0">
              <a:lnSpc>
                <a:spcPct val="100000"/>
              </a:lnSpc>
              <a:buNone/>
            </a:pPr>
            <a:r>
              <a:rPr lang="es-CO" sz="2200" dirty="0">
                <a:latin typeface="Arial Narrow"/>
                <a:ea typeface="Arial Narrow"/>
                <a:cs typeface="Arial Narrow"/>
                <a:sym typeface="Arial Narrow"/>
              </a:rPr>
              <a:t>Servicios: código, tipo, monto, cuota, intereses,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Pagos: </a:t>
            </a:r>
            <a:r>
              <a:rPr lang="es-CO" sz="2200" dirty="0" err="1">
                <a:latin typeface="Arial Narrow"/>
                <a:ea typeface="Arial Narrow"/>
                <a:cs typeface="Arial Narrow"/>
                <a:sym typeface="Arial Narrow"/>
              </a:rPr>
              <a:t>código_transacción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fecha_pago</a:t>
            </a:r>
            <a:r>
              <a:rPr lang="es-CO" sz="2200" dirty="0">
                <a:latin typeface="Arial Narrow"/>
                <a:ea typeface="Arial Narrow"/>
                <a:cs typeface="Arial Narrow"/>
                <a:sym typeface="Arial Narrow"/>
              </a:rPr>
              <a:t>, total, estado, </a:t>
            </a:r>
            <a:r>
              <a:rPr lang="es-CO" sz="2200" dirty="0" err="1">
                <a:latin typeface="Arial Narrow"/>
                <a:ea typeface="Arial Narrow"/>
                <a:cs typeface="Arial Narrow"/>
                <a:sym typeface="Arial Narrow"/>
              </a:rPr>
              <a:t>servicio_id</a:t>
            </a:r>
            <a:r>
              <a:rPr lang="es-CO" sz="2200" dirty="0">
                <a:latin typeface="Arial Narrow"/>
                <a:ea typeface="Arial Narrow"/>
                <a:cs typeface="Arial Narrow"/>
                <a:sym typeface="Arial Narrow"/>
              </a:rPr>
              <a:t>.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una función almacenada </a:t>
            </a:r>
            <a:r>
              <a:rPr lang="es-CO" sz="2200" dirty="0" err="1">
                <a:latin typeface="Arial Narrow"/>
                <a:ea typeface="Arial Narrow"/>
                <a:cs typeface="Arial Narrow"/>
                <a:sym typeface="Arial Narrow"/>
              </a:rPr>
              <a:t>servicios_no_pagados_mes</a:t>
            </a:r>
            <a:endParaRPr lang="es-CO" sz="2200" dirty="0">
              <a:latin typeface="Arial Narrow"/>
              <a:ea typeface="Arial Narrow"/>
              <a:cs typeface="Arial Narrow"/>
              <a:sym typeface="Arial Narrow"/>
            </a:endParaRPr>
          </a:p>
          <a:p>
            <a:pPr marL="800100">
              <a:lnSpc>
                <a:spcPct val="100000"/>
              </a:lnSpc>
            </a:pPr>
            <a:r>
              <a:rPr lang="es-CO" sz="2200" dirty="0">
                <a:latin typeface="Arial Narrow"/>
                <a:ea typeface="Arial Narrow"/>
                <a:cs typeface="Arial Narrow"/>
                <a:sym typeface="Arial Narrow"/>
              </a:rPr>
              <a:t>Obtener los clientes que no han pagados los servicios públicos en el mes actual.</a:t>
            </a:r>
          </a:p>
          <a:p>
            <a:pPr marL="800100">
              <a:lnSpc>
                <a:spcPct val="100000"/>
              </a:lnSpc>
            </a:pPr>
            <a:r>
              <a:rPr lang="es-CO" sz="2200" dirty="0">
                <a:latin typeface="Arial Narrow"/>
                <a:ea typeface="Arial Narrow"/>
                <a:cs typeface="Arial Narrow"/>
                <a:sym typeface="Arial Narrow"/>
              </a:rPr>
              <a:t>Devolver la información del cliente y el servicio que no se ha pagado.</a:t>
            </a: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3553660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3 SOBRE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Imagina que tienes una base de datos de pagos de servicios </a:t>
            </a:r>
            <a:r>
              <a:rPr lang="es-CO" sz="2200" dirty="0" err="1">
                <a:latin typeface="Arial Narrow"/>
                <a:ea typeface="Arial Narrow"/>
                <a:cs typeface="Arial Narrow"/>
                <a:sym typeface="Arial Narrow"/>
              </a:rPr>
              <a:t>publicos</a:t>
            </a:r>
            <a:r>
              <a:rPr lang="es-CO" sz="2200" dirty="0">
                <a:latin typeface="Arial Narrow"/>
                <a:ea typeface="Arial Narrow"/>
                <a:cs typeface="Arial Narrow"/>
                <a:sym typeface="Arial Narrow"/>
              </a:rPr>
              <a:t> en línea. Esta base de datos contiene las siguientes tablas:</a:t>
            </a:r>
          </a:p>
          <a:p>
            <a:pPr indent="0">
              <a:lnSpc>
                <a:spcPct val="100000"/>
              </a:lnSpc>
              <a:buNone/>
            </a:pPr>
            <a:r>
              <a:rPr lang="es-CO" sz="2200" dirty="0">
                <a:latin typeface="Arial Narrow"/>
                <a:ea typeface="Arial Narrow"/>
                <a:cs typeface="Arial Narrow"/>
                <a:sym typeface="Arial Narrow"/>
              </a:rPr>
              <a:t>Cliente: Nombre, Identificación, email, dirección y teléfono.</a:t>
            </a:r>
          </a:p>
          <a:p>
            <a:pPr indent="0">
              <a:lnSpc>
                <a:spcPct val="100000"/>
              </a:lnSpc>
              <a:buNone/>
            </a:pPr>
            <a:r>
              <a:rPr lang="es-CO" sz="2200" dirty="0">
                <a:latin typeface="Arial Narrow"/>
                <a:ea typeface="Arial Narrow"/>
                <a:cs typeface="Arial Narrow"/>
                <a:sym typeface="Arial Narrow"/>
              </a:rPr>
              <a:t>Servicios: código, tipo, monto, cuota, intereses,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Pagos: </a:t>
            </a:r>
            <a:r>
              <a:rPr lang="es-CO" sz="2200" dirty="0" err="1">
                <a:latin typeface="Arial Narrow"/>
                <a:ea typeface="Arial Narrow"/>
                <a:cs typeface="Arial Narrow"/>
                <a:sym typeface="Arial Narrow"/>
              </a:rPr>
              <a:t>código_transacción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fecha_pago</a:t>
            </a:r>
            <a:r>
              <a:rPr lang="es-CO" sz="2200" dirty="0">
                <a:latin typeface="Arial Narrow"/>
                <a:ea typeface="Arial Narrow"/>
                <a:cs typeface="Arial Narrow"/>
                <a:sym typeface="Arial Narrow"/>
              </a:rPr>
              <a:t>, total, estado, </a:t>
            </a:r>
            <a:r>
              <a:rPr lang="es-CO" sz="2200" dirty="0" err="1">
                <a:latin typeface="Arial Narrow"/>
                <a:ea typeface="Arial Narrow"/>
                <a:cs typeface="Arial Narrow"/>
                <a:sym typeface="Arial Narrow"/>
              </a:rPr>
              <a:t>servicio_id</a:t>
            </a:r>
            <a:r>
              <a:rPr lang="es-CO" sz="2200" dirty="0">
                <a:latin typeface="Arial Narrow"/>
                <a:ea typeface="Arial Narrow"/>
                <a:cs typeface="Arial Narrow"/>
                <a:sym typeface="Arial Narrow"/>
              </a:rPr>
              <a:t>.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una función almacenada </a:t>
            </a:r>
            <a:r>
              <a:rPr lang="es-CO" sz="2200" dirty="0" err="1">
                <a:latin typeface="Arial Narrow"/>
                <a:ea typeface="Arial Narrow"/>
                <a:cs typeface="Arial Narrow"/>
                <a:sym typeface="Arial Narrow"/>
              </a:rPr>
              <a:t>clientes_al_dia</a:t>
            </a:r>
            <a:endParaRPr lang="es-CO" sz="2200" dirty="0">
              <a:latin typeface="Arial Narrow"/>
              <a:ea typeface="Arial Narrow"/>
              <a:cs typeface="Arial Narrow"/>
              <a:sym typeface="Arial Narrow"/>
            </a:endParaRPr>
          </a:p>
          <a:p>
            <a:pPr marL="800100">
              <a:lnSpc>
                <a:spcPct val="100000"/>
              </a:lnSpc>
            </a:pPr>
            <a:r>
              <a:rPr lang="es-CO" sz="2200" dirty="0">
                <a:latin typeface="Arial Narrow"/>
                <a:ea typeface="Arial Narrow"/>
                <a:cs typeface="Arial Narrow"/>
                <a:sym typeface="Arial Narrow"/>
              </a:rPr>
              <a:t>Obtener los clientes que han pagado todos los servicios públicos hasta la actualidad. </a:t>
            </a:r>
          </a:p>
          <a:p>
            <a:pPr marL="800100">
              <a:lnSpc>
                <a:spcPct val="100000"/>
              </a:lnSpc>
            </a:pPr>
            <a:r>
              <a:rPr lang="es-CO" sz="2200" dirty="0">
                <a:latin typeface="Arial Narrow"/>
                <a:ea typeface="Arial Narrow"/>
                <a:cs typeface="Arial Narrow"/>
                <a:sym typeface="Arial Narrow"/>
              </a:rPr>
              <a:t>Devolver la información de los clientes y los servicios.</a:t>
            </a: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3212706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246012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Las funciones de ventana te permiten realizar cálculos sobre un conjunto de filas relacionadas con la fila actual, sin necesidad de subconsultas complejas. Esto es especialmente útil cuando quieres comparar valores dentro de un conjunto de datos, calcular rangos, o realizar análisis secuenciales.</a:t>
            </a:r>
          </a:p>
        </p:txBody>
      </p:sp>
    </p:spTree>
    <p:extLst>
      <p:ext uri="{BB962C8B-B14F-4D97-AF65-F5344CB8AC3E}">
        <p14:creationId xmlns:p14="http://schemas.microsoft.com/office/powerpoint/2010/main" val="1628457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EVALUACIÓN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3" name="Tabla 2">
            <a:extLst>
              <a:ext uri="{FF2B5EF4-FFF2-40B4-BE49-F238E27FC236}">
                <a16:creationId xmlns:a16="http://schemas.microsoft.com/office/drawing/2014/main" id="{D604C42D-A046-811E-81C9-884402E6EA24}"/>
              </a:ext>
            </a:extLst>
          </p:cNvPr>
          <p:cNvGraphicFramePr>
            <a:graphicFrameLocks noGrp="1"/>
          </p:cNvGraphicFramePr>
          <p:nvPr>
            <p:extLst>
              <p:ext uri="{D42A27DB-BD31-4B8C-83A1-F6EECF244321}">
                <p14:modId xmlns:p14="http://schemas.microsoft.com/office/powerpoint/2010/main" val="552989248"/>
              </p:ext>
            </p:extLst>
          </p:nvPr>
        </p:nvGraphicFramePr>
        <p:xfrm>
          <a:off x="1313688" y="1834769"/>
          <a:ext cx="8750046" cy="2910740"/>
        </p:xfrm>
        <a:graphic>
          <a:graphicData uri="http://schemas.openxmlformats.org/drawingml/2006/table">
            <a:tbl>
              <a:tblPr bandRow="1">
                <a:tableStyleId>{5C22544A-7EE6-4342-B048-85BDC9FD1C3A}</a:tableStyleId>
              </a:tblPr>
              <a:tblGrid>
                <a:gridCol w="1106424">
                  <a:extLst>
                    <a:ext uri="{9D8B030D-6E8A-4147-A177-3AD203B41FA5}">
                      <a16:colId xmlns:a16="http://schemas.microsoft.com/office/drawing/2014/main" val="862168846"/>
                    </a:ext>
                  </a:extLst>
                </a:gridCol>
                <a:gridCol w="5457755">
                  <a:extLst>
                    <a:ext uri="{9D8B030D-6E8A-4147-A177-3AD203B41FA5}">
                      <a16:colId xmlns:a16="http://schemas.microsoft.com/office/drawing/2014/main" val="478533774"/>
                    </a:ext>
                  </a:extLst>
                </a:gridCol>
                <a:gridCol w="2185867">
                  <a:extLst>
                    <a:ext uri="{9D8B030D-6E8A-4147-A177-3AD203B41FA5}">
                      <a16:colId xmlns:a16="http://schemas.microsoft.com/office/drawing/2014/main" val="3294039038"/>
                    </a:ext>
                  </a:extLst>
                </a:gridCol>
              </a:tblGrid>
              <a:tr h="294110">
                <a:tc>
                  <a:txBody>
                    <a:bodyPr/>
                    <a:lstStyle/>
                    <a:p>
                      <a:pPr algn="ctr">
                        <a:spcAft>
                          <a:spcPts val="600"/>
                        </a:spcAft>
                      </a:pPr>
                      <a:r>
                        <a:rPr lang="es-ES" sz="2400" dirty="0">
                          <a:effectLst/>
                          <a:latin typeface="Arial Narrow" panose="020B0606020202030204" pitchFamily="34" charset="0"/>
                          <a:ea typeface="Times New Roman" panose="02020603050405020304" pitchFamily="18" charset="0"/>
                        </a:rPr>
                        <a:t>CORTE</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Actividad Evaluativa</a:t>
                      </a:r>
                      <a:endParaRPr lang="es-CO" sz="240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Valor porcentual</a:t>
                      </a:r>
                      <a:endParaRPr lang="es-CO" sz="2400">
                        <a:effectLst/>
                        <a:latin typeface="Arial Narrow" panose="020B0606020202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497845163"/>
                  </a:ext>
                </a:extLst>
              </a:tr>
              <a:tr h="326508">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1</a:t>
                      </a:r>
                    </a:p>
                  </a:txBody>
                  <a:tcPr marL="68580" marR="68580" marT="0" marB="0"/>
                </a:tc>
                <a:tc>
                  <a:txBody>
                    <a:bodyPr/>
                    <a:lstStyle/>
                    <a:p>
                      <a:pPr>
                        <a:spcAft>
                          <a:spcPts val="600"/>
                        </a:spcAft>
                      </a:pPr>
                      <a:r>
                        <a:rPr lang="es-ES" sz="2400" dirty="0">
                          <a:effectLst/>
                          <a:latin typeface="Arial Narrow" panose="020B0606020202030204" pitchFamily="34" charset="0"/>
                          <a:ea typeface="Times New Roman" panose="02020603050405020304" pitchFamily="18" charset="0"/>
                        </a:rPr>
                        <a:t>Primer parcial</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25 %</a:t>
                      </a:r>
                    </a:p>
                  </a:txBody>
                  <a:tcPr marL="68580" marR="68580" marT="0" marB="0"/>
                </a:tc>
                <a:extLst>
                  <a:ext uri="{0D108BD9-81ED-4DB2-BD59-A6C34878D82A}">
                    <a16:rowId xmlns:a16="http://schemas.microsoft.com/office/drawing/2014/main" val="2869604024"/>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2</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Segundo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25 %</a:t>
                      </a:r>
                    </a:p>
                  </a:txBody>
                  <a:tcPr marL="68580" marR="68580" marT="0" marB="0"/>
                </a:tc>
                <a:extLst>
                  <a:ext uri="{0D108BD9-81ED-4DB2-BD59-A6C34878D82A}">
                    <a16:rowId xmlns:a16="http://schemas.microsoft.com/office/drawing/2014/main" val="848742302"/>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3</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Tercer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20 %</a:t>
                      </a:r>
                    </a:p>
                  </a:txBody>
                  <a:tcPr marL="68580" marR="68580" marT="0" marB="0"/>
                </a:tc>
                <a:extLst>
                  <a:ext uri="{0D108BD9-81ED-4DB2-BD59-A6C34878D82A}">
                    <a16:rowId xmlns:a16="http://schemas.microsoft.com/office/drawing/2014/main" val="349555535"/>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Proyecto</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30 %</a:t>
                      </a:r>
                    </a:p>
                  </a:txBody>
                  <a:tcPr marL="68580" marR="68580" marT="0" marB="0"/>
                </a:tc>
                <a:extLst>
                  <a:ext uri="{0D108BD9-81ED-4DB2-BD59-A6C34878D82A}">
                    <a16:rowId xmlns:a16="http://schemas.microsoft.com/office/drawing/2014/main" val="2178260657"/>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Talleres</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1 decima</a:t>
                      </a:r>
                    </a:p>
                  </a:txBody>
                  <a:tcPr marL="68580" marR="68580" marT="0" marB="0"/>
                </a:tc>
                <a:extLst>
                  <a:ext uri="{0D108BD9-81ED-4DB2-BD59-A6C34878D82A}">
                    <a16:rowId xmlns:a16="http://schemas.microsoft.com/office/drawing/2014/main" val="3107945151"/>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957355655"/>
                  </a:ext>
                </a:extLst>
              </a:tr>
            </a:tbl>
          </a:graphicData>
        </a:graphic>
      </p:graphicFrame>
    </p:spTree>
    <p:extLst>
      <p:ext uri="{BB962C8B-B14F-4D97-AF65-F5344CB8AC3E}">
        <p14:creationId xmlns:p14="http://schemas.microsoft.com/office/powerpoint/2010/main" val="20616580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LAS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1"/>
            <a:ext cx="9643800" cy="336537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Las funciones de ventana se utilizan con la cláusula OVER. Esta cláusula te permite definir:</a:t>
            </a:r>
          </a:p>
          <a:p>
            <a:pPr marL="800100">
              <a:lnSpc>
                <a:spcPct val="100000"/>
              </a:lnSpc>
            </a:pPr>
            <a:r>
              <a:rPr lang="es-CO" sz="2000" dirty="0">
                <a:latin typeface="Arial Narrow"/>
                <a:ea typeface="Arial Narrow"/>
                <a:cs typeface="Arial Narrow"/>
                <a:sym typeface="Arial Narrow"/>
              </a:rPr>
              <a:t>La partición: Divide el conjunto de datos en grupos sobre los cuales se aplicará la función de ventana. Por ejemplo, puedes particionar por país, por año, o por cualquier otra columna que defina grupos distintos.</a:t>
            </a:r>
          </a:p>
          <a:p>
            <a:pPr marL="800100">
              <a:lnSpc>
                <a:spcPct val="100000"/>
              </a:lnSpc>
            </a:pPr>
            <a:r>
              <a:rPr lang="es-CO" sz="2000" dirty="0">
                <a:latin typeface="Arial Narrow"/>
                <a:ea typeface="Arial Narrow"/>
                <a:cs typeface="Arial Narrow"/>
                <a:sym typeface="Arial Narrow"/>
              </a:rPr>
              <a:t>El orden: Establece el orden de las filas dentro de cada partición. Esto es crucial para funciones como ROW_NUMBER(), RANK(), etc.</a:t>
            </a:r>
          </a:p>
          <a:p>
            <a:pPr marL="800100">
              <a:lnSpc>
                <a:spcPct val="100000"/>
              </a:lnSpc>
            </a:pPr>
            <a:r>
              <a:rPr lang="es-CO" sz="2000" dirty="0">
                <a:latin typeface="Arial Narrow"/>
                <a:ea typeface="Arial Narrow"/>
                <a:cs typeface="Arial Narrow"/>
                <a:sym typeface="Arial Narrow"/>
              </a:rPr>
              <a:t>El marco de la ventana: Especifica el rango de filas que se considerarán para el cálculo en cada fila. Puede ser todas las filas anteriores, todas las filas posteriores, o un rango específico.</a:t>
            </a:r>
          </a:p>
        </p:txBody>
      </p:sp>
      <p:pic>
        <p:nvPicPr>
          <p:cNvPr id="5" name="Imagen 4">
            <a:extLst>
              <a:ext uri="{FF2B5EF4-FFF2-40B4-BE49-F238E27FC236}">
                <a16:creationId xmlns:a16="http://schemas.microsoft.com/office/drawing/2014/main" id="{990945D8-641E-857C-A19A-EFB7BC4FC9E1}"/>
              </a:ext>
            </a:extLst>
          </p:cNvPr>
          <p:cNvPicPr>
            <a:picLocks noChangeAspect="1"/>
          </p:cNvPicPr>
          <p:nvPr/>
        </p:nvPicPr>
        <p:blipFill>
          <a:blip r:embed="rId3"/>
          <a:stretch>
            <a:fillRect/>
          </a:stretch>
        </p:blipFill>
        <p:spPr>
          <a:xfrm>
            <a:off x="1310527" y="5418944"/>
            <a:ext cx="9159446" cy="298215"/>
          </a:xfrm>
          <a:prstGeom prst="rect">
            <a:avLst/>
          </a:prstGeom>
        </p:spPr>
      </p:pic>
    </p:spTree>
    <p:extLst>
      <p:ext uri="{BB962C8B-B14F-4D97-AF65-F5344CB8AC3E}">
        <p14:creationId xmlns:p14="http://schemas.microsoft.com/office/powerpoint/2010/main" val="41228681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TIPOS DE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500" b="1" dirty="0">
                <a:latin typeface="Arial Narrow"/>
                <a:ea typeface="Arial Narrow"/>
                <a:cs typeface="Arial Narrow"/>
                <a:sym typeface="Arial Narrow"/>
              </a:rPr>
              <a:t>Funciones agregadas:</a:t>
            </a:r>
          </a:p>
          <a:p>
            <a:pPr indent="0">
              <a:lnSpc>
                <a:spcPct val="100000"/>
              </a:lnSpc>
              <a:buNone/>
            </a:pPr>
            <a:r>
              <a:rPr lang="es-CO" sz="1500" dirty="0">
                <a:latin typeface="Arial Narrow"/>
                <a:ea typeface="Arial Narrow"/>
                <a:cs typeface="Arial Narrow"/>
                <a:sym typeface="Arial Narrow"/>
              </a:rPr>
              <a:t>SUM(): Suma los valores.</a:t>
            </a:r>
          </a:p>
          <a:p>
            <a:pPr indent="0">
              <a:lnSpc>
                <a:spcPct val="100000"/>
              </a:lnSpc>
              <a:buNone/>
            </a:pPr>
            <a:r>
              <a:rPr lang="es-CO" sz="1500" dirty="0">
                <a:latin typeface="Arial Narrow"/>
                <a:ea typeface="Arial Narrow"/>
                <a:cs typeface="Arial Narrow"/>
                <a:sym typeface="Arial Narrow"/>
              </a:rPr>
              <a:t>AVG(): Calcula el promedio.</a:t>
            </a:r>
          </a:p>
          <a:p>
            <a:pPr indent="0">
              <a:lnSpc>
                <a:spcPct val="100000"/>
              </a:lnSpc>
              <a:buNone/>
            </a:pPr>
            <a:r>
              <a:rPr lang="es-CO" sz="1500" dirty="0">
                <a:latin typeface="Arial Narrow"/>
                <a:ea typeface="Arial Narrow"/>
                <a:cs typeface="Arial Narrow"/>
                <a:sym typeface="Arial Narrow"/>
              </a:rPr>
              <a:t>COUNT(): Cuenta el número de filas.</a:t>
            </a:r>
          </a:p>
          <a:p>
            <a:pPr indent="0">
              <a:lnSpc>
                <a:spcPct val="100000"/>
              </a:lnSpc>
              <a:buNone/>
            </a:pPr>
            <a:r>
              <a:rPr lang="es-CO" sz="1500" dirty="0">
                <a:latin typeface="Arial Narrow"/>
                <a:ea typeface="Arial Narrow"/>
                <a:cs typeface="Arial Narrow"/>
                <a:sym typeface="Arial Narrow"/>
              </a:rPr>
              <a:t>MIN(), MAX(): Encuentra el valor mínimo y máximo.</a:t>
            </a:r>
          </a:p>
          <a:p>
            <a:pPr indent="0">
              <a:lnSpc>
                <a:spcPct val="100000"/>
              </a:lnSpc>
              <a:buNone/>
            </a:pPr>
            <a:r>
              <a:rPr lang="es-CO" sz="1500" b="1" dirty="0">
                <a:latin typeface="Arial Narrow"/>
                <a:ea typeface="Arial Narrow"/>
                <a:cs typeface="Arial Narrow"/>
                <a:sym typeface="Arial Narrow"/>
              </a:rPr>
              <a:t>Funciones de ranking:</a:t>
            </a:r>
          </a:p>
          <a:p>
            <a:pPr indent="0">
              <a:lnSpc>
                <a:spcPct val="100000"/>
              </a:lnSpc>
              <a:buNone/>
            </a:pPr>
            <a:r>
              <a:rPr lang="es-CO" sz="1500" dirty="0">
                <a:latin typeface="Arial Narrow"/>
                <a:ea typeface="Arial Narrow"/>
                <a:cs typeface="Arial Narrow"/>
                <a:sym typeface="Arial Narrow"/>
              </a:rPr>
              <a:t>ROW_NUMBER(): Asigna un número único a cada fila dentro de cada partición, comenzando por 1.RANK(): Asigna un rango a cada fila, omitiendo números si hay empates.</a:t>
            </a:r>
          </a:p>
          <a:p>
            <a:pPr indent="0">
              <a:lnSpc>
                <a:spcPct val="100000"/>
              </a:lnSpc>
              <a:buNone/>
            </a:pPr>
            <a:r>
              <a:rPr lang="es-CO" sz="1500" dirty="0">
                <a:latin typeface="Arial Narrow"/>
                <a:ea typeface="Arial Narrow"/>
                <a:cs typeface="Arial Narrow"/>
                <a:sym typeface="Arial Narrow"/>
              </a:rPr>
              <a:t>DENSE_RANK(): Asigna un rango a cada fila, sin omitir números en caso de empates.</a:t>
            </a:r>
          </a:p>
          <a:p>
            <a:pPr indent="0">
              <a:lnSpc>
                <a:spcPct val="100000"/>
              </a:lnSpc>
              <a:buNone/>
            </a:pPr>
            <a:r>
              <a:rPr lang="es-CO" sz="1500" dirty="0">
                <a:latin typeface="Arial Narrow"/>
                <a:ea typeface="Arial Narrow"/>
                <a:cs typeface="Arial Narrow"/>
                <a:sym typeface="Arial Narrow"/>
              </a:rPr>
              <a:t>PERCENT_RANK(): Calcula el rango percentil de cada fila.</a:t>
            </a:r>
          </a:p>
          <a:p>
            <a:pPr indent="0">
              <a:lnSpc>
                <a:spcPct val="100000"/>
              </a:lnSpc>
              <a:buNone/>
            </a:pPr>
            <a:r>
              <a:rPr lang="es-CO" sz="1500" dirty="0">
                <a:latin typeface="Arial Narrow"/>
                <a:ea typeface="Arial Narrow"/>
                <a:cs typeface="Arial Narrow"/>
                <a:sym typeface="Arial Narrow"/>
              </a:rPr>
              <a:t>CUME_DIST(): Calcula la distribución acumulativa de cada fila.</a:t>
            </a:r>
          </a:p>
          <a:p>
            <a:pPr indent="0">
              <a:lnSpc>
                <a:spcPct val="100000"/>
              </a:lnSpc>
              <a:buNone/>
            </a:pPr>
            <a:r>
              <a:rPr lang="es-CO" sz="1500" b="1" dirty="0">
                <a:latin typeface="Arial Narrow"/>
                <a:ea typeface="Arial Narrow"/>
                <a:cs typeface="Arial Narrow"/>
                <a:sym typeface="Arial Narrow"/>
              </a:rPr>
              <a:t>Funciones de distribución:</a:t>
            </a:r>
          </a:p>
          <a:p>
            <a:pPr indent="0">
              <a:lnSpc>
                <a:spcPct val="100000"/>
              </a:lnSpc>
              <a:buNone/>
            </a:pPr>
            <a:r>
              <a:rPr lang="es-CO" sz="1500" dirty="0">
                <a:latin typeface="Arial Narrow"/>
                <a:ea typeface="Arial Narrow"/>
                <a:cs typeface="Arial Narrow"/>
                <a:sym typeface="Arial Narrow"/>
              </a:rPr>
              <a:t>NTILE(): Divide los datos en un número específico de grupos.</a:t>
            </a:r>
          </a:p>
          <a:p>
            <a:pPr indent="0">
              <a:lnSpc>
                <a:spcPct val="100000"/>
              </a:lnSpc>
              <a:buNone/>
            </a:pPr>
            <a:r>
              <a:rPr lang="es-CO" sz="1500" dirty="0">
                <a:latin typeface="Arial Narrow"/>
                <a:ea typeface="Arial Narrow"/>
                <a:cs typeface="Arial Narrow"/>
                <a:sym typeface="Arial Narrow"/>
              </a:rPr>
              <a:t>LAG(), LEAD(): Acceden a filas anteriores o posteriores dentro de la partición.</a:t>
            </a:r>
          </a:p>
          <a:p>
            <a:pPr indent="0">
              <a:lnSpc>
                <a:spcPct val="100000"/>
              </a:lnSpc>
              <a:buNone/>
            </a:pPr>
            <a:r>
              <a:rPr lang="es-CO" sz="1500" dirty="0">
                <a:latin typeface="Arial Narrow"/>
                <a:ea typeface="Arial Narrow"/>
                <a:cs typeface="Arial Narrow"/>
                <a:sym typeface="Arial Narrow"/>
              </a:rPr>
              <a:t>FIRST_VALUE(), LAST_VALUE(): Obtienen el primer o último valor dentro de la ventana.</a:t>
            </a:r>
          </a:p>
        </p:txBody>
      </p:sp>
    </p:spTree>
    <p:extLst>
      <p:ext uri="{BB962C8B-B14F-4D97-AF65-F5344CB8AC3E}">
        <p14:creationId xmlns:p14="http://schemas.microsoft.com/office/powerpoint/2010/main" val="41612892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FUNCION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52144"/>
            <a:ext cx="9643800" cy="249008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Supongamos que tenemos una tabla de ventas con las columnas id, fecha y monto. Queremos calcular el total acumulado de ventas por año.</a:t>
            </a:r>
          </a:p>
          <a:p>
            <a:pPr marL="800100">
              <a:lnSpc>
                <a:spcPct val="100000"/>
              </a:lnSpc>
            </a:pPr>
            <a:r>
              <a:rPr lang="es-CO" sz="2200" dirty="0">
                <a:latin typeface="Arial Narrow"/>
                <a:ea typeface="Arial Narrow"/>
                <a:cs typeface="Arial Narrow"/>
                <a:sym typeface="Arial Narrow"/>
              </a:rPr>
              <a:t>Particionamos: Por año.</a:t>
            </a:r>
          </a:p>
          <a:p>
            <a:pPr marL="800100">
              <a:lnSpc>
                <a:spcPct val="100000"/>
              </a:lnSpc>
            </a:pPr>
            <a:r>
              <a:rPr lang="es-CO" sz="2200" dirty="0">
                <a:latin typeface="Arial Narrow"/>
                <a:ea typeface="Arial Narrow"/>
                <a:cs typeface="Arial Narrow"/>
                <a:sym typeface="Arial Narrow"/>
              </a:rPr>
              <a:t>Ordenamos: Por fecha dentro de cada año.</a:t>
            </a:r>
          </a:p>
          <a:p>
            <a:pPr marL="800100">
              <a:lnSpc>
                <a:spcPct val="100000"/>
              </a:lnSpc>
            </a:pPr>
            <a:r>
              <a:rPr lang="es-CO" sz="2200" dirty="0">
                <a:latin typeface="Arial Narrow"/>
                <a:ea typeface="Arial Narrow"/>
                <a:cs typeface="Arial Narrow"/>
                <a:sym typeface="Arial Narrow"/>
              </a:rPr>
              <a:t>Calculamos: La suma acumulada del monto hasta la fila actual.</a:t>
            </a:r>
          </a:p>
          <a:p>
            <a:pPr indent="0">
              <a:lnSpc>
                <a:spcPct val="100000"/>
              </a:lnSpc>
              <a:buNone/>
            </a:pPr>
            <a:endParaRPr lang="es-CO" sz="2200" dirty="0">
              <a:latin typeface="Arial Narrow"/>
              <a:ea typeface="Arial Narrow"/>
              <a:cs typeface="Arial Narrow"/>
              <a:sym typeface="Arial Narrow"/>
            </a:endParaRPr>
          </a:p>
          <a:p>
            <a:pPr indent="0">
              <a:lnSpc>
                <a:spcPct val="100000"/>
              </a:lnSpc>
              <a:buNone/>
            </a:pPr>
            <a:endParaRPr lang="es-CO" sz="2200" dirty="0">
              <a:latin typeface="Arial Narrow"/>
              <a:ea typeface="Arial Narrow"/>
              <a:cs typeface="Arial Narrow"/>
              <a:sym typeface="Arial Narrow"/>
            </a:endParaRPr>
          </a:p>
        </p:txBody>
      </p:sp>
      <p:pic>
        <p:nvPicPr>
          <p:cNvPr id="4" name="Imagen 3">
            <a:extLst>
              <a:ext uri="{FF2B5EF4-FFF2-40B4-BE49-F238E27FC236}">
                <a16:creationId xmlns:a16="http://schemas.microsoft.com/office/drawing/2014/main" id="{6E686E36-FCC3-9801-7F2F-977A9BEC307B}"/>
              </a:ext>
            </a:extLst>
          </p:cNvPr>
          <p:cNvPicPr>
            <a:picLocks noChangeAspect="1"/>
          </p:cNvPicPr>
          <p:nvPr/>
        </p:nvPicPr>
        <p:blipFill>
          <a:blip r:embed="rId3"/>
          <a:stretch>
            <a:fillRect/>
          </a:stretch>
        </p:blipFill>
        <p:spPr>
          <a:xfrm>
            <a:off x="2235327" y="4562918"/>
            <a:ext cx="6953250" cy="1285875"/>
          </a:xfrm>
          <a:prstGeom prst="rect">
            <a:avLst/>
          </a:prstGeom>
        </p:spPr>
      </p:pic>
    </p:spTree>
    <p:extLst>
      <p:ext uri="{BB962C8B-B14F-4D97-AF65-F5344CB8AC3E}">
        <p14:creationId xmlns:p14="http://schemas.microsoft.com/office/powerpoint/2010/main" val="36132829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DE LAS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52144"/>
            <a:ext cx="9643800" cy="336791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Cálculos acumulativos: Sumas acumuladas, promedios móviles, etc.</a:t>
            </a:r>
          </a:p>
          <a:p>
            <a:pPr marL="800100">
              <a:lnSpc>
                <a:spcPct val="100000"/>
              </a:lnSpc>
            </a:pPr>
            <a:r>
              <a:rPr lang="es-CO" sz="2400" dirty="0">
                <a:latin typeface="Arial Narrow"/>
                <a:ea typeface="Arial Narrow"/>
                <a:cs typeface="Arial Narrow"/>
                <a:sym typeface="Arial Narrow"/>
              </a:rPr>
              <a:t>Ranking y clasificación: Identificar los mejores o peores registros dentro de un grupo.</a:t>
            </a:r>
          </a:p>
          <a:p>
            <a:pPr marL="800100">
              <a:lnSpc>
                <a:spcPct val="100000"/>
              </a:lnSpc>
            </a:pPr>
            <a:r>
              <a:rPr lang="es-CO" sz="2400" dirty="0">
                <a:latin typeface="Arial Narrow"/>
                <a:ea typeface="Arial Narrow"/>
                <a:cs typeface="Arial Narrow"/>
                <a:sym typeface="Arial Narrow"/>
              </a:rPr>
              <a:t>Comparaciones entre filas: Comparar el valor de una fila con el valor de la fila anterior o siguiente.</a:t>
            </a:r>
          </a:p>
          <a:p>
            <a:pPr marL="800100">
              <a:lnSpc>
                <a:spcPct val="100000"/>
              </a:lnSpc>
            </a:pPr>
            <a:r>
              <a:rPr lang="es-CO" sz="2400" dirty="0">
                <a:latin typeface="Arial Narrow"/>
                <a:ea typeface="Arial Narrow"/>
                <a:cs typeface="Arial Narrow"/>
                <a:sym typeface="Arial Narrow"/>
              </a:rPr>
              <a:t>Análisis de series temporales: Calcular tendencias, estacionalidad y otros patrones en datos a lo largo del tiempo.</a:t>
            </a:r>
          </a:p>
        </p:txBody>
      </p:sp>
    </p:spTree>
    <p:extLst>
      <p:ext uri="{BB962C8B-B14F-4D97-AF65-F5344CB8AC3E}">
        <p14:creationId xmlns:p14="http://schemas.microsoft.com/office/powerpoint/2010/main" val="4696390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LAS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52144"/>
            <a:ext cx="9643800" cy="336791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Flexibilidad: Permiten realizar cálculos complejos de manera concisa y eficiente.</a:t>
            </a:r>
          </a:p>
          <a:p>
            <a:pPr marL="800100">
              <a:lnSpc>
                <a:spcPct val="100000"/>
              </a:lnSpc>
            </a:pPr>
            <a:r>
              <a:rPr lang="es-CO" sz="2400" dirty="0">
                <a:latin typeface="Arial Narrow"/>
                <a:ea typeface="Arial Narrow"/>
                <a:cs typeface="Arial Narrow"/>
                <a:sym typeface="Arial Narrow"/>
              </a:rPr>
              <a:t>Escalabilidad: Se pueden aplicar a grandes conjuntos de datos sin afectar el rendimiento.</a:t>
            </a:r>
          </a:p>
          <a:p>
            <a:pPr marL="800100">
              <a:lnSpc>
                <a:spcPct val="100000"/>
              </a:lnSpc>
            </a:pPr>
            <a:r>
              <a:rPr lang="es-CO" sz="2400" dirty="0">
                <a:latin typeface="Arial Narrow"/>
                <a:ea typeface="Arial Narrow"/>
                <a:cs typeface="Arial Narrow"/>
                <a:sym typeface="Arial Narrow"/>
              </a:rPr>
              <a:t>Legibilidad: Las consultas con funciones de ventana suelen ser más fáciles de entender que las que utilizan subconsultas o uniones.</a:t>
            </a:r>
          </a:p>
        </p:txBody>
      </p:sp>
    </p:spTree>
    <p:extLst>
      <p:ext uri="{BB962C8B-B14F-4D97-AF65-F5344CB8AC3E}">
        <p14:creationId xmlns:p14="http://schemas.microsoft.com/office/powerpoint/2010/main" val="26253839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SOBRE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52143"/>
            <a:ext cx="9643800" cy="349012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Supongamos que tenemos una tabla de ventas con las columnas: id, fecha, cliente, producto, cantidad, </a:t>
            </a:r>
            <a:r>
              <a:rPr lang="es-CO" sz="2200" dirty="0" err="1">
                <a:latin typeface="Arial Narrow"/>
                <a:ea typeface="Arial Narrow"/>
                <a:cs typeface="Arial Narrow"/>
                <a:sym typeface="Arial Narrow"/>
              </a:rPr>
              <a:t>valor_unitario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Queremos calcular el ranking de ventas por producto.</a:t>
            </a:r>
          </a:p>
          <a:p>
            <a:pPr marL="800100">
              <a:lnSpc>
                <a:spcPct val="100000"/>
              </a:lnSpc>
            </a:pPr>
            <a:r>
              <a:rPr lang="es-CO" sz="2200" dirty="0">
                <a:latin typeface="Arial Narrow"/>
                <a:ea typeface="Arial Narrow"/>
                <a:cs typeface="Arial Narrow"/>
                <a:sym typeface="Arial Narrow"/>
              </a:rPr>
              <a:t>Utilizamos la función RANK()</a:t>
            </a:r>
          </a:p>
          <a:p>
            <a:pPr marL="800100">
              <a:lnSpc>
                <a:spcPct val="100000"/>
              </a:lnSpc>
            </a:pPr>
            <a:r>
              <a:rPr lang="es-CO" sz="2200" dirty="0">
                <a:latin typeface="Arial Narrow"/>
                <a:ea typeface="Arial Narrow"/>
                <a:cs typeface="Arial Narrow"/>
                <a:sym typeface="Arial Narrow"/>
              </a:rPr>
              <a:t>Particionamos: Por producto.</a:t>
            </a:r>
          </a:p>
          <a:p>
            <a:pPr marL="800100">
              <a:lnSpc>
                <a:spcPct val="100000"/>
              </a:lnSpc>
            </a:pPr>
            <a:r>
              <a:rPr lang="es-CO" sz="2200" dirty="0">
                <a:latin typeface="Arial Narrow"/>
                <a:ea typeface="Arial Narrow"/>
                <a:cs typeface="Arial Narrow"/>
                <a:sym typeface="Arial Narrow"/>
              </a:rPr>
              <a:t>Ordenamos: Por cantidad del producto vendido.</a:t>
            </a:r>
          </a:p>
          <a:p>
            <a:pPr marL="800100">
              <a:lnSpc>
                <a:spcPct val="100000"/>
              </a:lnSpc>
            </a:pPr>
            <a:r>
              <a:rPr lang="es-CO" sz="2200" dirty="0">
                <a:latin typeface="Arial Narrow"/>
                <a:ea typeface="Arial Narrow"/>
                <a:cs typeface="Arial Narrow"/>
                <a:sym typeface="Arial Narrow"/>
              </a:rPr>
              <a:t>Calculamos: Obtenemos el nombre del producto y la cantidad que se vendió.</a:t>
            </a:r>
          </a:p>
          <a:p>
            <a:pPr indent="0">
              <a:lnSpc>
                <a:spcPct val="100000"/>
              </a:lnSpc>
              <a:buNone/>
            </a:pPr>
            <a:endParaRPr lang="es-CO" sz="2200" dirty="0">
              <a:latin typeface="Arial Narrow"/>
              <a:ea typeface="Arial Narrow"/>
              <a:cs typeface="Arial Narrow"/>
              <a:sym typeface="Arial Narrow"/>
            </a:endParaRP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35796645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1 SOBRE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3505F53A-8BED-DEAF-6E3A-53D214DB1BE2}"/>
              </a:ext>
            </a:extLst>
          </p:cNvPr>
          <p:cNvPicPr>
            <a:picLocks noChangeAspect="1"/>
          </p:cNvPicPr>
          <p:nvPr/>
        </p:nvPicPr>
        <p:blipFill>
          <a:blip r:embed="rId3"/>
          <a:stretch>
            <a:fillRect/>
          </a:stretch>
        </p:blipFill>
        <p:spPr>
          <a:xfrm>
            <a:off x="961871" y="2435835"/>
            <a:ext cx="10268258" cy="1876176"/>
          </a:xfrm>
          <a:prstGeom prst="rect">
            <a:avLst/>
          </a:prstGeom>
        </p:spPr>
      </p:pic>
    </p:spTree>
    <p:extLst>
      <p:ext uri="{BB962C8B-B14F-4D97-AF65-F5344CB8AC3E}">
        <p14:creationId xmlns:p14="http://schemas.microsoft.com/office/powerpoint/2010/main" val="9891398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0 SOBRE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52143"/>
            <a:ext cx="9643800" cy="349012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Supongamos que tenemos una tabla de ventas con las columnas: id, fecha, cliente, producto, cantidad, </a:t>
            </a:r>
            <a:r>
              <a:rPr lang="es-CO" sz="2200" dirty="0" err="1">
                <a:latin typeface="Arial Narrow"/>
                <a:ea typeface="Arial Narrow"/>
                <a:cs typeface="Arial Narrow"/>
                <a:sym typeface="Arial Narrow"/>
              </a:rPr>
              <a:t>valor_unitario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Queremos realizar 100 inserciones a la tabla con diferentes datos.</a:t>
            </a: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26259953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SOBRE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52143"/>
            <a:ext cx="9643800" cy="349012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Supongamos que tenemos una tabla de ventas con las columnas: id, fecha, cliente, producto, cantidad, </a:t>
            </a:r>
            <a:r>
              <a:rPr lang="es-CO" sz="2200" dirty="0" err="1">
                <a:latin typeface="Arial Narrow"/>
                <a:ea typeface="Arial Narrow"/>
                <a:cs typeface="Arial Narrow"/>
                <a:sym typeface="Arial Narrow"/>
              </a:rPr>
              <a:t>valor_unitario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Queremos calcular el ranking de ventas por producto.</a:t>
            </a:r>
          </a:p>
          <a:p>
            <a:pPr marL="800100">
              <a:lnSpc>
                <a:spcPct val="100000"/>
              </a:lnSpc>
            </a:pPr>
            <a:r>
              <a:rPr lang="es-CO" sz="2200" dirty="0">
                <a:latin typeface="Arial Narrow"/>
                <a:ea typeface="Arial Narrow"/>
                <a:cs typeface="Arial Narrow"/>
                <a:sym typeface="Arial Narrow"/>
              </a:rPr>
              <a:t>Utilizamos la función RANK()</a:t>
            </a:r>
          </a:p>
          <a:p>
            <a:pPr marL="800100">
              <a:lnSpc>
                <a:spcPct val="100000"/>
              </a:lnSpc>
            </a:pPr>
            <a:r>
              <a:rPr lang="es-CO" sz="2200" dirty="0">
                <a:latin typeface="Arial Narrow"/>
                <a:ea typeface="Arial Narrow"/>
                <a:cs typeface="Arial Narrow"/>
                <a:sym typeface="Arial Narrow"/>
              </a:rPr>
              <a:t>Particionamos: Por producto.</a:t>
            </a:r>
          </a:p>
          <a:p>
            <a:pPr marL="800100">
              <a:lnSpc>
                <a:spcPct val="100000"/>
              </a:lnSpc>
            </a:pPr>
            <a:r>
              <a:rPr lang="es-CO" sz="2200" dirty="0">
                <a:latin typeface="Arial Narrow"/>
                <a:ea typeface="Arial Narrow"/>
                <a:cs typeface="Arial Narrow"/>
                <a:sym typeface="Arial Narrow"/>
              </a:rPr>
              <a:t>Ordenamos: Por cantidad del producto vendido.</a:t>
            </a:r>
          </a:p>
          <a:p>
            <a:pPr marL="800100">
              <a:lnSpc>
                <a:spcPct val="100000"/>
              </a:lnSpc>
            </a:pPr>
            <a:r>
              <a:rPr lang="es-CO" sz="2200" dirty="0">
                <a:latin typeface="Arial Narrow"/>
                <a:ea typeface="Arial Narrow"/>
                <a:cs typeface="Arial Narrow"/>
                <a:sym typeface="Arial Narrow"/>
              </a:rPr>
              <a:t>Calculamos: Obtenemos el nombre del producto y la cantidad que se vendió.</a:t>
            </a:r>
          </a:p>
          <a:p>
            <a:pPr indent="0">
              <a:lnSpc>
                <a:spcPct val="100000"/>
              </a:lnSpc>
              <a:buNone/>
            </a:pPr>
            <a:endParaRPr lang="es-CO" sz="2200" dirty="0">
              <a:latin typeface="Arial Narrow"/>
              <a:ea typeface="Arial Narrow"/>
              <a:cs typeface="Arial Narrow"/>
              <a:sym typeface="Arial Narrow"/>
            </a:endParaRP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11756023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SOBRE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52143"/>
            <a:ext cx="9643800" cy="349012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Supongamos que tenemos una tabla de ventas con las columnas: id, fecha, cliente, producto, cantidad, </a:t>
            </a:r>
            <a:r>
              <a:rPr lang="es-CO" sz="2200" dirty="0" err="1">
                <a:latin typeface="Arial Narrow"/>
                <a:ea typeface="Arial Narrow"/>
                <a:cs typeface="Arial Narrow"/>
                <a:sym typeface="Arial Narrow"/>
              </a:rPr>
              <a:t>valor_unitario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Queremos calcular los 4 clientes con los cuales se han hecho más ventas.</a:t>
            </a:r>
          </a:p>
          <a:p>
            <a:pPr marL="800100">
              <a:lnSpc>
                <a:spcPct val="100000"/>
              </a:lnSpc>
            </a:pPr>
            <a:r>
              <a:rPr lang="es-CO" sz="2200" dirty="0">
                <a:latin typeface="Arial Narrow"/>
                <a:ea typeface="Arial Narrow"/>
                <a:cs typeface="Arial Narrow"/>
                <a:sym typeface="Arial Narrow"/>
              </a:rPr>
              <a:t>Utilizamos la función SUM() para el </a:t>
            </a:r>
            <a:r>
              <a:rPr lang="es-CO" sz="2200" dirty="0" err="1">
                <a:latin typeface="Arial Narrow"/>
                <a:ea typeface="Arial Narrow"/>
                <a:cs typeface="Arial Narrow"/>
                <a:sym typeface="Arial Narrow"/>
              </a:rPr>
              <a:t>valor_total</a:t>
            </a:r>
            <a:endParaRPr lang="es-CO" sz="2200" dirty="0">
              <a:latin typeface="Arial Narrow"/>
              <a:ea typeface="Arial Narrow"/>
              <a:cs typeface="Arial Narrow"/>
              <a:sym typeface="Arial Narrow"/>
            </a:endParaRPr>
          </a:p>
          <a:p>
            <a:pPr marL="800100">
              <a:lnSpc>
                <a:spcPct val="100000"/>
              </a:lnSpc>
            </a:pPr>
            <a:r>
              <a:rPr lang="es-CO" sz="2200" dirty="0">
                <a:latin typeface="Arial Narrow"/>
                <a:ea typeface="Arial Narrow"/>
                <a:cs typeface="Arial Narrow"/>
                <a:sym typeface="Arial Narrow"/>
              </a:rPr>
              <a:t>También utilizamos el NTILE para obtener los 4 clientes.</a:t>
            </a:r>
          </a:p>
          <a:p>
            <a:pPr marL="800100">
              <a:lnSpc>
                <a:spcPct val="100000"/>
              </a:lnSpc>
            </a:pPr>
            <a:r>
              <a:rPr lang="es-CO" sz="2200" dirty="0">
                <a:latin typeface="Arial Narrow"/>
                <a:ea typeface="Arial Narrow"/>
                <a:cs typeface="Arial Narrow"/>
                <a:sym typeface="Arial Narrow"/>
              </a:rPr>
              <a:t>Ordenamos: Por la suma del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Calculamos: Obtenemos el nombre del producto y la cantidad que se vendió.</a:t>
            </a:r>
          </a:p>
          <a:p>
            <a:pPr indent="0">
              <a:lnSpc>
                <a:spcPct val="100000"/>
              </a:lnSpc>
              <a:buNone/>
            </a:pPr>
            <a:endParaRPr lang="es-CO" sz="2200" dirty="0">
              <a:latin typeface="Arial Narrow"/>
              <a:ea typeface="Arial Narrow"/>
              <a:cs typeface="Arial Narrow"/>
              <a:sym typeface="Arial Narrow"/>
            </a:endParaRP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362811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1</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800" dirty="0">
                <a:latin typeface="Arial Narrow"/>
                <a:ea typeface="Arial Narrow"/>
                <a:cs typeface="Arial Narrow"/>
                <a:sym typeface="Arial Narrow"/>
              </a:rPr>
              <a:t>SQL Avanzado</a:t>
            </a:r>
          </a:p>
          <a:p>
            <a:pPr marL="1257300" lvl="1">
              <a:lnSpc>
                <a:spcPct val="100000"/>
              </a:lnSpc>
              <a:buFont typeface="+mj-lt"/>
              <a:buAutoNum type="arabicPeriod"/>
            </a:pPr>
            <a:r>
              <a:rPr lang="es-CO" sz="1800" dirty="0">
                <a:latin typeface="Arial Narrow"/>
                <a:ea typeface="Arial Narrow"/>
                <a:cs typeface="Arial Narrow"/>
                <a:sym typeface="Arial Narrow"/>
              </a:rPr>
              <a:t>Diferencias entre las bases de datos Oracle, </a:t>
            </a:r>
            <a:r>
              <a:rPr lang="es-CO" sz="1800" dirty="0" err="1">
                <a:latin typeface="Arial Narrow"/>
                <a:ea typeface="Arial Narrow"/>
                <a:cs typeface="Arial Narrow"/>
                <a:sym typeface="Arial Narrow"/>
              </a:rPr>
              <a:t>Postgres</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MySql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Sql</a:t>
            </a:r>
            <a:r>
              <a:rPr lang="es-CO" sz="1800" dirty="0">
                <a:latin typeface="Arial Narrow"/>
                <a:ea typeface="Arial Narrow"/>
                <a:cs typeface="Arial Narrow"/>
                <a:sym typeface="Arial Narrow"/>
              </a:rPr>
              <a:t> Server.</a:t>
            </a:r>
          </a:p>
          <a:p>
            <a:pPr marL="1257300" lvl="1">
              <a:lnSpc>
                <a:spcPct val="100000"/>
              </a:lnSpc>
              <a:buFont typeface="+mj-lt"/>
              <a:buAutoNum type="arabicPeriod"/>
            </a:pPr>
            <a:r>
              <a:rPr lang="es-CO" sz="1800" dirty="0">
                <a:latin typeface="Arial Narrow"/>
                <a:ea typeface="Arial Narrow"/>
                <a:cs typeface="Arial Narrow"/>
                <a:sym typeface="Arial Narrow"/>
              </a:rPr>
              <a:t>Transacciones.</a:t>
            </a:r>
          </a:p>
          <a:p>
            <a:pPr marL="1257300" lvl="1">
              <a:lnSpc>
                <a:spcPct val="100000"/>
              </a:lnSpc>
              <a:buFont typeface="+mj-lt"/>
              <a:buAutoNum type="arabicPeriod"/>
            </a:pPr>
            <a:r>
              <a:rPr lang="es-CO" sz="1800" dirty="0">
                <a:latin typeface="Arial Narrow"/>
                <a:ea typeface="Arial Narrow"/>
                <a:cs typeface="Arial Narrow"/>
                <a:sym typeface="Arial Narrow"/>
              </a:rPr>
              <a:t>Procedimientos almacenados.</a:t>
            </a:r>
          </a:p>
          <a:p>
            <a:pPr marL="1257300" lvl="1">
              <a:lnSpc>
                <a:spcPct val="100000"/>
              </a:lnSpc>
              <a:buFont typeface="+mj-lt"/>
              <a:buAutoNum type="arabicPeriod"/>
            </a:pPr>
            <a:r>
              <a:rPr lang="es-CO" sz="1800" dirty="0">
                <a:latin typeface="Arial Narrow"/>
                <a:ea typeface="Arial Narrow"/>
                <a:cs typeface="Arial Narrow"/>
                <a:sym typeface="Arial Narrow"/>
              </a:rPr>
              <a:t>Funciones almacenadas.</a:t>
            </a:r>
          </a:p>
          <a:p>
            <a:pPr marL="1257300" lvl="1">
              <a:lnSpc>
                <a:spcPct val="100000"/>
              </a:lnSpc>
              <a:buFont typeface="+mj-lt"/>
              <a:buAutoNum type="arabicPeriod"/>
            </a:pPr>
            <a:r>
              <a:rPr lang="es-CO" sz="1800" dirty="0">
                <a:latin typeface="Arial Narrow"/>
                <a:ea typeface="Arial Narrow"/>
                <a:cs typeface="Arial Narrow"/>
                <a:sym typeface="Arial Narrow"/>
              </a:rPr>
              <a:t>Funciones de ventana.</a:t>
            </a:r>
          </a:p>
          <a:p>
            <a:pPr marL="1257300" lvl="1">
              <a:lnSpc>
                <a:spcPct val="100000"/>
              </a:lnSpc>
              <a:buFont typeface="+mj-lt"/>
              <a:buAutoNum type="arabicPeriod"/>
            </a:pPr>
            <a:r>
              <a:rPr lang="es-CO" sz="1800" dirty="0">
                <a:latin typeface="Arial Narrow"/>
                <a:ea typeface="Arial Narrow"/>
                <a:cs typeface="Arial Narrow"/>
                <a:sym typeface="Arial Narrow"/>
              </a:rPr>
              <a:t>Cursores.</a:t>
            </a:r>
          </a:p>
          <a:p>
            <a:pPr marL="1257300" lvl="1">
              <a:lnSpc>
                <a:spcPct val="100000"/>
              </a:lnSpc>
              <a:buFont typeface="+mj-lt"/>
              <a:buAutoNum type="arabicPeriod"/>
            </a:pPr>
            <a:r>
              <a:rPr lang="es-CO" sz="1800" dirty="0">
                <a:latin typeface="Arial Narrow"/>
                <a:ea typeface="Arial Narrow"/>
                <a:cs typeface="Arial Narrow"/>
                <a:sym typeface="Arial Narrow"/>
              </a:rPr>
              <a:t>Manejo de Excepciones.</a:t>
            </a:r>
          </a:p>
          <a:p>
            <a:pPr marL="1257300" lvl="1">
              <a:lnSpc>
                <a:spcPct val="100000"/>
              </a:lnSpc>
              <a:buFont typeface="+mj-lt"/>
              <a:buAutoNum type="arabicPeriod"/>
            </a:pPr>
            <a:r>
              <a:rPr lang="es-CO" sz="1800" dirty="0">
                <a:latin typeface="Arial Narrow"/>
                <a:ea typeface="Arial Narrow"/>
                <a:cs typeface="Arial Narrow"/>
                <a:sym typeface="Arial Narrow"/>
              </a:rPr>
              <a:t>Disparadores.</a:t>
            </a:r>
          </a:p>
          <a:p>
            <a:pPr marL="1257300" lvl="1">
              <a:lnSpc>
                <a:spcPct val="100000"/>
              </a:lnSpc>
              <a:buFont typeface="+mj-lt"/>
              <a:buAutoNum type="arabicPeriod"/>
            </a:pPr>
            <a:r>
              <a:rPr lang="es-CO" sz="1800" dirty="0">
                <a:latin typeface="Arial Narrow"/>
                <a:ea typeface="Arial Narrow"/>
                <a:cs typeface="Arial Narrow"/>
                <a:sym typeface="Arial Narrow"/>
              </a:rPr>
              <a:t>Secuencias.</a:t>
            </a:r>
          </a:p>
          <a:p>
            <a:pPr marL="800100">
              <a:lnSpc>
                <a:spcPct val="100000"/>
              </a:lnSpc>
              <a:buFont typeface="+mj-lt"/>
              <a:buAutoNum type="arabicPeriod"/>
            </a:pPr>
            <a:r>
              <a:rPr lang="es-CO" sz="1800" dirty="0">
                <a:latin typeface="Arial Narrow"/>
                <a:ea typeface="Arial Narrow"/>
                <a:cs typeface="Arial Narrow"/>
                <a:sym typeface="Arial Narrow"/>
              </a:rPr>
              <a:t>Estructura de datos complejos.</a:t>
            </a:r>
          </a:p>
          <a:p>
            <a:pPr marL="1257300" lvl="1">
              <a:lnSpc>
                <a:spcPct val="100000"/>
              </a:lnSpc>
              <a:buFont typeface="+mj-lt"/>
              <a:buAutoNum type="arabicPeriod"/>
            </a:pPr>
            <a:r>
              <a:rPr lang="es-CO" sz="1800" dirty="0">
                <a:latin typeface="Arial Narrow"/>
                <a:ea typeface="Arial Narrow"/>
                <a:cs typeface="Arial Narrow"/>
                <a:sym typeface="Arial Narrow"/>
              </a:rPr>
              <a:t>Datos en XML</a:t>
            </a:r>
          </a:p>
          <a:p>
            <a:pPr marL="1257300" lvl="1">
              <a:lnSpc>
                <a:spcPct val="100000"/>
              </a:lnSpc>
              <a:buFont typeface="+mj-lt"/>
              <a:buAutoNum type="arabicPeriod"/>
            </a:pPr>
            <a:r>
              <a:rPr lang="es-CO" sz="1800" dirty="0">
                <a:latin typeface="Arial Narrow"/>
                <a:ea typeface="Arial Narrow"/>
                <a:cs typeface="Arial Narrow"/>
                <a:sym typeface="Arial Narrow"/>
              </a:rPr>
              <a:t>Consulta y transformación de XML</a:t>
            </a:r>
          </a:p>
          <a:p>
            <a:pPr marL="1257300" lvl="1">
              <a:lnSpc>
                <a:spcPct val="100000"/>
              </a:lnSpc>
              <a:buFont typeface="+mj-lt"/>
              <a:buAutoNum type="arabicPeriod"/>
            </a:pPr>
            <a:r>
              <a:rPr lang="es-CO" sz="1800" dirty="0">
                <a:latin typeface="Arial Narrow"/>
                <a:ea typeface="Arial Narrow"/>
                <a:cs typeface="Arial Narrow"/>
                <a:sym typeface="Arial Narrow"/>
              </a:rPr>
              <a:t>Datos en JSON</a:t>
            </a:r>
          </a:p>
          <a:p>
            <a:pPr marL="1257300" lvl="1">
              <a:lnSpc>
                <a:spcPct val="100000"/>
              </a:lnSpc>
              <a:buFont typeface="+mj-lt"/>
              <a:buAutoNum type="arabicPeriod"/>
            </a:pPr>
            <a:r>
              <a:rPr lang="es-CO" sz="1800" dirty="0">
                <a:latin typeface="Arial Narrow"/>
                <a:ea typeface="Arial Narrow"/>
                <a:cs typeface="Arial Narrow"/>
                <a:sym typeface="Arial Narrow"/>
              </a:rPr>
              <a:t>Consulta y transformación de JSON</a:t>
            </a:r>
          </a:p>
        </p:txBody>
      </p:sp>
    </p:spTree>
    <p:extLst>
      <p:ext uri="{BB962C8B-B14F-4D97-AF65-F5344CB8AC3E}">
        <p14:creationId xmlns:p14="http://schemas.microsoft.com/office/powerpoint/2010/main" val="501641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CURSORES EN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En PostgreSQL, un cursor es un puntero que permite recorrer un conjunto de resultados fila a fila, de manera similar a como lo harías con un puntero en un lenguaje de programación. Esto resulta especialmente útil cuando necesitas procesar cada fila de un resultado de forma individual, realizando operaciones específicas sobre cada registro.</a:t>
            </a:r>
          </a:p>
        </p:txBody>
      </p:sp>
    </p:spTree>
    <p:extLst>
      <p:ext uri="{BB962C8B-B14F-4D97-AF65-F5344CB8AC3E}">
        <p14:creationId xmlns:p14="http://schemas.microsoft.com/office/powerpoint/2010/main" val="37992022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OBJETIVO DE USAR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Procesamiento fila a fila: Cuando necesitas realizar operaciones complejas o personalizadas en cada fila de un resultado, los cursores ofrecen un mecanismo granular para hacerlo.</a:t>
            </a:r>
          </a:p>
          <a:p>
            <a:pPr marL="800100">
              <a:lnSpc>
                <a:spcPct val="100000"/>
              </a:lnSpc>
            </a:pPr>
            <a:r>
              <a:rPr lang="es-CO" sz="2400" dirty="0">
                <a:latin typeface="Arial Narrow"/>
                <a:ea typeface="Arial Narrow"/>
                <a:cs typeface="Arial Narrow"/>
                <a:sym typeface="Arial Narrow"/>
              </a:rPr>
              <a:t>Lógica compleja: Los cursores permiten implementar lógica de negocio más compleja, como actualizar múltiples filas en función de condiciones específicas o realizar cálculos acumulados.</a:t>
            </a:r>
          </a:p>
          <a:p>
            <a:pPr marL="800100">
              <a:lnSpc>
                <a:spcPct val="100000"/>
              </a:lnSpc>
            </a:pPr>
            <a:r>
              <a:rPr lang="es-CO" sz="2400" dirty="0">
                <a:latin typeface="Arial Narrow"/>
                <a:ea typeface="Arial Narrow"/>
                <a:cs typeface="Arial Narrow"/>
                <a:sym typeface="Arial Narrow"/>
              </a:rPr>
              <a:t>Integración con otras herramientas: En algunos casos, los cursores pueden ser necesarios para integrar PostgreSQL con otras herramientas o lenguajes de programación que requieren un acceso fila a fila a los datos.</a:t>
            </a:r>
          </a:p>
        </p:txBody>
      </p:sp>
    </p:spTree>
    <p:extLst>
      <p:ext uri="{BB962C8B-B14F-4D97-AF65-F5344CB8AC3E}">
        <p14:creationId xmlns:p14="http://schemas.microsoft.com/office/powerpoint/2010/main" val="6256625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BASICO DE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4601390"/>
            <a:ext cx="9643800" cy="225660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Declaración: Se declara un cursor con la sentencia DECLARE.</a:t>
            </a:r>
          </a:p>
          <a:p>
            <a:pPr indent="0">
              <a:lnSpc>
                <a:spcPct val="100000"/>
              </a:lnSpc>
              <a:buNone/>
            </a:pPr>
            <a:r>
              <a:rPr lang="es-CO" sz="2000" dirty="0">
                <a:latin typeface="Arial Narrow"/>
                <a:ea typeface="Arial Narrow"/>
                <a:cs typeface="Arial Narrow"/>
                <a:sym typeface="Arial Narrow"/>
              </a:rPr>
              <a:t>Apertura: Se abre el cursor con la sentencia OPEN.</a:t>
            </a:r>
          </a:p>
          <a:p>
            <a:pPr indent="0">
              <a:lnSpc>
                <a:spcPct val="100000"/>
              </a:lnSpc>
              <a:buNone/>
            </a:pPr>
            <a:r>
              <a:rPr lang="es-CO" sz="2000" dirty="0" err="1">
                <a:latin typeface="Arial Narrow"/>
                <a:ea typeface="Arial Narrow"/>
                <a:cs typeface="Arial Narrow"/>
                <a:sym typeface="Arial Narrow"/>
              </a:rPr>
              <a:t>Fetch</a:t>
            </a:r>
            <a:r>
              <a:rPr lang="es-CO" sz="2000" dirty="0">
                <a:latin typeface="Arial Narrow"/>
                <a:ea typeface="Arial Narrow"/>
                <a:cs typeface="Arial Narrow"/>
                <a:sym typeface="Arial Narrow"/>
              </a:rPr>
              <a:t>: Se utiliza FETCH para obtener la siguiente fila del cursor.</a:t>
            </a:r>
          </a:p>
          <a:p>
            <a:pPr indent="0">
              <a:lnSpc>
                <a:spcPct val="100000"/>
              </a:lnSpc>
              <a:buNone/>
            </a:pPr>
            <a:r>
              <a:rPr lang="es-CO" sz="2000" dirty="0">
                <a:latin typeface="Arial Narrow"/>
                <a:ea typeface="Arial Narrow"/>
                <a:cs typeface="Arial Narrow"/>
                <a:sym typeface="Arial Narrow"/>
              </a:rPr>
              <a:t>Bucle: Un bucle LOOP se utiliza para iterar sobre todas las filas del cursor.</a:t>
            </a:r>
          </a:p>
          <a:p>
            <a:pPr indent="0">
              <a:lnSpc>
                <a:spcPct val="100000"/>
              </a:lnSpc>
              <a:buNone/>
            </a:pPr>
            <a:r>
              <a:rPr lang="es-CO" sz="2000" dirty="0">
                <a:latin typeface="Arial Narrow"/>
                <a:ea typeface="Arial Narrow"/>
                <a:cs typeface="Arial Narrow"/>
                <a:sym typeface="Arial Narrow"/>
              </a:rPr>
              <a:t>Cierre: Se cierra el cursor con la sentencia CLOSE.</a:t>
            </a:r>
          </a:p>
        </p:txBody>
      </p:sp>
      <p:pic>
        <p:nvPicPr>
          <p:cNvPr id="4" name="Imagen 3">
            <a:extLst>
              <a:ext uri="{FF2B5EF4-FFF2-40B4-BE49-F238E27FC236}">
                <a16:creationId xmlns:a16="http://schemas.microsoft.com/office/drawing/2014/main" id="{CF33EE57-BE96-E3EA-EAE2-A5086B65C04F}"/>
              </a:ext>
            </a:extLst>
          </p:cNvPr>
          <p:cNvPicPr>
            <a:picLocks noChangeAspect="1"/>
          </p:cNvPicPr>
          <p:nvPr/>
        </p:nvPicPr>
        <p:blipFill>
          <a:blip r:embed="rId3"/>
          <a:stretch>
            <a:fillRect/>
          </a:stretch>
        </p:blipFill>
        <p:spPr>
          <a:xfrm>
            <a:off x="2895907" y="1623798"/>
            <a:ext cx="5810250" cy="2838450"/>
          </a:xfrm>
          <a:prstGeom prst="rect">
            <a:avLst/>
          </a:prstGeom>
        </p:spPr>
      </p:pic>
    </p:spTree>
    <p:extLst>
      <p:ext uri="{BB962C8B-B14F-4D97-AF65-F5344CB8AC3E}">
        <p14:creationId xmlns:p14="http://schemas.microsoft.com/office/powerpoint/2010/main" val="8805339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COMPLETO DE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 name="Imagen 6">
            <a:extLst>
              <a:ext uri="{FF2B5EF4-FFF2-40B4-BE49-F238E27FC236}">
                <a16:creationId xmlns:a16="http://schemas.microsoft.com/office/drawing/2014/main" id="{B0370101-C093-ADF9-93C6-8B7027F6DE71}"/>
              </a:ext>
            </a:extLst>
          </p:cNvPr>
          <p:cNvPicPr>
            <a:picLocks noChangeAspect="1"/>
          </p:cNvPicPr>
          <p:nvPr/>
        </p:nvPicPr>
        <p:blipFill>
          <a:blip r:embed="rId3"/>
          <a:stretch>
            <a:fillRect/>
          </a:stretch>
        </p:blipFill>
        <p:spPr>
          <a:xfrm>
            <a:off x="2358513" y="1717572"/>
            <a:ext cx="7239000" cy="4838700"/>
          </a:xfrm>
          <a:prstGeom prst="rect">
            <a:avLst/>
          </a:prstGeom>
        </p:spPr>
      </p:pic>
    </p:spTree>
    <p:extLst>
      <p:ext uri="{BB962C8B-B14F-4D97-AF65-F5344CB8AC3E}">
        <p14:creationId xmlns:p14="http://schemas.microsoft.com/office/powerpoint/2010/main" val="9836748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Rendimiento: Los cursores pueden afectar el rendimiento, especialmente en conjuntos de datos grandes. Es recomendable utilizarlos de forma juiciosa y evaluar alternativas como consultas con cláusulas FOR o funciones de ventana cuando sea posible.</a:t>
            </a:r>
          </a:p>
          <a:p>
            <a:pPr marL="800100">
              <a:lnSpc>
                <a:spcPct val="100000"/>
              </a:lnSpc>
            </a:pPr>
            <a:r>
              <a:rPr lang="es-CO" sz="2400" dirty="0">
                <a:latin typeface="Arial Narrow"/>
                <a:ea typeface="Arial Narrow"/>
                <a:cs typeface="Arial Narrow"/>
                <a:sym typeface="Arial Narrow"/>
              </a:rPr>
              <a:t>Complejidad: El código con cursores puede ser más complejo de leer y mantener que el código que utiliza consultas simples.</a:t>
            </a:r>
          </a:p>
          <a:p>
            <a:pPr marL="800100">
              <a:lnSpc>
                <a:spcPct val="100000"/>
              </a:lnSpc>
            </a:pPr>
            <a:r>
              <a:rPr lang="es-CO" sz="2400" dirty="0">
                <a:latin typeface="Arial Narrow"/>
                <a:ea typeface="Arial Narrow"/>
                <a:cs typeface="Arial Narrow"/>
                <a:sym typeface="Arial Narrow"/>
              </a:rPr>
              <a:t>Alternativas: En muchos casos, se pueden obtener resultados similares utilizando </a:t>
            </a:r>
            <a:r>
              <a:rPr lang="es-CO" sz="2400" dirty="0" err="1">
                <a:latin typeface="Arial Narrow"/>
                <a:ea typeface="Arial Narrow"/>
                <a:cs typeface="Arial Narrow"/>
                <a:sym typeface="Arial Narrow"/>
              </a:rPr>
              <a:t>metodos</a:t>
            </a:r>
            <a:r>
              <a:rPr lang="es-CO" sz="2400" dirty="0">
                <a:latin typeface="Arial Narrow"/>
                <a:ea typeface="Arial Narrow"/>
                <a:cs typeface="Arial Narrow"/>
                <a:sym typeface="Arial Narrow"/>
              </a:rPr>
              <a:t> de </a:t>
            </a:r>
            <a:r>
              <a:rPr lang="es-CO" sz="2400" dirty="0" err="1">
                <a:latin typeface="Arial Narrow"/>
                <a:ea typeface="Arial Narrow"/>
                <a:cs typeface="Arial Narrow"/>
                <a:sym typeface="Arial Narrow"/>
              </a:rPr>
              <a:t>BackEnd</a:t>
            </a:r>
            <a:r>
              <a:rPr lang="es-CO" sz="2400" dirty="0">
                <a:latin typeface="Arial Narrow"/>
                <a:ea typeface="Arial Narrow"/>
                <a:cs typeface="Arial Narrow"/>
                <a:sym typeface="Arial Narrow"/>
              </a:rPr>
              <a:t>, consultas anidadas o expresiones comunes a tablas. Estas alternativas suelen ser más eficientes y fáciles de leer.</a:t>
            </a:r>
          </a:p>
        </p:txBody>
      </p:sp>
    </p:spTree>
    <p:extLst>
      <p:ext uri="{BB962C8B-B14F-4D97-AF65-F5344CB8AC3E}">
        <p14:creationId xmlns:p14="http://schemas.microsoft.com/office/powerpoint/2010/main" val="3958265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CUANDO UTILIZAR LOS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b="1" dirty="0">
                <a:latin typeface="Arial Narrow"/>
                <a:ea typeface="Arial Narrow"/>
                <a:cs typeface="Arial Narrow"/>
                <a:sym typeface="Arial Narrow"/>
              </a:rPr>
              <a:t>¿Cuándo usar cursores?</a:t>
            </a:r>
          </a:p>
          <a:p>
            <a:pPr indent="0">
              <a:lnSpc>
                <a:spcPct val="100000"/>
              </a:lnSpc>
              <a:buNone/>
            </a:pPr>
            <a:r>
              <a:rPr lang="es-CO" sz="2000" dirty="0">
                <a:latin typeface="Arial Narrow"/>
                <a:ea typeface="Arial Narrow"/>
                <a:cs typeface="Arial Narrow"/>
                <a:sym typeface="Arial Narrow"/>
              </a:rPr>
              <a:t>Cuando necesitas procesar cada fila de un resultado de forma individual y realizar operaciones complejas o personalizadas.</a:t>
            </a:r>
          </a:p>
          <a:p>
            <a:pPr indent="0">
              <a:lnSpc>
                <a:spcPct val="100000"/>
              </a:lnSpc>
              <a:buNone/>
            </a:pPr>
            <a:r>
              <a:rPr lang="es-CO" sz="2000" dirty="0">
                <a:latin typeface="Arial Narrow"/>
                <a:ea typeface="Arial Narrow"/>
                <a:cs typeface="Arial Narrow"/>
                <a:sym typeface="Arial Narrow"/>
              </a:rPr>
              <a:t>Cuando necesitas actualizar múltiples filas en función de condiciones específicas que no se pueden expresar fácilmente con una sola consulta.</a:t>
            </a:r>
          </a:p>
          <a:p>
            <a:pPr indent="0">
              <a:lnSpc>
                <a:spcPct val="100000"/>
              </a:lnSpc>
              <a:buNone/>
            </a:pPr>
            <a:r>
              <a:rPr lang="es-CO" sz="2000" dirty="0">
                <a:latin typeface="Arial Narrow"/>
                <a:ea typeface="Arial Narrow"/>
                <a:cs typeface="Arial Narrow"/>
                <a:sym typeface="Arial Narrow"/>
              </a:rPr>
              <a:t>Cuando estás trabajando con </a:t>
            </a:r>
            <a:r>
              <a:rPr lang="es-CO" sz="2000" dirty="0" err="1">
                <a:latin typeface="Arial Narrow"/>
                <a:ea typeface="Arial Narrow"/>
                <a:cs typeface="Arial Narrow"/>
                <a:sym typeface="Arial Narrow"/>
              </a:rPr>
              <a:t>legacy</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code</a:t>
            </a:r>
            <a:r>
              <a:rPr lang="es-CO" sz="2000" dirty="0">
                <a:latin typeface="Arial Narrow"/>
                <a:ea typeface="Arial Narrow"/>
                <a:cs typeface="Arial Narrow"/>
                <a:sym typeface="Arial Narrow"/>
              </a:rPr>
              <a:t> o sistemas heredados que utilizan cursores.</a:t>
            </a:r>
          </a:p>
          <a:p>
            <a:pPr indent="0">
              <a:lnSpc>
                <a:spcPct val="100000"/>
              </a:lnSpc>
              <a:buNone/>
            </a:pPr>
            <a:r>
              <a:rPr lang="es-CO" sz="2000" b="1" dirty="0">
                <a:latin typeface="Arial Narrow"/>
                <a:ea typeface="Arial Narrow"/>
                <a:cs typeface="Arial Narrow"/>
                <a:sym typeface="Arial Narrow"/>
              </a:rPr>
              <a:t>¿Cuándo evitar los cursores?</a:t>
            </a:r>
          </a:p>
          <a:p>
            <a:pPr indent="0">
              <a:lnSpc>
                <a:spcPct val="100000"/>
              </a:lnSpc>
              <a:buNone/>
            </a:pPr>
            <a:r>
              <a:rPr lang="es-CO" sz="2000" dirty="0">
                <a:latin typeface="Arial Narrow"/>
                <a:ea typeface="Arial Narrow"/>
                <a:cs typeface="Arial Narrow"/>
                <a:sym typeface="Arial Narrow"/>
              </a:rPr>
              <a:t>Cuando necesitas un rendimiento óptimo y estás trabajando con grandes conjuntos de datos.</a:t>
            </a:r>
          </a:p>
          <a:p>
            <a:pPr indent="0">
              <a:lnSpc>
                <a:spcPct val="100000"/>
              </a:lnSpc>
              <a:buNone/>
            </a:pPr>
            <a:r>
              <a:rPr lang="es-CO" sz="2000" dirty="0">
                <a:latin typeface="Arial Narrow"/>
                <a:ea typeface="Arial Narrow"/>
                <a:cs typeface="Arial Narrow"/>
                <a:sym typeface="Arial Narrow"/>
              </a:rPr>
              <a:t>Cuando la lógica de procesamiento se puede expresar de forma más sencilla utilizando otras características de SQL.</a:t>
            </a:r>
          </a:p>
          <a:p>
            <a:pPr indent="0">
              <a:lnSpc>
                <a:spcPct val="100000"/>
              </a:lnSpc>
              <a:buNone/>
            </a:pPr>
            <a:r>
              <a:rPr lang="es-CO" sz="2000" dirty="0">
                <a:latin typeface="Arial Narrow"/>
                <a:ea typeface="Arial Narrow"/>
                <a:cs typeface="Arial Narrow"/>
                <a:sym typeface="Arial Narrow"/>
              </a:rPr>
              <a:t>Cuando estás aprendiendo PostgreSQL y quieres evitar complejidades innecesarias.</a:t>
            </a:r>
          </a:p>
        </p:txBody>
      </p:sp>
    </p:spTree>
    <p:extLst>
      <p:ext uri="{BB962C8B-B14F-4D97-AF65-F5344CB8AC3E}">
        <p14:creationId xmlns:p14="http://schemas.microsoft.com/office/powerpoint/2010/main" val="6994019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0 SOBRE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Una empresa de transporte tiene una base de datos que almacena información sobre los envíos realizados. Esta base de datos contiene una tabla llamada envíos con las siguientes columnas: id, </a:t>
            </a:r>
            <a:r>
              <a:rPr lang="es-CO" sz="2200" dirty="0" err="1">
                <a:latin typeface="Arial Narrow"/>
                <a:ea typeface="Arial Narrow"/>
                <a:cs typeface="Arial Narrow"/>
                <a:sym typeface="Arial Narrow"/>
              </a:rPr>
              <a:t>fecha_envio</a:t>
            </a:r>
            <a:r>
              <a:rPr lang="es-CO" sz="2200" dirty="0">
                <a:latin typeface="Arial Narrow"/>
                <a:ea typeface="Arial Narrow"/>
                <a:cs typeface="Arial Narrow"/>
                <a:sym typeface="Arial Narrow"/>
              </a:rPr>
              <a:t>, destino, observación, estado (puede ser 'pendiente', '</a:t>
            </a:r>
            <a:r>
              <a:rPr lang="es-CO" sz="2200" dirty="0" err="1">
                <a:latin typeface="Arial Narrow"/>
                <a:ea typeface="Arial Narrow"/>
                <a:cs typeface="Arial Narrow"/>
                <a:sym typeface="Arial Narrow"/>
              </a:rPr>
              <a:t>en_ruta</a:t>
            </a:r>
            <a:r>
              <a:rPr lang="es-CO" sz="2200" dirty="0">
                <a:latin typeface="Arial Narrow"/>
                <a:ea typeface="Arial Narrow"/>
                <a:cs typeface="Arial Narrow"/>
                <a:sym typeface="Arial Narrow"/>
              </a:rPr>
              <a:t>', 'entregado’). Se requiere poblar la tabla con mas de 100 registros con datos diferentes.</a:t>
            </a:r>
          </a:p>
        </p:txBody>
      </p:sp>
    </p:spTree>
    <p:extLst>
      <p:ext uri="{BB962C8B-B14F-4D97-AF65-F5344CB8AC3E}">
        <p14:creationId xmlns:p14="http://schemas.microsoft.com/office/powerpoint/2010/main" val="64646639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SOBRE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487918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Una empresa de transporte tiene una base de datos que almacena información sobre los envíos realizados. Esta base de datos contiene una tabla llamada envíos con las siguientes columnas: id, </a:t>
            </a:r>
            <a:r>
              <a:rPr lang="es-CO" sz="2200" dirty="0" err="1">
                <a:latin typeface="Arial Narrow"/>
                <a:ea typeface="Arial Narrow"/>
                <a:cs typeface="Arial Narrow"/>
                <a:sym typeface="Arial Narrow"/>
              </a:rPr>
              <a:t>fecha_envio</a:t>
            </a:r>
            <a:r>
              <a:rPr lang="es-CO" sz="2200" dirty="0">
                <a:latin typeface="Arial Narrow"/>
                <a:ea typeface="Arial Narrow"/>
                <a:cs typeface="Arial Narrow"/>
                <a:sym typeface="Arial Narrow"/>
              </a:rPr>
              <a:t>, destino, observación, estado (puede ser 'pendiente', '</a:t>
            </a:r>
            <a:r>
              <a:rPr lang="es-CO" sz="2200" dirty="0" err="1">
                <a:latin typeface="Arial Narrow"/>
                <a:ea typeface="Arial Narrow"/>
                <a:cs typeface="Arial Narrow"/>
                <a:sym typeface="Arial Narrow"/>
              </a:rPr>
              <a:t>en_ruta</a:t>
            </a:r>
            <a:r>
              <a:rPr lang="es-CO" sz="2200" dirty="0">
                <a:latin typeface="Arial Narrow"/>
                <a:ea typeface="Arial Narrow"/>
                <a:cs typeface="Arial Narrow"/>
                <a:sym typeface="Arial Narrow"/>
              </a:rPr>
              <a:t>', 'entregado’).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 procedimiento/</a:t>
            </a:r>
            <a:r>
              <a:rPr lang="es-CO" sz="2200" dirty="0" err="1">
                <a:latin typeface="Arial Narrow"/>
                <a:ea typeface="Arial Narrow"/>
                <a:cs typeface="Arial Narrow"/>
                <a:sym typeface="Arial Narrow"/>
              </a:rPr>
              <a:t>funcion</a:t>
            </a:r>
            <a:r>
              <a:rPr lang="es-CO" sz="2200" dirty="0">
                <a:latin typeface="Arial Narrow"/>
                <a:ea typeface="Arial Narrow"/>
                <a:cs typeface="Arial Narrow"/>
                <a:sym typeface="Arial Narrow"/>
              </a:rPr>
              <a:t> almacenado llamado: “</a:t>
            </a:r>
            <a:r>
              <a:rPr lang="es-CO" sz="2200" dirty="0" err="1">
                <a:latin typeface="Arial Narrow"/>
                <a:ea typeface="Arial Narrow"/>
                <a:cs typeface="Arial Narrow"/>
                <a:sym typeface="Arial Narrow"/>
              </a:rPr>
              <a:t>primera_fase_envio</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Crear un cursor para recorrer todos los envíos pendientes.</a:t>
            </a:r>
          </a:p>
          <a:p>
            <a:pPr marL="800100">
              <a:lnSpc>
                <a:spcPct val="100000"/>
              </a:lnSpc>
            </a:pPr>
            <a:r>
              <a:rPr lang="es-CO" sz="2200" dirty="0">
                <a:latin typeface="Arial Narrow"/>
                <a:ea typeface="Arial Narrow"/>
                <a:cs typeface="Arial Narrow"/>
                <a:sym typeface="Arial Narrow"/>
              </a:rPr>
              <a:t>Por cada pedido agregar la observación de “Primera etapa del </a:t>
            </a:r>
            <a:r>
              <a:rPr lang="es-CO" sz="2200" dirty="0" err="1">
                <a:latin typeface="Arial Narrow"/>
                <a:ea typeface="Arial Narrow"/>
                <a:cs typeface="Arial Narrow"/>
                <a:sym typeface="Arial Narrow"/>
              </a:rPr>
              <a:t>envio</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Actualizar el estado de cada envío pendiente a '</a:t>
            </a:r>
            <a:r>
              <a:rPr lang="es-CO" sz="2200" dirty="0" err="1">
                <a:latin typeface="Arial Narrow"/>
                <a:ea typeface="Arial Narrow"/>
                <a:cs typeface="Arial Narrow"/>
                <a:sym typeface="Arial Narrow"/>
              </a:rPr>
              <a:t>en_ruta</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41173620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SOBRE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487918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Una empresa de transporte tiene una base de datos que almacena información sobre los envíos realizados. Esta base de datos contiene una tabla llamada envíos con las siguientes columnas: id, </a:t>
            </a:r>
            <a:r>
              <a:rPr lang="es-CO" sz="2200" dirty="0" err="1">
                <a:latin typeface="Arial Narrow"/>
                <a:ea typeface="Arial Narrow"/>
                <a:cs typeface="Arial Narrow"/>
                <a:sym typeface="Arial Narrow"/>
              </a:rPr>
              <a:t>fecha_envio</a:t>
            </a:r>
            <a:r>
              <a:rPr lang="es-CO" sz="2200" dirty="0">
                <a:latin typeface="Arial Narrow"/>
                <a:ea typeface="Arial Narrow"/>
                <a:cs typeface="Arial Narrow"/>
                <a:sym typeface="Arial Narrow"/>
              </a:rPr>
              <a:t>, destino, observación, estado (puede ser 'pendiente', '</a:t>
            </a:r>
            <a:r>
              <a:rPr lang="es-CO" sz="2200" dirty="0" err="1">
                <a:latin typeface="Arial Narrow"/>
                <a:ea typeface="Arial Narrow"/>
                <a:cs typeface="Arial Narrow"/>
                <a:sym typeface="Arial Narrow"/>
              </a:rPr>
              <a:t>en_ruta</a:t>
            </a:r>
            <a:r>
              <a:rPr lang="es-CO" sz="2200" dirty="0">
                <a:latin typeface="Arial Narrow"/>
                <a:ea typeface="Arial Narrow"/>
                <a:cs typeface="Arial Narrow"/>
                <a:sym typeface="Arial Narrow"/>
              </a:rPr>
              <a:t>', 'entregado’).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 procedimiento/</a:t>
            </a:r>
            <a:r>
              <a:rPr lang="es-CO" sz="2200" dirty="0" err="1">
                <a:latin typeface="Arial Narrow"/>
                <a:ea typeface="Arial Narrow"/>
                <a:cs typeface="Arial Narrow"/>
                <a:sym typeface="Arial Narrow"/>
              </a:rPr>
              <a:t>funcion</a:t>
            </a:r>
            <a:r>
              <a:rPr lang="es-CO" sz="2200" dirty="0">
                <a:latin typeface="Arial Narrow"/>
                <a:ea typeface="Arial Narrow"/>
                <a:cs typeface="Arial Narrow"/>
                <a:sym typeface="Arial Narrow"/>
              </a:rPr>
              <a:t> almacenada llamado: “</a:t>
            </a:r>
            <a:r>
              <a:rPr lang="es-CO" sz="2200" dirty="0" err="1">
                <a:latin typeface="Arial Narrow"/>
                <a:ea typeface="Arial Narrow"/>
                <a:cs typeface="Arial Narrow"/>
                <a:sym typeface="Arial Narrow"/>
              </a:rPr>
              <a:t>primera_fase_envio</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Crear un cursor para eliminar los envíos que tengan más de 30 días en estado 'entregado’.</a:t>
            </a:r>
          </a:p>
          <a:p>
            <a:pPr marL="800100">
              <a:lnSpc>
                <a:spcPct val="100000"/>
              </a:lnSpc>
            </a:pPr>
            <a:r>
              <a:rPr lang="es-CO" sz="2200" dirty="0">
                <a:latin typeface="Arial Narrow"/>
                <a:ea typeface="Arial Narrow"/>
                <a:cs typeface="Arial Narrow"/>
                <a:sym typeface="Arial Narrow"/>
              </a:rPr>
              <a:t>Devolver el total de envíos que se eliminaron.</a:t>
            </a:r>
          </a:p>
        </p:txBody>
      </p:sp>
    </p:spTree>
    <p:extLst>
      <p:ext uri="{BB962C8B-B14F-4D97-AF65-F5344CB8AC3E}">
        <p14:creationId xmlns:p14="http://schemas.microsoft.com/office/powerpoint/2010/main" val="35769940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3 SOBRE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487918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Una empresa de transporte tiene una base de datos que almacena información sobre los envíos realizados. Esta base de datos contiene una tabla llamada envíos con las siguientes columnas: id, </a:t>
            </a:r>
            <a:r>
              <a:rPr lang="es-CO" sz="2200" dirty="0" err="1">
                <a:latin typeface="Arial Narrow"/>
                <a:ea typeface="Arial Narrow"/>
                <a:cs typeface="Arial Narrow"/>
                <a:sym typeface="Arial Narrow"/>
              </a:rPr>
              <a:t>fecha_envio</a:t>
            </a:r>
            <a:r>
              <a:rPr lang="es-CO" sz="2200" dirty="0">
                <a:latin typeface="Arial Narrow"/>
                <a:ea typeface="Arial Narrow"/>
                <a:cs typeface="Arial Narrow"/>
                <a:sym typeface="Arial Narrow"/>
              </a:rPr>
              <a:t>, destino, observación, estado (puede ser 'pendiente', '</a:t>
            </a:r>
            <a:r>
              <a:rPr lang="es-CO" sz="2200" dirty="0" err="1">
                <a:latin typeface="Arial Narrow"/>
                <a:ea typeface="Arial Narrow"/>
                <a:cs typeface="Arial Narrow"/>
                <a:sym typeface="Arial Narrow"/>
              </a:rPr>
              <a:t>en_ruta</a:t>
            </a:r>
            <a:r>
              <a:rPr lang="es-CO" sz="2200" dirty="0">
                <a:latin typeface="Arial Narrow"/>
                <a:ea typeface="Arial Narrow"/>
                <a:cs typeface="Arial Narrow"/>
                <a:sym typeface="Arial Narrow"/>
              </a:rPr>
              <a:t>', 'entregado’).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 procedimiento/</a:t>
            </a:r>
            <a:r>
              <a:rPr lang="es-CO" sz="2200" dirty="0" err="1">
                <a:latin typeface="Arial Narrow"/>
                <a:ea typeface="Arial Narrow"/>
                <a:cs typeface="Arial Narrow"/>
                <a:sym typeface="Arial Narrow"/>
              </a:rPr>
              <a:t>funcion</a:t>
            </a:r>
            <a:r>
              <a:rPr lang="es-CO" sz="2200" dirty="0">
                <a:latin typeface="Arial Narrow"/>
                <a:ea typeface="Arial Narrow"/>
                <a:cs typeface="Arial Narrow"/>
                <a:sym typeface="Arial Narrow"/>
              </a:rPr>
              <a:t> almacenada llamado: “</a:t>
            </a:r>
            <a:r>
              <a:rPr lang="es-CO" sz="2200" dirty="0" err="1">
                <a:latin typeface="Arial Narrow"/>
                <a:ea typeface="Arial Narrow"/>
                <a:cs typeface="Arial Narrow"/>
                <a:sym typeface="Arial Narrow"/>
              </a:rPr>
              <a:t>ultima_fase_envio</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Crear un cursor para actualizar los envíos que estén “en ruta” a “entregado” los envíos que tengan más de 5 días en estado ‘en ruta’.</a:t>
            </a:r>
          </a:p>
          <a:p>
            <a:pPr marL="800100">
              <a:lnSpc>
                <a:spcPct val="100000"/>
              </a:lnSpc>
            </a:pPr>
            <a:r>
              <a:rPr lang="es-CO" sz="2200" dirty="0">
                <a:latin typeface="Arial Narrow"/>
                <a:ea typeface="Arial Narrow"/>
                <a:cs typeface="Arial Narrow"/>
                <a:sym typeface="Arial Narrow"/>
              </a:rPr>
              <a:t>Modificar la observación por “</a:t>
            </a:r>
            <a:r>
              <a:rPr lang="es-CO" sz="2200" dirty="0" err="1">
                <a:latin typeface="Arial Narrow"/>
                <a:ea typeface="Arial Narrow"/>
                <a:cs typeface="Arial Narrow"/>
                <a:sym typeface="Arial Narrow"/>
              </a:rPr>
              <a:t>Envio</a:t>
            </a:r>
            <a:r>
              <a:rPr lang="es-CO" sz="2200" dirty="0">
                <a:latin typeface="Arial Narrow"/>
                <a:ea typeface="Arial Narrow"/>
                <a:cs typeface="Arial Narrow"/>
                <a:sym typeface="Arial Narrow"/>
              </a:rPr>
              <a:t> realizado satisfactoriamente”.</a:t>
            </a:r>
          </a:p>
          <a:p>
            <a:pPr marL="800100">
              <a:lnSpc>
                <a:spcPct val="100000"/>
              </a:lnSpc>
            </a:pPr>
            <a:r>
              <a:rPr lang="es-CO" sz="2200" dirty="0">
                <a:latin typeface="Arial Narrow"/>
                <a:ea typeface="Arial Narrow"/>
                <a:cs typeface="Arial Narrow"/>
                <a:sym typeface="Arial Narrow"/>
              </a:rPr>
              <a:t>Devolver la información de esos pedidos enviados.</a:t>
            </a:r>
          </a:p>
        </p:txBody>
      </p:sp>
    </p:spTree>
    <p:extLst>
      <p:ext uri="{BB962C8B-B14F-4D97-AF65-F5344CB8AC3E}">
        <p14:creationId xmlns:p14="http://schemas.microsoft.com/office/powerpoint/2010/main" val="633431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2</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400" dirty="0">
                <a:latin typeface="Arial Narrow"/>
                <a:ea typeface="Arial Narrow"/>
                <a:cs typeface="Arial Narrow"/>
                <a:sym typeface="Arial Narrow"/>
              </a:rPr>
              <a:t>Bases de datos de grafos.</a:t>
            </a:r>
          </a:p>
          <a:p>
            <a:pPr marL="1257300" lvl="1">
              <a:lnSpc>
                <a:spcPct val="100000"/>
              </a:lnSpc>
              <a:buFont typeface="+mj-lt"/>
              <a:buAutoNum type="arabicPeriod"/>
            </a:pPr>
            <a:r>
              <a:rPr lang="es-CO" sz="1400" dirty="0">
                <a:latin typeface="Arial Narrow"/>
                <a:ea typeface="Arial Narrow"/>
                <a:cs typeface="Arial Narrow"/>
                <a:sym typeface="Arial Narrow"/>
              </a:rPr>
              <a:t>Importancia de las bases de datos de grafos.</a:t>
            </a:r>
          </a:p>
          <a:p>
            <a:pPr marL="1257300" lvl="1">
              <a:lnSpc>
                <a:spcPct val="100000"/>
              </a:lnSpc>
              <a:buFont typeface="+mj-lt"/>
              <a:buAutoNum type="arabicPeriod"/>
            </a:pPr>
            <a:r>
              <a:rPr lang="es-CO" sz="1400" dirty="0">
                <a:latin typeface="Arial Narrow"/>
                <a:ea typeface="Arial Narrow"/>
                <a:cs typeface="Arial Narrow"/>
                <a:sym typeface="Arial Narrow"/>
              </a:rPr>
              <a:t>Base de datos Neo4j</a:t>
            </a:r>
          </a:p>
          <a:p>
            <a:pPr marL="1257300" lvl="1">
              <a:lnSpc>
                <a:spcPct val="100000"/>
              </a:lnSpc>
              <a:buFont typeface="+mj-lt"/>
              <a:buAutoNum type="arabicPeriod"/>
            </a:pPr>
            <a:r>
              <a:rPr lang="es-CO" sz="1400" dirty="0">
                <a:latin typeface="Arial Narrow"/>
                <a:ea typeface="Arial Narrow"/>
                <a:cs typeface="Arial Narrow"/>
                <a:sym typeface="Arial Narrow"/>
              </a:rPr>
              <a:t>Modelos relacionales a grafos.</a:t>
            </a:r>
          </a:p>
          <a:p>
            <a:pPr marL="1257300" lvl="1">
              <a:lnSpc>
                <a:spcPct val="100000"/>
              </a:lnSpc>
              <a:buFont typeface="+mj-lt"/>
              <a:buAutoNum type="arabicPeriod"/>
            </a:pPr>
            <a:r>
              <a:rPr lang="es-CO" sz="1400" dirty="0">
                <a:latin typeface="Arial Narrow"/>
                <a:ea typeface="Arial Narrow"/>
                <a:cs typeface="Arial Narrow"/>
                <a:sym typeface="Arial Narrow"/>
              </a:rPr>
              <a:t>Nodos y relaciones claves.</a:t>
            </a:r>
          </a:p>
          <a:p>
            <a:pPr marL="1257300" lvl="1">
              <a:lnSpc>
                <a:spcPct val="100000"/>
              </a:lnSpc>
              <a:buFont typeface="+mj-lt"/>
              <a:buAutoNum type="arabicPeriod"/>
            </a:pPr>
            <a:r>
              <a:rPr lang="es-CO" sz="1400" dirty="0">
                <a:latin typeface="Arial Narrow"/>
                <a:ea typeface="Arial Narrow"/>
                <a:cs typeface="Arial Narrow"/>
                <a:sym typeface="Arial Narrow"/>
              </a:rPr>
              <a:t>Lenguaje </a:t>
            </a:r>
            <a:r>
              <a:rPr lang="es-CO" sz="1400" dirty="0" err="1">
                <a:latin typeface="Arial Narrow"/>
                <a:ea typeface="Arial Narrow"/>
                <a:cs typeface="Arial Narrow"/>
                <a:sym typeface="Arial Narrow"/>
              </a:rPr>
              <a:t>Cypher</a:t>
            </a:r>
            <a:r>
              <a:rPr lang="es-CO" sz="1400" dirty="0">
                <a:latin typeface="Arial Narrow"/>
                <a:ea typeface="Arial Narrow"/>
                <a:cs typeface="Arial Narrow"/>
                <a:sym typeface="Arial Narrow"/>
              </a:rPr>
              <a:t> para Neo4j</a:t>
            </a:r>
          </a:p>
          <a:p>
            <a:pPr marL="800100">
              <a:lnSpc>
                <a:spcPct val="100000"/>
              </a:lnSpc>
              <a:buFont typeface="+mj-lt"/>
              <a:buAutoNum type="arabicPeriod"/>
            </a:pPr>
            <a:r>
              <a:rPr lang="es-CO" sz="1400" dirty="0">
                <a:latin typeface="Arial Narrow"/>
                <a:ea typeface="Arial Narrow"/>
                <a:cs typeface="Arial Narrow"/>
                <a:sym typeface="Arial Narrow"/>
              </a:rPr>
              <a:t>NoSQL</a:t>
            </a:r>
          </a:p>
          <a:p>
            <a:pPr marL="1257300" lvl="1">
              <a:lnSpc>
                <a:spcPct val="100000"/>
              </a:lnSpc>
              <a:buFont typeface="+mj-lt"/>
              <a:buAutoNum type="arabicPeriod"/>
            </a:pPr>
            <a:r>
              <a:rPr lang="es-CO" sz="1400" dirty="0">
                <a:latin typeface="Arial Narrow"/>
                <a:ea typeface="Arial Narrow"/>
                <a:cs typeface="Arial Narrow"/>
                <a:sym typeface="Arial Narrow"/>
              </a:rPr>
              <a:t>Diferencias con las bases de datos relacionales</a:t>
            </a:r>
          </a:p>
          <a:p>
            <a:pPr marL="1257300" lvl="1">
              <a:lnSpc>
                <a:spcPct val="100000"/>
              </a:lnSpc>
              <a:buFont typeface="+mj-lt"/>
              <a:buAutoNum type="arabicPeriod"/>
            </a:pPr>
            <a:r>
              <a:rPr lang="es-CO" sz="1400" dirty="0">
                <a:latin typeface="Arial Narrow"/>
                <a:ea typeface="Arial Narrow"/>
                <a:cs typeface="Arial Narrow"/>
                <a:sym typeface="Arial Narrow"/>
              </a:rPr>
              <a:t>Ventajas.</a:t>
            </a:r>
          </a:p>
          <a:p>
            <a:pPr marL="1257300" lvl="1">
              <a:lnSpc>
                <a:spcPct val="100000"/>
              </a:lnSpc>
              <a:buFont typeface="+mj-lt"/>
              <a:buAutoNum type="arabicPeriod"/>
            </a:pPr>
            <a:r>
              <a:rPr lang="es-CO" sz="1400" dirty="0">
                <a:latin typeface="Arial Narrow"/>
                <a:ea typeface="Arial Narrow"/>
                <a:cs typeface="Arial Narrow"/>
                <a:sym typeface="Arial Narrow"/>
              </a:rPr>
              <a:t>Desafíos del NoSQL.</a:t>
            </a:r>
          </a:p>
          <a:p>
            <a:pPr marL="1257300" lvl="1">
              <a:lnSpc>
                <a:spcPct val="100000"/>
              </a:lnSpc>
              <a:buFont typeface="+mj-lt"/>
              <a:buAutoNum type="arabicPeriod"/>
            </a:pPr>
            <a:r>
              <a:rPr lang="es-CO" sz="1400" dirty="0">
                <a:latin typeface="Arial Narrow"/>
                <a:ea typeface="Arial Narrow"/>
                <a:cs typeface="Arial Narrow"/>
                <a:sym typeface="Arial Narrow"/>
              </a:rPr>
              <a:t>Tipos de base de datos NoSQL.</a:t>
            </a:r>
          </a:p>
          <a:p>
            <a:pPr marL="1257300" lvl="1">
              <a:lnSpc>
                <a:spcPct val="100000"/>
              </a:lnSpc>
              <a:buFont typeface="+mj-lt"/>
              <a:buAutoNum type="arabicPeriod"/>
            </a:pPr>
            <a:r>
              <a:rPr lang="es-CO" sz="1400" dirty="0">
                <a:latin typeface="Arial Narrow"/>
                <a:ea typeface="Arial Narrow"/>
                <a:cs typeface="Arial Narrow"/>
                <a:sym typeface="Arial Narrow"/>
              </a:rPr>
              <a:t>Bases de datos documentales: MongoDB.</a:t>
            </a:r>
          </a:p>
          <a:p>
            <a:pPr marL="1257300" lvl="1">
              <a:lnSpc>
                <a:spcPct val="100000"/>
              </a:lnSpc>
              <a:buFont typeface="+mj-lt"/>
              <a:buAutoNum type="arabicPeriod"/>
            </a:pPr>
            <a:r>
              <a:rPr lang="es-CO" sz="1400" dirty="0">
                <a:latin typeface="Arial Narrow"/>
                <a:ea typeface="Arial Narrow"/>
                <a:cs typeface="Arial Narrow"/>
                <a:sym typeface="Arial Narrow"/>
              </a:rPr>
              <a:t>Bases de datos clave – valor: Redis.</a:t>
            </a:r>
          </a:p>
          <a:p>
            <a:pPr marL="1257300" lvl="1">
              <a:lnSpc>
                <a:spcPct val="100000"/>
              </a:lnSpc>
              <a:buFont typeface="+mj-lt"/>
              <a:buAutoNum type="arabicPeriod"/>
            </a:pPr>
            <a:r>
              <a:rPr lang="es-CO" sz="1400" dirty="0">
                <a:latin typeface="Arial Narrow"/>
                <a:ea typeface="Arial Narrow"/>
                <a:cs typeface="Arial Narrow"/>
                <a:sym typeface="Arial Narrow"/>
              </a:rPr>
              <a:t>Operaciones CRUD en MongoDB</a:t>
            </a:r>
          </a:p>
          <a:p>
            <a:pPr marL="800100">
              <a:lnSpc>
                <a:spcPct val="100000"/>
              </a:lnSpc>
              <a:buFont typeface="+mj-lt"/>
              <a:buAutoNum type="arabicPeriod"/>
            </a:pPr>
            <a:r>
              <a:rPr lang="es-CO" sz="1400" dirty="0">
                <a:latin typeface="Arial Narrow"/>
                <a:ea typeface="Arial Narrow"/>
                <a:cs typeface="Arial Narrow"/>
                <a:sym typeface="Arial Narrow"/>
              </a:rPr>
              <a:t>Respaldo en Base de Datos</a:t>
            </a:r>
          </a:p>
          <a:p>
            <a:pPr marL="1257300" lvl="1">
              <a:lnSpc>
                <a:spcPct val="100000"/>
              </a:lnSpc>
              <a:buFont typeface="+mj-lt"/>
              <a:buAutoNum type="arabicPeriod"/>
            </a:pPr>
            <a:r>
              <a:rPr lang="es-CO" sz="1400" dirty="0" err="1">
                <a:latin typeface="Arial Narrow"/>
                <a:ea typeface="Arial Narrow"/>
                <a:cs typeface="Arial Narrow"/>
                <a:sym typeface="Arial Narrow"/>
              </a:rPr>
              <a:t>Backup</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a:latin typeface="Arial Narrow"/>
                <a:ea typeface="Arial Narrow"/>
                <a:cs typeface="Arial Narrow"/>
                <a:sym typeface="Arial Narrow"/>
              </a:rPr>
              <a:t>Restauración</a:t>
            </a:r>
          </a:p>
          <a:p>
            <a:pPr marL="800100">
              <a:lnSpc>
                <a:spcPct val="100000"/>
              </a:lnSpc>
              <a:buFont typeface="+mj-lt"/>
              <a:buAutoNum type="arabicPeriod"/>
            </a:pPr>
            <a:endParaRPr lang="es-CO" sz="1400" dirty="0">
              <a:latin typeface="Arial Narrow"/>
              <a:ea typeface="Arial Narrow"/>
              <a:cs typeface="Arial Narrow"/>
              <a:sym typeface="Arial Narrow"/>
            </a:endParaRPr>
          </a:p>
        </p:txBody>
      </p:sp>
    </p:spTree>
    <p:extLst>
      <p:ext uri="{BB962C8B-B14F-4D97-AF65-F5344CB8AC3E}">
        <p14:creationId xmlns:p14="http://schemas.microsoft.com/office/powerpoint/2010/main" val="10610937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MANEJO DE EXCEPCIONES EN </a:t>
            </a:r>
            <a:br>
              <a:rPr lang="es-CO" sz="3000" dirty="0">
                <a:solidFill>
                  <a:srgbClr val="757070"/>
                </a:solidFill>
                <a:latin typeface="Trebuchet MS"/>
                <a:ea typeface="Trebuchet MS"/>
                <a:cs typeface="Trebuchet MS"/>
                <a:sym typeface="Trebuchet MS"/>
              </a:rPr>
            </a:br>
            <a:r>
              <a:rPr lang="es-CO" sz="3000" dirty="0">
                <a:solidFill>
                  <a:srgbClr val="757070"/>
                </a:solidFill>
                <a:latin typeface="Trebuchet MS"/>
                <a:ea typeface="Trebuchet MS"/>
                <a:cs typeface="Trebuchet MS"/>
                <a:sym typeface="Trebuchet MS"/>
              </a:rPr>
              <a:t>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Los procedimientos almacenados en PostgreSQL, al igual que en cualquier otro lenguaje de programación, son susceptibles a errores. Estos errores pueden surgir por diversas razones, como:</a:t>
            </a:r>
          </a:p>
          <a:p>
            <a:pPr marL="800100">
              <a:lnSpc>
                <a:spcPct val="100000"/>
              </a:lnSpc>
            </a:pPr>
            <a:r>
              <a:rPr lang="es-CO" sz="2400" dirty="0">
                <a:latin typeface="Arial Narrow"/>
                <a:ea typeface="Arial Narrow"/>
                <a:cs typeface="Arial Narrow"/>
                <a:sym typeface="Arial Narrow"/>
              </a:rPr>
              <a:t>Violaciones de integridad: Intentar insertar un valor duplicado en una columna única, por ejemplo.</a:t>
            </a:r>
          </a:p>
          <a:p>
            <a:pPr marL="800100">
              <a:lnSpc>
                <a:spcPct val="100000"/>
              </a:lnSpc>
            </a:pPr>
            <a:r>
              <a:rPr lang="es-CO" sz="2400" dirty="0">
                <a:latin typeface="Arial Narrow"/>
                <a:ea typeface="Arial Narrow"/>
                <a:cs typeface="Arial Narrow"/>
                <a:sym typeface="Arial Narrow"/>
              </a:rPr>
              <a:t>Errores de sintaxis: Errores en la escritura del código SQL.</a:t>
            </a:r>
          </a:p>
          <a:p>
            <a:pPr marL="800100">
              <a:lnSpc>
                <a:spcPct val="100000"/>
              </a:lnSpc>
            </a:pPr>
            <a:r>
              <a:rPr lang="es-CO" sz="2400" dirty="0">
                <a:latin typeface="Arial Narrow"/>
                <a:ea typeface="Arial Narrow"/>
                <a:cs typeface="Arial Narrow"/>
                <a:sym typeface="Arial Narrow"/>
              </a:rPr>
              <a:t>Condiciones inesperadas: Datos faltantes o incorrectos.</a:t>
            </a:r>
          </a:p>
          <a:p>
            <a:pPr indent="0">
              <a:lnSpc>
                <a:spcPct val="100000"/>
              </a:lnSpc>
              <a:buNone/>
            </a:pPr>
            <a:r>
              <a:rPr lang="es-CO" sz="2400" dirty="0">
                <a:latin typeface="Arial Narrow"/>
                <a:ea typeface="Arial Narrow"/>
                <a:cs typeface="Arial Narrow"/>
                <a:sym typeface="Arial Narrow"/>
              </a:rPr>
              <a:t>Para garantizar la robustez y fiabilidad de nuestras aplicaciones, es fundamental implementar un manejo adecuado de errores y excepciones en nuestros procedimientos almacenados.</a:t>
            </a:r>
          </a:p>
        </p:txBody>
      </p:sp>
    </p:spTree>
    <p:extLst>
      <p:ext uri="{BB962C8B-B14F-4D97-AF65-F5344CB8AC3E}">
        <p14:creationId xmlns:p14="http://schemas.microsoft.com/office/powerpoint/2010/main" val="31808930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BLOQUE EXCEPTION EN PL/PGSQL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145756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En PostgreSQL, el lenguaje PL/</a:t>
            </a:r>
            <a:r>
              <a:rPr lang="es-CO" sz="2400" dirty="0" err="1">
                <a:latin typeface="Arial Narrow"/>
                <a:ea typeface="Arial Narrow"/>
                <a:cs typeface="Arial Narrow"/>
                <a:sym typeface="Arial Narrow"/>
              </a:rPr>
              <a:t>pgSQL</a:t>
            </a:r>
            <a:r>
              <a:rPr lang="es-CO" sz="2400" dirty="0">
                <a:latin typeface="Arial Narrow"/>
                <a:ea typeface="Arial Narrow"/>
                <a:cs typeface="Arial Narrow"/>
                <a:sym typeface="Arial Narrow"/>
              </a:rPr>
              <a:t> proporciona un bloque EXCEPTION para capturar y manejar errores. Este bloque se coloca al final del procedimiento y se ejecuta cuando se produce una excepción.</a:t>
            </a:r>
          </a:p>
        </p:txBody>
      </p:sp>
      <p:pic>
        <p:nvPicPr>
          <p:cNvPr id="7" name="Imagen 6">
            <a:extLst>
              <a:ext uri="{FF2B5EF4-FFF2-40B4-BE49-F238E27FC236}">
                <a16:creationId xmlns:a16="http://schemas.microsoft.com/office/drawing/2014/main" id="{C037EEF4-D661-252E-5880-38073856C90C}"/>
              </a:ext>
            </a:extLst>
          </p:cNvPr>
          <p:cNvPicPr>
            <a:picLocks noChangeAspect="1"/>
          </p:cNvPicPr>
          <p:nvPr/>
        </p:nvPicPr>
        <p:blipFill>
          <a:blip r:embed="rId3"/>
          <a:stretch>
            <a:fillRect/>
          </a:stretch>
        </p:blipFill>
        <p:spPr>
          <a:xfrm>
            <a:off x="3228975" y="3205316"/>
            <a:ext cx="5734050" cy="3438525"/>
          </a:xfrm>
          <a:prstGeom prst="rect">
            <a:avLst/>
          </a:prstGeom>
        </p:spPr>
      </p:pic>
    </p:spTree>
    <p:extLst>
      <p:ext uri="{BB962C8B-B14F-4D97-AF65-F5344CB8AC3E}">
        <p14:creationId xmlns:p14="http://schemas.microsoft.com/office/powerpoint/2010/main" val="277710136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TIPOS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357998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Excepciones definidas por el sistema: Son aquellas que lanza el motor de la base de datos cuando se produce un error específico, como </a:t>
            </a:r>
            <a:r>
              <a:rPr lang="es-CO" sz="2400" dirty="0" err="1">
                <a:latin typeface="Arial Narrow"/>
                <a:ea typeface="Arial Narrow"/>
                <a:cs typeface="Arial Narrow"/>
                <a:sym typeface="Arial Narrow"/>
              </a:rPr>
              <a:t>unique_violation</a:t>
            </a:r>
            <a:r>
              <a:rPr lang="es-CO" sz="2400" dirty="0">
                <a:latin typeface="Arial Narrow"/>
                <a:ea typeface="Arial Narrow"/>
                <a:cs typeface="Arial Narrow"/>
                <a:sym typeface="Arial Narrow"/>
              </a:rPr>
              <a:t> (violación de una restricción única), </a:t>
            </a:r>
            <a:r>
              <a:rPr lang="es-CO" sz="2400" dirty="0" err="1">
                <a:latin typeface="Arial Narrow"/>
                <a:ea typeface="Arial Narrow"/>
                <a:cs typeface="Arial Narrow"/>
                <a:sym typeface="Arial Narrow"/>
              </a:rPr>
              <a:t>division_by_zero</a:t>
            </a:r>
            <a:r>
              <a:rPr lang="es-CO" sz="2400" dirty="0">
                <a:latin typeface="Arial Narrow"/>
                <a:ea typeface="Arial Narrow"/>
                <a:cs typeface="Arial Narrow"/>
                <a:sym typeface="Arial Narrow"/>
              </a:rPr>
              <a:t> (división por cero), etc.</a:t>
            </a:r>
          </a:p>
          <a:p>
            <a:pPr indent="0">
              <a:lnSpc>
                <a:spcPct val="100000"/>
              </a:lnSpc>
              <a:buNone/>
            </a:pPr>
            <a:r>
              <a:rPr lang="es-CO" sz="2400" dirty="0">
                <a:latin typeface="Arial Narrow"/>
                <a:ea typeface="Arial Narrow"/>
                <a:cs typeface="Arial Narrow"/>
                <a:sym typeface="Arial Narrow"/>
              </a:rPr>
              <a:t>Excepciones definidas por el usuario: Se pueden lanzar manualmente utilizando la sentencia RAISE EXCEPTION. Esto permite personalizar el mensaje de error y controlar el flujo del procedimiento.</a:t>
            </a:r>
          </a:p>
        </p:txBody>
      </p:sp>
    </p:spTree>
    <p:extLst>
      <p:ext uri="{BB962C8B-B14F-4D97-AF65-F5344CB8AC3E}">
        <p14:creationId xmlns:p14="http://schemas.microsoft.com/office/powerpoint/2010/main" val="39110302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EXCEPCIONES DEFINIDAS POR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64876"/>
            <a:ext cx="9643800" cy="5110244"/>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2000" dirty="0" err="1">
                <a:latin typeface="Arial Narrow"/>
                <a:ea typeface="Arial Narrow"/>
                <a:cs typeface="Arial Narrow"/>
                <a:sym typeface="Arial Narrow"/>
              </a:rPr>
              <a:t>unique_violation</a:t>
            </a:r>
            <a:r>
              <a:rPr lang="es-CO" sz="2000" dirty="0">
                <a:latin typeface="Arial Narrow"/>
                <a:ea typeface="Arial Narrow"/>
                <a:cs typeface="Arial Narrow"/>
                <a:sym typeface="Arial Narrow"/>
              </a:rPr>
              <a:t>: Se lanza cuando se intenta insertar un valor duplicado en una columna con una restricción única.</a:t>
            </a:r>
          </a:p>
          <a:p>
            <a:pPr marL="742950" indent="-285750">
              <a:lnSpc>
                <a:spcPct val="100000"/>
              </a:lnSpc>
            </a:pPr>
            <a:r>
              <a:rPr lang="es-CO" sz="2000" dirty="0" err="1">
                <a:latin typeface="Arial Narrow"/>
                <a:ea typeface="Arial Narrow"/>
                <a:cs typeface="Arial Narrow"/>
                <a:sym typeface="Arial Narrow"/>
              </a:rPr>
              <a:t>foreign_key_violation</a:t>
            </a:r>
            <a:r>
              <a:rPr lang="es-CO" sz="2000" dirty="0">
                <a:latin typeface="Arial Narrow"/>
                <a:ea typeface="Arial Narrow"/>
                <a:cs typeface="Arial Narrow"/>
                <a:sym typeface="Arial Narrow"/>
              </a:rPr>
              <a:t>: Se lanza cuando se intenta violar una restricción de clave externa.</a:t>
            </a:r>
          </a:p>
          <a:p>
            <a:pPr marL="742950" indent="-285750">
              <a:lnSpc>
                <a:spcPct val="100000"/>
              </a:lnSpc>
            </a:pPr>
            <a:r>
              <a:rPr lang="es-CO" sz="2000" dirty="0" err="1">
                <a:latin typeface="Arial Narrow"/>
                <a:ea typeface="Arial Narrow"/>
                <a:cs typeface="Arial Narrow"/>
                <a:sym typeface="Arial Narrow"/>
              </a:rPr>
              <a:t>division_by_zero</a:t>
            </a:r>
            <a:r>
              <a:rPr lang="es-CO" sz="2000" dirty="0">
                <a:latin typeface="Arial Narrow"/>
                <a:ea typeface="Arial Narrow"/>
                <a:cs typeface="Arial Narrow"/>
                <a:sym typeface="Arial Narrow"/>
              </a:rPr>
              <a:t>: Se lanza cuando se intenta dividir por cero.</a:t>
            </a:r>
          </a:p>
          <a:p>
            <a:pPr marL="742950" indent="-285750">
              <a:lnSpc>
                <a:spcPct val="100000"/>
              </a:lnSpc>
            </a:pPr>
            <a:r>
              <a:rPr lang="es-CO" sz="2000" dirty="0" err="1">
                <a:latin typeface="Arial Narrow"/>
                <a:ea typeface="Arial Narrow"/>
                <a:cs typeface="Arial Narrow"/>
                <a:sym typeface="Arial Narrow"/>
              </a:rPr>
              <a:t>null_value_not_allowed</a:t>
            </a:r>
            <a:r>
              <a:rPr lang="es-CO" sz="2000" dirty="0">
                <a:latin typeface="Arial Narrow"/>
                <a:ea typeface="Arial Narrow"/>
                <a:cs typeface="Arial Narrow"/>
                <a:sym typeface="Arial Narrow"/>
              </a:rPr>
              <a:t>: Se lanza cuando se intenta insertar un valor NULL en una columna que no permite valores NULL.</a:t>
            </a:r>
          </a:p>
          <a:p>
            <a:pPr marL="742950" indent="-285750">
              <a:lnSpc>
                <a:spcPct val="100000"/>
              </a:lnSpc>
            </a:pPr>
            <a:r>
              <a:rPr lang="es-CO" sz="2000" dirty="0" err="1">
                <a:latin typeface="Arial Narrow"/>
                <a:ea typeface="Arial Narrow"/>
                <a:cs typeface="Arial Narrow"/>
                <a:sym typeface="Arial Narrow"/>
              </a:rPr>
              <a:t>data_exception</a:t>
            </a:r>
            <a:r>
              <a:rPr lang="es-CO" sz="2000" dirty="0">
                <a:latin typeface="Arial Narrow"/>
                <a:ea typeface="Arial Narrow"/>
                <a:cs typeface="Arial Narrow"/>
                <a:sym typeface="Arial Narrow"/>
              </a:rPr>
              <a:t>: Se lanza para una variedad de errores relacionados con datos, como errores de formato o conversión.</a:t>
            </a:r>
          </a:p>
          <a:p>
            <a:pPr marL="742950" indent="-285750">
              <a:lnSpc>
                <a:spcPct val="100000"/>
              </a:lnSpc>
            </a:pPr>
            <a:r>
              <a:rPr lang="es-CO" sz="2000" dirty="0" err="1">
                <a:latin typeface="Arial Narrow"/>
                <a:ea typeface="Arial Narrow"/>
                <a:cs typeface="Arial Narrow"/>
                <a:sym typeface="Arial Narrow"/>
              </a:rPr>
              <a:t>array_subscript_error</a:t>
            </a:r>
            <a:r>
              <a:rPr lang="es-CO" sz="2000" dirty="0">
                <a:latin typeface="Arial Narrow"/>
                <a:ea typeface="Arial Narrow"/>
                <a:cs typeface="Arial Narrow"/>
                <a:sym typeface="Arial Narrow"/>
              </a:rPr>
              <a:t>: Se lanza cuando se intenta acceder a un elemento de una matriz que no existe.</a:t>
            </a:r>
          </a:p>
          <a:p>
            <a:pPr marL="742950" indent="-285750">
              <a:lnSpc>
                <a:spcPct val="100000"/>
              </a:lnSpc>
            </a:pPr>
            <a:r>
              <a:rPr lang="es-CO" sz="2000" dirty="0" err="1">
                <a:latin typeface="Arial Narrow"/>
                <a:ea typeface="Arial Narrow"/>
                <a:cs typeface="Arial Narrow"/>
                <a:sym typeface="Arial Narrow"/>
              </a:rPr>
              <a:t>cardinality_violation</a:t>
            </a:r>
            <a:r>
              <a:rPr lang="es-CO" sz="2000" dirty="0">
                <a:latin typeface="Arial Narrow"/>
                <a:ea typeface="Arial Narrow"/>
                <a:cs typeface="Arial Narrow"/>
                <a:sym typeface="Arial Narrow"/>
              </a:rPr>
              <a:t>: Se lanza cuando se intenta realizar una operación que viola las restricciones de cardinalidad de una relación.</a:t>
            </a:r>
          </a:p>
          <a:p>
            <a:pPr marL="742950" indent="-285750">
              <a:lnSpc>
                <a:spcPct val="100000"/>
              </a:lnSpc>
            </a:pPr>
            <a:r>
              <a:rPr lang="es-CO" sz="2000" dirty="0" err="1">
                <a:latin typeface="Arial Narrow"/>
                <a:ea typeface="Arial Narrow"/>
                <a:cs typeface="Arial Narrow"/>
                <a:sym typeface="Arial Narrow"/>
              </a:rPr>
              <a:t>syntax_error</a:t>
            </a:r>
            <a:r>
              <a:rPr lang="es-CO" sz="2000" dirty="0">
                <a:latin typeface="Arial Narrow"/>
                <a:ea typeface="Arial Narrow"/>
                <a:cs typeface="Arial Narrow"/>
                <a:sym typeface="Arial Narrow"/>
              </a:rPr>
              <a:t>: Se lanza cuando hay un error en la sintaxis de la sentencia SQL.</a:t>
            </a:r>
          </a:p>
        </p:txBody>
      </p:sp>
    </p:spTree>
    <p:extLst>
      <p:ext uri="{BB962C8B-B14F-4D97-AF65-F5344CB8AC3E}">
        <p14:creationId xmlns:p14="http://schemas.microsoft.com/office/powerpoint/2010/main" val="16324803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5"/>
            <a:ext cx="9643800" cy="499717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Captura de excepciones: El bloque EXCEPTION captura las excepciones y ejecuta el código correspondiente.</a:t>
            </a:r>
          </a:p>
          <a:p>
            <a:pPr marL="800100">
              <a:lnSpc>
                <a:spcPct val="100000"/>
              </a:lnSpc>
            </a:pPr>
            <a:r>
              <a:rPr lang="es-CO" sz="2400" dirty="0">
                <a:latin typeface="Arial Narrow"/>
                <a:ea typeface="Arial Narrow"/>
                <a:cs typeface="Arial Narrow"/>
                <a:sym typeface="Arial Narrow"/>
              </a:rPr>
              <a:t>Tipos de excepciones: Se pueden especificar tipos de excepciones específicos para manejar diferentes errores de forma distinta.</a:t>
            </a:r>
          </a:p>
          <a:p>
            <a:pPr marL="800100">
              <a:lnSpc>
                <a:spcPct val="100000"/>
              </a:lnSpc>
            </a:pPr>
            <a:r>
              <a:rPr lang="es-CO" sz="2400" dirty="0">
                <a:latin typeface="Arial Narrow"/>
                <a:ea typeface="Arial Narrow"/>
                <a:cs typeface="Arial Narrow"/>
                <a:sym typeface="Arial Narrow"/>
              </a:rPr>
              <a:t>Acciones para realizar: Dentro del bloque EXCEPTION se pueden realizar diversas acciones, como:</a:t>
            </a:r>
          </a:p>
          <a:p>
            <a:pPr marL="1257300" lvl="1">
              <a:lnSpc>
                <a:spcPct val="100000"/>
              </a:lnSpc>
            </a:pPr>
            <a:r>
              <a:rPr lang="es-CO" dirty="0">
                <a:latin typeface="Arial Narrow"/>
                <a:ea typeface="Arial Narrow"/>
                <a:cs typeface="Arial Narrow"/>
                <a:sym typeface="Arial Narrow"/>
              </a:rPr>
              <a:t>Mostrar un mensaje de error personalizado.</a:t>
            </a:r>
          </a:p>
          <a:p>
            <a:pPr marL="1257300" lvl="1">
              <a:lnSpc>
                <a:spcPct val="100000"/>
              </a:lnSpc>
            </a:pPr>
            <a:r>
              <a:rPr lang="es-CO" dirty="0">
                <a:latin typeface="Arial Narrow"/>
                <a:ea typeface="Arial Narrow"/>
                <a:cs typeface="Arial Narrow"/>
                <a:sym typeface="Arial Narrow"/>
              </a:rPr>
              <a:t>Registrar el error en un log.</a:t>
            </a:r>
          </a:p>
          <a:p>
            <a:pPr marL="1257300" lvl="1">
              <a:lnSpc>
                <a:spcPct val="100000"/>
              </a:lnSpc>
            </a:pPr>
            <a:r>
              <a:rPr lang="es-CO" dirty="0">
                <a:latin typeface="Arial Narrow"/>
                <a:ea typeface="Arial Narrow"/>
                <a:cs typeface="Arial Narrow"/>
                <a:sym typeface="Arial Narrow"/>
              </a:rPr>
              <a:t>Realizar una acción de </a:t>
            </a:r>
            <a:r>
              <a:rPr lang="es-CO" dirty="0" err="1">
                <a:latin typeface="Arial Narrow"/>
                <a:ea typeface="Arial Narrow"/>
                <a:cs typeface="Arial Narrow"/>
                <a:sym typeface="Arial Narrow"/>
              </a:rPr>
              <a:t>rollback</a:t>
            </a:r>
            <a:r>
              <a:rPr lang="es-CO" dirty="0">
                <a:latin typeface="Arial Narrow"/>
                <a:ea typeface="Arial Narrow"/>
                <a:cs typeface="Arial Narrow"/>
                <a:sym typeface="Arial Narrow"/>
              </a:rPr>
              <a:t> para deshacer los cambios realizados.</a:t>
            </a:r>
          </a:p>
          <a:p>
            <a:pPr marL="1257300" lvl="1">
              <a:lnSpc>
                <a:spcPct val="100000"/>
              </a:lnSpc>
            </a:pPr>
            <a:r>
              <a:rPr lang="es-CO" dirty="0">
                <a:latin typeface="Arial Narrow"/>
                <a:ea typeface="Arial Narrow"/>
                <a:cs typeface="Arial Narrow"/>
                <a:sym typeface="Arial Narrow"/>
              </a:rPr>
              <a:t>Continuar la ejecución del procedimiento de una manera diferente.</a:t>
            </a:r>
          </a:p>
        </p:txBody>
      </p:sp>
    </p:spTree>
    <p:extLst>
      <p:ext uri="{BB962C8B-B14F-4D97-AF65-F5344CB8AC3E}">
        <p14:creationId xmlns:p14="http://schemas.microsoft.com/office/powerpoint/2010/main" val="24915143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BUENAS PRACTICAS PARA EL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5"/>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pPr>
            <a:r>
              <a:rPr lang="es-CO" dirty="0">
                <a:latin typeface="Arial Narrow"/>
                <a:ea typeface="Arial Narrow"/>
                <a:cs typeface="Arial Narrow"/>
                <a:sym typeface="Arial Narrow"/>
              </a:rPr>
              <a:t>Ser específico: Captura las excepciones más específicas posibles para poder manejar cada error de forma adecuada.</a:t>
            </a:r>
          </a:p>
          <a:p>
            <a:pPr marL="914400" indent="-457200">
              <a:lnSpc>
                <a:spcPct val="100000"/>
              </a:lnSpc>
            </a:pPr>
            <a:r>
              <a:rPr lang="es-CO" dirty="0">
                <a:latin typeface="Arial Narrow"/>
                <a:ea typeface="Arial Narrow"/>
                <a:cs typeface="Arial Narrow"/>
                <a:sym typeface="Arial Narrow"/>
              </a:rPr>
              <a:t>Registrar errores: Registra los errores en un log para facilitar la depuración y el análisis.</a:t>
            </a:r>
          </a:p>
          <a:p>
            <a:pPr marL="914400" indent="-457200">
              <a:lnSpc>
                <a:spcPct val="100000"/>
              </a:lnSpc>
            </a:pPr>
            <a:r>
              <a:rPr lang="es-CO" dirty="0">
                <a:latin typeface="Arial Narrow"/>
                <a:ea typeface="Arial Narrow"/>
                <a:cs typeface="Arial Narrow"/>
                <a:sym typeface="Arial Narrow"/>
              </a:rPr>
              <a:t>Informar al usuario: Proporciona mensajes de error claros y concisos al usuario.</a:t>
            </a:r>
          </a:p>
          <a:p>
            <a:pPr marL="914400" indent="-457200">
              <a:lnSpc>
                <a:spcPct val="100000"/>
              </a:lnSpc>
            </a:pPr>
            <a:r>
              <a:rPr lang="es-CO" dirty="0" err="1">
                <a:latin typeface="Arial Narrow"/>
                <a:ea typeface="Arial Narrow"/>
                <a:cs typeface="Arial Narrow"/>
                <a:sym typeface="Arial Narrow"/>
              </a:rPr>
              <a:t>Rollback</a:t>
            </a:r>
            <a:r>
              <a:rPr lang="es-CO" dirty="0">
                <a:latin typeface="Arial Narrow"/>
                <a:ea typeface="Arial Narrow"/>
                <a:cs typeface="Arial Narrow"/>
                <a:sym typeface="Arial Narrow"/>
              </a:rPr>
              <a:t>: Realiza un </a:t>
            </a:r>
            <a:r>
              <a:rPr lang="es-CO" dirty="0" err="1">
                <a:latin typeface="Arial Narrow"/>
                <a:ea typeface="Arial Narrow"/>
                <a:cs typeface="Arial Narrow"/>
                <a:sym typeface="Arial Narrow"/>
              </a:rPr>
              <a:t>rollback</a:t>
            </a:r>
            <a:r>
              <a:rPr lang="es-CO" dirty="0">
                <a:latin typeface="Arial Narrow"/>
                <a:ea typeface="Arial Narrow"/>
                <a:cs typeface="Arial Narrow"/>
                <a:sym typeface="Arial Narrow"/>
              </a:rPr>
              <a:t> de la transacción si es necesario para evitar que los datos se corrompan.</a:t>
            </a:r>
          </a:p>
          <a:p>
            <a:pPr marL="914400" indent="-457200">
              <a:lnSpc>
                <a:spcPct val="100000"/>
              </a:lnSpc>
            </a:pPr>
            <a:r>
              <a:rPr lang="es-CO" dirty="0">
                <a:latin typeface="Arial Narrow"/>
                <a:ea typeface="Arial Narrow"/>
                <a:cs typeface="Arial Narrow"/>
                <a:sym typeface="Arial Narrow"/>
              </a:rPr>
              <a:t>Pruebas exhaustivas: Realiza pruebas exhaustivas de tus procedimientos almacenados para identificar y corregir errores.</a:t>
            </a:r>
          </a:p>
        </p:txBody>
      </p:sp>
    </p:spTree>
    <p:extLst>
      <p:ext uri="{BB962C8B-B14F-4D97-AF65-F5344CB8AC3E}">
        <p14:creationId xmlns:p14="http://schemas.microsoft.com/office/powerpoint/2010/main" val="48590830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F43D2F09-1D5C-F00E-3E82-EDD7C44AEE05}"/>
              </a:ext>
            </a:extLst>
          </p:cNvPr>
          <p:cNvPicPr>
            <a:picLocks noChangeAspect="1"/>
          </p:cNvPicPr>
          <p:nvPr/>
        </p:nvPicPr>
        <p:blipFill>
          <a:blip r:embed="rId3"/>
          <a:stretch>
            <a:fillRect/>
          </a:stretch>
        </p:blipFill>
        <p:spPr>
          <a:xfrm>
            <a:off x="1171575" y="1830796"/>
            <a:ext cx="9848850" cy="4848225"/>
          </a:xfrm>
          <a:prstGeom prst="rect">
            <a:avLst/>
          </a:prstGeom>
        </p:spPr>
      </p:pic>
    </p:spTree>
    <p:extLst>
      <p:ext uri="{BB962C8B-B14F-4D97-AF65-F5344CB8AC3E}">
        <p14:creationId xmlns:p14="http://schemas.microsoft.com/office/powerpoint/2010/main" val="117022688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0 DE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una tabla llamada usuarios con los campos: nombre, identificación, edad, correo. Donde identificación debe ser NOT NULL UNIQUE.</a:t>
            </a:r>
          </a:p>
          <a:p>
            <a:pPr marL="914400" indent="-457200">
              <a:lnSpc>
                <a:spcPct val="100000"/>
              </a:lnSpc>
              <a:buFont typeface="+mj-lt"/>
              <a:buAutoNum type="arabicPeriod"/>
            </a:pPr>
            <a:r>
              <a:rPr lang="es-CO" sz="2200" dirty="0">
                <a:latin typeface="Arial Narrow"/>
                <a:ea typeface="Arial Narrow"/>
                <a:cs typeface="Arial Narrow"/>
                <a:sym typeface="Arial Narrow"/>
              </a:rPr>
              <a:t>Poblar la tabla con 50 usuarios.</a:t>
            </a:r>
          </a:p>
          <a:p>
            <a:pPr marL="914400" indent="-457200">
              <a:lnSpc>
                <a:spcPct val="100000"/>
              </a:lnSpc>
              <a:buFont typeface="+mj-lt"/>
              <a:buAutoNum type="arabicPeriod"/>
            </a:pPr>
            <a:r>
              <a:rPr lang="es-CO" sz="2200" dirty="0">
                <a:latin typeface="Arial Narrow"/>
                <a:ea typeface="Arial Narrow"/>
                <a:cs typeface="Arial Narrow"/>
                <a:sym typeface="Arial Narrow"/>
              </a:rPr>
              <a:t>Crear la tabla factura que tiene los siguientes campos: fecha, producto NOT NULL, cantidad, </a:t>
            </a:r>
            <a:r>
              <a:rPr lang="es-CO" sz="2200" dirty="0" err="1">
                <a:latin typeface="Arial Narrow"/>
                <a:ea typeface="Arial Narrow"/>
                <a:cs typeface="Arial Narrow"/>
                <a:sym typeface="Arial Narrow"/>
              </a:rPr>
              <a:t>valor_unitario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usuario_id</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Poblar la tabla con 25 facturas con diferentes datos.</a:t>
            </a:r>
          </a:p>
        </p:txBody>
      </p:sp>
    </p:spTree>
    <p:extLst>
      <p:ext uri="{BB962C8B-B14F-4D97-AF65-F5344CB8AC3E}">
        <p14:creationId xmlns:p14="http://schemas.microsoft.com/office/powerpoint/2010/main" val="411748787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llamado: “</a:t>
            </a:r>
            <a:r>
              <a:rPr lang="es-CO" sz="2200" dirty="0" err="1">
                <a:latin typeface="Arial Narrow"/>
                <a:ea typeface="Arial Narrow"/>
                <a:cs typeface="Arial Narrow"/>
                <a:sym typeface="Arial Narrow"/>
              </a:rPr>
              <a:t>prueba_identificación_única</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a:t>
            </a:r>
            <a:r>
              <a:rPr lang="es-CO" sz="2200" dirty="0" err="1">
                <a:latin typeface="Arial Narrow"/>
                <a:ea typeface="Arial Narrow"/>
                <a:cs typeface="Arial Narrow"/>
                <a:sym typeface="Arial Narrow"/>
              </a:rPr>
              <a:t>procedimientro</a:t>
            </a:r>
            <a:r>
              <a:rPr lang="es-CO" sz="2200" dirty="0">
                <a:latin typeface="Arial Narrow"/>
                <a:ea typeface="Arial Narrow"/>
                <a:cs typeface="Arial Narrow"/>
                <a:sym typeface="Arial Narrow"/>
              </a:rPr>
              <a:t> hace una inserción de un usuario con una identificación ya existente en la tabla.</a:t>
            </a:r>
          </a:p>
          <a:p>
            <a:pPr marL="914400" indent="-457200">
              <a:lnSpc>
                <a:spcPct val="100000"/>
              </a:lnSpc>
              <a:buFont typeface="+mj-lt"/>
              <a:buAutoNum type="arabicPeriod"/>
            </a:pPr>
            <a:r>
              <a:rPr lang="es-CO" sz="2200" dirty="0">
                <a:latin typeface="Arial Narrow"/>
                <a:ea typeface="Arial Narrow"/>
                <a:cs typeface="Arial Narrow"/>
                <a:sym typeface="Arial Narrow"/>
              </a:rPr>
              <a:t>Valida que excepción de sistema arroja el procedimiento.</a:t>
            </a:r>
          </a:p>
          <a:p>
            <a:pPr marL="914400" indent="-457200">
              <a:lnSpc>
                <a:spcPct val="100000"/>
              </a:lnSpc>
              <a:buFont typeface="+mj-lt"/>
              <a:buAutoNum type="arabicPeriod"/>
            </a:pPr>
            <a:r>
              <a:rPr lang="es-CO" sz="2200" dirty="0">
                <a:latin typeface="Arial Narrow"/>
                <a:ea typeface="Arial Narrow"/>
                <a:cs typeface="Arial Narrow"/>
                <a:sym typeface="Arial Narrow"/>
              </a:rPr>
              <a:t>Utiliza un bloque BEGIN...EXCEPTION para capturar la excepción y mostrar un mensaje de error personalizado.</a:t>
            </a:r>
          </a:p>
          <a:p>
            <a:pPr marL="914400" indent="-457200">
              <a:lnSpc>
                <a:spcPct val="100000"/>
              </a:lnSpc>
              <a:buFont typeface="+mj-lt"/>
              <a:buAutoNum type="arabicPeriod"/>
            </a:pPr>
            <a:r>
              <a:rPr lang="es-CO" sz="2200" dirty="0">
                <a:latin typeface="Arial Narrow"/>
                <a:ea typeface="Arial Narrow"/>
                <a:cs typeface="Arial Narrow"/>
                <a:sym typeface="Arial Narrow"/>
              </a:rPr>
              <a:t>Personaliza el mensaje de error para la excepción</a:t>
            </a:r>
          </a:p>
          <a:p>
            <a:pPr marL="914400" indent="-457200">
              <a:lnSpc>
                <a:spcPct val="100000"/>
              </a:lnSpc>
              <a:buFont typeface="+mj-lt"/>
              <a:buAutoNum type="arabicPeriod"/>
            </a:pPr>
            <a:r>
              <a:rPr lang="es-CO" sz="2200" dirty="0">
                <a:latin typeface="Arial Narrow"/>
                <a:ea typeface="Arial Narrow"/>
                <a:cs typeface="Arial Narrow"/>
                <a:sym typeface="Arial Narrow"/>
              </a:rPr>
              <a:t>En caso de error, realizar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transacción para deshacer los cambios realizados.</a:t>
            </a:r>
          </a:p>
        </p:txBody>
      </p:sp>
    </p:spTree>
    <p:extLst>
      <p:ext uri="{BB962C8B-B14F-4D97-AF65-F5344CB8AC3E}">
        <p14:creationId xmlns:p14="http://schemas.microsoft.com/office/powerpoint/2010/main" val="201799725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llamado: “</a:t>
            </a:r>
            <a:r>
              <a:rPr lang="es-CO" sz="2200" dirty="0" err="1">
                <a:latin typeface="Arial Narrow"/>
                <a:ea typeface="Arial Narrow"/>
                <a:cs typeface="Arial Narrow"/>
                <a:sym typeface="Arial Narrow"/>
              </a:rPr>
              <a:t>prueba_cliente_debe_existir</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a:t>
            </a:r>
            <a:r>
              <a:rPr lang="es-CO" sz="2200" dirty="0" err="1">
                <a:latin typeface="Arial Narrow"/>
                <a:ea typeface="Arial Narrow"/>
                <a:cs typeface="Arial Narrow"/>
                <a:sym typeface="Arial Narrow"/>
              </a:rPr>
              <a:t>procedimientro</a:t>
            </a:r>
            <a:r>
              <a:rPr lang="es-CO" sz="2200" dirty="0">
                <a:latin typeface="Arial Narrow"/>
                <a:ea typeface="Arial Narrow"/>
                <a:cs typeface="Arial Narrow"/>
                <a:sym typeface="Arial Narrow"/>
              </a:rPr>
              <a:t> hacer una inserción de una factura con un id de usuario existente.</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mismo procedimiento hacer una inserción de una factura con un id de usuario NO existente.</a:t>
            </a:r>
          </a:p>
          <a:p>
            <a:pPr marL="914400" indent="-457200">
              <a:lnSpc>
                <a:spcPct val="100000"/>
              </a:lnSpc>
              <a:buFont typeface="+mj-lt"/>
              <a:buAutoNum type="arabicPeriod"/>
            </a:pPr>
            <a:r>
              <a:rPr lang="es-CO" sz="2200" dirty="0">
                <a:latin typeface="Arial Narrow"/>
                <a:ea typeface="Arial Narrow"/>
                <a:cs typeface="Arial Narrow"/>
                <a:sym typeface="Arial Narrow"/>
              </a:rPr>
              <a:t>Valida que excepción del sistema arroja el procedimiento.</a:t>
            </a:r>
          </a:p>
          <a:p>
            <a:pPr marL="914400" indent="-457200">
              <a:lnSpc>
                <a:spcPct val="100000"/>
              </a:lnSpc>
              <a:buFont typeface="+mj-lt"/>
              <a:buAutoNum type="arabicPeriod"/>
            </a:pPr>
            <a:r>
              <a:rPr lang="es-CO" sz="2200" dirty="0">
                <a:latin typeface="Arial Narrow"/>
                <a:ea typeface="Arial Narrow"/>
                <a:cs typeface="Arial Narrow"/>
                <a:sym typeface="Arial Narrow"/>
              </a:rPr>
              <a:t>Utiliza un bloque BEGIN...EXCEPTION para capturar la excepción y mostrar un mensaje de error personalizado.</a:t>
            </a:r>
          </a:p>
          <a:p>
            <a:pPr marL="914400" indent="-457200">
              <a:lnSpc>
                <a:spcPct val="100000"/>
              </a:lnSpc>
              <a:buFont typeface="+mj-lt"/>
              <a:buAutoNum type="arabicPeriod"/>
            </a:pPr>
            <a:r>
              <a:rPr lang="es-CO" sz="2200" dirty="0">
                <a:latin typeface="Arial Narrow"/>
                <a:ea typeface="Arial Narrow"/>
                <a:cs typeface="Arial Narrow"/>
                <a:sym typeface="Arial Narrow"/>
              </a:rPr>
              <a:t>Personaliza el mensaje de error para la excepción</a:t>
            </a:r>
          </a:p>
          <a:p>
            <a:pPr marL="914400" indent="-457200">
              <a:lnSpc>
                <a:spcPct val="100000"/>
              </a:lnSpc>
              <a:buFont typeface="+mj-lt"/>
              <a:buAutoNum type="arabicPeriod"/>
            </a:pPr>
            <a:r>
              <a:rPr lang="es-CO" sz="2200" dirty="0">
                <a:latin typeface="Arial Narrow"/>
                <a:ea typeface="Arial Narrow"/>
                <a:cs typeface="Arial Narrow"/>
                <a:sym typeface="Arial Narrow"/>
              </a:rPr>
              <a:t>En caso de error, realizar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transacción para deshacer los cambios realizados.</a:t>
            </a:r>
          </a:p>
        </p:txBody>
      </p:sp>
    </p:spTree>
    <p:extLst>
      <p:ext uri="{BB962C8B-B14F-4D97-AF65-F5344CB8AC3E}">
        <p14:creationId xmlns:p14="http://schemas.microsoft.com/office/powerpoint/2010/main" val="1572463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3</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60639"/>
            <a:ext cx="9643800" cy="5124209"/>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2000" dirty="0">
                <a:latin typeface="Arial Narrow"/>
                <a:ea typeface="Arial Narrow"/>
                <a:cs typeface="Arial Narrow"/>
                <a:sym typeface="Arial Narrow"/>
              </a:rPr>
              <a:t>Big Data</a:t>
            </a:r>
          </a:p>
          <a:p>
            <a:pPr marL="1257300" lvl="1">
              <a:lnSpc>
                <a:spcPct val="100000"/>
              </a:lnSpc>
              <a:buFont typeface="+mj-lt"/>
              <a:buAutoNum type="arabicPeriod"/>
            </a:pPr>
            <a:r>
              <a:rPr lang="es-CO" sz="2000" dirty="0">
                <a:latin typeface="Arial Narrow"/>
                <a:ea typeface="Arial Narrow"/>
                <a:cs typeface="Arial Narrow"/>
                <a:sym typeface="Arial Narrow"/>
              </a:rPr>
              <a:t>Sistemas de almacenamiento para Big Data</a:t>
            </a:r>
          </a:p>
          <a:p>
            <a:pPr marL="1257300" lvl="1">
              <a:lnSpc>
                <a:spcPct val="100000"/>
              </a:lnSpc>
              <a:buFont typeface="+mj-lt"/>
              <a:buAutoNum type="arabicPeriod"/>
            </a:pPr>
            <a:r>
              <a:rPr lang="es-CO" sz="2000" dirty="0">
                <a:latin typeface="Arial Narrow"/>
                <a:ea typeface="Arial Narrow"/>
                <a:cs typeface="Arial Narrow"/>
                <a:sym typeface="Arial Narrow"/>
              </a:rPr>
              <a:t>Archivos distribuidos</a:t>
            </a:r>
          </a:p>
          <a:p>
            <a:pPr marL="1257300" lvl="1">
              <a:lnSpc>
                <a:spcPct val="100000"/>
              </a:lnSpc>
              <a:buFont typeface="+mj-lt"/>
              <a:buAutoNum type="arabicPeriod"/>
            </a:pPr>
            <a:r>
              <a:rPr lang="es-CO" sz="2000" dirty="0">
                <a:latin typeface="Arial Narrow"/>
                <a:ea typeface="Arial Narrow"/>
                <a:cs typeface="Arial Narrow"/>
                <a:sym typeface="Arial Narrow"/>
              </a:rPr>
              <a:t>Fragmentación</a:t>
            </a:r>
          </a:p>
          <a:p>
            <a:pPr marL="1257300" lvl="1">
              <a:lnSpc>
                <a:spcPct val="100000"/>
              </a:lnSpc>
              <a:buFont typeface="+mj-lt"/>
              <a:buAutoNum type="arabicPeriod"/>
            </a:pPr>
            <a:r>
              <a:rPr lang="es-CO" sz="2000" dirty="0" err="1">
                <a:latin typeface="Arial Narrow"/>
                <a:ea typeface="Arial Narrow"/>
                <a:cs typeface="Arial Narrow"/>
                <a:sym typeface="Arial Narrow"/>
              </a:rPr>
              <a:t>Replicacion</a:t>
            </a:r>
            <a:r>
              <a:rPr lang="es-CO" sz="2000" dirty="0">
                <a:latin typeface="Arial Narrow"/>
                <a:ea typeface="Arial Narrow"/>
                <a:cs typeface="Arial Narrow"/>
                <a:sym typeface="Arial Narrow"/>
              </a:rPr>
              <a:t> y consistencia</a:t>
            </a:r>
          </a:p>
          <a:p>
            <a:pPr marL="800100">
              <a:lnSpc>
                <a:spcPct val="100000"/>
              </a:lnSpc>
              <a:buFont typeface="+mj-lt"/>
              <a:buAutoNum type="arabicPeriod"/>
            </a:pPr>
            <a:r>
              <a:rPr lang="es-CO" sz="2000" dirty="0">
                <a:latin typeface="Arial Narrow"/>
                <a:ea typeface="Arial Narrow"/>
                <a:cs typeface="Arial Narrow"/>
                <a:sym typeface="Arial Narrow"/>
              </a:rPr>
              <a:t>Analítica de Datos</a:t>
            </a:r>
          </a:p>
          <a:p>
            <a:pPr marL="1257300" lvl="1">
              <a:lnSpc>
                <a:spcPct val="100000"/>
              </a:lnSpc>
              <a:buFont typeface="+mj-lt"/>
              <a:buAutoNum type="arabicPeriod"/>
            </a:pPr>
            <a:r>
              <a:rPr lang="es-CO" sz="2000" dirty="0">
                <a:latin typeface="Arial Narrow"/>
                <a:ea typeface="Arial Narrow"/>
                <a:cs typeface="Arial Narrow"/>
                <a:sym typeface="Arial Narrow"/>
              </a:rPr>
              <a:t>Almacenes de datos.</a:t>
            </a:r>
          </a:p>
          <a:p>
            <a:pPr marL="1257300" lvl="1">
              <a:lnSpc>
                <a:spcPct val="100000"/>
              </a:lnSpc>
              <a:buFont typeface="+mj-lt"/>
              <a:buAutoNum type="arabicPeriod"/>
            </a:pPr>
            <a:r>
              <a:rPr lang="es-CO" sz="2000" dirty="0">
                <a:latin typeface="Arial Narrow"/>
                <a:ea typeface="Arial Narrow"/>
                <a:cs typeface="Arial Narrow"/>
                <a:sym typeface="Arial Narrow"/>
              </a:rPr>
              <a:t>Transformación y limpiado de datos.</a:t>
            </a:r>
          </a:p>
          <a:p>
            <a:pPr marL="1257300" lvl="1">
              <a:lnSpc>
                <a:spcPct val="100000"/>
              </a:lnSpc>
              <a:buFont typeface="+mj-lt"/>
              <a:buAutoNum type="arabicPeriod"/>
            </a:pPr>
            <a:r>
              <a:rPr lang="es-CO" sz="2000" dirty="0">
                <a:latin typeface="Arial Narrow"/>
                <a:ea typeface="Arial Narrow"/>
                <a:cs typeface="Arial Narrow"/>
                <a:sym typeface="Arial Narrow"/>
              </a:rPr>
              <a:t>Almacenamiento orientado a columnas</a:t>
            </a:r>
          </a:p>
          <a:p>
            <a:pPr marL="1257300" lvl="1">
              <a:lnSpc>
                <a:spcPct val="100000"/>
              </a:lnSpc>
              <a:buFont typeface="+mj-lt"/>
              <a:buAutoNum type="arabicPeriod"/>
            </a:pPr>
            <a:endParaRPr lang="es-CO" sz="2000" dirty="0">
              <a:latin typeface="Arial Narrow"/>
              <a:ea typeface="Arial Narrow"/>
              <a:cs typeface="Arial Narrow"/>
              <a:sym typeface="Arial Narrow"/>
            </a:endParaRPr>
          </a:p>
        </p:txBody>
      </p:sp>
    </p:spTree>
    <p:extLst>
      <p:ext uri="{BB962C8B-B14F-4D97-AF65-F5344CB8AC3E}">
        <p14:creationId xmlns:p14="http://schemas.microsoft.com/office/powerpoint/2010/main" val="34081398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3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llamado: “</a:t>
            </a:r>
            <a:r>
              <a:rPr lang="es-CO" sz="2200" dirty="0" err="1">
                <a:latin typeface="Arial Narrow"/>
                <a:ea typeface="Arial Narrow"/>
                <a:cs typeface="Arial Narrow"/>
                <a:sym typeface="Arial Narrow"/>
              </a:rPr>
              <a:t>prueba_producto_vacio</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procedimiento hacer una inserción de una factura.</a:t>
            </a:r>
          </a:p>
          <a:p>
            <a:pPr marL="914400" indent="-457200">
              <a:lnSpc>
                <a:spcPct val="100000"/>
              </a:lnSpc>
              <a:buFont typeface="+mj-lt"/>
              <a:buAutoNum type="arabicPeriod"/>
            </a:pPr>
            <a:r>
              <a:rPr lang="es-CO" sz="2200" dirty="0">
                <a:latin typeface="Arial Narrow"/>
                <a:ea typeface="Arial Narrow"/>
                <a:cs typeface="Arial Narrow"/>
                <a:sym typeface="Arial Narrow"/>
              </a:rPr>
              <a:t>Hacer otra inserción de una factura con NULL en el nombre del producto.</a:t>
            </a:r>
          </a:p>
          <a:p>
            <a:pPr marL="914400" indent="-457200">
              <a:lnSpc>
                <a:spcPct val="100000"/>
              </a:lnSpc>
              <a:buFont typeface="+mj-lt"/>
              <a:buAutoNum type="arabicPeriod"/>
            </a:pPr>
            <a:r>
              <a:rPr lang="es-CO" sz="2200" dirty="0">
                <a:latin typeface="Arial Narrow"/>
                <a:ea typeface="Arial Narrow"/>
                <a:cs typeface="Arial Narrow"/>
                <a:sym typeface="Arial Narrow"/>
              </a:rPr>
              <a:t>Valida que excepción trae el procedimiento almacenado.</a:t>
            </a:r>
          </a:p>
          <a:p>
            <a:pPr marL="914400" indent="-457200">
              <a:lnSpc>
                <a:spcPct val="100000"/>
              </a:lnSpc>
              <a:buFont typeface="+mj-lt"/>
              <a:buAutoNum type="arabicPeriod"/>
            </a:pPr>
            <a:r>
              <a:rPr lang="es-CO" sz="2200" dirty="0">
                <a:latin typeface="Arial Narrow"/>
                <a:ea typeface="Arial Narrow"/>
                <a:cs typeface="Arial Narrow"/>
                <a:sym typeface="Arial Narrow"/>
              </a:rPr>
              <a:t>Utiliza un bloque BEGIN...EXCEPTION para capturar la excepción y mostrar un mensaje de error personalizado.</a:t>
            </a:r>
          </a:p>
          <a:p>
            <a:pPr marL="914400" indent="-457200">
              <a:lnSpc>
                <a:spcPct val="100000"/>
              </a:lnSpc>
              <a:buFont typeface="+mj-lt"/>
              <a:buAutoNum type="arabicPeriod"/>
            </a:pPr>
            <a:r>
              <a:rPr lang="es-CO" sz="2200" dirty="0">
                <a:latin typeface="Arial Narrow"/>
                <a:ea typeface="Arial Narrow"/>
                <a:cs typeface="Arial Narrow"/>
                <a:sym typeface="Arial Narrow"/>
              </a:rPr>
              <a:t>Personaliza el mensaje de error para la excepción</a:t>
            </a:r>
          </a:p>
          <a:p>
            <a:pPr marL="914400" indent="-457200">
              <a:lnSpc>
                <a:spcPct val="100000"/>
              </a:lnSpc>
              <a:buFont typeface="+mj-lt"/>
              <a:buAutoNum type="arabicPeriod"/>
            </a:pPr>
            <a:r>
              <a:rPr lang="es-CO" sz="2200" dirty="0">
                <a:latin typeface="Arial Narrow"/>
                <a:ea typeface="Arial Narrow"/>
                <a:cs typeface="Arial Narrow"/>
                <a:sym typeface="Arial Narrow"/>
              </a:rPr>
              <a:t>En caso de error, realizar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transacción para deshacer los cambios realizados.</a:t>
            </a:r>
          </a:p>
        </p:txBody>
      </p:sp>
    </p:spTree>
    <p:extLst>
      <p:ext uri="{BB962C8B-B14F-4D97-AF65-F5344CB8AC3E}">
        <p14:creationId xmlns:p14="http://schemas.microsoft.com/office/powerpoint/2010/main" val="28856105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4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llamado: “</a:t>
            </a:r>
            <a:r>
              <a:rPr lang="es-CO" sz="2200" dirty="0" err="1">
                <a:latin typeface="Arial Narrow"/>
                <a:ea typeface="Arial Narrow"/>
                <a:cs typeface="Arial Narrow"/>
                <a:sym typeface="Arial Narrow"/>
              </a:rPr>
              <a:t>restricción_valor_producto</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procedimiento hacer una inserción de 3 facturas.</a:t>
            </a:r>
          </a:p>
          <a:p>
            <a:pPr marL="914400" indent="-457200">
              <a:lnSpc>
                <a:spcPct val="100000"/>
              </a:lnSpc>
              <a:buFont typeface="+mj-lt"/>
              <a:buAutoNum type="arabicPeriod"/>
            </a:pPr>
            <a:r>
              <a:rPr lang="es-CO" sz="2200" dirty="0">
                <a:latin typeface="Arial Narrow"/>
                <a:ea typeface="Arial Narrow"/>
                <a:cs typeface="Arial Narrow"/>
                <a:sym typeface="Arial Narrow"/>
              </a:rPr>
              <a:t>Una de las anteriores inserciones debe ser una factura con la venta de un producto con cantidad 12.</a:t>
            </a:r>
          </a:p>
          <a:p>
            <a:pPr marL="914400" indent="-457200">
              <a:lnSpc>
                <a:spcPct val="100000"/>
              </a:lnSpc>
              <a:buFont typeface="+mj-lt"/>
              <a:buAutoNum type="arabicPeriod"/>
            </a:pPr>
            <a:r>
              <a:rPr lang="es-CO" sz="2200" dirty="0">
                <a:latin typeface="Arial Narrow"/>
                <a:ea typeface="Arial Narrow"/>
                <a:cs typeface="Arial Narrow"/>
                <a:sym typeface="Arial Narrow"/>
              </a:rPr>
              <a:t>Realizar un control de flujo en donde no se permita facturar mas de 10 productos</a:t>
            </a:r>
          </a:p>
          <a:p>
            <a:pPr marL="914400" indent="-457200">
              <a:lnSpc>
                <a:spcPct val="100000"/>
              </a:lnSpc>
              <a:buFont typeface="+mj-lt"/>
              <a:buAutoNum type="arabicPeriod"/>
            </a:pPr>
            <a:r>
              <a:rPr lang="es-CO" sz="2200" dirty="0">
                <a:latin typeface="Arial Narrow"/>
                <a:ea typeface="Arial Narrow"/>
                <a:cs typeface="Arial Narrow"/>
                <a:sym typeface="Arial Narrow"/>
              </a:rPr>
              <a:t>Crea una excepción personalizada con RAISE_EXCEPTION</a:t>
            </a:r>
          </a:p>
          <a:p>
            <a:pPr marL="914400" indent="-457200">
              <a:lnSpc>
                <a:spcPct val="100000"/>
              </a:lnSpc>
              <a:buFont typeface="+mj-lt"/>
              <a:buAutoNum type="arabicPeriod"/>
            </a:pPr>
            <a:r>
              <a:rPr lang="es-CO" sz="2200" dirty="0">
                <a:latin typeface="Arial Narrow"/>
                <a:ea typeface="Arial Narrow"/>
                <a:cs typeface="Arial Narrow"/>
                <a:sym typeface="Arial Narrow"/>
              </a:rPr>
              <a:t>Personaliza el mensaje de error para la excepción</a:t>
            </a:r>
          </a:p>
          <a:p>
            <a:pPr marL="914400" indent="-457200">
              <a:lnSpc>
                <a:spcPct val="100000"/>
              </a:lnSpc>
              <a:buFont typeface="+mj-lt"/>
              <a:buAutoNum type="arabicPeriod"/>
            </a:pPr>
            <a:r>
              <a:rPr lang="es-CO" sz="2200" dirty="0">
                <a:latin typeface="Arial Narrow"/>
                <a:ea typeface="Arial Narrow"/>
                <a:cs typeface="Arial Narrow"/>
                <a:sym typeface="Arial Narrow"/>
              </a:rPr>
              <a:t>En caso de error, realizar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transacción para deshacer los cambios realizados.</a:t>
            </a:r>
          </a:p>
        </p:txBody>
      </p:sp>
    </p:spTree>
    <p:extLst>
      <p:ext uri="{BB962C8B-B14F-4D97-AF65-F5344CB8AC3E}">
        <p14:creationId xmlns:p14="http://schemas.microsoft.com/office/powerpoint/2010/main" val="117471182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5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llamado: “</a:t>
            </a:r>
            <a:r>
              <a:rPr lang="es-CO" sz="2200" dirty="0" err="1">
                <a:latin typeface="Arial Narrow"/>
                <a:ea typeface="Arial Narrow"/>
                <a:cs typeface="Arial Narrow"/>
                <a:sym typeface="Arial Narrow"/>
              </a:rPr>
              <a:t>restricción_numero_compras</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procedimiento hacer una inserción de 5 facturas.</a:t>
            </a:r>
          </a:p>
          <a:p>
            <a:pPr marL="914400" indent="-457200">
              <a:lnSpc>
                <a:spcPct val="100000"/>
              </a:lnSpc>
              <a:buFont typeface="+mj-lt"/>
              <a:buAutoNum type="arabicPeriod"/>
            </a:pPr>
            <a:r>
              <a:rPr lang="es-CO" sz="2200" dirty="0">
                <a:latin typeface="Arial Narrow"/>
                <a:ea typeface="Arial Narrow"/>
                <a:cs typeface="Arial Narrow"/>
                <a:sym typeface="Arial Narrow"/>
              </a:rPr>
              <a:t>Validar si alguno de los usuarios de esas 5 facturas ha comprado un total de mas de 500 </a:t>
            </a:r>
            <a:r>
              <a:rPr lang="es-CO" sz="2200" dirty="0" err="1">
                <a:latin typeface="Arial Narrow"/>
                <a:ea typeface="Arial Narrow"/>
                <a:cs typeface="Arial Narrow"/>
                <a:sym typeface="Arial Narrow"/>
              </a:rPr>
              <a:t>dolares</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Realizar un control de flujo en donde no se permita facturar por usuario mas de 500 dólares.</a:t>
            </a:r>
          </a:p>
          <a:p>
            <a:pPr marL="914400" indent="-457200">
              <a:lnSpc>
                <a:spcPct val="100000"/>
              </a:lnSpc>
              <a:buFont typeface="+mj-lt"/>
              <a:buAutoNum type="arabicPeriod"/>
            </a:pPr>
            <a:r>
              <a:rPr lang="es-CO" sz="2200" dirty="0">
                <a:latin typeface="Arial Narrow"/>
                <a:ea typeface="Arial Narrow"/>
                <a:cs typeface="Arial Narrow"/>
                <a:sym typeface="Arial Narrow"/>
              </a:rPr>
              <a:t>Crea una excepción personalizada con RAISE_EXCEPTION</a:t>
            </a:r>
          </a:p>
          <a:p>
            <a:pPr marL="914400" indent="-457200">
              <a:lnSpc>
                <a:spcPct val="100000"/>
              </a:lnSpc>
              <a:buFont typeface="+mj-lt"/>
              <a:buAutoNum type="arabicPeriod"/>
            </a:pPr>
            <a:r>
              <a:rPr lang="es-CO" sz="2200" dirty="0">
                <a:latin typeface="Arial Narrow"/>
                <a:ea typeface="Arial Narrow"/>
                <a:cs typeface="Arial Narrow"/>
                <a:sym typeface="Arial Narrow"/>
              </a:rPr>
              <a:t>Personaliza el mensaje de error para la excepción</a:t>
            </a:r>
          </a:p>
          <a:p>
            <a:pPr marL="914400" indent="-457200">
              <a:lnSpc>
                <a:spcPct val="100000"/>
              </a:lnSpc>
              <a:buFont typeface="+mj-lt"/>
              <a:buAutoNum type="arabicPeriod"/>
            </a:pPr>
            <a:r>
              <a:rPr lang="es-CO" sz="2200" dirty="0">
                <a:latin typeface="Arial Narrow"/>
                <a:ea typeface="Arial Narrow"/>
                <a:cs typeface="Arial Narrow"/>
                <a:sym typeface="Arial Narrow"/>
              </a:rPr>
              <a:t>En caso de error, realizar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transacción para deshacer los cambios realizados.</a:t>
            </a:r>
          </a:p>
        </p:txBody>
      </p:sp>
    </p:spTree>
    <p:extLst>
      <p:ext uri="{BB962C8B-B14F-4D97-AF65-F5344CB8AC3E}">
        <p14:creationId xmlns:p14="http://schemas.microsoft.com/office/powerpoint/2010/main" val="248037910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5"/>
            <a:ext cx="9643800" cy="499717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dirty="0">
                <a:latin typeface="Arial Narrow"/>
                <a:ea typeface="Arial Narrow"/>
                <a:cs typeface="Arial Narrow"/>
                <a:sym typeface="Arial Narrow"/>
              </a:rPr>
              <a:t>Un disparador (</a:t>
            </a:r>
            <a:r>
              <a:rPr lang="es-CO" dirty="0" err="1">
                <a:latin typeface="Arial Narrow"/>
                <a:ea typeface="Arial Narrow"/>
                <a:cs typeface="Arial Narrow"/>
                <a:sym typeface="Arial Narrow"/>
              </a:rPr>
              <a:t>trigger</a:t>
            </a:r>
            <a:r>
              <a:rPr lang="es-CO" dirty="0">
                <a:latin typeface="Arial Narrow"/>
                <a:ea typeface="Arial Narrow"/>
                <a:cs typeface="Arial Narrow"/>
                <a:sym typeface="Arial Narrow"/>
              </a:rPr>
              <a:t> en inglés) en PostgreSQL es un mecanismo que permite ejecutar automáticamente una función cuando se produce un evento específico en una tabla. Estos eventos pueden ser inserciones (INSERT), actualizaciones (UPDATE) o eliminaciones (DELETE) de filas. En esencia, los disparadores actúan como "escuchas" que reaccionan ante cambios en la base de datos.</a:t>
            </a:r>
          </a:p>
        </p:txBody>
      </p:sp>
    </p:spTree>
    <p:extLst>
      <p:ext uri="{BB962C8B-B14F-4D97-AF65-F5344CB8AC3E}">
        <p14:creationId xmlns:p14="http://schemas.microsoft.com/office/powerpoint/2010/main" val="209176452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LOS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5"/>
            <a:ext cx="9643800" cy="499717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dirty="0">
                <a:latin typeface="Arial Narrow"/>
                <a:ea typeface="Arial Narrow"/>
                <a:cs typeface="Arial Narrow"/>
                <a:sym typeface="Arial Narrow"/>
              </a:rPr>
              <a:t>Integridad de datos: Asegurar que los datos insertados o modificados cumplan con ciertas reglas de negocio.</a:t>
            </a:r>
          </a:p>
          <a:p>
            <a:pPr indent="0">
              <a:lnSpc>
                <a:spcPct val="100000"/>
              </a:lnSpc>
              <a:buNone/>
            </a:pPr>
            <a:r>
              <a:rPr lang="es-CO" dirty="0">
                <a:latin typeface="Arial Narrow"/>
                <a:ea typeface="Arial Narrow"/>
                <a:cs typeface="Arial Narrow"/>
                <a:sym typeface="Arial Narrow"/>
              </a:rPr>
              <a:t>Auditoria: Registrar cambios en los datos para fines de seguimiento y control.</a:t>
            </a:r>
          </a:p>
          <a:p>
            <a:pPr indent="0">
              <a:lnSpc>
                <a:spcPct val="100000"/>
              </a:lnSpc>
              <a:buNone/>
            </a:pPr>
            <a:r>
              <a:rPr lang="es-CO" dirty="0" err="1">
                <a:latin typeface="Arial Narrow"/>
                <a:ea typeface="Arial Narrow"/>
                <a:cs typeface="Arial Narrow"/>
                <a:sym typeface="Arial Narrow"/>
              </a:rPr>
              <a:t>Cascading</a:t>
            </a:r>
            <a:r>
              <a:rPr lang="es-CO" dirty="0">
                <a:latin typeface="Arial Narrow"/>
                <a:ea typeface="Arial Narrow"/>
                <a:cs typeface="Arial Narrow"/>
                <a:sym typeface="Arial Narrow"/>
              </a:rPr>
              <a:t> </a:t>
            </a:r>
            <a:r>
              <a:rPr lang="es-CO" dirty="0" err="1">
                <a:latin typeface="Arial Narrow"/>
                <a:ea typeface="Arial Narrow"/>
                <a:cs typeface="Arial Narrow"/>
                <a:sym typeface="Arial Narrow"/>
              </a:rPr>
              <a:t>updates</a:t>
            </a:r>
            <a:r>
              <a:rPr lang="es-CO" dirty="0">
                <a:latin typeface="Arial Narrow"/>
                <a:ea typeface="Arial Narrow"/>
                <a:cs typeface="Arial Narrow"/>
                <a:sym typeface="Arial Narrow"/>
              </a:rPr>
              <a:t>: Realizar actualizaciones en cascada en otras tablas relacionadas.</a:t>
            </a:r>
          </a:p>
          <a:p>
            <a:pPr indent="0">
              <a:lnSpc>
                <a:spcPct val="100000"/>
              </a:lnSpc>
              <a:buNone/>
            </a:pPr>
            <a:r>
              <a:rPr lang="es-CO" dirty="0">
                <a:latin typeface="Arial Narrow"/>
                <a:ea typeface="Arial Narrow"/>
                <a:cs typeface="Arial Narrow"/>
                <a:sym typeface="Arial Narrow"/>
              </a:rPr>
              <a:t>Notificaciones: Enviar notificaciones (por correo electrónico, SMS, etc.) cuando ocurran ciertos eventos.</a:t>
            </a:r>
          </a:p>
          <a:p>
            <a:pPr indent="0">
              <a:lnSpc>
                <a:spcPct val="100000"/>
              </a:lnSpc>
              <a:buNone/>
            </a:pPr>
            <a:r>
              <a:rPr lang="es-CO" dirty="0">
                <a:latin typeface="Arial Narrow"/>
                <a:ea typeface="Arial Narrow"/>
                <a:cs typeface="Arial Narrow"/>
                <a:sym typeface="Arial Narrow"/>
              </a:rPr>
              <a:t>Gestión de transacciones: Implementar lógica de transacciones complejas.</a:t>
            </a:r>
          </a:p>
        </p:txBody>
      </p:sp>
    </p:spTree>
    <p:extLst>
      <p:ext uri="{BB962C8B-B14F-4D97-AF65-F5344CB8AC3E}">
        <p14:creationId xmlns:p14="http://schemas.microsoft.com/office/powerpoint/2010/main" val="140394182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LOS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54477"/>
            <a:ext cx="9643800" cy="313527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CREATE TRIGGER: Crea un nuevo disparador.</a:t>
            </a:r>
          </a:p>
          <a:p>
            <a:pPr indent="0">
              <a:lnSpc>
                <a:spcPct val="100000"/>
              </a:lnSpc>
              <a:buNone/>
            </a:pPr>
            <a:r>
              <a:rPr lang="es-CO" sz="1800" dirty="0" err="1">
                <a:latin typeface="Arial Narrow"/>
                <a:ea typeface="Arial Narrow"/>
                <a:cs typeface="Arial Narrow"/>
                <a:sym typeface="Arial Narrow"/>
              </a:rPr>
              <a:t>nombre_disparador</a:t>
            </a:r>
            <a:r>
              <a:rPr lang="es-CO" sz="1800" dirty="0">
                <a:latin typeface="Arial Narrow"/>
                <a:ea typeface="Arial Narrow"/>
                <a:cs typeface="Arial Narrow"/>
                <a:sym typeface="Arial Narrow"/>
              </a:rPr>
              <a:t>: Nombre único del disparador.</a:t>
            </a:r>
          </a:p>
          <a:p>
            <a:pPr indent="0">
              <a:lnSpc>
                <a:spcPct val="100000"/>
              </a:lnSpc>
              <a:buNone/>
            </a:pPr>
            <a:r>
              <a:rPr lang="es-CO" sz="1800" dirty="0">
                <a:latin typeface="Arial Narrow"/>
                <a:ea typeface="Arial Narrow"/>
                <a:cs typeface="Arial Narrow"/>
                <a:sym typeface="Arial Narrow"/>
              </a:rPr>
              <a:t>BEFORE | AFTER: Especifica si el disparador se ejecuta antes o después de la operación.</a:t>
            </a:r>
          </a:p>
          <a:p>
            <a:pPr indent="0">
              <a:lnSpc>
                <a:spcPct val="100000"/>
              </a:lnSpc>
              <a:buNone/>
            </a:pPr>
            <a:r>
              <a:rPr lang="es-CO" sz="1800" dirty="0">
                <a:latin typeface="Arial Narrow"/>
                <a:ea typeface="Arial Narrow"/>
                <a:cs typeface="Arial Narrow"/>
                <a:sym typeface="Arial Narrow"/>
              </a:rPr>
              <a:t>INSERT | UPDATE | DELETE: Especifica el tipo de operación que activa el disparador.</a:t>
            </a:r>
          </a:p>
          <a:p>
            <a:pPr indent="0">
              <a:lnSpc>
                <a:spcPct val="100000"/>
              </a:lnSpc>
              <a:buNone/>
            </a:pPr>
            <a:r>
              <a:rPr lang="es-CO" sz="1800" dirty="0">
                <a:latin typeface="Arial Narrow"/>
                <a:ea typeface="Arial Narrow"/>
                <a:cs typeface="Arial Narrow"/>
                <a:sym typeface="Arial Narrow"/>
              </a:rPr>
              <a:t>ON tabla: Indica la tabla sobre la que se define el disparador.</a:t>
            </a:r>
          </a:p>
          <a:p>
            <a:pPr indent="0">
              <a:lnSpc>
                <a:spcPct val="100000"/>
              </a:lnSpc>
              <a:buNone/>
            </a:pPr>
            <a:r>
              <a:rPr lang="es-CO" sz="1800" dirty="0">
                <a:latin typeface="Arial Narrow"/>
                <a:ea typeface="Arial Narrow"/>
                <a:cs typeface="Arial Narrow"/>
                <a:sym typeface="Arial Narrow"/>
              </a:rPr>
              <a:t>FOR EACH ROW: Indica que el disparador se ejecuta por cada fila afectada.</a:t>
            </a:r>
          </a:p>
          <a:p>
            <a:pPr indent="0">
              <a:lnSpc>
                <a:spcPct val="100000"/>
              </a:lnSpc>
              <a:buNone/>
            </a:pPr>
            <a:r>
              <a:rPr lang="es-CO" sz="1800" dirty="0">
                <a:latin typeface="Arial Narrow"/>
                <a:ea typeface="Arial Narrow"/>
                <a:cs typeface="Arial Narrow"/>
                <a:sym typeface="Arial Narrow"/>
              </a:rPr>
              <a:t>EXECUTE PROCEDURE </a:t>
            </a:r>
            <a:r>
              <a:rPr lang="es-CO" sz="1800" dirty="0" err="1">
                <a:latin typeface="Arial Narrow"/>
                <a:ea typeface="Arial Narrow"/>
                <a:cs typeface="Arial Narrow"/>
                <a:sym typeface="Arial Narrow"/>
              </a:rPr>
              <a:t>nombre_funcion</a:t>
            </a:r>
            <a:r>
              <a:rPr lang="es-CO" sz="1800" dirty="0">
                <a:latin typeface="Arial Narrow"/>
                <a:ea typeface="Arial Narrow"/>
                <a:cs typeface="Arial Narrow"/>
                <a:sym typeface="Arial Narrow"/>
              </a:rPr>
              <a:t>(): Especifica la función que se ejecutará.</a:t>
            </a:r>
          </a:p>
        </p:txBody>
      </p:sp>
      <p:pic>
        <p:nvPicPr>
          <p:cNvPr id="4" name="Imagen 3">
            <a:extLst>
              <a:ext uri="{FF2B5EF4-FFF2-40B4-BE49-F238E27FC236}">
                <a16:creationId xmlns:a16="http://schemas.microsoft.com/office/drawing/2014/main" id="{41708663-EAC5-A0DA-AFCC-9BED4F36D4A2}"/>
              </a:ext>
            </a:extLst>
          </p:cNvPr>
          <p:cNvPicPr>
            <a:picLocks noChangeAspect="1"/>
          </p:cNvPicPr>
          <p:nvPr/>
        </p:nvPicPr>
        <p:blipFill>
          <a:blip r:embed="rId3"/>
          <a:stretch>
            <a:fillRect/>
          </a:stretch>
        </p:blipFill>
        <p:spPr>
          <a:xfrm>
            <a:off x="2388220" y="4606290"/>
            <a:ext cx="7004059" cy="1799654"/>
          </a:xfrm>
          <a:prstGeom prst="rect">
            <a:avLst/>
          </a:prstGeom>
        </p:spPr>
      </p:pic>
    </p:spTree>
    <p:extLst>
      <p:ext uri="{BB962C8B-B14F-4D97-AF65-F5344CB8AC3E}">
        <p14:creationId xmlns:p14="http://schemas.microsoft.com/office/powerpoint/2010/main" val="217787244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 ASOCIADA A LOS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909386" y="3722723"/>
            <a:ext cx="9643800" cy="143449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NEW: Contiene los valores de la nueva fila (para INSERT y UPDATE).</a:t>
            </a:r>
          </a:p>
          <a:p>
            <a:pPr indent="0">
              <a:lnSpc>
                <a:spcPct val="100000"/>
              </a:lnSpc>
              <a:buNone/>
            </a:pPr>
            <a:r>
              <a:rPr lang="es-CO" sz="1800" dirty="0">
                <a:latin typeface="Arial Narrow"/>
                <a:ea typeface="Arial Narrow"/>
                <a:cs typeface="Arial Narrow"/>
                <a:sym typeface="Arial Narrow"/>
              </a:rPr>
              <a:t>OLD: Contiene los valores de la fila antigua (para UPDATE y DELETE).</a:t>
            </a:r>
          </a:p>
        </p:txBody>
      </p:sp>
      <p:pic>
        <p:nvPicPr>
          <p:cNvPr id="5" name="Imagen 4">
            <a:extLst>
              <a:ext uri="{FF2B5EF4-FFF2-40B4-BE49-F238E27FC236}">
                <a16:creationId xmlns:a16="http://schemas.microsoft.com/office/drawing/2014/main" id="{8F4DEC4B-E422-62A3-1CE6-43546E5DFB72}"/>
              </a:ext>
            </a:extLst>
          </p:cNvPr>
          <p:cNvPicPr>
            <a:picLocks noChangeAspect="1"/>
          </p:cNvPicPr>
          <p:nvPr/>
        </p:nvPicPr>
        <p:blipFill>
          <a:blip r:embed="rId3"/>
          <a:stretch>
            <a:fillRect/>
          </a:stretch>
        </p:blipFill>
        <p:spPr>
          <a:xfrm>
            <a:off x="2470583" y="1563669"/>
            <a:ext cx="7250834" cy="2081384"/>
          </a:xfrm>
          <a:prstGeom prst="rect">
            <a:avLst/>
          </a:prstGeom>
        </p:spPr>
      </p:pic>
    </p:spTree>
    <p:extLst>
      <p:ext uri="{BB962C8B-B14F-4D97-AF65-F5344CB8AC3E}">
        <p14:creationId xmlns:p14="http://schemas.microsoft.com/office/powerpoint/2010/main" val="56889043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DISPARADOR (TRIGGER)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909386" y="3722723"/>
            <a:ext cx="9643800" cy="143449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NEW: Contiene los valores de la nueva fila (para INSERT y UPDATE).</a:t>
            </a:r>
          </a:p>
          <a:p>
            <a:pPr indent="0">
              <a:lnSpc>
                <a:spcPct val="100000"/>
              </a:lnSpc>
              <a:buNone/>
            </a:pPr>
            <a:r>
              <a:rPr lang="es-CO" sz="1800" dirty="0">
                <a:latin typeface="Arial Narrow"/>
                <a:ea typeface="Arial Narrow"/>
                <a:cs typeface="Arial Narrow"/>
                <a:sym typeface="Arial Narrow"/>
              </a:rPr>
              <a:t>OLD: Contiene los valores de la fila antigua (para UPDATE y DELETE).</a:t>
            </a:r>
          </a:p>
        </p:txBody>
      </p:sp>
      <p:pic>
        <p:nvPicPr>
          <p:cNvPr id="4" name="Imagen 3">
            <a:extLst>
              <a:ext uri="{FF2B5EF4-FFF2-40B4-BE49-F238E27FC236}">
                <a16:creationId xmlns:a16="http://schemas.microsoft.com/office/drawing/2014/main" id="{53AD760D-049B-58EA-C9AE-36F0132F1C32}"/>
              </a:ext>
            </a:extLst>
          </p:cNvPr>
          <p:cNvPicPr>
            <a:picLocks noChangeAspect="1"/>
          </p:cNvPicPr>
          <p:nvPr/>
        </p:nvPicPr>
        <p:blipFill>
          <a:blip r:embed="rId3"/>
          <a:stretch>
            <a:fillRect/>
          </a:stretch>
        </p:blipFill>
        <p:spPr>
          <a:xfrm>
            <a:off x="2169032" y="1551369"/>
            <a:ext cx="7588731" cy="2056060"/>
          </a:xfrm>
          <a:prstGeom prst="rect">
            <a:avLst/>
          </a:prstGeom>
        </p:spPr>
      </p:pic>
    </p:spTree>
    <p:extLst>
      <p:ext uri="{BB962C8B-B14F-4D97-AF65-F5344CB8AC3E}">
        <p14:creationId xmlns:p14="http://schemas.microsoft.com/office/powerpoint/2010/main" val="141389367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DISPARADOR (TRIGGER)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836234" y="3174084"/>
            <a:ext cx="9643800" cy="171795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NEW: Contiene los valores de la nueva fila (para INSERT y UPDATE).</a:t>
            </a:r>
          </a:p>
          <a:p>
            <a:pPr indent="0">
              <a:lnSpc>
                <a:spcPct val="100000"/>
              </a:lnSpc>
              <a:buNone/>
            </a:pPr>
            <a:r>
              <a:rPr lang="es-CO" sz="1800" dirty="0">
                <a:latin typeface="Arial Narrow"/>
                <a:ea typeface="Arial Narrow"/>
                <a:cs typeface="Arial Narrow"/>
                <a:sym typeface="Arial Narrow"/>
              </a:rPr>
              <a:t>OLD: Contiene los valores de la fila antigua (para UPDATE y DELETE).</a:t>
            </a:r>
          </a:p>
          <a:p>
            <a:pPr indent="0">
              <a:lnSpc>
                <a:spcPct val="100000"/>
              </a:lnSpc>
              <a:buNone/>
            </a:pPr>
            <a:r>
              <a:rPr lang="es-CO" sz="1800" dirty="0">
                <a:latin typeface="Arial Narrow"/>
                <a:ea typeface="Arial Narrow"/>
                <a:cs typeface="Arial Narrow"/>
                <a:sym typeface="Arial Narrow"/>
              </a:rPr>
              <a:t>La función </a:t>
            </a:r>
            <a:r>
              <a:rPr lang="es-CO" sz="1800" dirty="0" err="1">
                <a:latin typeface="Arial Narrow"/>
                <a:ea typeface="Arial Narrow"/>
                <a:cs typeface="Arial Narrow"/>
                <a:sym typeface="Arial Narrow"/>
              </a:rPr>
              <a:t>auditar_cambios_usuario</a:t>
            </a:r>
            <a:r>
              <a:rPr lang="es-CO" sz="1800" dirty="0">
                <a:latin typeface="Arial Narrow"/>
                <a:ea typeface="Arial Narrow"/>
                <a:cs typeface="Arial Narrow"/>
                <a:sym typeface="Arial Narrow"/>
              </a:rPr>
              <a:t>() podría registrar los cambios en una tabla auditoria como por ejemplo:</a:t>
            </a:r>
          </a:p>
          <a:p>
            <a:pPr indent="0">
              <a:lnSpc>
                <a:spcPct val="100000"/>
              </a:lnSpc>
              <a:buNone/>
            </a:pPr>
            <a:endParaRPr lang="es-CO" sz="1800" dirty="0">
              <a:latin typeface="Arial Narrow"/>
              <a:ea typeface="Arial Narrow"/>
              <a:cs typeface="Arial Narrow"/>
              <a:sym typeface="Arial Narrow"/>
            </a:endParaRPr>
          </a:p>
        </p:txBody>
      </p:sp>
      <p:pic>
        <p:nvPicPr>
          <p:cNvPr id="14" name="Imagen 13">
            <a:extLst>
              <a:ext uri="{FF2B5EF4-FFF2-40B4-BE49-F238E27FC236}">
                <a16:creationId xmlns:a16="http://schemas.microsoft.com/office/drawing/2014/main" id="{9C62C54D-7713-65D9-2F90-E57BE492E6FF}"/>
              </a:ext>
            </a:extLst>
          </p:cNvPr>
          <p:cNvPicPr>
            <a:picLocks noChangeAspect="1"/>
          </p:cNvPicPr>
          <p:nvPr/>
        </p:nvPicPr>
        <p:blipFill>
          <a:blip r:embed="rId3"/>
          <a:stretch>
            <a:fillRect/>
          </a:stretch>
        </p:blipFill>
        <p:spPr>
          <a:xfrm>
            <a:off x="2386856" y="4733144"/>
            <a:ext cx="6419850" cy="1371600"/>
          </a:xfrm>
          <a:prstGeom prst="rect">
            <a:avLst/>
          </a:prstGeom>
        </p:spPr>
      </p:pic>
      <p:pic>
        <p:nvPicPr>
          <p:cNvPr id="16" name="Imagen 15">
            <a:extLst>
              <a:ext uri="{FF2B5EF4-FFF2-40B4-BE49-F238E27FC236}">
                <a16:creationId xmlns:a16="http://schemas.microsoft.com/office/drawing/2014/main" id="{B93B3BCC-29F6-C64D-45C3-38C13F345C1D}"/>
              </a:ext>
            </a:extLst>
          </p:cNvPr>
          <p:cNvPicPr>
            <a:picLocks noChangeAspect="1"/>
          </p:cNvPicPr>
          <p:nvPr/>
        </p:nvPicPr>
        <p:blipFill>
          <a:blip r:embed="rId4"/>
          <a:stretch>
            <a:fillRect/>
          </a:stretch>
        </p:blipFill>
        <p:spPr>
          <a:xfrm>
            <a:off x="2763507" y="1627632"/>
            <a:ext cx="5456949" cy="1451155"/>
          </a:xfrm>
          <a:prstGeom prst="rect">
            <a:avLst/>
          </a:prstGeom>
        </p:spPr>
      </p:pic>
    </p:spTree>
    <p:extLst>
      <p:ext uri="{BB962C8B-B14F-4D97-AF65-F5344CB8AC3E}">
        <p14:creationId xmlns:p14="http://schemas.microsoft.com/office/powerpoint/2010/main" val="1340387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 DE LOS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57348"/>
            <a:ext cx="9643800" cy="351599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Rendimiento: Los disparadores pueden afectar el rendimiento de la base de datos, especialmente si se ejecutan con frecuencia.</a:t>
            </a:r>
          </a:p>
          <a:p>
            <a:pPr marL="800100">
              <a:lnSpc>
                <a:spcPct val="100000"/>
              </a:lnSpc>
            </a:pPr>
            <a:r>
              <a:rPr lang="es-CO" sz="2200" dirty="0">
                <a:latin typeface="Arial Narrow"/>
                <a:ea typeface="Arial Narrow"/>
                <a:cs typeface="Arial Narrow"/>
                <a:sym typeface="Arial Narrow"/>
              </a:rPr>
              <a:t>Complejidad: Los disparadores pueden hacer que la base de datos sea más compleja de entender y mantener.</a:t>
            </a:r>
          </a:p>
          <a:p>
            <a:pPr marL="800100">
              <a:lnSpc>
                <a:spcPct val="100000"/>
              </a:lnSpc>
            </a:pPr>
            <a:r>
              <a:rPr lang="es-CO" sz="2200" dirty="0">
                <a:latin typeface="Arial Narrow"/>
                <a:ea typeface="Arial Narrow"/>
                <a:cs typeface="Arial Narrow"/>
                <a:sym typeface="Arial Narrow"/>
              </a:rPr>
              <a:t>Orden de ejecución: El orden en que se ejecutan los disparadores puede ser importante.</a:t>
            </a:r>
          </a:p>
          <a:p>
            <a:pPr marL="800100">
              <a:lnSpc>
                <a:spcPct val="100000"/>
              </a:lnSpc>
            </a:pPr>
            <a:r>
              <a:rPr lang="es-CO" sz="2200" dirty="0">
                <a:latin typeface="Arial Narrow"/>
                <a:ea typeface="Arial Narrow"/>
                <a:cs typeface="Arial Narrow"/>
                <a:sym typeface="Arial Narrow"/>
              </a:rPr>
              <a:t>Ciclos infinitos: Evita crear disparadores que se llamen unos a otros, ya que esto puede causar ciclos infinitos.</a:t>
            </a:r>
          </a:p>
        </p:txBody>
      </p:sp>
    </p:spTree>
    <p:extLst>
      <p:ext uri="{BB962C8B-B14F-4D97-AF65-F5344CB8AC3E}">
        <p14:creationId xmlns:p14="http://schemas.microsoft.com/office/powerpoint/2010/main" val="719710613"/>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15210</TotalTime>
  <Words>10168</Words>
  <Application>Microsoft Office PowerPoint</Application>
  <PresentationFormat>Panorámica</PresentationFormat>
  <Paragraphs>942</Paragraphs>
  <Slides>124</Slides>
  <Notes>124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124</vt:i4>
      </vt:variant>
    </vt:vector>
  </HeadingPairs>
  <TitlesOfParts>
    <vt:vector size="129" baseType="lpstr">
      <vt:lpstr>Trebuchet MS</vt:lpstr>
      <vt:lpstr>Arial</vt:lpstr>
      <vt:lpstr>Calibri</vt:lpstr>
      <vt:lpstr>Arial Narrow</vt:lpstr>
      <vt:lpstr>Tema de Office</vt:lpstr>
      <vt:lpstr>Presentación de PowerPoint</vt:lpstr>
      <vt:lpstr>BASES DE DATOS II  BIENVENIDOS</vt:lpstr>
      <vt:lpstr>PRESENTACIÓN</vt:lpstr>
      <vt:lpstr>IDENTIFICACION DE LA ASIGNATURA</vt:lpstr>
      <vt:lpstr>OBJETIVOS</vt:lpstr>
      <vt:lpstr>EVALUACIÓN</vt:lpstr>
      <vt:lpstr>CONTENIDO CORTE 1</vt:lpstr>
      <vt:lpstr>CONTENIDO CORTE 2</vt:lpstr>
      <vt:lpstr>CONTENIDO CORTE 3</vt:lpstr>
      <vt:lpstr>INSTRUCCIONES DE LOS TALLERES</vt:lpstr>
      <vt:lpstr>PROYECTOS</vt:lpstr>
      <vt:lpstr>PROYECTOS</vt:lpstr>
      <vt:lpstr>MODELO DE PROYECTO: VIAJAYA</vt:lpstr>
      <vt:lpstr>MODELO DE PROYECTO: FACTURAYA</vt:lpstr>
      <vt:lpstr>MODELO DE PROYECTO: DOCTORYA</vt:lpstr>
      <vt:lpstr>MODELO DE PROYECTO: COMPRAYA</vt:lpstr>
      <vt:lpstr>MODELO DE PROYECTO: CONCIERTOSYA</vt:lpstr>
      <vt:lpstr>DIFERENCIAS ENTRE LAS BASES DE DATOS RELACIONALES MAS POPULARES</vt:lpstr>
      <vt:lpstr>MYSQL</vt:lpstr>
      <vt:lpstr>ORACLE DATABASE</vt:lpstr>
      <vt:lpstr>POSTGRESQL</vt:lpstr>
      <vt:lpstr>SQL SERVER</vt:lpstr>
      <vt:lpstr>TALLER BASES DE DATOS RELACIONALES</vt:lpstr>
      <vt:lpstr>CUADRO COMPARATIVO</vt:lpstr>
      <vt:lpstr>HERRAMIENTA DE ADMINISTRACION DE BASE DE DATOS</vt:lpstr>
      <vt:lpstr>FUNCIONALIDAD DE LA HERRAMIENTA</vt:lpstr>
      <vt:lpstr>IMPORTANCIA DE UTILIZAR UNA HERRAMIENTA DE ADMINISTRACION DE BASE DE DATOS</vt:lpstr>
      <vt:lpstr>CARACTERISTICAS DE LAS HERRAMIENTAS DE ADMINISTRACION DE BASE DE DATOS</vt:lpstr>
      <vt:lpstr>ALGUNAS HERRAMIENTAS</vt:lpstr>
      <vt:lpstr>TRANSACCIONES</vt:lpstr>
      <vt:lpstr>CARACTERISTICAS DE LAS TRANSACCIONES</vt:lpstr>
      <vt:lpstr>IMPORTANCIA DE LAS TRANSACCIONES</vt:lpstr>
      <vt:lpstr>COMANDOS PARA LA GESTION DE TRANSACCIONES</vt:lpstr>
      <vt:lpstr>EJEMPLO DE TRANSACCIONES (COMMIT)</vt:lpstr>
      <vt:lpstr>EJEMPLO DE TRANSACCIONES (ROLLBACK)</vt:lpstr>
      <vt:lpstr>EJEMPLO DE TRANSACCIONES (SAVEPOINT)</vt:lpstr>
      <vt:lpstr>TALLER 1 SOBRE TRANSACCIONES EN POSTGRES</vt:lpstr>
      <vt:lpstr>TALLER 2 SOBRE TRANSACCIONES EN POSTGRES</vt:lpstr>
      <vt:lpstr>TALLER 3 SOBRE TRANSACCIONES EN POSTGRES</vt:lpstr>
      <vt:lpstr>PROCEDIMIENTOS ALMACENADOS</vt:lpstr>
      <vt:lpstr>VENTAJAS DE LOS PROCEDIMIENTOS ALMACENADOS</vt:lpstr>
      <vt:lpstr>RAZONES PARA USAR LOS PROCEDIMIENTOS ALMACENADOS</vt:lpstr>
      <vt:lpstr>EJEMPLO DE PROCEDIMIENTO ALMACENADO</vt:lpstr>
      <vt:lpstr>EJEMPLO DE PROCEDIMIENTO ALMACENADO</vt:lpstr>
      <vt:lpstr>TALLER 1 DE PROCEDIMIENTOS ALMACENADOS</vt:lpstr>
      <vt:lpstr>TALLER 2 DE PROCEDIMIENTOS ALMACENADOS</vt:lpstr>
      <vt:lpstr>TALLER 3 DE PROCEDIMIENTOS ALMACENADOS</vt:lpstr>
      <vt:lpstr>TALLER 4 DE PROCEDIMIENTOS ALMACENADOS</vt:lpstr>
      <vt:lpstr>FUNCIONES ALMACENADAS</vt:lpstr>
      <vt:lpstr>IMPORTANCIA DE LAS FUNCIONES ALMACENADAS</vt:lpstr>
      <vt:lpstr>ESTRUCTURA DE UNA FUNCION ALMACENADA</vt:lpstr>
      <vt:lpstr>EJEMPLO DE UNA FUNCION ALMACENADA</vt:lpstr>
      <vt:lpstr>VENTAJAS DE LAS FUNCIONES ALMACENADAS</vt:lpstr>
      <vt:lpstr>CONSIDERACIONES IMPORTANTES DE LAS FUNCIONES ALMACENADAS</vt:lpstr>
      <vt:lpstr>TALLER 0 SOBRE FUNCIONES ALMACENADAS</vt:lpstr>
      <vt:lpstr>TALLER 1 SOBRE FUNCIONES ALMACENADAS</vt:lpstr>
      <vt:lpstr>TALLER 2 SOBRE FUNCIONES ALMACENADAS</vt:lpstr>
      <vt:lpstr>TALLER 3 SOBRE FUNCIONES ALMACENADAS</vt:lpstr>
      <vt:lpstr>FUNCIONES DE VENTANA</vt:lpstr>
      <vt:lpstr>ESTRUCTURA DE LAS FUNCIONES DE VENTANA</vt:lpstr>
      <vt:lpstr>TIPOS DE FUNCIONES DE VENTANA</vt:lpstr>
      <vt:lpstr>EJEMPLO DE FUNCION DE VENTANA</vt:lpstr>
      <vt:lpstr>USOS DE LAS FUNCIONES DE VENTANA</vt:lpstr>
      <vt:lpstr>VENTAJAS DE LAS FUNCIONES DE VENTANA</vt:lpstr>
      <vt:lpstr>TALLER 1 SOBRE FUNCIONES DE VENTANA</vt:lpstr>
      <vt:lpstr>SOLUCION AL TALLER 1 SOBRE FUNCIONES DE VENTANA</vt:lpstr>
      <vt:lpstr>TALLER 0 SOBRE FUNCIONES DE VENTANA</vt:lpstr>
      <vt:lpstr>TALLER 1 SOBRE FUNCIONES DE VENTANA</vt:lpstr>
      <vt:lpstr>TALLER 2 SOBRE FUNCIONES DE VENTANA</vt:lpstr>
      <vt:lpstr>CURSORES EN PROCEDIMIENTOS ALMACENADOS</vt:lpstr>
      <vt:lpstr>OBJETIVO DE USAR CURSORES</vt:lpstr>
      <vt:lpstr>EJEMPLO BASICO DE CURSORES</vt:lpstr>
      <vt:lpstr>EJEMPLO COMPLETO DE CURSORES</vt:lpstr>
      <vt:lpstr>CONSIDERACIONES IMPORTANTES</vt:lpstr>
      <vt:lpstr>CUANDO UTILIZAR LOS CURSORES</vt:lpstr>
      <vt:lpstr>TALLER 0 SOBRE CURSORES</vt:lpstr>
      <vt:lpstr>TALLER 1 SOBRE CURSORES</vt:lpstr>
      <vt:lpstr>TALLER 2 SOBRE CURSORES</vt:lpstr>
      <vt:lpstr>TALLER 3 SOBRE CURSORES</vt:lpstr>
      <vt:lpstr>MANEJO DE EXCEPCIONES EN  PROCEDIMIENTOS ALMACENADOS</vt:lpstr>
      <vt:lpstr>EL BLOQUE EXCEPTION EN PL/PGSQL</vt:lpstr>
      <vt:lpstr>TIPOS DE EXCEPCIONES</vt:lpstr>
      <vt:lpstr>EXCEPCIONES DEFINIDAS POR POSTGRES</vt:lpstr>
      <vt:lpstr>MANEJO DE EXCEPCIONES</vt:lpstr>
      <vt:lpstr>BUENAS PRACTICAS PARA EL MANEJO DE EXCEPCIONES</vt:lpstr>
      <vt:lpstr>EJEMPLO DE MANEJO DE EXCEPCIONES</vt:lpstr>
      <vt:lpstr>TALLER 0 DE MANEJO DE EXCEPCIONES</vt:lpstr>
      <vt:lpstr>TALLER 1 MANEJO DE EXCEPCIONES</vt:lpstr>
      <vt:lpstr>TALLER 2 MANEJO DE EXCEPCIONES</vt:lpstr>
      <vt:lpstr>TALLER 3 MANEJO DE EXCEPCIONES</vt:lpstr>
      <vt:lpstr>TALLER 4 MANEJO DE EXCEPCIONES</vt:lpstr>
      <vt:lpstr>TALLER 5 MANEJO DE EXCEPCIONES</vt:lpstr>
      <vt:lpstr>DISPARADORES (TRIGGERS)</vt:lpstr>
      <vt:lpstr>IMPORTANCIA DE LOS DISPARADORES (TRIGGERS)</vt:lpstr>
      <vt:lpstr>ESTRUCTURA DE LOS DISPARADORES (TRIGGERS)</vt:lpstr>
      <vt:lpstr>FUNCION ASOCIADA A LOS DISPARADORES (TRIGGERS)</vt:lpstr>
      <vt:lpstr>EJEMPLO DE DISPARADOR (TRIGGER)</vt:lpstr>
      <vt:lpstr>EJEMPLO DE DISPARADOR (TRIGGER)</vt:lpstr>
      <vt:lpstr>CONSIDERACIONES IMPORTANTES DE LOS DISPARADORES (TRIGGERS)</vt:lpstr>
      <vt:lpstr>TALLER 1 SOBRE DISPARADORES (TRIGGERS)</vt:lpstr>
      <vt:lpstr>SECUENCIAS</vt:lpstr>
      <vt:lpstr>IMPORTANCIA DE LAS SECUENCIAS</vt:lpstr>
      <vt:lpstr>ESTRUCTURA DE UNA SECUENCIA</vt:lpstr>
      <vt:lpstr>EJEMPLO DE USO DE UNA SECUENCIA</vt:lpstr>
      <vt:lpstr>VENTAJAS DE USAR SECUENCIAS</vt:lpstr>
      <vt:lpstr>TALLER 1 SOBRE SECUENCIAS</vt:lpstr>
      <vt:lpstr>TALLER 2 SOBRE SECUENCIAS</vt:lpstr>
      <vt:lpstr>XML EN BASE DE DATOS RELACIONALES</vt:lpstr>
      <vt:lpstr>FORMAS DE ALMACENAMIENTO XML</vt:lpstr>
      <vt:lpstr>FUNCIONES Y OPERADORES XML EN POSTGRES</vt:lpstr>
      <vt:lpstr>EJEMPLO XML EN POSTGRES</vt:lpstr>
      <vt:lpstr>CONSIDERACIONES IMPORTANTES CON EL XML</vt:lpstr>
      <vt:lpstr>TALLER 0 XML EN POSTGRES</vt:lpstr>
      <vt:lpstr>TALLER 1 XML EN POSTGRES</vt:lpstr>
      <vt:lpstr>JSON EN BASE DE DATOS RELACIONALES</vt:lpstr>
      <vt:lpstr>TIPO DE DATOS JSON EN POSTGRES</vt:lpstr>
      <vt:lpstr>EJEMPLO JSON EN POSTGRES</vt:lpstr>
      <vt:lpstr>VENTAJAS DE USAR JSON EN POSTGRES</vt:lpstr>
      <vt:lpstr>CONSIDERACIONES IMPORTANTES DE JSON EN POSTGRES</vt:lpstr>
      <vt:lpstr>TALLER 0 JSON EN POSTGRES</vt:lpstr>
      <vt:lpstr>TALLER 1 JSON EN POSTGRES</vt:lpstr>
      <vt:lpstr>TALLER 1 JSON EN POSTGRES</vt:lpstr>
      <vt:lpstr>BASES DE DATOS DE GRAFOS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Gabriel Hernando Cadavid Marin</dc:creator>
  <cp:lastModifiedBy>Jorge Alejandro Aguirre Gutierrez</cp:lastModifiedBy>
  <cp:revision>283</cp:revision>
  <dcterms:created xsi:type="dcterms:W3CDTF">2019-03-26T16:19:22Z</dcterms:created>
  <dcterms:modified xsi:type="dcterms:W3CDTF">2024-08-20T18:11:41Z</dcterms:modified>
</cp:coreProperties>
</file>