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426" r:id="rId4"/>
    <p:sldId id="259" r:id="rId5"/>
    <p:sldId id="260" r:id="rId6"/>
    <p:sldId id="264" r:id="rId7"/>
    <p:sldId id="265" r:id="rId8"/>
    <p:sldId id="267" r:id="rId9"/>
    <p:sldId id="268" r:id="rId10"/>
    <p:sldId id="403" r:id="rId11"/>
    <p:sldId id="406" r:id="rId12"/>
    <p:sldId id="409" r:id="rId13"/>
    <p:sldId id="413" r:id="rId14"/>
    <p:sldId id="427" r:id="rId15"/>
  </p:sldIdLst>
  <p:sldSz cx="12192000" cy="6858000"/>
  <p:notesSz cx="6858000" cy="9144000"/>
  <p:embeddedFontLst>
    <p:embeddedFont>
      <p:font typeface="Arial Narrow" panose="020B0606020202030204" pitchFamily="34" charset="0"/>
      <p:regular r:id="rId17"/>
      <p:bold r:id="rId18"/>
      <p:italic r:id="rId19"/>
      <p:boldItalic r:id="rId20"/>
    </p:embeddedFont>
    <p:embeddedFont>
      <p:font typeface="Trebuchet MS" panose="020B0603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7"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105" d="100"/>
          <a:sy n="105" d="100"/>
        </p:scale>
        <p:origin x="81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117" Type="http://customschemas.google.com/relationships/presentationmetadata" Target="metadata"/><Relationship Id="rId121"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12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1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11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452987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2102999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2168867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2380076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a:t>
            </a:fld>
            <a:endParaRPr/>
          </a:p>
        </p:txBody>
      </p:sp>
    </p:spTree>
    <p:extLst>
      <p:ext uri="{BB962C8B-B14F-4D97-AF65-F5344CB8AC3E}">
        <p14:creationId xmlns:p14="http://schemas.microsoft.com/office/powerpoint/2010/main" val="4170417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544981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El lenguaje de programación para este caso es Java.</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público con el nombre “</a:t>
            </a:r>
            <a:r>
              <a:rPr lang="es-CO" sz="2400" dirty="0" err="1">
                <a:latin typeface="Arial Narrow"/>
                <a:ea typeface="Arial Narrow"/>
                <a:cs typeface="Arial Narrow"/>
                <a:sym typeface="Arial Narrow"/>
              </a:rPr>
              <a:t>TalleresPOO</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r>
              <a:rPr lang="es-CO" sz="2400" dirty="0">
                <a:latin typeface="Arial Narrow"/>
                <a:ea typeface="Arial Narrow"/>
                <a:cs typeface="Arial Narrow"/>
                <a:sym typeface="Arial Narrow"/>
              </a:rPr>
              <a:t> </a:t>
            </a: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2421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Se tendrán modelos de proyectos predefinidos.</a:t>
            </a:r>
          </a:p>
          <a:p>
            <a:pPr marL="800100">
              <a:lnSpc>
                <a:spcPct val="100000"/>
              </a:lnSpc>
            </a:pPr>
            <a:r>
              <a:rPr lang="es-CO" sz="2200" dirty="0">
                <a:latin typeface="Arial Narrow"/>
                <a:ea typeface="Arial Narrow"/>
                <a:cs typeface="Arial Narrow"/>
                <a:sym typeface="Arial Narrow"/>
              </a:rPr>
              <a:t>Se formarán grupos de 3 personas para el proyecto.</a:t>
            </a:r>
          </a:p>
          <a:p>
            <a:pPr marL="800100">
              <a:lnSpc>
                <a:spcPct val="100000"/>
              </a:lnSpc>
            </a:pPr>
            <a:r>
              <a:rPr lang="es-CO" sz="2200" dirty="0">
                <a:latin typeface="Arial Narrow"/>
                <a:ea typeface="Arial Narrow"/>
                <a:cs typeface="Arial Narrow"/>
                <a:sym typeface="Arial Narrow"/>
              </a:rPr>
              <a:t>Se Deberá tener un usuario de </a:t>
            </a:r>
            <a:r>
              <a:rPr lang="es-CO" sz="2200" dirty="0" err="1">
                <a:latin typeface="Arial Narrow"/>
                <a:ea typeface="Arial Narrow"/>
                <a:cs typeface="Arial Narrow"/>
                <a:sym typeface="Arial Narrow"/>
              </a:rPr>
              <a:t>Github</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Se creará un repositorio público con el nombre: “</a:t>
            </a:r>
            <a:r>
              <a:rPr lang="es-CO" sz="2200" dirty="0" err="1">
                <a:latin typeface="Arial Narrow"/>
                <a:ea typeface="Arial Narrow"/>
                <a:cs typeface="Arial Narrow"/>
                <a:sym typeface="Arial Narrow"/>
              </a:rPr>
              <a:t>ProyectoPOO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El lenguaje de programación para este caso es Java.</a:t>
            </a:r>
          </a:p>
          <a:p>
            <a:pPr marL="800100">
              <a:lnSpc>
                <a:spcPct val="100000"/>
              </a:lnSpc>
            </a:pPr>
            <a:r>
              <a:rPr lang="es-CO" sz="2200" dirty="0">
                <a:latin typeface="Arial Narrow"/>
                <a:ea typeface="Arial Narrow"/>
                <a:cs typeface="Arial Narrow"/>
                <a:sym typeface="Arial Narrow"/>
              </a:rPr>
              <a:t>Dentro del proyecto deberá existir una implementación de cada uno de los temas vistos en la materia.</a:t>
            </a:r>
          </a:p>
          <a:p>
            <a:pPr marL="800100">
              <a:lnSpc>
                <a:spcPct val="100000"/>
              </a:lnSpc>
            </a:pPr>
            <a:r>
              <a:rPr lang="es-CO" sz="2400" dirty="0">
                <a:latin typeface="Arial Narrow"/>
                <a:ea typeface="Arial Narrow"/>
                <a:cs typeface="Arial Narrow"/>
                <a:sym typeface="Arial Narrow"/>
              </a:rPr>
              <a:t>Todas las implementaciones deben estar documentadas dentro del proyecto escribiendo el principio y fin de la sección del código del componente de base de datos.</a:t>
            </a:r>
          </a:p>
          <a:p>
            <a:pPr marL="800100">
              <a:lnSpc>
                <a:spcPct val="100000"/>
              </a:lnSpc>
            </a:pPr>
            <a:r>
              <a:rPr lang="es-CO" sz="2400" dirty="0">
                <a:latin typeface="Arial Narrow"/>
                <a:ea typeface="Arial Narrow"/>
                <a:cs typeface="Arial Narrow"/>
                <a:sym typeface="Arial Narrow"/>
              </a:rPr>
              <a:t>Se debe entregar el código del proyecto totalmente funcional.</a:t>
            </a:r>
          </a:p>
          <a:p>
            <a:pPr marL="800100">
              <a:lnSpc>
                <a:spcPct val="100000"/>
              </a:lnSpc>
            </a:pPr>
            <a:endParaRPr lang="es-CO" sz="2200" dirty="0">
              <a:latin typeface="Arial Narrow"/>
              <a:ea typeface="Arial Narrow"/>
              <a:cs typeface="Arial Narrow"/>
              <a:sym typeface="Arial Narrow"/>
            </a:endParaRPr>
          </a:p>
          <a:p>
            <a:pPr marL="1257300" lvl="1">
              <a:lnSpc>
                <a:spcPct val="100000"/>
              </a:lnSpc>
            </a:pPr>
            <a:endParaRPr lang="es-CO" sz="2200" dirty="0">
              <a:latin typeface="Arial Narrow"/>
              <a:ea typeface="Arial Narrow"/>
              <a:cs typeface="Arial Narrow"/>
              <a:sym typeface="Arial Narrow"/>
            </a:endParaRPr>
          </a:p>
          <a:p>
            <a:pPr marL="1257300" lvl="1">
              <a:lnSpc>
                <a:spcPct val="100000"/>
              </a:lnSpc>
            </a:pPr>
            <a:endParaRPr lang="es-CO" sz="2200" dirty="0">
              <a:latin typeface="Arial Narrow"/>
              <a:ea typeface="Arial Narrow"/>
              <a:cs typeface="Arial Narrow"/>
              <a:sym typeface="Arial Narrow"/>
            </a:endParaRPr>
          </a:p>
          <a:p>
            <a:pPr marL="1257300" lvl="1">
              <a:lnSpc>
                <a:spcPct val="100000"/>
              </a:lnSpc>
            </a:pPr>
            <a:endParaRPr lang="es-CO" sz="2200" dirty="0">
              <a:latin typeface="Arial Narrow"/>
              <a:ea typeface="Arial Narrow"/>
              <a:cs typeface="Arial Narrow"/>
              <a:sym typeface="Arial Narrow"/>
            </a:endParaRPr>
          </a:p>
          <a:p>
            <a:pPr marL="1257300" lvl="1">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CITASYA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623798"/>
            <a:ext cx="9643800" cy="514300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Crear clases para representar el usuario (nombre, apellido, edad, identificación, correo), medico (nombre, apellido, registro médico, especialidad), historia clínica (fecha, tipo, enfermedad, observación), medicamentos (nombre, miligramos, cantidad, hora de toma).</a:t>
            </a:r>
          </a:p>
          <a:p>
            <a:pPr marL="742950" indent="-285750">
              <a:lnSpc>
                <a:spcPct val="100000"/>
              </a:lnSpc>
            </a:pPr>
            <a:r>
              <a:rPr lang="es-CO" sz="1800" dirty="0">
                <a:latin typeface="Arial Narrow"/>
                <a:ea typeface="Arial Narrow"/>
                <a:cs typeface="Arial Narrow"/>
                <a:sym typeface="Arial Narrow"/>
              </a:rPr>
              <a:t>El usuario podrá escoger un médico por especialidad, deben existir iconos con imágenes de los médicos. El sistema de acuerdo con la disponibilidad en el día del médico podrá entregar una cita, se atenderá por orden de llegada de la solicitud.</a:t>
            </a:r>
          </a:p>
          <a:p>
            <a:pPr marL="742950" indent="-285750">
              <a:lnSpc>
                <a:spcPct val="100000"/>
              </a:lnSpc>
            </a:pPr>
            <a:r>
              <a:rPr lang="es-CO" sz="1800" dirty="0">
                <a:latin typeface="Arial Narrow"/>
                <a:ea typeface="Arial Narrow"/>
                <a:cs typeface="Arial Narrow"/>
                <a:sym typeface="Arial Narrow"/>
              </a:rPr>
              <a:t>Informe de citas del médico por día y por mes.</a:t>
            </a:r>
          </a:p>
          <a:p>
            <a:pPr marL="742950" indent="-285750">
              <a:lnSpc>
                <a:spcPct val="100000"/>
              </a:lnSpc>
            </a:pPr>
            <a:r>
              <a:rPr lang="es-CO" sz="1800" dirty="0">
                <a:latin typeface="Arial Narrow"/>
                <a:ea typeface="Arial Narrow"/>
                <a:cs typeface="Arial Narrow"/>
                <a:sym typeface="Arial Narrow"/>
              </a:rPr>
              <a:t>Habrá un hilo que en tiempo real me muestre las solicitudes entrantes de citas.</a:t>
            </a:r>
          </a:p>
          <a:p>
            <a:pPr marL="742950" indent="-285750">
              <a:lnSpc>
                <a:spcPct val="100000"/>
              </a:lnSpc>
            </a:pPr>
            <a:r>
              <a:rPr lang="es-CO" sz="1800" dirty="0">
                <a:latin typeface="Arial Narrow"/>
                <a:ea typeface="Arial Narrow"/>
                <a:cs typeface="Arial Narrow"/>
                <a:sym typeface="Arial Narrow"/>
              </a:rPr>
              <a:t>La interfaz gráfica debe llevar calendarios.</a:t>
            </a:r>
          </a:p>
          <a:p>
            <a:pPr marL="742950" indent="-285750">
              <a:lnSpc>
                <a:spcPct val="100000"/>
              </a:lnSpc>
            </a:pPr>
            <a:r>
              <a:rPr lang="es-CO" sz="1800" dirty="0">
                <a:latin typeface="Arial Narrow"/>
                <a:ea typeface="Arial Narrow"/>
                <a:cs typeface="Arial Narrow"/>
                <a:sym typeface="Arial Narrow"/>
              </a:rPr>
              <a:t>Se debe persistir las historias clínicas en archivos </a:t>
            </a:r>
            <a:r>
              <a:rPr lang="es-CO" sz="1800" dirty="0" err="1">
                <a:latin typeface="Arial Narrow"/>
                <a:ea typeface="Arial Narrow"/>
                <a:cs typeface="Arial Narrow"/>
                <a:sym typeface="Arial Narrow"/>
              </a:rPr>
              <a:t>xml</a:t>
            </a:r>
            <a:endParaRPr lang="es-CO" sz="1800" dirty="0">
              <a:latin typeface="Arial Narrow"/>
              <a:ea typeface="Arial Narrow"/>
              <a:cs typeface="Arial Narrow"/>
              <a:sym typeface="Arial Narrow"/>
            </a:endParaRPr>
          </a:p>
          <a:p>
            <a:pPr marL="742950" indent="-285750">
              <a:lnSpc>
                <a:spcPct val="100000"/>
              </a:lnSpc>
            </a:pPr>
            <a:r>
              <a:rPr lang="es-CO" sz="1800" dirty="0">
                <a:latin typeface="Arial Narrow"/>
                <a:ea typeface="Arial Narrow"/>
                <a:cs typeface="Arial Narrow"/>
                <a:sym typeface="Arial Narrow"/>
              </a:rPr>
              <a:t>Se debe persistir los medicamentos en archivos </a:t>
            </a:r>
            <a:r>
              <a:rPr lang="es-CO" sz="1800" dirty="0" err="1">
                <a:latin typeface="Arial Narrow"/>
                <a:ea typeface="Arial Narrow"/>
                <a:cs typeface="Arial Narrow"/>
                <a:sym typeface="Arial Narrow"/>
              </a:rPr>
              <a:t>json</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Debe existir herencia en el proyecto, manejo de polimorfismo, Clases abstractas, Interfaces.</a:t>
            </a:r>
          </a:p>
          <a:p>
            <a:pPr marL="742950" indent="-285750">
              <a:lnSpc>
                <a:spcPct val="100000"/>
              </a:lnSpc>
            </a:pPr>
            <a:r>
              <a:rPr lang="es-CO" sz="1800" dirty="0">
                <a:latin typeface="Arial Narrow"/>
                <a:ea typeface="Arial Narrow"/>
                <a:cs typeface="Arial Narrow"/>
                <a:sym typeface="Arial Narrow"/>
              </a:rPr>
              <a:t>Manejo de excepciones del sistema y personalizadas.</a:t>
            </a:r>
          </a:p>
          <a:p>
            <a:pPr marL="742950" indent="-285750">
              <a:lnSpc>
                <a:spcPct val="100000"/>
              </a:lnSpc>
            </a:pPr>
            <a:endParaRPr lang="es-CO" sz="1800" dirty="0">
              <a:latin typeface="Arial Narrow"/>
              <a:ea typeface="Arial Narrow"/>
              <a:cs typeface="Arial Narrow"/>
              <a:sym typeface="Arial Narrow"/>
            </a:endParaRPr>
          </a:p>
          <a:p>
            <a:pPr marL="742950" indent="-285750">
              <a:lnSpc>
                <a:spcPct val="100000"/>
              </a:lnSpc>
            </a:pPr>
            <a:endParaRPr lang="es-CO" sz="1800" dirty="0">
              <a:latin typeface="Arial Narrow"/>
              <a:ea typeface="Arial Narrow"/>
              <a:cs typeface="Arial Narrow"/>
              <a:sym typeface="Arial Narrow"/>
            </a:endParaRPr>
          </a:p>
          <a:p>
            <a:pPr marL="742950" indent="-285750">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990571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CONCIERTOSYA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84656"/>
            <a:ext cx="9643800" cy="5373344"/>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Creación, modificación y eliminación de eventos con información detallada como: Nombre, fecha, hora, lugar artistas y precio de las entradas.</a:t>
            </a:r>
          </a:p>
          <a:p>
            <a:pPr marL="742950" indent="-285750">
              <a:lnSpc>
                <a:spcPct val="100000"/>
              </a:lnSpc>
            </a:pPr>
            <a:r>
              <a:rPr lang="es-CO" sz="1800" dirty="0">
                <a:latin typeface="Arial Narrow"/>
                <a:ea typeface="Arial Narrow"/>
                <a:cs typeface="Arial Narrow"/>
                <a:sym typeface="Arial Narrow"/>
              </a:rPr>
              <a:t>Búsqueda de eventos filtrando por fecha, lugar artista y precio.</a:t>
            </a:r>
          </a:p>
          <a:p>
            <a:pPr marL="742950" indent="-285750">
              <a:lnSpc>
                <a:spcPct val="100000"/>
              </a:lnSpc>
            </a:pPr>
            <a:r>
              <a:rPr lang="es-CO" sz="1800" dirty="0">
                <a:latin typeface="Arial Narrow"/>
                <a:ea typeface="Arial Narrow"/>
                <a:cs typeface="Arial Narrow"/>
                <a:sym typeface="Arial Narrow"/>
              </a:rPr>
              <a:t>Definición de los tipos de entradas: Debe existir entradas del tipo general, VIP, Palco.</a:t>
            </a:r>
          </a:p>
          <a:p>
            <a:pPr marL="742950" indent="-285750">
              <a:lnSpc>
                <a:spcPct val="100000"/>
              </a:lnSpc>
            </a:pPr>
            <a:r>
              <a:rPr lang="es-CO" sz="1800" dirty="0">
                <a:latin typeface="Arial Narrow"/>
                <a:ea typeface="Arial Narrow"/>
                <a:cs typeface="Arial Narrow"/>
                <a:sym typeface="Arial Narrow"/>
              </a:rPr>
              <a:t>Gestión del inventario de entradas según el lugar y la cantidad.</a:t>
            </a:r>
          </a:p>
          <a:p>
            <a:pPr marL="742950" indent="-285750">
              <a:lnSpc>
                <a:spcPct val="100000"/>
              </a:lnSpc>
            </a:pPr>
            <a:r>
              <a:rPr lang="es-CO" sz="1800" dirty="0">
                <a:latin typeface="Arial Narrow"/>
                <a:ea typeface="Arial Narrow"/>
                <a:cs typeface="Arial Narrow"/>
                <a:sym typeface="Arial Narrow"/>
              </a:rPr>
              <a:t>El cliente podrá hacer una selección del asiento en el evento.</a:t>
            </a:r>
          </a:p>
          <a:p>
            <a:pPr marL="742950" indent="-285750">
              <a:lnSpc>
                <a:spcPct val="100000"/>
              </a:lnSpc>
            </a:pPr>
            <a:r>
              <a:rPr lang="es-CO" sz="1800" dirty="0">
                <a:latin typeface="Arial Narrow"/>
                <a:ea typeface="Arial Narrow"/>
                <a:cs typeface="Arial Narrow"/>
                <a:sym typeface="Arial Narrow"/>
              </a:rPr>
              <a:t>Debe existir una interfaz con imágenes para seleccionar el evento y el asiento dentro del lugar del evento.</a:t>
            </a:r>
          </a:p>
          <a:p>
            <a:pPr marL="742950" indent="-285750">
              <a:lnSpc>
                <a:spcPct val="100000"/>
              </a:lnSpc>
            </a:pPr>
            <a:r>
              <a:rPr lang="es-CO" sz="1800" dirty="0">
                <a:latin typeface="Arial Narrow"/>
                <a:ea typeface="Arial Narrow"/>
                <a:cs typeface="Arial Narrow"/>
                <a:sym typeface="Arial Narrow"/>
              </a:rPr>
              <a:t>Cada entrada debe tener un id único.</a:t>
            </a:r>
          </a:p>
          <a:p>
            <a:pPr marL="742950" indent="-285750">
              <a:lnSpc>
                <a:spcPct val="100000"/>
              </a:lnSpc>
            </a:pPr>
            <a:r>
              <a:rPr lang="es-CO" sz="1800" dirty="0">
                <a:latin typeface="Arial Narrow"/>
                <a:ea typeface="Arial Narrow"/>
                <a:cs typeface="Arial Narrow"/>
                <a:sym typeface="Arial Narrow"/>
              </a:rPr>
              <a:t>Debe existir un hilo que constantemente actualice la información de asientos de los conciertos.</a:t>
            </a:r>
          </a:p>
          <a:p>
            <a:pPr marL="742950" indent="-285750">
              <a:lnSpc>
                <a:spcPct val="100000"/>
              </a:lnSpc>
            </a:pPr>
            <a:r>
              <a:rPr lang="es-CO" sz="1800" dirty="0">
                <a:latin typeface="Arial Narrow"/>
                <a:ea typeface="Arial Narrow"/>
                <a:cs typeface="Arial Narrow"/>
                <a:sym typeface="Arial Narrow"/>
              </a:rPr>
              <a:t>Se debe persistir las entradas vendidas en formato XML</a:t>
            </a:r>
          </a:p>
          <a:p>
            <a:pPr marL="742950" indent="-285750">
              <a:lnSpc>
                <a:spcPct val="100000"/>
              </a:lnSpc>
            </a:pPr>
            <a:r>
              <a:rPr lang="es-CO" sz="1800" dirty="0">
                <a:latin typeface="Arial Narrow"/>
                <a:ea typeface="Arial Narrow"/>
                <a:cs typeface="Arial Narrow"/>
                <a:sym typeface="Arial Narrow"/>
              </a:rPr>
              <a:t>Se debe persistir los eventos en formato JSON</a:t>
            </a:r>
          </a:p>
          <a:p>
            <a:pPr marL="742950" indent="-285750">
              <a:lnSpc>
                <a:spcPct val="100000"/>
              </a:lnSpc>
            </a:pPr>
            <a:r>
              <a:rPr lang="es-CO" sz="1800" dirty="0">
                <a:latin typeface="Arial Narrow"/>
                <a:ea typeface="Arial Narrow"/>
                <a:cs typeface="Arial Narrow"/>
                <a:sym typeface="Arial Narrow"/>
              </a:rPr>
              <a:t>Debe existir herencia en el proyecto, manejo de polimorfismo, Clases abstractas, Interfaces.</a:t>
            </a:r>
          </a:p>
          <a:p>
            <a:pPr marL="742950" indent="-285750">
              <a:lnSpc>
                <a:spcPct val="100000"/>
              </a:lnSpc>
            </a:pPr>
            <a:r>
              <a:rPr lang="es-CO" sz="1800" dirty="0">
                <a:latin typeface="Arial Narrow"/>
                <a:ea typeface="Arial Narrow"/>
                <a:cs typeface="Arial Narrow"/>
                <a:sym typeface="Arial Narrow"/>
              </a:rPr>
              <a:t>Manejo de excepciones del sistema y personalizadas.</a:t>
            </a:r>
          </a:p>
          <a:p>
            <a:pPr marL="742950" indent="-285750">
              <a:lnSpc>
                <a:spcPct val="100000"/>
              </a:lnSpc>
            </a:pPr>
            <a:endParaRPr lang="es-CO" sz="1800" dirty="0">
              <a:latin typeface="Arial Narrow"/>
              <a:ea typeface="Arial Narrow"/>
              <a:cs typeface="Arial Narrow"/>
              <a:sym typeface="Arial Narrow"/>
            </a:endParaRPr>
          </a:p>
          <a:p>
            <a:pPr marL="742950" indent="-285750">
              <a:lnSpc>
                <a:spcPct val="100000"/>
              </a:lnSpc>
            </a:pPr>
            <a:endParaRPr lang="es-CO" sz="1800" dirty="0">
              <a:latin typeface="Arial Narrow"/>
              <a:ea typeface="Arial Narrow"/>
              <a:cs typeface="Arial Narrow"/>
              <a:sym typeface="Arial Narrow"/>
            </a:endParaRPr>
          </a:p>
          <a:p>
            <a:pPr marL="742950" indent="-285750">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1309080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REDSOCIALYA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329208"/>
            <a:ext cx="9643800" cy="552879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de las clases: usuario (nombre completo, nombre de usuario, contraseña, email, fecha de nacimiento, foto de perfil), publicaciones (fecha, texto, imagen, numero de </a:t>
            </a:r>
            <a:r>
              <a:rPr lang="es-CO" sz="1700" dirty="0" err="1">
                <a:latin typeface="Arial Narrow"/>
                <a:ea typeface="Arial Narrow"/>
                <a:cs typeface="Arial Narrow"/>
                <a:sym typeface="Arial Narrow"/>
              </a:rPr>
              <a:t>likes</a:t>
            </a:r>
            <a:r>
              <a:rPr lang="es-CO" sz="1700" dirty="0">
                <a:latin typeface="Arial Narrow"/>
                <a:ea typeface="Arial Narrow"/>
                <a:cs typeface="Arial Narrow"/>
                <a:sym typeface="Arial Narrow"/>
              </a:rPr>
              <a:t>, comentarios, usuario que publico), comentarios (fecha, texto, usuario que comento), imágenes en las publicaciones, tipos de </a:t>
            </a:r>
            <a:r>
              <a:rPr lang="es-CO" sz="1700" dirty="0" err="1">
                <a:latin typeface="Arial Narrow"/>
                <a:ea typeface="Arial Narrow"/>
                <a:cs typeface="Arial Narrow"/>
                <a:sym typeface="Arial Narrow"/>
              </a:rPr>
              <a:t>likes</a:t>
            </a:r>
            <a:r>
              <a:rPr lang="es-CO" sz="1700" dirty="0">
                <a:latin typeface="Arial Narrow"/>
                <a:ea typeface="Arial Narrow"/>
                <a:cs typeface="Arial Narrow"/>
                <a:sym typeface="Arial Narrow"/>
              </a:rPr>
              <a:t> (me gusta, me encanta, me enoja), mensajes privados entre los usuarios.</a:t>
            </a:r>
          </a:p>
          <a:p>
            <a:pPr marL="742950" indent="-285750">
              <a:lnSpc>
                <a:spcPct val="100000"/>
              </a:lnSpc>
            </a:pPr>
            <a:r>
              <a:rPr lang="es-CO" sz="1700" dirty="0">
                <a:latin typeface="Arial Narrow"/>
                <a:ea typeface="Arial Narrow"/>
                <a:cs typeface="Arial Narrow"/>
                <a:sym typeface="Arial Narrow"/>
              </a:rPr>
              <a:t>Autenticación con nombre de usuario y contraseña.</a:t>
            </a:r>
          </a:p>
          <a:p>
            <a:pPr marL="742950" indent="-285750">
              <a:lnSpc>
                <a:spcPct val="100000"/>
              </a:lnSpc>
            </a:pPr>
            <a:r>
              <a:rPr lang="es-CO" sz="1700" dirty="0">
                <a:latin typeface="Arial Narrow"/>
                <a:ea typeface="Arial Narrow"/>
                <a:cs typeface="Arial Narrow"/>
                <a:sym typeface="Arial Narrow"/>
              </a:rPr>
              <a:t>Permitir la creación de usuarios con su respectiva foto de perfil.</a:t>
            </a:r>
          </a:p>
          <a:p>
            <a:pPr marL="742950" indent="-285750">
              <a:lnSpc>
                <a:spcPct val="100000"/>
              </a:lnSpc>
            </a:pPr>
            <a:r>
              <a:rPr lang="es-CO" sz="1700" dirty="0">
                <a:latin typeface="Arial Narrow"/>
                <a:ea typeface="Arial Narrow"/>
                <a:cs typeface="Arial Narrow"/>
                <a:sym typeface="Arial Narrow"/>
              </a:rPr>
              <a:t>Permitir la creación o modificación de las publicaciones de distintos usuarios,</a:t>
            </a:r>
          </a:p>
          <a:p>
            <a:pPr marL="742950" indent="-285750">
              <a:lnSpc>
                <a:spcPct val="100000"/>
              </a:lnSpc>
            </a:pPr>
            <a:r>
              <a:rPr lang="es-CO" sz="1700" dirty="0">
                <a:latin typeface="Arial Narrow"/>
                <a:ea typeface="Arial Narrow"/>
                <a:cs typeface="Arial Narrow"/>
                <a:sym typeface="Arial Narrow"/>
              </a:rPr>
              <a:t>Permitir la creación o modificación de comentarios en las publicaciones.</a:t>
            </a:r>
          </a:p>
          <a:p>
            <a:pPr marL="742950" indent="-285750">
              <a:lnSpc>
                <a:spcPct val="100000"/>
              </a:lnSpc>
            </a:pPr>
            <a:r>
              <a:rPr lang="es-CO" sz="1700" dirty="0">
                <a:latin typeface="Arial Narrow"/>
                <a:ea typeface="Arial Narrow"/>
                <a:cs typeface="Arial Narrow"/>
                <a:sym typeface="Arial Narrow"/>
              </a:rPr>
              <a:t>Permitir los tipos de </a:t>
            </a:r>
            <a:r>
              <a:rPr lang="es-CO" sz="1700" dirty="0" err="1">
                <a:latin typeface="Arial Narrow"/>
                <a:ea typeface="Arial Narrow"/>
                <a:cs typeface="Arial Narrow"/>
                <a:sym typeface="Arial Narrow"/>
              </a:rPr>
              <a:t>likes</a:t>
            </a:r>
            <a:r>
              <a:rPr lang="es-CO" sz="1700" dirty="0">
                <a:latin typeface="Arial Narrow"/>
                <a:ea typeface="Arial Narrow"/>
                <a:cs typeface="Arial Narrow"/>
                <a:sym typeface="Arial Narrow"/>
              </a:rPr>
              <a:t> (con </a:t>
            </a:r>
            <a:r>
              <a:rPr lang="es-CO" sz="1700" dirty="0" err="1">
                <a:latin typeface="Arial Narrow"/>
                <a:ea typeface="Arial Narrow"/>
                <a:cs typeface="Arial Narrow"/>
                <a:sym typeface="Arial Narrow"/>
              </a:rPr>
              <a:t>stickers</a:t>
            </a:r>
            <a:r>
              <a:rPr lang="es-CO" sz="1700" dirty="0">
                <a:latin typeface="Arial Narrow"/>
                <a:ea typeface="Arial Narrow"/>
                <a:cs typeface="Arial Narrow"/>
                <a:sym typeface="Arial Narrow"/>
              </a:rPr>
              <a:t>) en las publicaciones y en los comentarios.</a:t>
            </a:r>
          </a:p>
          <a:p>
            <a:pPr marL="742950" indent="-285750">
              <a:lnSpc>
                <a:spcPct val="100000"/>
              </a:lnSpc>
            </a:pPr>
            <a:r>
              <a:rPr lang="es-CO" sz="1700" dirty="0">
                <a:latin typeface="Arial Narrow"/>
                <a:ea typeface="Arial Narrow"/>
                <a:cs typeface="Arial Narrow"/>
                <a:sym typeface="Arial Narrow"/>
              </a:rPr>
              <a:t>Permitir a un usuario buscar a otro para ver sus publicaciones y los comentarios.</a:t>
            </a:r>
          </a:p>
          <a:p>
            <a:pPr marL="742950" indent="-285750">
              <a:lnSpc>
                <a:spcPct val="100000"/>
              </a:lnSpc>
            </a:pPr>
            <a:r>
              <a:rPr lang="es-CO" sz="1700" dirty="0">
                <a:latin typeface="Arial Narrow"/>
                <a:ea typeface="Arial Narrow"/>
                <a:cs typeface="Arial Narrow"/>
                <a:sym typeface="Arial Narrow"/>
              </a:rPr>
              <a:t>Debe existir un hilo que constantemente actualice la información de las publicaciones y comentarios.</a:t>
            </a:r>
          </a:p>
          <a:p>
            <a:pPr marL="742950" indent="-285750">
              <a:lnSpc>
                <a:spcPct val="100000"/>
              </a:lnSpc>
            </a:pPr>
            <a:r>
              <a:rPr lang="es-CO" sz="1700" dirty="0">
                <a:latin typeface="Arial Narrow"/>
                <a:ea typeface="Arial Narrow"/>
                <a:cs typeface="Arial Narrow"/>
                <a:sym typeface="Arial Narrow"/>
              </a:rPr>
              <a:t>Se debe persistir los usuarios en formato XML.</a:t>
            </a:r>
          </a:p>
          <a:p>
            <a:pPr marL="742950" indent="-285750">
              <a:lnSpc>
                <a:spcPct val="100000"/>
              </a:lnSpc>
            </a:pPr>
            <a:r>
              <a:rPr lang="es-CO" sz="1700" dirty="0">
                <a:latin typeface="Arial Narrow"/>
                <a:ea typeface="Arial Narrow"/>
                <a:cs typeface="Arial Narrow"/>
                <a:sym typeface="Arial Narrow"/>
              </a:rPr>
              <a:t>Se debe persistir las publicaciones con comentarios y </a:t>
            </a:r>
            <a:r>
              <a:rPr lang="es-CO" sz="1700" dirty="0" err="1">
                <a:latin typeface="Arial Narrow"/>
                <a:ea typeface="Arial Narrow"/>
                <a:cs typeface="Arial Narrow"/>
                <a:sym typeface="Arial Narrow"/>
              </a:rPr>
              <a:t>likes</a:t>
            </a:r>
            <a:r>
              <a:rPr lang="es-CO" sz="1700" dirty="0">
                <a:latin typeface="Arial Narrow"/>
                <a:ea typeface="Arial Narrow"/>
                <a:cs typeface="Arial Narrow"/>
                <a:sym typeface="Arial Narrow"/>
              </a:rPr>
              <a:t> en formato JSON.</a:t>
            </a:r>
          </a:p>
          <a:p>
            <a:pPr marL="742950" indent="-285750">
              <a:lnSpc>
                <a:spcPct val="100000"/>
              </a:lnSpc>
            </a:pPr>
            <a:r>
              <a:rPr lang="es-CO" sz="1700" dirty="0">
                <a:latin typeface="Arial Narrow"/>
                <a:ea typeface="Arial Narrow"/>
                <a:cs typeface="Arial Narrow"/>
                <a:sym typeface="Arial Narrow"/>
              </a:rPr>
              <a:t>Debe existir herencia en el proyecto, manejo de polimorfismo, Clases abstractas, Interfaces.</a:t>
            </a:r>
          </a:p>
          <a:p>
            <a:pPr marL="742950" indent="-285750">
              <a:lnSpc>
                <a:spcPct val="100000"/>
              </a:lnSpc>
            </a:pPr>
            <a:r>
              <a:rPr lang="es-CO" sz="1700" dirty="0">
                <a:latin typeface="Arial Narrow"/>
                <a:ea typeface="Arial Narrow"/>
                <a:cs typeface="Arial Narrow"/>
                <a:sym typeface="Arial Narrow"/>
              </a:rPr>
              <a:t>Manejo de excepciones del sistema y personalizadas.</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399797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PROGRAMACION ORIENTADA A OBJETOS</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PRESENTACIÓN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4039261" cy="4575977"/>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000" dirty="0">
                <a:latin typeface="Arial Narrow"/>
                <a:ea typeface="Arial Narrow"/>
                <a:cs typeface="Arial Narrow"/>
                <a:sym typeface="Arial Narrow"/>
              </a:rPr>
              <a:t>Jorge Alejandro Aguirre Gutierrez.</a:t>
            </a:r>
          </a:p>
          <a:p>
            <a:pPr marL="800100">
              <a:lnSpc>
                <a:spcPct val="100000"/>
              </a:lnSpc>
            </a:pPr>
            <a:r>
              <a:rPr lang="es-CO" sz="2000" dirty="0">
                <a:latin typeface="Arial Narrow"/>
                <a:ea typeface="Arial Narrow"/>
                <a:cs typeface="Arial Narrow"/>
                <a:sym typeface="Arial Narrow"/>
              </a:rPr>
              <a:t>Ingeniero de Sistemas Universidad de Caldas.</a:t>
            </a:r>
          </a:p>
          <a:p>
            <a:pPr marL="800100">
              <a:lnSpc>
                <a:spcPct val="100000"/>
              </a:lnSpc>
            </a:pPr>
            <a:r>
              <a:rPr lang="es-CO" sz="2000" dirty="0">
                <a:latin typeface="Arial Narrow"/>
                <a:ea typeface="Arial Narrow"/>
                <a:cs typeface="Arial Narrow"/>
                <a:sym typeface="Arial Narrow"/>
              </a:rPr>
              <a:t>Desarrollador Expert.</a:t>
            </a:r>
          </a:p>
          <a:p>
            <a:pPr marL="800100">
              <a:lnSpc>
                <a:spcPct val="100000"/>
              </a:lnSpc>
            </a:pPr>
            <a:r>
              <a:rPr lang="es-CO" sz="2000" dirty="0">
                <a:latin typeface="Arial Narrow"/>
                <a:ea typeface="Arial Narrow"/>
                <a:cs typeface="Arial Narrow"/>
                <a:sym typeface="Arial Narrow"/>
              </a:rPr>
              <a:t>Senior en DevOps.</a:t>
            </a:r>
          </a:p>
          <a:p>
            <a:pPr marL="800100">
              <a:lnSpc>
                <a:spcPct val="100000"/>
              </a:lnSpc>
            </a:pPr>
            <a:r>
              <a:rPr lang="es-CO" sz="2000" dirty="0">
                <a:latin typeface="Arial Narrow"/>
                <a:ea typeface="Arial Narrow"/>
                <a:cs typeface="Arial Narrow"/>
                <a:sym typeface="Arial Narrow"/>
              </a:rPr>
              <a:t>Administrador de base de datos.</a:t>
            </a:r>
          </a:p>
          <a:p>
            <a:pPr marL="800100">
              <a:lnSpc>
                <a:spcPct val="100000"/>
              </a:lnSpc>
            </a:pPr>
            <a:r>
              <a:rPr lang="es-CO" sz="2000" dirty="0">
                <a:latin typeface="Arial Narrow"/>
                <a:ea typeface="Arial Narrow"/>
                <a:cs typeface="Arial Narrow"/>
                <a:sym typeface="Arial Narrow"/>
              </a:rPr>
              <a:t>Arquitecto de Soluciones Senior.</a:t>
            </a:r>
          </a:p>
          <a:p>
            <a:pPr marL="800100">
              <a:lnSpc>
                <a:spcPct val="100000"/>
              </a:lnSpc>
            </a:pPr>
            <a:r>
              <a:rPr lang="es-CO" sz="2000" dirty="0">
                <a:latin typeface="Arial Narrow"/>
                <a:ea typeface="Arial Narrow"/>
                <a:cs typeface="Arial Narrow"/>
                <a:sym typeface="Arial Narrow"/>
              </a:rPr>
              <a:t>Certificado de Arquitecto de Soluciones por AWS.</a:t>
            </a:r>
          </a:p>
          <a:p>
            <a:pPr marL="800100">
              <a:lnSpc>
                <a:spcPct val="100000"/>
              </a:lnSpc>
            </a:pPr>
            <a:r>
              <a:rPr lang="es-CO" sz="2000" dirty="0">
                <a:latin typeface="Arial Narrow"/>
                <a:ea typeface="Arial Narrow"/>
                <a:cs typeface="Arial Narrow"/>
                <a:sym typeface="Arial Narrow"/>
              </a:rPr>
              <a:t>Con </a:t>
            </a:r>
            <a:r>
              <a:rPr lang="es-CO" sz="2000" dirty="0" err="1">
                <a:latin typeface="Arial Narrow"/>
                <a:ea typeface="Arial Narrow"/>
                <a:cs typeface="Arial Narrow"/>
                <a:sym typeface="Arial Narrow"/>
              </a:rPr>
              <a:t>Certificacion</a:t>
            </a:r>
            <a:r>
              <a:rPr lang="es-CO" sz="2000" dirty="0">
                <a:latin typeface="Arial Narrow"/>
                <a:ea typeface="Arial Narrow"/>
                <a:cs typeface="Arial Narrow"/>
                <a:sym typeface="Arial Narrow"/>
              </a:rPr>
              <a:t> de IA.</a:t>
            </a:r>
          </a:p>
        </p:txBody>
      </p:sp>
      <p:pic>
        <p:nvPicPr>
          <p:cNvPr id="3" name="Imagen 2">
            <a:extLst>
              <a:ext uri="{FF2B5EF4-FFF2-40B4-BE49-F238E27FC236}">
                <a16:creationId xmlns:a16="http://schemas.microsoft.com/office/drawing/2014/main" id="{52BA99C5-95E7-AEB0-9C80-7EF3D1A0DCE3}"/>
              </a:ext>
            </a:extLst>
          </p:cNvPr>
          <p:cNvPicPr>
            <a:picLocks noChangeAspect="1"/>
          </p:cNvPicPr>
          <p:nvPr/>
        </p:nvPicPr>
        <p:blipFill>
          <a:blip r:embed="rId3"/>
          <a:stretch>
            <a:fillRect/>
          </a:stretch>
        </p:blipFill>
        <p:spPr>
          <a:xfrm>
            <a:off x="4863251" y="1690825"/>
            <a:ext cx="4941016" cy="4633232"/>
          </a:xfrm>
          <a:prstGeom prst="rect">
            <a:avLst/>
          </a:prstGeom>
        </p:spPr>
      </p:pic>
    </p:spTree>
    <p:extLst>
      <p:ext uri="{BB962C8B-B14F-4D97-AF65-F5344CB8AC3E}">
        <p14:creationId xmlns:p14="http://schemas.microsoft.com/office/powerpoint/2010/main" val="506112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43827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41832" y="140066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6" name="Tabla 5">
            <a:extLst>
              <a:ext uri="{FF2B5EF4-FFF2-40B4-BE49-F238E27FC236}">
                <a16:creationId xmlns:a16="http://schemas.microsoft.com/office/drawing/2014/main" id="{17F1E0BC-0FC1-D071-3035-E6A7AA760FF0}"/>
              </a:ext>
            </a:extLst>
          </p:cNvPr>
          <p:cNvGraphicFramePr>
            <a:graphicFrameLocks noGrp="1"/>
          </p:cNvGraphicFramePr>
          <p:nvPr>
            <p:extLst>
              <p:ext uri="{D42A27DB-BD31-4B8C-83A1-F6EECF244321}">
                <p14:modId xmlns:p14="http://schemas.microsoft.com/office/powerpoint/2010/main" val="1303761468"/>
              </p:ext>
            </p:extLst>
          </p:nvPr>
        </p:nvGraphicFramePr>
        <p:xfrm>
          <a:off x="1035423" y="2321142"/>
          <a:ext cx="8946777" cy="2798786"/>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Programación Orientada a Objetos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103018</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Fundamentos de programación y Técnicas de programación</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jorge.aguirreg@autonoma.edu.co</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fontScale="92500" lnSpcReduction="10000"/>
          </a:bodyPr>
          <a:lstStyle/>
          <a:p>
            <a:pPr marL="800100">
              <a:lnSpc>
                <a:spcPct val="100000"/>
              </a:lnSpc>
            </a:pPr>
            <a:r>
              <a:rPr lang="es-CO" sz="2400" dirty="0">
                <a:latin typeface="Arial Narrow"/>
                <a:ea typeface="Arial Narrow"/>
                <a:cs typeface="Arial Narrow"/>
                <a:sym typeface="Arial Narrow"/>
              </a:rPr>
              <a:t>Diseña soluciones computacionales a problemas de la vida real a través del paradigma de programación orientado a objetos y UML.</a:t>
            </a:r>
          </a:p>
          <a:p>
            <a:pPr marL="800100">
              <a:lnSpc>
                <a:spcPct val="100000"/>
              </a:lnSpc>
            </a:pPr>
            <a:r>
              <a:rPr lang="es-CO" sz="2400" dirty="0">
                <a:latin typeface="Arial Narrow"/>
                <a:ea typeface="Arial Narrow"/>
                <a:cs typeface="Arial Narrow"/>
                <a:sym typeface="Arial Narrow"/>
              </a:rPr>
              <a:t>Implementa soluciones computacionales orientadas a objetos mediante el uso de lenguajes de programación del mismo paradigma como Java.</a:t>
            </a:r>
          </a:p>
          <a:p>
            <a:pPr marL="800100">
              <a:lnSpc>
                <a:spcPct val="100000"/>
              </a:lnSpc>
            </a:pPr>
            <a:r>
              <a:rPr lang="es-CO" sz="2400" dirty="0">
                <a:latin typeface="Arial Narrow"/>
                <a:ea typeface="Arial Narrow"/>
                <a:cs typeface="Arial Narrow"/>
                <a:sym typeface="Arial Narrow"/>
              </a:rPr>
              <a:t>Describe diferentes patrones de diseño multicapa basados en el paradigma de programación orientado a objeto, sus elementos, aplicaciones comunes y ventajas para seleccionar la más adecuada de acuerdo con el problema a solucionar.</a:t>
            </a:r>
          </a:p>
          <a:p>
            <a:pPr marL="800100">
              <a:lnSpc>
                <a:spcPct val="100000"/>
              </a:lnSpc>
            </a:pPr>
            <a:r>
              <a:rPr lang="es-CO" sz="2400" dirty="0">
                <a:latin typeface="Arial Narrow"/>
                <a:ea typeface="Arial Narrow"/>
                <a:cs typeface="Arial Narrow"/>
                <a:sym typeface="Arial Narrow"/>
              </a:rPr>
              <a:t>Emplea la documentación a nivel de código y el lanzamiento y captura de excepciones para mejorar la calidad del software.</a:t>
            </a:r>
          </a:p>
          <a:p>
            <a:pPr marL="800100">
              <a:lnSpc>
                <a:spcPct val="100000"/>
              </a:lnSpc>
            </a:pPr>
            <a:r>
              <a:rPr lang="es-CO" sz="2400" dirty="0">
                <a:latin typeface="Arial Narrow"/>
                <a:ea typeface="Arial Narrow"/>
                <a:cs typeface="Arial Narrow"/>
                <a:sym typeface="Arial Narrow"/>
              </a:rPr>
              <a:t>Implementa soluciones de persistencia a partir de archivos en formatos XML y JSON para almacenar información que podrá ser usada en diferentes ejecuciones del software.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3" name="Tabla 2">
            <a:extLst>
              <a:ext uri="{FF2B5EF4-FFF2-40B4-BE49-F238E27FC236}">
                <a16:creationId xmlns:a16="http://schemas.microsoft.com/office/drawing/2014/main" id="{D604C42D-A046-811E-81C9-884402E6EA24}"/>
              </a:ext>
            </a:extLst>
          </p:cNvPr>
          <p:cNvGraphicFramePr>
            <a:graphicFrameLocks noGrp="1"/>
          </p:cNvGraphicFramePr>
          <p:nvPr>
            <p:extLst>
              <p:ext uri="{D42A27DB-BD31-4B8C-83A1-F6EECF244321}">
                <p14:modId xmlns:p14="http://schemas.microsoft.com/office/powerpoint/2010/main" val="552989248"/>
              </p:ext>
            </p:extLst>
          </p:nvPr>
        </p:nvGraphicFramePr>
        <p:xfrm>
          <a:off x="1313688" y="1834769"/>
          <a:ext cx="8750046" cy="2910740"/>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862168846"/>
                    </a:ext>
                  </a:extLst>
                </a:gridCol>
                <a:gridCol w="5457755">
                  <a:extLst>
                    <a:ext uri="{9D8B030D-6E8A-4147-A177-3AD203B41FA5}">
                      <a16:colId xmlns:a16="http://schemas.microsoft.com/office/drawing/2014/main" val="478533774"/>
                    </a:ext>
                  </a:extLst>
                </a:gridCol>
                <a:gridCol w="2185867">
                  <a:extLst>
                    <a:ext uri="{9D8B030D-6E8A-4147-A177-3AD203B41FA5}">
                      <a16:colId xmlns:a16="http://schemas.microsoft.com/office/drawing/2014/main" val="3294039038"/>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497845163"/>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869604024"/>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848742302"/>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49555535"/>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17826065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3107945151"/>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57355655"/>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600" dirty="0">
                <a:latin typeface="Arial Narrow"/>
                <a:ea typeface="Arial Narrow"/>
                <a:cs typeface="Arial Narrow"/>
                <a:sym typeface="Arial Narrow"/>
              </a:rPr>
              <a:t>GIT.</a:t>
            </a:r>
          </a:p>
          <a:p>
            <a:pPr marL="1257300" lvl="1">
              <a:lnSpc>
                <a:spcPct val="100000"/>
              </a:lnSpc>
              <a:buFont typeface="+mj-lt"/>
              <a:buAutoNum type="arabicPeriod"/>
            </a:pPr>
            <a:r>
              <a:rPr lang="es-CO" sz="1600" dirty="0">
                <a:latin typeface="Arial Narrow"/>
                <a:ea typeface="Arial Narrow"/>
                <a:cs typeface="Arial Narrow"/>
                <a:sym typeface="Arial Narrow"/>
              </a:rPr>
              <a:t>Historia.</a:t>
            </a:r>
          </a:p>
          <a:p>
            <a:pPr marL="1257300" lvl="1">
              <a:lnSpc>
                <a:spcPct val="100000"/>
              </a:lnSpc>
              <a:buFont typeface="+mj-lt"/>
              <a:buAutoNum type="arabicPeriod"/>
            </a:pPr>
            <a:r>
              <a:rPr lang="es-CO" sz="1600" dirty="0">
                <a:latin typeface="Arial Narrow"/>
                <a:ea typeface="Arial Narrow"/>
                <a:cs typeface="Arial Narrow"/>
                <a:sym typeface="Arial Narrow"/>
              </a:rPr>
              <a:t>Creación del repositorio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init</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status.</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add</a:t>
            </a:r>
            <a:r>
              <a:rPr lang="es-CO" sz="1600" dirty="0">
                <a:latin typeface="Arial Narrow"/>
                <a:ea typeface="Arial Narrow"/>
                <a:cs typeface="Arial Narrow"/>
                <a:sym typeface="Arial Narrow"/>
              </a:rPr>
              <a:t>, 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checkout</a:t>
            </a:r>
            <a:r>
              <a:rPr lang="es-CO" sz="1600" dirty="0">
                <a:latin typeface="Arial Narrow"/>
                <a:ea typeface="Arial Narrow"/>
                <a:cs typeface="Arial Narrow"/>
                <a:sym typeface="Arial Narrow"/>
              </a:rPr>
              <a:t> –</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commit</a:t>
            </a:r>
            <a:endParaRPr lang="es-CO" sz="1600" dirty="0">
              <a:latin typeface="Arial Narrow"/>
              <a:ea typeface="Arial Narrow"/>
              <a:cs typeface="Arial Narrow"/>
              <a:sym typeface="Arial Narrow"/>
            </a:endParaRPr>
          </a:p>
          <a:p>
            <a:pPr marL="1257300" lvl="1">
              <a:lnSpc>
                <a:spcPct val="100000"/>
              </a:lnSpc>
              <a:buFont typeface="+mj-lt"/>
              <a:buAutoNum type="arabicPeriod"/>
            </a:pPr>
            <a:r>
              <a:rPr lang="es-CO" sz="1600" dirty="0">
                <a:latin typeface="Arial Narrow"/>
                <a:ea typeface="Arial Narrow"/>
                <a:cs typeface="Arial Narrow"/>
                <a:sym typeface="Arial Narrow"/>
              </a:rPr>
              <a:t>Añadir un repositorio remoto.</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pull</a:t>
            </a:r>
            <a:r>
              <a:rPr lang="es-CO" sz="1600" dirty="0">
                <a:latin typeface="Arial Narrow"/>
                <a:ea typeface="Arial Narrow"/>
                <a:cs typeface="Arial Narrow"/>
                <a:sym typeface="Arial Narrow"/>
              </a:rPr>
              <a:t>, 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push</a:t>
            </a:r>
            <a:r>
              <a:rPr lang="es-CO" sz="1600" dirty="0">
                <a:latin typeface="Arial Narrow"/>
                <a:ea typeface="Arial Narrow"/>
                <a:cs typeface="Arial Narrow"/>
                <a:sym typeface="Arial Narrow"/>
              </a:rPr>
              <a:t>.</a:t>
            </a:r>
          </a:p>
          <a:p>
            <a:pPr marL="800100">
              <a:lnSpc>
                <a:spcPct val="100000"/>
              </a:lnSpc>
              <a:buFont typeface="+mj-lt"/>
              <a:buAutoNum type="arabicPeriod"/>
            </a:pPr>
            <a:r>
              <a:rPr lang="es-CO" sz="1600" dirty="0">
                <a:latin typeface="Arial Narrow"/>
                <a:ea typeface="Arial Narrow"/>
                <a:cs typeface="Arial Narrow"/>
                <a:sym typeface="Arial Narrow"/>
              </a:rPr>
              <a:t>La librería de interfaz gráfica Swing.</a:t>
            </a:r>
          </a:p>
          <a:p>
            <a:pPr marL="1257300" lvl="1">
              <a:lnSpc>
                <a:spcPct val="100000"/>
              </a:lnSpc>
              <a:buFont typeface="+mj-lt"/>
              <a:buAutoNum type="arabicPeriod"/>
            </a:pPr>
            <a:r>
              <a:rPr lang="es-CO" sz="1600" dirty="0">
                <a:latin typeface="Arial Narrow"/>
                <a:ea typeface="Arial Narrow"/>
                <a:cs typeface="Arial Narrow"/>
                <a:sym typeface="Arial Narrow"/>
              </a:rPr>
              <a:t>El componente JFrame.</a:t>
            </a:r>
          </a:p>
          <a:p>
            <a:pPr marL="1257300" lvl="1">
              <a:lnSpc>
                <a:spcPct val="100000"/>
              </a:lnSpc>
              <a:buFont typeface="+mj-lt"/>
              <a:buAutoNum type="arabicPeriod"/>
            </a:pPr>
            <a:r>
              <a:rPr lang="es-CO" sz="1600" dirty="0">
                <a:latin typeface="Arial Narrow"/>
                <a:ea typeface="Arial Narrow"/>
                <a:cs typeface="Arial Narrow"/>
                <a:sym typeface="Arial Narrow"/>
              </a:rPr>
              <a:t>Los componentes: </a:t>
            </a:r>
            <a:r>
              <a:rPr lang="es-CO" sz="1600" dirty="0" err="1">
                <a:latin typeface="Arial Narrow"/>
                <a:ea typeface="Arial Narrow"/>
                <a:cs typeface="Arial Narrow"/>
                <a:sym typeface="Arial Narrow"/>
              </a:rPr>
              <a:t>Jlabel</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JTextField</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JButton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JComboBox</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componente </a:t>
            </a:r>
            <a:r>
              <a:rPr lang="es-CO" sz="1600" dirty="0" err="1">
                <a:latin typeface="Arial Narrow"/>
                <a:ea typeface="Arial Narrow"/>
                <a:cs typeface="Arial Narrow"/>
                <a:sym typeface="Arial Narrow"/>
              </a:rPr>
              <a:t>Jtable</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componente </a:t>
            </a:r>
            <a:r>
              <a:rPr lang="es-CO" sz="1600" dirty="0" err="1">
                <a:latin typeface="Arial Narrow"/>
                <a:ea typeface="Arial Narrow"/>
                <a:cs typeface="Arial Narrow"/>
                <a:sym typeface="Arial Narrow"/>
              </a:rPr>
              <a:t>JOptionPane</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componente </a:t>
            </a:r>
            <a:r>
              <a:rPr lang="es-CO" sz="1600" dirty="0" err="1">
                <a:latin typeface="Arial Narrow"/>
                <a:ea typeface="Arial Narrow"/>
                <a:cs typeface="Arial Narrow"/>
                <a:sym typeface="Arial Narrow"/>
              </a:rPr>
              <a:t>JDialog</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Eventos del </a:t>
            </a:r>
            <a:r>
              <a:rPr lang="es-CO" sz="1600" dirty="0" err="1">
                <a:latin typeface="Arial Narrow"/>
                <a:ea typeface="Arial Narrow"/>
                <a:cs typeface="Arial Narrow"/>
                <a:sym typeface="Arial Narrow"/>
              </a:rPr>
              <a:t>Click</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Eventos de teclado.</a:t>
            </a:r>
          </a:p>
          <a:p>
            <a:pPr marL="1257300" lvl="1">
              <a:lnSpc>
                <a:spcPct val="100000"/>
              </a:lnSpc>
              <a:buFont typeface="+mj-lt"/>
              <a:buAutoNum type="arabicPeriod"/>
            </a:pPr>
            <a:r>
              <a:rPr lang="es-CO" sz="1600" dirty="0">
                <a:latin typeface="Arial Narrow"/>
                <a:ea typeface="Arial Narrow"/>
                <a:cs typeface="Arial Narrow"/>
                <a:sym typeface="Arial Narrow"/>
              </a:rPr>
              <a:t>Los </a:t>
            </a:r>
            <a:r>
              <a:rPr lang="es-CO" sz="1600" dirty="0" err="1">
                <a:latin typeface="Arial Narrow"/>
                <a:ea typeface="Arial Narrow"/>
                <a:cs typeface="Arial Narrow"/>
                <a:sym typeface="Arial Narrow"/>
              </a:rPr>
              <a:t>Listeners</a:t>
            </a:r>
            <a:r>
              <a:rPr lang="es-CO" sz="1600" dirty="0">
                <a:latin typeface="Arial Narrow"/>
                <a:ea typeface="Arial Narrow"/>
                <a:cs typeface="Arial Narrow"/>
                <a:sym typeface="Arial Narrow"/>
              </a:rPr>
              <a:t>.</a:t>
            </a:r>
          </a:p>
          <a:p>
            <a:pPr marL="800100">
              <a:lnSpc>
                <a:spcPct val="100000"/>
              </a:lnSpc>
              <a:buFont typeface="+mj-lt"/>
              <a:buAutoNum type="arabicPeriod"/>
            </a:pPr>
            <a:endParaRPr lang="es-CO" sz="1600" dirty="0">
              <a:latin typeface="Arial Narrow"/>
              <a:ea typeface="Arial Narrow"/>
              <a:cs typeface="Arial Narrow"/>
              <a:sym typeface="Arial Narrow"/>
            </a:endParaRPr>
          </a:p>
          <a:p>
            <a:pPr marL="1257300" lvl="1">
              <a:lnSpc>
                <a:spcPct val="100000"/>
              </a:lnSpc>
              <a:buFont typeface="+mj-lt"/>
              <a:buAutoNum type="arabicPeriod"/>
            </a:pPr>
            <a:endParaRPr lang="es-CO" sz="1600" dirty="0">
              <a:latin typeface="Arial Narrow"/>
              <a:ea typeface="Arial Narrow"/>
              <a:cs typeface="Arial Narrow"/>
              <a:sym typeface="Arial Narrow"/>
            </a:endParaRPr>
          </a:p>
          <a:p>
            <a:pPr marL="1257300" lvl="1">
              <a:lnSpc>
                <a:spcPct val="100000"/>
              </a:lnSpc>
              <a:buFont typeface="+mj-lt"/>
              <a:buAutoNum type="arabicPeriod"/>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5016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800" dirty="0">
                <a:latin typeface="Arial Narrow"/>
                <a:ea typeface="Arial Narrow"/>
                <a:cs typeface="Arial Narrow"/>
                <a:sym typeface="Arial Narrow"/>
              </a:rPr>
              <a:t>Relaciones de clase.</a:t>
            </a:r>
          </a:p>
          <a:p>
            <a:pPr marL="1257300" lvl="1">
              <a:lnSpc>
                <a:spcPct val="100000"/>
              </a:lnSpc>
              <a:buFont typeface="+mj-lt"/>
              <a:buAutoNum type="arabicPeriod"/>
            </a:pPr>
            <a:r>
              <a:rPr lang="es-CO" sz="1800" dirty="0">
                <a:latin typeface="Arial Narrow"/>
                <a:ea typeface="Arial Narrow"/>
                <a:cs typeface="Arial Narrow"/>
                <a:sym typeface="Arial Narrow"/>
              </a:rPr>
              <a:t>Herencia.</a:t>
            </a:r>
          </a:p>
          <a:p>
            <a:pPr marL="1257300" lvl="1">
              <a:lnSpc>
                <a:spcPct val="100000"/>
              </a:lnSpc>
              <a:buFont typeface="+mj-lt"/>
              <a:buAutoNum type="arabicPeriod"/>
            </a:pPr>
            <a:r>
              <a:rPr lang="es-CO" sz="1800" dirty="0">
                <a:latin typeface="Arial Narrow"/>
                <a:ea typeface="Arial Narrow"/>
                <a:cs typeface="Arial Narrow"/>
                <a:sym typeface="Arial Narrow"/>
              </a:rPr>
              <a:t>Sobrescribir métodos.</a:t>
            </a:r>
          </a:p>
          <a:p>
            <a:pPr marL="1257300" lvl="1">
              <a:lnSpc>
                <a:spcPct val="100000"/>
              </a:lnSpc>
              <a:buFont typeface="+mj-lt"/>
              <a:buAutoNum type="arabicPeriod"/>
            </a:pPr>
            <a:r>
              <a:rPr lang="es-CO" sz="1800" dirty="0">
                <a:latin typeface="Arial Narrow"/>
                <a:ea typeface="Arial Narrow"/>
                <a:cs typeface="Arial Narrow"/>
                <a:sym typeface="Arial Narrow"/>
              </a:rPr>
              <a:t>Polimorfismo estático.</a:t>
            </a:r>
          </a:p>
          <a:p>
            <a:pPr marL="1257300" lvl="1">
              <a:lnSpc>
                <a:spcPct val="100000"/>
              </a:lnSpc>
              <a:buFont typeface="+mj-lt"/>
              <a:buAutoNum type="arabicPeriod"/>
            </a:pPr>
            <a:r>
              <a:rPr lang="es-CO" sz="1800" dirty="0">
                <a:latin typeface="Arial Narrow"/>
                <a:ea typeface="Arial Narrow"/>
                <a:cs typeface="Arial Narrow"/>
                <a:sym typeface="Arial Narrow"/>
              </a:rPr>
              <a:t>Polimorfismo dinámico.</a:t>
            </a:r>
          </a:p>
          <a:p>
            <a:pPr marL="1257300" lvl="1">
              <a:lnSpc>
                <a:spcPct val="100000"/>
              </a:lnSpc>
              <a:buFont typeface="+mj-lt"/>
              <a:buAutoNum type="arabicPeriod"/>
            </a:pPr>
            <a:r>
              <a:rPr lang="es-CO" sz="1800" dirty="0">
                <a:latin typeface="Arial Narrow"/>
                <a:ea typeface="Arial Narrow"/>
                <a:cs typeface="Arial Narrow"/>
                <a:sym typeface="Arial Narrow"/>
              </a:rPr>
              <a:t>Clases abstractas.</a:t>
            </a:r>
          </a:p>
          <a:p>
            <a:pPr marL="1257300" lvl="1">
              <a:lnSpc>
                <a:spcPct val="100000"/>
              </a:lnSpc>
              <a:buFont typeface="+mj-lt"/>
              <a:buAutoNum type="arabicPeriod"/>
            </a:pPr>
            <a:r>
              <a:rPr lang="es-CO" sz="1800" dirty="0">
                <a:latin typeface="Arial Narrow"/>
                <a:ea typeface="Arial Narrow"/>
                <a:cs typeface="Arial Narrow"/>
                <a:sym typeface="Arial Narrow"/>
              </a:rPr>
              <a:t>Interfaces.</a:t>
            </a:r>
          </a:p>
          <a:p>
            <a:pPr marL="1257300" lvl="1">
              <a:lnSpc>
                <a:spcPct val="100000"/>
              </a:lnSpc>
              <a:buFont typeface="+mj-lt"/>
              <a:buAutoNum type="arabicPeriod"/>
            </a:pPr>
            <a:r>
              <a:rPr lang="es-CO" sz="1800" dirty="0">
                <a:latin typeface="Arial Narrow"/>
                <a:ea typeface="Arial Narrow"/>
                <a:cs typeface="Arial Narrow"/>
                <a:sym typeface="Arial Narrow"/>
              </a:rPr>
              <a:t>Agregación.</a:t>
            </a:r>
          </a:p>
          <a:p>
            <a:pPr marL="1257300" lvl="1">
              <a:lnSpc>
                <a:spcPct val="100000"/>
              </a:lnSpc>
              <a:buFont typeface="+mj-lt"/>
              <a:buAutoNum type="arabicPeriod"/>
            </a:pPr>
            <a:r>
              <a:rPr lang="es-CO" sz="1800" dirty="0">
                <a:latin typeface="Arial Narrow"/>
                <a:ea typeface="Arial Narrow"/>
                <a:cs typeface="Arial Narrow"/>
                <a:sym typeface="Arial Narrow"/>
              </a:rPr>
              <a:t>Composición.</a:t>
            </a:r>
          </a:p>
          <a:p>
            <a:pPr marL="800100">
              <a:lnSpc>
                <a:spcPct val="100000"/>
              </a:lnSpc>
              <a:buFont typeface="+mj-lt"/>
              <a:buAutoNum type="arabicPeriod"/>
            </a:pPr>
            <a:r>
              <a:rPr lang="es-CO" sz="1800" dirty="0">
                <a:latin typeface="Arial Narrow"/>
                <a:ea typeface="Arial Narrow"/>
                <a:cs typeface="Arial Narrow"/>
                <a:sym typeface="Arial Narrow"/>
              </a:rPr>
              <a:t>Manejo de hilos.</a:t>
            </a:r>
          </a:p>
          <a:p>
            <a:pPr marL="1257300" lvl="1">
              <a:lnSpc>
                <a:spcPct val="100000"/>
              </a:lnSpc>
              <a:buFont typeface="+mj-lt"/>
              <a:buAutoNum type="arabicPeriod"/>
            </a:pPr>
            <a:r>
              <a:rPr lang="es-CO" sz="1800" dirty="0">
                <a:latin typeface="Arial Narrow"/>
                <a:ea typeface="Arial Narrow"/>
                <a:cs typeface="Arial Narrow"/>
                <a:sym typeface="Arial Narrow"/>
              </a:rPr>
              <a:t>Conceptos de concurrencia.</a:t>
            </a:r>
          </a:p>
          <a:p>
            <a:pPr marL="1257300" lvl="1">
              <a:lnSpc>
                <a:spcPct val="100000"/>
              </a:lnSpc>
              <a:buFont typeface="+mj-lt"/>
              <a:buAutoNum type="arabicPeriod"/>
            </a:pPr>
            <a:r>
              <a:rPr lang="es-CO" sz="1800" dirty="0">
                <a:latin typeface="Arial Narrow"/>
                <a:ea typeface="Arial Narrow"/>
                <a:cs typeface="Arial Narrow"/>
                <a:sym typeface="Arial Narrow"/>
              </a:rPr>
              <a:t>Heredando de </a:t>
            </a:r>
            <a:r>
              <a:rPr lang="es-CO" sz="1800" dirty="0" err="1">
                <a:latin typeface="Arial Narrow"/>
                <a:ea typeface="Arial Narrow"/>
                <a:cs typeface="Arial Narrow"/>
                <a:sym typeface="Arial Narrow"/>
              </a:rPr>
              <a:t>Thread</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Implementando de </a:t>
            </a:r>
            <a:r>
              <a:rPr lang="es-CO" sz="1800" dirty="0" err="1">
                <a:latin typeface="Arial Narrow"/>
                <a:ea typeface="Arial Narrow"/>
                <a:cs typeface="Arial Narrow"/>
                <a:sym typeface="Arial Narrow"/>
              </a:rPr>
              <a:t>Runnable</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Métodos para los hilos.</a:t>
            </a:r>
          </a:p>
          <a:p>
            <a:pPr marL="1257300" lvl="1">
              <a:lnSpc>
                <a:spcPct val="100000"/>
              </a:lnSpc>
              <a:buFont typeface="+mj-lt"/>
              <a:buAutoNum type="arabicPeriod"/>
            </a:pPr>
            <a:endParaRPr lang="es-CO" sz="1800" dirty="0">
              <a:latin typeface="Arial Narrow"/>
              <a:ea typeface="Arial Narrow"/>
              <a:cs typeface="Arial Narrow"/>
              <a:sym typeface="Arial Narrow"/>
            </a:endParaRPr>
          </a:p>
          <a:p>
            <a:pPr marL="1257300" lvl="1">
              <a:lnSpc>
                <a:spcPct val="100000"/>
              </a:lnSpc>
              <a:buFont typeface="+mj-lt"/>
              <a:buAutoNum type="arabicPeriod"/>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106109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600" dirty="0">
                <a:latin typeface="Arial Narrow"/>
                <a:ea typeface="Arial Narrow"/>
                <a:cs typeface="Arial Narrow"/>
                <a:sym typeface="Arial Narrow"/>
              </a:rPr>
              <a:t>Persistencia de archivos.</a:t>
            </a:r>
          </a:p>
          <a:p>
            <a:pPr marL="1257300" lvl="1">
              <a:lnSpc>
                <a:spcPct val="100000"/>
              </a:lnSpc>
              <a:buFont typeface="+mj-lt"/>
              <a:buAutoNum type="arabicPeriod"/>
            </a:pPr>
            <a:r>
              <a:rPr lang="es-CO" sz="1600" dirty="0">
                <a:latin typeface="Arial Narrow"/>
                <a:ea typeface="Arial Narrow"/>
                <a:cs typeface="Arial Narrow"/>
                <a:sym typeface="Arial Narrow"/>
              </a:rPr>
              <a:t>Conceptos básicos.</a:t>
            </a:r>
          </a:p>
          <a:p>
            <a:pPr marL="1257300" lvl="1">
              <a:lnSpc>
                <a:spcPct val="100000"/>
              </a:lnSpc>
              <a:buFont typeface="+mj-lt"/>
              <a:buAutoNum type="arabicPeriod"/>
            </a:pPr>
            <a:r>
              <a:rPr lang="es-CO" sz="1600" dirty="0">
                <a:latin typeface="Arial Narrow"/>
                <a:ea typeface="Arial Narrow"/>
                <a:cs typeface="Arial Narrow"/>
                <a:sym typeface="Arial Narrow"/>
              </a:rPr>
              <a:t>Los archivos de texto plano.</a:t>
            </a:r>
          </a:p>
          <a:p>
            <a:pPr marL="1257300" lvl="1">
              <a:lnSpc>
                <a:spcPct val="100000"/>
              </a:lnSpc>
              <a:buFont typeface="+mj-lt"/>
              <a:buAutoNum type="arabicPeriod"/>
            </a:pPr>
            <a:r>
              <a:rPr lang="es-CO" sz="1600" dirty="0">
                <a:latin typeface="Arial Narrow"/>
                <a:ea typeface="Arial Narrow"/>
                <a:cs typeface="Arial Narrow"/>
                <a:sym typeface="Arial Narrow"/>
              </a:rPr>
              <a:t>XML.</a:t>
            </a:r>
          </a:p>
          <a:p>
            <a:pPr marL="1257300" lvl="1">
              <a:lnSpc>
                <a:spcPct val="100000"/>
              </a:lnSpc>
              <a:buFont typeface="+mj-lt"/>
              <a:buAutoNum type="arabicPeriod"/>
            </a:pPr>
            <a:r>
              <a:rPr lang="es-CO" sz="1600" dirty="0">
                <a:latin typeface="Arial Narrow"/>
                <a:ea typeface="Arial Narrow"/>
                <a:cs typeface="Arial Narrow"/>
                <a:sym typeface="Arial Narrow"/>
              </a:rPr>
              <a:t>JSON.</a:t>
            </a:r>
          </a:p>
          <a:p>
            <a:pPr marL="1257300" lvl="1">
              <a:lnSpc>
                <a:spcPct val="100000"/>
              </a:lnSpc>
              <a:buFont typeface="+mj-lt"/>
              <a:buAutoNum type="arabicPeriod"/>
            </a:pPr>
            <a:r>
              <a:rPr lang="es-CO" sz="1600" dirty="0">
                <a:latin typeface="Arial Narrow"/>
                <a:ea typeface="Arial Narrow"/>
                <a:cs typeface="Arial Narrow"/>
                <a:sym typeface="Arial Narrow"/>
              </a:rPr>
              <a:t>Consulta y transformación de JSON.</a:t>
            </a:r>
          </a:p>
          <a:p>
            <a:pPr marL="800100">
              <a:lnSpc>
                <a:spcPct val="100000"/>
              </a:lnSpc>
              <a:buFont typeface="+mj-lt"/>
              <a:buAutoNum type="arabicPeriod"/>
            </a:pPr>
            <a:r>
              <a:rPr lang="es-CO" sz="1600" dirty="0">
                <a:latin typeface="Arial Narrow"/>
                <a:ea typeface="Arial Narrow"/>
                <a:cs typeface="Arial Narrow"/>
                <a:sym typeface="Arial Narrow"/>
              </a:rPr>
              <a:t>Excepciones.</a:t>
            </a:r>
          </a:p>
          <a:p>
            <a:pPr marL="1257300" lvl="1">
              <a:lnSpc>
                <a:spcPct val="100000"/>
              </a:lnSpc>
              <a:buFont typeface="+mj-lt"/>
              <a:buAutoNum type="arabicPeriod"/>
            </a:pPr>
            <a:r>
              <a:rPr lang="es-CO" sz="1600" dirty="0">
                <a:latin typeface="Arial Narrow"/>
                <a:ea typeface="Arial Narrow"/>
                <a:cs typeface="Arial Narrow"/>
                <a:sym typeface="Arial Narrow"/>
              </a:rPr>
              <a:t>Manejo de errores con try, catch, </a:t>
            </a:r>
            <a:r>
              <a:rPr lang="es-CO" sz="1600" dirty="0" err="1">
                <a:latin typeface="Arial Narrow"/>
                <a:ea typeface="Arial Narrow"/>
                <a:cs typeface="Arial Narrow"/>
                <a:sym typeface="Arial Narrow"/>
              </a:rPr>
              <a:t>finally</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La sentencia </a:t>
            </a:r>
            <a:r>
              <a:rPr lang="es-CO" sz="1600" dirty="0" err="1">
                <a:latin typeface="Arial Narrow"/>
                <a:ea typeface="Arial Narrow"/>
                <a:cs typeface="Arial Narrow"/>
                <a:sym typeface="Arial Narrow"/>
              </a:rPr>
              <a:t>Throws</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Excepciones de sistema.</a:t>
            </a:r>
          </a:p>
          <a:p>
            <a:pPr marL="1257300" lvl="1">
              <a:lnSpc>
                <a:spcPct val="100000"/>
              </a:lnSpc>
              <a:buFont typeface="+mj-lt"/>
              <a:buAutoNum type="arabicPeriod"/>
            </a:pPr>
            <a:r>
              <a:rPr lang="es-CO" sz="1600" dirty="0">
                <a:latin typeface="Arial Narrow"/>
                <a:ea typeface="Arial Narrow"/>
                <a:cs typeface="Arial Narrow"/>
                <a:sym typeface="Arial Narrow"/>
              </a:rPr>
              <a:t>Excepciones personalizadas.</a:t>
            </a:r>
          </a:p>
          <a:p>
            <a:pPr marL="800100">
              <a:lnSpc>
                <a:spcPct val="100000"/>
              </a:lnSpc>
              <a:buFont typeface="+mj-lt"/>
              <a:buAutoNum type="arabicPeriod"/>
            </a:pPr>
            <a:r>
              <a:rPr lang="es-CO" sz="1600" dirty="0">
                <a:latin typeface="Arial Narrow"/>
                <a:ea typeface="Arial Narrow"/>
                <a:cs typeface="Arial Narrow"/>
                <a:sym typeface="Arial Narrow"/>
              </a:rPr>
              <a:t>La librería </a:t>
            </a:r>
            <a:r>
              <a:rPr lang="es-CO" sz="1600" dirty="0" err="1">
                <a:latin typeface="Arial Narrow"/>
                <a:ea typeface="Arial Narrow"/>
                <a:cs typeface="Arial Narrow"/>
                <a:sym typeface="Arial Narrow"/>
              </a:rPr>
              <a:t>Graphics</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Conceptos básicos.</a:t>
            </a:r>
          </a:p>
          <a:p>
            <a:pPr marL="1257300" lvl="1">
              <a:lnSpc>
                <a:spcPct val="100000"/>
              </a:lnSpc>
              <a:buFont typeface="+mj-lt"/>
              <a:buAutoNum type="arabicPeriod"/>
            </a:pPr>
            <a:r>
              <a:rPr lang="es-CO" sz="1600" dirty="0">
                <a:latin typeface="Arial Narrow"/>
                <a:ea typeface="Arial Narrow"/>
                <a:cs typeface="Arial Narrow"/>
                <a:sym typeface="Arial Narrow"/>
              </a:rPr>
              <a:t>Método Paint.</a:t>
            </a:r>
          </a:p>
          <a:p>
            <a:pPr marL="1257300" lvl="1">
              <a:lnSpc>
                <a:spcPct val="100000"/>
              </a:lnSpc>
              <a:buFont typeface="+mj-lt"/>
              <a:buAutoNum type="arabicPeriod"/>
            </a:pPr>
            <a:r>
              <a:rPr lang="es-CO" sz="1600" dirty="0">
                <a:latin typeface="Arial Narrow"/>
                <a:ea typeface="Arial Narrow"/>
                <a:cs typeface="Arial Narrow"/>
                <a:sym typeface="Arial Narrow"/>
              </a:rPr>
              <a:t>Objeto </a:t>
            </a:r>
            <a:r>
              <a:rPr lang="es-CO" sz="1600" dirty="0" err="1">
                <a:latin typeface="Arial Narrow"/>
                <a:ea typeface="Arial Narrow"/>
                <a:cs typeface="Arial Narrow"/>
                <a:sym typeface="Arial Narrow"/>
              </a:rPr>
              <a:t>Graphics</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redibujo con el método </a:t>
            </a:r>
            <a:r>
              <a:rPr lang="es-CO" sz="1600" dirty="0" err="1">
                <a:latin typeface="Arial Narrow"/>
                <a:ea typeface="Arial Narrow"/>
                <a:cs typeface="Arial Narrow"/>
                <a:sym typeface="Arial Narrow"/>
              </a:rPr>
              <a:t>repaint</a:t>
            </a:r>
            <a:r>
              <a:rPr lang="es-CO" sz="1600" dirty="0">
                <a:latin typeface="Arial Narrow"/>
                <a:ea typeface="Arial Narrow"/>
                <a:cs typeface="Arial Narrow"/>
                <a:sym typeface="Arial Narrow"/>
              </a:rPr>
              <a:t>.</a:t>
            </a:r>
          </a:p>
        </p:txBody>
      </p:sp>
    </p:spTree>
    <p:extLst>
      <p:ext uri="{BB962C8B-B14F-4D97-AF65-F5344CB8AC3E}">
        <p14:creationId xmlns:p14="http://schemas.microsoft.com/office/powerpoint/2010/main" val="3408139850"/>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14210</TotalTime>
  <Words>1238</Words>
  <Application>Microsoft Office PowerPoint</Application>
  <PresentationFormat>Panorámica</PresentationFormat>
  <Paragraphs>171</Paragraphs>
  <Slides>14</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Trebuchet MS</vt:lpstr>
      <vt:lpstr>Arial</vt:lpstr>
      <vt:lpstr>Calibri</vt:lpstr>
      <vt:lpstr>Arial Narrow</vt:lpstr>
      <vt:lpstr>Tema de Office</vt:lpstr>
      <vt:lpstr>Presentación de PowerPoint</vt:lpstr>
      <vt:lpstr>PROGRAMACION ORIENTADA A OBJETOS  BIENVENIDOS</vt:lpstr>
      <vt:lpstr>PRESENTACIÓN</vt:lpstr>
      <vt:lpstr>IDENTIFICACION DE LA ASIGNATURA</vt:lpstr>
      <vt:lpstr>OBJETIVOS</vt:lpstr>
      <vt:lpstr>EVALUACIÓN</vt:lpstr>
      <vt:lpstr>CONTENIDO CORTE 1</vt:lpstr>
      <vt:lpstr>CONTENIDO CORTE 2</vt:lpstr>
      <vt:lpstr>CONTENIDO CORTE 3</vt:lpstr>
      <vt:lpstr>INSTRUCCIONES DE LOS TALLERES</vt:lpstr>
      <vt:lpstr>PROYECTOS</vt:lpstr>
      <vt:lpstr>MODELO DE PROYECTO: CITASYA</vt:lpstr>
      <vt:lpstr>MODELO DE PROYECTO: CONCIERTOSYA</vt:lpstr>
      <vt:lpstr>MODELO DE PROYECTO: REDSOCIALYA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289</cp:revision>
  <dcterms:created xsi:type="dcterms:W3CDTF">2019-03-26T16:19:22Z</dcterms:created>
  <dcterms:modified xsi:type="dcterms:W3CDTF">2024-08-22T01:42:17Z</dcterms:modified>
</cp:coreProperties>
</file>