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2"/>
  </p:notesMasterIdLst>
  <p:sldIdLst>
    <p:sldId id="256" r:id="rId2"/>
    <p:sldId id="257" r:id="rId3"/>
    <p:sldId id="262" r:id="rId4"/>
    <p:sldId id="259" r:id="rId5"/>
    <p:sldId id="260" r:id="rId6"/>
    <p:sldId id="264" r:id="rId7"/>
    <p:sldId id="265" r:id="rId8"/>
    <p:sldId id="267" r:id="rId9"/>
    <p:sldId id="268" r:id="rId10"/>
    <p:sldId id="266"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8" r:id="rId30"/>
    <p:sldId id="287"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48" r:id="rId75"/>
    <p:sldId id="332" r:id="rId76"/>
    <p:sldId id="334" r:id="rId77"/>
    <p:sldId id="333" r:id="rId78"/>
    <p:sldId id="346" r:id="rId79"/>
    <p:sldId id="335" r:id="rId80"/>
    <p:sldId id="336" r:id="rId81"/>
    <p:sldId id="337" r:id="rId82"/>
    <p:sldId id="338" r:id="rId83"/>
    <p:sldId id="339" r:id="rId84"/>
    <p:sldId id="340" r:id="rId85"/>
    <p:sldId id="341" r:id="rId86"/>
    <p:sldId id="342" r:id="rId87"/>
    <p:sldId id="343" r:id="rId88"/>
    <p:sldId id="344" r:id="rId89"/>
    <p:sldId id="345" r:id="rId90"/>
    <p:sldId id="261" r:id="rId91"/>
  </p:sldIdLst>
  <p:sldSz cx="12192000" cy="6858000"/>
  <p:notesSz cx="6858000" cy="9144000"/>
  <p:embeddedFontLst>
    <p:embeddedFont>
      <p:font typeface="Arial Narrow" panose="020B0606020202030204" pitchFamily="34" charset="0"/>
      <p:regular r:id="rId93"/>
      <p:bold r:id="rId94"/>
      <p:italic r:id="rId95"/>
      <p:boldItalic r:id="rId96"/>
    </p:embeddedFont>
    <p:embeddedFont>
      <p:font typeface="Trebuchet MS" panose="020B0603020202020204" pitchFamily="34" charset="0"/>
      <p:regular r:id="rId97"/>
      <p:bold r:id="rId98"/>
      <p:italic r:id="rId99"/>
      <p:boldItalic r:id="rId10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6" roundtripDataSignature="AMtx7mg7kqVYyjZ89Lnaeq7bZKgH4Kcu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660"/>
  </p:normalViewPr>
  <p:slideViewPr>
    <p:cSldViewPr snapToGrid="0">
      <p:cViewPr varScale="1">
        <p:scale>
          <a:sx n="105" d="100"/>
          <a:sy n="105" d="100"/>
        </p:scale>
        <p:origin x="810"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font" Target="fonts/font3.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customschemas.google.com/relationships/presentationmetadata" Target="meta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font" Target="fonts/font2.fntdata"/><Relationship Id="rId9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5.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1.fntdata"/><Relationship Id="rId98" Type="http://schemas.openxmlformats.org/officeDocument/2006/relationships/font" Target="fonts/font6.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CO"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a:t>
            </a:fld>
            <a:endParaRPr/>
          </a:p>
        </p:txBody>
      </p:sp>
    </p:spTree>
    <p:extLst>
      <p:ext uri="{BB962C8B-B14F-4D97-AF65-F5344CB8AC3E}">
        <p14:creationId xmlns:p14="http://schemas.microsoft.com/office/powerpoint/2010/main" val="1576635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a:t>
            </a:fld>
            <a:endParaRPr/>
          </a:p>
        </p:txBody>
      </p:sp>
    </p:spTree>
    <p:extLst>
      <p:ext uri="{BB962C8B-B14F-4D97-AF65-F5344CB8AC3E}">
        <p14:creationId xmlns:p14="http://schemas.microsoft.com/office/powerpoint/2010/main" val="1314934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a:t>
            </a:fld>
            <a:endParaRPr/>
          </a:p>
        </p:txBody>
      </p:sp>
    </p:spTree>
    <p:extLst>
      <p:ext uri="{BB962C8B-B14F-4D97-AF65-F5344CB8AC3E}">
        <p14:creationId xmlns:p14="http://schemas.microsoft.com/office/powerpoint/2010/main" val="1985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a:t>
            </a:fld>
            <a:endParaRPr/>
          </a:p>
        </p:txBody>
      </p:sp>
    </p:spTree>
    <p:extLst>
      <p:ext uri="{BB962C8B-B14F-4D97-AF65-F5344CB8AC3E}">
        <p14:creationId xmlns:p14="http://schemas.microsoft.com/office/powerpoint/2010/main" val="3019380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a:t>
            </a:fld>
            <a:endParaRPr/>
          </a:p>
        </p:txBody>
      </p:sp>
    </p:spTree>
    <p:extLst>
      <p:ext uri="{BB962C8B-B14F-4D97-AF65-F5344CB8AC3E}">
        <p14:creationId xmlns:p14="http://schemas.microsoft.com/office/powerpoint/2010/main" val="317045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a:t>
            </a:fld>
            <a:endParaRPr/>
          </a:p>
        </p:txBody>
      </p:sp>
    </p:spTree>
    <p:extLst>
      <p:ext uri="{BB962C8B-B14F-4D97-AF65-F5344CB8AC3E}">
        <p14:creationId xmlns:p14="http://schemas.microsoft.com/office/powerpoint/2010/main" val="94764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a:t>
            </a:fld>
            <a:endParaRPr/>
          </a:p>
        </p:txBody>
      </p:sp>
    </p:spTree>
    <p:extLst>
      <p:ext uri="{BB962C8B-B14F-4D97-AF65-F5344CB8AC3E}">
        <p14:creationId xmlns:p14="http://schemas.microsoft.com/office/powerpoint/2010/main" val="3421599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a:t>
            </a:fld>
            <a:endParaRPr/>
          </a:p>
        </p:txBody>
      </p:sp>
    </p:spTree>
    <p:extLst>
      <p:ext uri="{BB962C8B-B14F-4D97-AF65-F5344CB8AC3E}">
        <p14:creationId xmlns:p14="http://schemas.microsoft.com/office/powerpoint/2010/main" val="32891357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a:t>
            </a:fld>
            <a:endParaRPr/>
          </a:p>
        </p:txBody>
      </p:sp>
    </p:spTree>
    <p:extLst>
      <p:ext uri="{BB962C8B-B14F-4D97-AF65-F5344CB8AC3E}">
        <p14:creationId xmlns:p14="http://schemas.microsoft.com/office/powerpoint/2010/main" val="1007587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a:t>
            </a:fld>
            <a:endParaRPr/>
          </a:p>
        </p:txBody>
      </p:sp>
    </p:spTree>
    <p:extLst>
      <p:ext uri="{BB962C8B-B14F-4D97-AF65-F5344CB8AC3E}">
        <p14:creationId xmlns:p14="http://schemas.microsoft.com/office/powerpoint/2010/main" val="760622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20</a:t>
            </a:fld>
            <a:endParaRPr/>
          </a:p>
        </p:txBody>
      </p:sp>
    </p:spTree>
    <p:extLst>
      <p:ext uri="{BB962C8B-B14F-4D97-AF65-F5344CB8AC3E}">
        <p14:creationId xmlns:p14="http://schemas.microsoft.com/office/powerpoint/2010/main" val="28201831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21</a:t>
            </a:fld>
            <a:endParaRPr/>
          </a:p>
        </p:txBody>
      </p:sp>
    </p:spTree>
    <p:extLst>
      <p:ext uri="{BB962C8B-B14F-4D97-AF65-F5344CB8AC3E}">
        <p14:creationId xmlns:p14="http://schemas.microsoft.com/office/powerpoint/2010/main" val="2702628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22</a:t>
            </a:fld>
            <a:endParaRPr/>
          </a:p>
        </p:txBody>
      </p:sp>
    </p:spTree>
    <p:extLst>
      <p:ext uri="{BB962C8B-B14F-4D97-AF65-F5344CB8AC3E}">
        <p14:creationId xmlns:p14="http://schemas.microsoft.com/office/powerpoint/2010/main" val="13188198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23</a:t>
            </a:fld>
            <a:endParaRPr/>
          </a:p>
        </p:txBody>
      </p:sp>
    </p:spTree>
    <p:extLst>
      <p:ext uri="{BB962C8B-B14F-4D97-AF65-F5344CB8AC3E}">
        <p14:creationId xmlns:p14="http://schemas.microsoft.com/office/powerpoint/2010/main" val="37084953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24</a:t>
            </a:fld>
            <a:endParaRPr/>
          </a:p>
        </p:txBody>
      </p:sp>
    </p:spTree>
    <p:extLst>
      <p:ext uri="{BB962C8B-B14F-4D97-AF65-F5344CB8AC3E}">
        <p14:creationId xmlns:p14="http://schemas.microsoft.com/office/powerpoint/2010/main" val="36548062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25</a:t>
            </a:fld>
            <a:endParaRPr/>
          </a:p>
        </p:txBody>
      </p:sp>
    </p:spTree>
    <p:extLst>
      <p:ext uri="{BB962C8B-B14F-4D97-AF65-F5344CB8AC3E}">
        <p14:creationId xmlns:p14="http://schemas.microsoft.com/office/powerpoint/2010/main" val="5201960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26</a:t>
            </a:fld>
            <a:endParaRPr/>
          </a:p>
        </p:txBody>
      </p:sp>
    </p:spTree>
    <p:extLst>
      <p:ext uri="{BB962C8B-B14F-4D97-AF65-F5344CB8AC3E}">
        <p14:creationId xmlns:p14="http://schemas.microsoft.com/office/powerpoint/2010/main" val="18190778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27</a:t>
            </a:fld>
            <a:endParaRPr/>
          </a:p>
        </p:txBody>
      </p:sp>
    </p:spTree>
    <p:extLst>
      <p:ext uri="{BB962C8B-B14F-4D97-AF65-F5344CB8AC3E}">
        <p14:creationId xmlns:p14="http://schemas.microsoft.com/office/powerpoint/2010/main" val="18020603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28</a:t>
            </a:fld>
            <a:endParaRPr/>
          </a:p>
        </p:txBody>
      </p:sp>
    </p:spTree>
    <p:extLst>
      <p:ext uri="{BB962C8B-B14F-4D97-AF65-F5344CB8AC3E}">
        <p14:creationId xmlns:p14="http://schemas.microsoft.com/office/powerpoint/2010/main" val="29910268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29</a:t>
            </a:fld>
            <a:endParaRPr/>
          </a:p>
        </p:txBody>
      </p:sp>
    </p:spTree>
    <p:extLst>
      <p:ext uri="{BB962C8B-B14F-4D97-AF65-F5344CB8AC3E}">
        <p14:creationId xmlns:p14="http://schemas.microsoft.com/office/powerpoint/2010/main" val="3697324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80212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30</a:t>
            </a:fld>
            <a:endParaRPr/>
          </a:p>
        </p:txBody>
      </p:sp>
    </p:spTree>
    <p:extLst>
      <p:ext uri="{BB962C8B-B14F-4D97-AF65-F5344CB8AC3E}">
        <p14:creationId xmlns:p14="http://schemas.microsoft.com/office/powerpoint/2010/main" val="33407428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31</a:t>
            </a:fld>
            <a:endParaRPr/>
          </a:p>
        </p:txBody>
      </p:sp>
    </p:spTree>
    <p:extLst>
      <p:ext uri="{BB962C8B-B14F-4D97-AF65-F5344CB8AC3E}">
        <p14:creationId xmlns:p14="http://schemas.microsoft.com/office/powerpoint/2010/main" val="22422607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32</a:t>
            </a:fld>
            <a:endParaRPr/>
          </a:p>
        </p:txBody>
      </p:sp>
    </p:spTree>
    <p:extLst>
      <p:ext uri="{BB962C8B-B14F-4D97-AF65-F5344CB8AC3E}">
        <p14:creationId xmlns:p14="http://schemas.microsoft.com/office/powerpoint/2010/main" val="4991119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33</a:t>
            </a:fld>
            <a:endParaRPr/>
          </a:p>
        </p:txBody>
      </p:sp>
    </p:spTree>
    <p:extLst>
      <p:ext uri="{BB962C8B-B14F-4D97-AF65-F5344CB8AC3E}">
        <p14:creationId xmlns:p14="http://schemas.microsoft.com/office/powerpoint/2010/main" val="18327919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34</a:t>
            </a:fld>
            <a:endParaRPr/>
          </a:p>
        </p:txBody>
      </p:sp>
    </p:spTree>
    <p:extLst>
      <p:ext uri="{BB962C8B-B14F-4D97-AF65-F5344CB8AC3E}">
        <p14:creationId xmlns:p14="http://schemas.microsoft.com/office/powerpoint/2010/main" val="28756934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35</a:t>
            </a:fld>
            <a:endParaRPr/>
          </a:p>
        </p:txBody>
      </p:sp>
    </p:spTree>
    <p:extLst>
      <p:ext uri="{BB962C8B-B14F-4D97-AF65-F5344CB8AC3E}">
        <p14:creationId xmlns:p14="http://schemas.microsoft.com/office/powerpoint/2010/main" val="40630187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36</a:t>
            </a:fld>
            <a:endParaRPr/>
          </a:p>
        </p:txBody>
      </p:sp>
    </p:spTree>
    <p:extLst>
      <p:ext uri="{BB962C8B-B14F-4D97-AF65-F5344CB8AC3E}">
        <p14:creationId xmlns:p14="http://schemas.microsoft.com/office/powerpoint/2010/main" val="14454749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37</a:t>
            </a:fld>
            <a:endParaRPr/>
          </a:p>
        </p:txBody>
      </p:sp>
    </p:spTree>
    <p:extLst>
      <p:ext uri="{BB962C8B-B14F-4D97-AF65-F5344CB8AC3E}">
        <p14:creationId xmlns:p14="http://schemas.microsoft.com/office/powerpoint/2010/main" val="21963361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38</a:t>
            </a:fld>
            <a:endParaRPr/>
          </a:p>
        </p:txBody>
      </p:sp>
    </p:spTree>
    <p:extLst>
      <p:ext uri="{BB962C8B-B14F-4D97-AF65-F5344CB8AC3E}">
        <p14:creationId xmlns:p14="http://schemas.microsoft.com/office/powerpoint/2010/main" val="40958222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39</a:t>
            </a:fld>
            <a:endParaRPr/>
          </a:p>
        </p:txBody>
      </p:sp>
    </p:spTree>
    <p:extLst>
      <p:ext uri="{BB962C8B-B14F-4D97-AF65-F5344CB8AC3E}">
        <p14:creationId xmlns:p14="http://schemas.microsoft.com/office/powerpoint/2010/main" val="3839577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40</a:t>
            </a:fld>
            <a:endParaRPr/>
          </a:p>
        </p:txBody>
      </p:sp>
    </p:spTree>
    <p:extLst>
      <p:ext uri="{BB962C8B-B14F-4D97-AF65-F5344CB8AC3E}">
        <p14:creationId xmlns:p14="http://schemas.microsoft.com/office/powerpoint/2010/main" val="16317656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41</a:t>
            </a:fld>
            <a:endParaRPr/>
          </a:p>
        </p:txBody>
      </p:sp>
    </p:spTree>
    <p:extLst>
      <p:ext uri="{BB962C8B-B14F-4D97-AF65-F5344CB8AC3E}">
        <p14:creationId xmlns:p14="http://schemas.microsoft.com/office/powerpoint/2010/main" val="3709336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42</a:t>
            </a:fld>
            <a:endParaRPr/>
          </a:p>
        </p:txBody>
      </p:sp>
    </p:spTree>
    <p:extLst>
      <p:ext uri="{BB962C8B-B14F-4D97-AF65-F5344CB8AC3E}">
        <p14:creationId xmlns:p14="http://schemas.microsoft.com/office/powerpoint/2010/main" val="24112174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43</a:t>
            </a:fld>
            <a:endParaRPr/>
          </a:p>
        </p:txBody>
      </p:sp>
    </p:spTree>
    <p:extLst>
      <p:ext uri="{BB962C8B-B14F-4D97-AF65-F5344CB8AC3E}">
        <p14:creationId xmlns:p14="http://schemas.microsoft.com/office/powerpoint/2010/main" val="32481028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44</a:t>
            </a:fld>
            <a:endParaRPr/>
          </a:p>
        </p:txBody>
      </p:sp>
    </p:spTree>
    <p:extLst>
      <p:ext uri="{BB962C8B-B14F-4D97-AF65-F5344CB8AC3E}">
        <p14:creationId xmlns:p14="http://schemas.microsoft.com/office/powerpoint/2010/main" val="3181148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45</a:t>
            </a:fld>
            <a:endParaRPr/>
          </a:p>
        </p:txBody>
      </p:sp>
    </p:spTree>
    <p:extLst>
      <p:ext uri="{BB962C8B-B14F-4D97-AF65-F5344CB8AC3E}">
        <p14:creationId xmlns:p14="http://schemas.microsoft.com/office/powerpoint/2010/main" val="3732927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46</a:t>
            </a:fld>
            <a:endParaRPr/>
          </a:p>
        </p:txBody>
      </p:sp>
    </p:spTree>
    <p:extLst>
      <p:ext uri="{BB962C8B-B14F-4D97-AF65-F5344CB8AC3E}">
        <p14:creationId xmlns:p14="http://schemas.microsoft.com/office/powerpoint/2010/main" val="24205779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47</a:t>
            </a:fld>
            <a:endParaRPr/>
          </a:p>
        </p:txBody>
      </p:sp>
    </p:spTree>
    <p:extLst>
      <p:ext uri="{BB962C8B-B14F-4D97-AF65-F5344CB8AC3E}">
        <p14:creationId xmlns:p14="http://schemas.microsoft.com/office/powerpoint/2010/main" val="38567045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48</a:t>
            </a:fld>
            <a:endParaRPr/>
          </a:p>
        </p:txBody>
      </p:sp>
    </p:spTree>
    <p:extLst>
      <p:ext uri="{BB962C8B-B14F-4D97-AF65-F5344CB8AC3E}">
        <p14:creationId xmlns:p14="http://schemas.microsoft.com/office/powerpoint/2010/main" val="325295611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49</a:t>
            </a:fld>
            <a:endParaRPr/>
          </a:p>
        </p:txBody>
      </p:sp>
    </p:spTree>
    <p:extLst>
      <p:ext uri="{BB962C8B-B14F-4D97-AF65-F5344CB8AC3E}">
        <p14:creationId xmlns:p14="http://schemas.microsoft.com/office/powerpoint/2010/main" val="3413804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50</a:t>
            </a:fld>
            <a:endParaRPr/>
          </a:p>
        </p:txBody>
      </p:sp>
    </p:spTree>
    <p:extLst>
      <p:ext uri="{BB962C8B-B14F-4D97-AF65-F5344CB8AC3E}">
        <p14:creationId xmlns:p14="http://schemas.microsoft.com/office/powerpoint/2010/main" val="9681873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51</a:t>
            </a:fld>
            <a:endParaRPr/>
          </a:p>
        </p:txBody>
      </p:sp>
    </p:spTree>
    <p:extLst>
      <p:ext uri="{BB962C8B-B14F-4D97-AF65-F5344CB8AC3E}">
        <p14:creationId xmlns:p14="http://schemas.microsoft.com/office/powerpoint/2010/main" val="52860428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52</a:t>
            </a:fld>
            <a:endParaRPr/>
          </a:p>
        </p:txBody>
      </p:sp>
    </p:spTree>
    <p:extLst>
      <p:ext uri="{BB962C8B-B14F-4D97-AF65-F5344CB8AC3E}">
        <p14:creationId xmlns:p14="http://schemas.microsoft.com/office/powerpoint/2010/main" val="1659543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53</a:t>
            </a:fld>
            <a:endParaRPr/>
          </a:p>
        </p:txBody>
      </p:sp>
    </p:spTree>
    <p:extLst>
      <p:ext uri="{BB962C8B-B14F-4D97-AF65-F5344CB8AC3E}">
        <p14:creationId xmlns:p14="http://schemas.microsoft.com/office/powerpoint/2010/main" val="427690778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54</a:t>
            </a:fld>
            <a:endParaRPr/>
          </a:p>
        </p:txBody>
      </p:sp>
    </p:spTree>
    <p:extLst>
      <p:ext uri="{BB962C8B-B14F-4D97-AF65-F5344CB8AC3E}">
        <p14:creationId xmlns:p14="http://schemas.microsoft.com/office/powerpoint/2010/main" val="6846835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55</a:t>
            </a:fld>
            <a:endParaRPr/>
          </a:p>
        </p:txBody>
      </p:sp>
    </p:spTree>
    <p:extLst>
      <p:ext uri="{BB962C8B-B14F-4D97-AF65-F5344CB8AC3E}">
        <p14:creationId xmlns:p14="http://schemas.microsoft.com/office/powerpoint/2010/main" val="17884662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56</a:t>
            </a:fld>
            <a:endParaRPr/>
          </a:p>
        </p:txBody>
      </p:sp>
    </p:spTree>
    <p:extLst>
      <p:ext uri="{BB962C8B-B14F-4D97-AF65-F5344CB8AC3E}">
        <p14:creationId xmlns:p14="http://schemas.microsoft.com/office/powerpoint/2010/main" val="37365096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57</a:t>
            </a:fld>
            <a:endParaRPr/>
          </a:p>
        </p:txBody>
      </p:sp>
    </p:spTree>
    <p:extLst>
      <p:ext uri="{BB962C8B-B14F-4D97-AF65-F5344CB8AC3E}">
        <p14:creationId xmlns:p14="http://schemas.microsoft.com/office/powerpoint/2010/main" val="161559292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58</a:t>
            </a:fld>
            <a:endParaRPr/>
          </a:p>
        </p:txBody>
      </p:sp>
    </p:spTree>
    <p:extLst>
      <p:ext uri="{BB962C8B-B14F-4D97-AF65-F5344CB8AC3E}">
        <p14:creationId xmlns:p14="http://schemas.microsoft.com/office/powerpoint/2010/main" val="295206805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59</a:t>
            </a:fld>
            <a:endParaRPr/>
          </a:p>
        </p:txBody>
      </p:sp>
    </p:spTree>
    <p:extLst>
      <p:ext uri="{BB962C8B-B14F-4D97-AF65-F5344CB8AC3E}">
        <p14:creationId xmlns:p14="http://schemas.microsoft.com/office/powerpoint/2010/main" val="1123234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a:t>
            </a:fld>
            <a:endParaRPr/>
          </a:p>
        </p:txBody>
      </p:sp>
    </p:spTree>
    <p:extLst>
      <p:ext uri="{BB962C8B-B14F-4D97-AF65-F5344CB8AC3E}">
        <p14:creationId xmlns:p14="http://schemas.microsoft.com/office/powerpoint/2010/main" val="2598630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60</a:t>
            </a:fld>
            <a:endParaRPr/>
          </a:p>
        </p:txBody>
      </p:sp>
    </p:spTree>
    <p:extLst>
      <p:ext uri="{BB962C8B-B14F-4D97-AF65-F5344CB8AC3E}">
        <p14:creationId xmlns:p14="http://schemas.microsoft.com/office/powerpoint/2010/main" val="415396634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61</a:t>
            </a:fld>
            <a:endParaRPr/>
          </a:p>
        </p:txBody>
      </p:sp>
    </p:spTree>
    <p:extLst>
      <p:ext uri="{BB962C8B-B14F-4D97-AF65-F5344CB8AC3E}">
        <p14:creationId xmlns:p14="http://schemas.microsoft.com/office/powerpoint/2010/main" val="4718101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62</a:t>
            </a:fld>
            <a:endParaRPr/>
          </a:p>
        </p:txBody>
      </p:sp>
    </p:spTree>
    <p:extLst>
      <p:ext uri="{BB962C8B-B14F-4D97-AF65-F5344CB8AC3E}">
        <p14:creationId xmlns:p14="http://schemas.microsoft.com/office/powerpoint/2010/main" val="30901655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63</a:t>
            </a:fld>
            <a:endParaRPr/>
          </a:p>
        </p:txBody>
      </p:sp>
    </p:spTree>
    <p:extLst>
      <p:ext uri="{BB962C8B-B14F-4D97-AF65-F5344CB8AC3E}">
        <p14:creationId xmlns:p14="http://schemas.microsoft.com/office/powerpoint/2010/main" val="22155588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64</a:t>
            </a:fld>
            <a:endParaRPr/>
          </a:p>
        </p:txBody>
      </p:sp>
    </p:spTree>
    <p:extLst>
      <p:ext uri="{BB962C8B-B14F-4D97-AF65-F5344CB8AC3E}">
        <p14:creationId xmlns:p14="http://schemas.microsoft.com/office/powerpoint/2010/main" val="222105166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65</a:t>
            </a:fld>
            <a:endParaRPr/>
          </a:p>
        </p:txBody>
      </p:sp>
    </p:spTree>
    <p:extLst>
      <p:ext uri="{BB962C8B-B14F-4D97-AF65-F5344CB8AC3E}">
        <p14:creationId xmlns:p14="http://schemas.microsoft.com/office/powerpoint/2010/main" val="190447095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66</a:t>
            </a:fld>
            <a:endParaRPr/>
          </a:p>
        </p:txBody>
      </p:sp>
    </p:spTree>
    <p:extLst>
      <p:ext uri="{BB962C8B-B14F-4D97-AF65-F5344CB8AC3E}">
        <p14:creationId xmlns:p14="http://schemas.microsoft.com/office/powerpoint/2010/main" val="161024112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67</a:t>
            </a:fld>
            <a:endParaRPr/>
          </a:p>
        </p:txBody>
      </p:sp>
    </p:spTree>
    <p:extLst>
      <p:ext uri="{BB962C8B-B14F-4D97-AF65-F5344CB8AC3E}">
        <p14:creationId xmlns:p14="http://schemas.microsoft.com/office/powerpoint/2010/main" val="313711988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68</a:t>
            </a:fld>
            <a:endParaRPr/>
          </a:p>
        </p:txBody>
      </p:sp>
    </p:spTree>
    <p:extLst>
      <p:ext uri="{BB962C8B-B14F-4D97-AF65-F5344CB8AC3E}">
        <p14:creationId xmlns:p14="http://schemas.microsoft.com/office/powerpoint/2010/main" val="370176889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69</a:t>
            </a:fld>
            <a:endParaRPr/>
          </a:p>
        </p:txBody>
      </p:sp>
    </p:spTree>
    <p:extLst>
      <p:ext uri="{BB962C8B-B14F-4D97-AF65-F5344CB8AC3E}">
        <p14:creationId xmlns:p14="http://schemas.microsoft.com/office/powerpoint/2010/main" val="2962471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a:t>
            </a:fld>
            <a:endParaRPr/>
          </a:p>
        </p:txBody>
      </p:sp>
    </p:spTree>
    <p:extLst>
      <p:ext uri="{BB962C8B-B14F-4D97-AF65-F5344CB8AC3E}">
        <p14:creationId xmlns:p14="http://schemas.microsoft.com/office/powerpoint/2010/main" val="192713742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70</a:t>
            </a:fld>
            <a:endParaRPr/>
          </a:p>
        </p:txBody>
      </p:sp>
    </p:spTree>
    <p:extLst>
      <p:ext uri="{BB962C8B-B14F-4D97-AF65-F5344CB8AC3E}">
        <p14:creationId xmlns:p14="http://schemas.microsoft.com/office/powerpoint/2010/main" val="80013501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71</a:t>
            </a:fld>
            <a:endParaRPr/>
          </a:p>
        </p:txBody>
      </p:sp>
    </p:spTree>
    <p:extLst>
      <p:ext uri="{BB962C8B-B14F-4D97-AF65-F5344CB8AC3E}">
        <p14:creationId xmlns:p14="http://schemas.microsoft.com/office/powerpoint/2010/main" val="183236722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72</a:t>
            </a:fld>
            <a:endParaRPr/>
          </a:p>
        </p:txBody>
      </p:sp>
    </p:spTree>
    <p:extLst>
      <p:ext uri="{BB962C8B-B14F-4D97-AF65-F5344CB8AC3E}">
        <p14:creationId xmlns:p14="http://schemas.microsoft.com/office/powerpoint/2010/main" val="365439391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73</a:t>
            </a:fld>
            <a:endParaRPr/>
          </a:p>
        </p:txBody>
      </p:sp>
    </p:spTree>
    <p:extLst>
      <p:ext uri="{BB962C8B-B14F-4D97-AF65-F5344CB8AC3E}">
        <p14:creationId xmlns:p14="http://schemas.microsoft.com/office/powerpoint/2010/main" val="253425136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74</a:t>
            </a:fld>
            <a:endParaRPr/>
          </a:p>
        </p:txBody>
      </p:sp>
    </p:spTree>
    <p:extLst>
      <p:ext uri="{BB962C8B-B14F-4D97-AF65-F5344CB8AC3E}">
        <p14:creationId xmlns:p14="http://schemas.microsoft.com/office/powerpoint/2010/main" val="247281368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75</a:t>
            </a:fld>
            <a:endParaRPr/>
          </a:p>
        </p:txBody>
      </p:sp>
    </p:spTree>
    <p:extLst>
      <p:ext uri="{BB962C8B-B14F-4D97-AF65-F5344CB8AC3E}">
        <p14:creationId xmlns:p14="http://schemas.microsoft.com/office/powerpoint/2010/main" val="312572201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76</a:t>
            </a:fld>
            <a:endParaRPr/>
          </a:p>
        </p:txBody>
      </p:sp>
    </p:spTree>
    <p:extLst>
      <p:ext uri="{BB962C8B-B14F-4D97-AF65-F5344CB8AC3E}">
        <p14:creationId xmlns:p14="http://schemas.microsoft.com/office/powerpoint/2010/main" val="108469984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77</a:t>
            </a:fld>
            <a:endParaRPr/>
          </a:p>
        </p:txBody>
      </p:sp>
    </p:spTree>
    <p:extLst>
      <p:ext uri="{BB962C8B-B14F-4D97-AF65-F5344CB8AC3E}">
        <p14:creationId xmlns:p14="http://schemas.microsoft.com/office/powerpoint/2010/main" val="381520124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78</a:t>
            </a:fld>
            <a:endParaRPr/>
          </a:p>
        </p:txBody>
      </p:sp>
    </p:spTree>
    <p:extLst>
      <p:ext uri="{BB962C8B-B14F-4D97-AF65-F5344CB8AC3E}">
        <p14:creationId xmlns:p14="http://schemas.microsoft.com/office/powerpoint/2010/main" val="411784733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79</a:t>
            </a:fld>
            <a:endParaRPr/>
          </a:p>
        </p:txBody>
      </p:sp>
    </p:spTree>
    <p:extLst>
      <p:ext uri="{BB962C8B-B14F-4D97-AF65-F5344CB8AC3E}">
        <p14:creationId xmlns:p14="http://schemas.microsoft.com/office/powerpoint/2010/main" val="3785925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a:t>
            </a:fld>
            <a:endParaRPr/>
          </a:p>
        </p:txBody>
      </p:sp>
    </p:spTree>
    <p:extLst>
      <p:ext uri="{BB962C8B-B14F-4D97-AF65-F5344CB8AC3E}">
        <p14:creationId xmlns:p14="http://schemas.microsoft.com/office/powerpoint/2010/main" val="229888461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80</a:t>
            </a:fld>
            <a:endParaRPr/>
          </a:p>
        </p:txBody>
      </p:sp>
    </p:spTree>
    <p:extLst>
      <p:ext uri="{BB962C8B-B14F-4D97-AF65-F5344CB8AC3E}">
        <p14:creationId xmlns:p14="http://schemas.microsoft.com/office/powerpoint/2010/main" val="355900733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81</a:t>
            </a:fld>
            <a:endParaRPr/>
          </a:p>
        </p:txBody>
      </p:sp>
    </p:spTree>
    <p:extLst>
      <p:ext uri="{BB962C8B-B14F-4D97-AF65-F5344CB8AC3E}">
        <p14:creationId xmlns:p14="http://schemas.microsoft.com/office/powerpoint/2010/main" val="235128563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82</a:t>
            </a:fld>
            <a:endParaRPr/>
          </a:p>
        </p:txBody>
      </p:sp>
    </p:spTree>
    <p:extLst>
      <p:ext uri="{BB962C8B-B14F-4D97-AF65-F5344CB8AC3E}">
        <p14:creationId xmlns:p14="http://schemas.microsoft.com/office/powerpoint/2010/main" val="270112076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83</a:t>
            </a:fld>
            <a:endParaRPr/>
          </a:p>
        </p:txBody>
      </p:sp>
    </p:spTree>
    <p:extLst>
      <p:ext uri="{BB962C8B-B14F-4D97-AF65-F5344CB8AC3E}">
        <p14:creationId xmlns:p14="http://schemas.microsoft.com/office/powerpoint/2010/main" val="69794537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84</a:t>
            </a:fld>
            <a:endParaRPr/>
          </a:p>
        </p:txBody>
      </p:sp>
    </p:spTree>
    <p:extLst>
      <p:ext uri="{BB962C8B-B14F-4D97-AF65-F5344CB8AC3E}">
        <p14:creationId xmlns:p14="http://schemas.microsoft.com/office/powerpoint/2010/main" val="383211269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85</a:t>
            </a:fld>
            <a:endParaRPr/>
          </a:p>
        </p:txBody>
      </p:sp>
    </p:spTree>
    <p:extLst>
      <p:ext uri="{BB962C8B-B14F-4D97-AF65-F5344CB8AC3E}">
        <p14:creationId xmlns:p14="http://schemas.microsoft.com/office/powerpoint/2010/main" val="409183850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86</a:t>
            </a:fld>
            <a:endParaRPr/>
          </a:p>
        </p:txBody>
      </p:sp>
    </p:spTree>
    <p:extLst>
      <p:ext uri="{BB962C8B-B14F-4D97-AF65-F5344CB8AC3E}">
        <p14:creationId xmlns:p14="http://schemas.microsoft.com/office/powerpoint/2010/main" val="301906058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87</a:t>
            </a:fld>
            <a:endParaRPr/>
          </a:p>
        </p:txBody>
      </p:sp>
    </p:spTree>
    <p:extLst>
      <p:ext uri="{BB962C8B-B14F-4D97-AF65-F5344CB8AC3E}">
        <p14:creationId xmlns:p14="http://schemas.microsoft.com/office/powerpoint/2010/main" val="197025287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88</a:t>
            </a:fld>
            <a:endParaRPr/>
          </a:p>
        </p:txBody>
      </p:sp>
    </p:spTree>
    <p:extLst>
      <p:ext uri="{BB962C8B-B14F-4D97-AF65-F5344CB8AC3E}">
        <p14:creationId xmlns:p14="http://schemas.microsoft.com/office/powerpoint/2010/main" val="28102230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89</a:t>
            </a:fld>
            <a:endParaRPr/>
          </a:p>
        </p:txBody>
      </p:sp>
    </p:spTree>
    <p:extLst>
      <p:ext uri="{BB962C8B-B14F-4D97-AF65-F5344CB8AC3E}">
        <p14:creationId xmlns:p14="http://schemas.microsoft.com/office/powerpoint/2010/main" val="3517482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a:t>
            </a:fld>
            <a:endParaRPr/>
          </a:p>
        </p:txBody>
      </p:sp>
    </p:spTree>
    <p:extLst>
      <p:ext uri="{BB962C8B-B14F-4D97-AF65-F5344CB8AC3E}">
        <p14:creationId xmlns:p14="http://schemas.microsoft.com/office/powerpoint/2010/main" val="254498181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8"/>
        <p:cNvGrpSpPr/>
        <p:nvPr/>
      </p:nvGrpSpPr>
      <p:grpSpPr>
        <a:xfrm>
          <a:off x="0" y="0"/>
          <a:ext cx="0" cy="0"/>
          <a:chOff x="0" y="0"/>
          <a:chExt cx="0" cy="0"/>
        </a:xfrm>
      </p:grpSpPr>
      <p:sp>
        <p:nvSpPr>
          <p:cNvPr id="19" name="Google Shape;19;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1" name="Google Shape;2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4"/>
        <p:cNvGrpSpPr/>
        <p:nvPr/>
      </p:nvGrpSpPr>
      <p:grpSpPr>
        <a:xfrm>
          <a:off x="0" y="0"/>
          <a:ext cx="0" cy="0"/>
          <a:chOff x="0" y="0"/>
          <a:chExt cx="0" cy="0"/>
        </a:xfrm>
      </p:grpSpPr>
      <p:sp>
        <p:nvSpPr>
          <p:cNvPr id="25" name="Google Shape;25;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 name="Google Shape;2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2"/>
        <p:cNvGrpSpPr/>
        <p:nvPr/>
      </p:nvGrpSpPr>
      <p:grpSpPr>
        <a:xfrm>
          <a:off x="0" y="0"/>
          <a:ext cx="0" cy="0"/>
          <a:chOff x="0" y="0"/>
          <a:chExt cx="0" cy="0"/>
        </a:xfrm>
      </p:grpSpPr>
      <p:sp>
        <p:nvSpPr>
          <p:cNvPr id="53" name="Google Shape;53;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7"/>
        <p:cNvGrpSpPr/>
        <p:nvPr/>
      </p:nvGrpSpPr>
      <p:grpSpPr>
        <a:xfrm>
          <a:off x="0" y="0"/>
          <a:ext cx="0" cy="0"/>
          <a:chOff x="0" y="0"/>
          <a:chExt cx="0" cy="0"/>
        </a:xfrm>
      </p:grpSpPr>
      <p:sp>
        <p:nvSpPr>
          <p:cNvPr id="58" name="Google Shape;5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5"/>
          <p:cNvSpPr>
            <a:spLocks noGrp="1"/>
          </p:cNvSpPr>
          <p:nvPr>
            <p:ph type="pic" idx="2"/>
          </p:nvPr>
        </p:nvSpPr>
        <p:spPr>
          <a:xfrm>
            <a:off x="5183188" y="987425"/>
            <a:ext cx="6172200" cy="4873625"/>
          </a:xfrm>
          <a:prstGeom prst="rect">
            <a:avLst/>
          </a:prstGeom>
          <a:noFill/>
          <a:ln>
            <a:noFill/>
          </a:ln>
        </p:spPr>
      </p:sp>
      <p:sp>
        <p:nvSpPr>
          <p:cNvPr id="71" name="Google Shape;71;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pic>
        <p:nvPicPr>
          <p:cNvPr id="15" name="Google Shape;15;p6"/>
          <p:cNvPicPr preferRelativeResize="0"/>
          <p:nvPr/>
        </p:nvPicPr>
        <p:blipFill rotWithShape="1">
          <a:blip r:embed="rId13">
            <a:alphaModFix/>
          </a:blip>
          <a:srcRect/>
          <a:stretch/>
        </p:blipFill>
        <p:spPr>
          <a:xfrm>
            <a:off x="10264157" y="84169"/>
            <a:ext cx="1781302" cy="1035136"/>
          </a:xfrm>
          <a:prstGeom prst="rect">
            <a:avLst/>
          </a:prstGeom>
          <a:noFill/>
          <a:ln>
            <a:noFill/>
          </a:ln>
        </p:spPr>
      </p:pic>
      <p:sp>
        <p:nvSpPr>
          <p:cNvPr id="16" name="Google Shape;16;p6"/>
          <p:cNvSpPr/>
          <p:nvPr/>
        </p:nvSpPr>
        <p:spPr>
          <a:xfrm>
            <a:off x="11714920" y="5571876"/>
            <a:ext cx="238540" cy="1286124"/>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 name="Google Shape;17;p6"/>
          <p:cNvSpPr/>
          <p:nvPr/>
        </p:nvSpPr>
        <p:spPr>
          <a:xfrm>
            <a:off x="11953461" y="4187686"/>
            <a:ext cx="238539" cy="2670314"/>
          </a:xfrm>
          <a:prstGeom prst="rect">
            <a:avLst/>
          </a:prstGeom>
          <a:solidFill>
            <a:srgbClr val="006A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9.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0.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2.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6.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8.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0.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4.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7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5" descr="Imagen que contiene dibujo&#10;&#10;Descripción generada automáticamente"/>
          <p:cNvPicPr preferRelativeResize="0"/>
          <p:nvPr/>
        </p:nvPicPr>
        <p:blipFill rotWithShape="1">
          <a:blip r:embed="rId3">
            <a:alphaModFix/>
          </a:blip>
          <a:srcRect/>
          <a:stretch/>
        </p:blipFill>
        <p:spPr>
          <a:xfrm>
            <a:off x="0" y="0"/>
            <a:ext cx="12192000" cy="68580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HISTORIA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2583905"/>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La ingeniería del software es una disciplina relativamente joven, pero su impacto en el mundo actual es innegable. Sus raíces se remontan a los primeros días de la computación, cuando los programadores comenzaron a darse cuenta de la complejidad creciente de los sistemas de software y la necesidad de abordarlos de manera más sistemática y disciplinada.</a:t>
            </a:r>
          </a:p>
        </p:txBody>
      </p:sp>
    </p:spTree>
    <p:extLst>
      <p:ext uri="{BB962C8B-B14F-4D97-AF65-F5344CB8AC3E}">
        <p14:creationId xmlns:p14="http://schemas.microsoft.com/office/powerpoint/2010/main" val="214276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ORIGEN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3732601"/>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Décadas de 1950 y 1960: Los primeros programas eran escritos a menudo por una sola persona o por equipos muy pequeños. A medida que los sistemas se volvían más grandes y complejos, surgieron los primeros problemas de gestión de proyectos y mantenimiento de código.</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La "crisis del software": A finales de los años 60 y principios de los 70, la creciente demanda de software y la complejidad de los sistemas llevaron a lo que se conoce como la "crisis del software". Los proyectos se retrasaban, los costos se disparaban y la calidad del software era a menudo deficiente.</a:t>
            </a:r>
          </a:p>
        </p:txBody>
      </p:sp>
    </p:spTree>
    <p:extLst>
      <p:ext uri="{BB962C8B-B14F-4D97-AF65-F5344CB8AC3E}">
        <p14:creationId xmlns:p14="http://schemas.microsoft.com/office/powerpoint/2010/main" val="998981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NACIMIENTO FORMAL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3732601"/>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Conferencia de la OTAN de 1968: Este evento marcó un punto de inflexión, ya que se reconoció oficialmente la necesidad de una disciplina de ingeniería para el desarrollo de software.</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Metodologías estructuradas: En las décadas de 1970 y 1980, surgieron diversas metodologías estructuradas que buscaban mejorar la calidad y la productividad del desarrollo de software. Estas metodologías se enfocaban en la planificación, el análisis, el diseño y la implementación de sistemas de manera sistemática.</a:t>
            </a:r>
          </a:p>
        </p:txBody>
      </p:sp>
    </p:spTree>
    <p:extLst>
      <p:ext uri="{BB962C8B-B14F-4D97-AF65-F5344CB8AC3E}">
        <p14:creationId xmlns:p14="http://schemas.microsoft.com/office/powerpoint/2010/main" val="3064578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PERSONALIDADES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3732601"/>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Margaret Hamilton: Pionera en el desarrollo de software, famosa por su trabajo en el proyecto </a:t>
            </a:r>
            <a:r>
              <a:rPr lang="es-CO" sz="2400" dirty="0" err="1">
                <a:latin typeface="Arial Narrow"/>
                <a:ea typeface="Arial Narrow"/>
                <a:cs typeface="Arial Narrow"/>
                <a:sym typeface="Arial Narrow"/>
              </a:rPr>
              <a:t>Apollo</a:t>
            </a:r>
            <a:r>
              <a:rPr lang="es-CO" sz="2400" dirty="0">
                <a:latin typeface="Arial Narrow"/>
                <a:ea typeface="Arial Narrow"/>
                <a:cs typeface="Arial Narrow"/>
                <a:sym typeface="Arial Narrow"/>
              </a:rPr>
              <a:t> de la NASA.</a:t>
            </a:r>
          </a:p>
          <a:p>
            <a:pPr marL="457200" lvl="0" indent="0" algn="l" rtl="0">
              <a:lnSpc>
                <a:spcPct val="100000"/>
              </a:lnSpc>
              <a:spcBef>
                <a:spcPts val="1000"/>
              </a:spcBef>
              <a:spcAft>
                <a:spcPts val="0"/>
              </a:spcAft>
              <a:buSzPts val="1800"/>
              <a:buNone/>
            </a:pPr>
            <a:r>
              <a:rPr lang="es-CO" sz="2400" dirty="0" err="1">
                <a:latin typeface="Arial Narrow"/>
                <a:ea typeface="Arial Narrow"/>
                <a:cs typeface="Arial Narrow"/>
                <a:sym typeface="Arial Narrow"/>
              </a:rPr>
              <a:t>Edsger</a:t>
            </a:r>
            <a:r>
              <a:rPr lang="es-CO" sz="2400" dirty="0">
                <a:latin typeface="Arial Narrow"/>
                <a:ea typeface="Arial Narrow"/>
                <a:cs typeface="Arial Narrow"/>
                <a:sym typeface="Arial Narrow"/>
              </a:rPr>
              <a:t> Dijkstra: Informático neerlandés que hizo importantes contribuciones a la teoría de la programación y la estructuración de programas.</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Friedrich Bauer: Considerado uno de los fundadores de la ingeniería del software.</a:t>
            </a:r>
          </a:p>
        </p:txBody>
      </p:sp>
    </p:spTree>
    <p:extLst>
      <p:ext uri="{BB962C8B-B14F-4D97-AF65-F5344CB8AC3E}">
        <p14:creationId xmlns:p14="http://schemas.microsoft.com/office/powerpoint/2010/main" val="3937032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EVOLUCIONES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Orientación a objetos: A finales de los 80 y principios de los 90, la programación orientada a objetos se convirtió en un paradigma dominante, cambiando la forma en que se concebían y diseñaban los sistemas de software.</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Desarrollo ágil: En las últimas décadas, los métodos ágiles han ganado popularidad, enfatizando la colaboración, la flexibilidad y la entrega incremental de software.</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Ingeniería de software basada en modelos: Esta tendencia busca utilizar modelos formales para representar y analizar sistemas de software, lo que permite una mayor automatización y una mejor comprensión del sistema.</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Cloud </a:t>
            </a:r>
            <a:r>
              <a:rPr lang="es-CO" sz="2400" dirty="0" err="1">
                <a:latin typeface="Arial Narrow"/>
                <a:ea typeface="Arial Narrow"/>
                <a:cs typeface="Arial Narrow"/>
                <a:sym typeface="Arial Narrow"/>
              </a:rPr>
              <a:t>computing</a:t>
            </a:r>
            <a:r>
              <a:rPr lang="es-CO" sz="2400" dirty="0">
                <a:latin typeface="Arial Narrow"/>
                <a:ea typeface="Arial Narrow"/>
                <a:cs typeface="Arial Narrow"/>
                <a:sym typeface="Arial Narrow"/>
              </a:rPr>
              <a:t> y DevOps: La adopción de la nube y las prácticas de DevOps han revolucionado la forma en que se desarrolla, despliega y opera el software.</a:t>
            </a:r>
          </a:p>
        </p:txBody>
      </p:sp>
    </p:spTree>
    <p:extLst>
      <p:ext uri="{BB962C8B-B14F-4D97-AF65-F5344CB8AC3E}">
        <p14:creationId xmlns:p14="http://schemas.microsoft.com/office/powerpoint/2010/main" val="1967816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 – SINGLE RESPONSABILITY PRINCIPLE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El Principio de Responsabilidad Única (Single </a:t>
            </a:r>
            <a:r>
              <a:rPr lang="es-CO" sz="2400" dirty="0" err="1">
                <a:latin typeface="Arial Narrow"/>
                <a:ea typeface="Arial Narrow"/>
                <a:cs typeface="Arial Narrow"/>
                <a:sym typeface="Arial Narrow"/>
              </a:rPr>
              <a:t>Responsibility</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Principle</a:t>
            </a:r>
            <a:r>
              <a:rPr lang="es-CO" sz="2400" dirty="0">
                <a:latin typeface="Arial Narrow"/>
                <a:ea typeface="Arial Narrow"/>
                <a:cs typeface="Arial Narrow"/>
                <a:sym typeface="Arial Narrow"/>
              </a:rPr>
              <a:t>, SRP), es uno de los pilares fundamentales de la programación orientada a objetos (POO) y de los principios SOLID. Este principio establece que una clase debe tener una única razón para cambiar. En otras palabras, una clase debe tener una sola responsabilidad bien definida</a:t>
            </a:r>
          </a:p>
        </p:txBody>
      </p:sp>
    </p:spTree>
    <p:extLst>
      <p:ext uri="{BB962C8B-B14F-4D97-AF65-F5344CB8AC3E}">
        <p14:creationId xmlns:p14="http://schemas.microsoft.com/office/powerpoint/2010/main" val="3417144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Mayor mantenibilidad: Al tener clases con responsabilidades bien delimitadas, es más fácil modificar el código sin afectar otras partes del sistema.</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Menor acoplamiento: Las clases con una sola responsabilidad están menos acopladas entre sí, lo que reduce la propagación de cambios.</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Código más limpio y legible: Al tener clases con responsabilidades claras, el código es más fácil de entender y de mantener.</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Facilita la reutilización: Clases con responsabilidades específicas son más fáciles de reutilizar en diferentes partes de la aplicación.</a:t>
            </a:r>
          </a:p>
        </p:txBody>
      </p:sp>
    </p:spTree>
    <p:extLst>
      <p:ext uri="{BB962C8B-B14F-4D97-AF65-F5344CB8AC3E}">
        <p14:creationId xmlns:p14="http://schemas.microsoft.com/office/powerpoint/2010/main" val="4251721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APLICACIÓN DEL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Identificar responsabilidades: Analiza las tareas que realiza una clase y agrupa las que están relacionadas.</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Crear nuevas clases: Si una clase tiene múltiples responsabilidades, divídela en varias clases más pequeñas, cada una con una única responsabilidad.</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Nombrar las clases adecuadamente: Los nombres de las clases deben reflejar claramente su responsabilidad.</a:t>
            </a:r>
          </a:p>
        </p:txBody>
      </p:sp>
    </p:spTree>
    <p:extLst>
      <p:ext uri="{BB962C8B-B14F-4D97-AF65-F5344CB8AC3E}">
        <p14:creationId xmlns:p14="http://schemas.microsoft.com/office/powerpoint/2010/main" val="2827751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000" dirty="0">
                <a:solidFill>
                  <a:schemeClr val="tx1"/>
                </a:solidFill>
                <a:latin typeface="Arial Narrow"/>
                <a:ea typeface="Arial Narrow"/>
                <a:cs typeface="Arial Narrow"/>
                <a:sym typeface="Arial Narrow"/>
              </a:rPr>
              <a:t>Imagina una clase llamada Usuario que tiene métodos para:</a:t>
            </a:r>
          </a:p>
          <a:p>
            <a:pPr marL="800100">
              <a:lnSpc>
                <a:spcPct val="100000"/>
              </a:lnSpc>
            </a:pPr>
            <a:r>
              <a:rPr lang="es-CO" sz="2000" dirty="0">
                <a:solidFill>
                  <a:schemeClr val="tx1"/>
                </a:solidFill>
                <a:latin typeface="Arial Narrow"/>
                <a:ea typeface="Arial Narrow"/>
                <a:cs typeface="Arial Narrow"/>
                <a:sym typeface="Arial Narrow"/>
              </a:rPr>
              <a:t>Obtener información del usuario.</a:t>
            </a:r>
          </a:p>
          <a:p>
            <a:pPr marL="800100">
              <a:lnSpc>
                <a:spcPct val="100000"/>
              </a:lnSpc>
            </a:pPr>
            <a:r>
              <a:rPr lang="es-CO" sz="2000" dirty="0">
                <a:solidFill>
                  <a:schemeClr val="tx1"/>
                </a:solidFill>
                <a:latin typeface="Arial Narrow"/>
                <a:ea typeface="Arial Narrow"/>
                <a:cs typeface="Arial Narrow"/>
                <a:sym typeface="Arial Narrow"/>
              </a:rPr>
              <a:t>Enviar correos electrónicos.</a:t>
            </a:r>
          </a:p>
          <a:p>
            <a:pPr marL="800100">
              <a:lnSpc>
                <a:spcPct val="100000"/>
              </a:lnSpc>
            </a:pPr>
            <a:r>
              <a:rPr lang="es-CO" sz="2000" dirty="0">
                <a:solidFill>
                  <a:schemeClr val="tx1"/>
                </a:solidFill>
                <a:latin typeface="Arial Narrow"/>
                <a:ea typeface="Arial Narrow"/>
                <a:cs typeface="Arial Narrow"/>
                <a:sym typeface="Arial Narrow"/>
              </a:rPr>
              <a:t>Validar contraseñas.</a:t>
            </a:r>
          </a:p>
          <a:p>
            <a:pPr marL="800100">
              <a:lnSpc>
                <a:spcPct val="100000"/>
              </a:lnSpc>
            </a:pPr>
            <a:r>
              <a:rPr lang="es-CO" sz="2000" dirty="0">
                <a:solidFill>
                  <a:schemeClr val="tx1"/>
                </a:solidFill>
                <a:latin typeface="Arial Narrow"/>
                <a:ea typeface="Arial Narrow"/>
                <a:cs typeface="Arial Narrow"/>
                <a:sym typeface="Arial Narrow"/>
              </a:rPr>
              <a:t>Calcular el salario.</a:t>
            </a:r>
          </a:p>
          <a:p>
            <a:pPr indent="0">
              <a:lnSpc>
                <a:spcPct val="100000"/>
              </a:lnSpc>
              <a:buNone/>
            </a:pPr>
            <a:r>
              <a:rPr lang="es-CO" sz="2000" dirty="0">
                <a:solidFill>
                  <a:schemeClr val="tx1"/>
                </a:solidFill>
                <a:latin typeface="Arial Narrow"/>
                <a:ea typeface="Arial Narrow"/>
                <a:cs typeface="Arial Narrow"/>
                <a:sym typeface="Arial Narrow"/>
              </a:rPr>
              <a:t>Esta clase tiene múltiples responsabilidades y viola el SRP. Para solucionarlo, podemos crear las siguientes clases:</a:t>
            </a:r>
          </a:p>
          <a:p>
            <a:pPr marL="800100">
              <a:lnSpc>
                <a:spcPct val="100000"/>
              </a:lnSpc>
            </a:pPr>
            <a:r>
              <a:rPr lang="es-CO" sz="2000" dirty="0">
                <a:solidFill>
                  <a:schemeClr val="tx1"/>
                </a:solidFill>
                <a:latin typeface="Arial Narrow"/>
                <a:ea typeface="Arial Narrow"/>
                <a:cs typeface="Arial Narrow"/>
                <a:sym typeface="Arial Narrow"/>
              </a:rPr>
              <a:t>Usuario: Se encarga de almacenar y proporcionar información del usuario.</a:t>
            </a:r>
          </a:p>
          <a:p>
            <a:pPr marL="800100">
              <a:lnSpc>
                <a:spcPct val="100000"/>
              </a:lnSpc>
            </a:pPr>
            <a:r>
              <a:rPr lang="es-CO" sz="2000" dirty="0" err="1">
                <a:solidFill>
                  <a:schemeClr val="tx1"/>
                </a:solidFill>
                <a:latin typeface="Arial Narrow"/>
                <a:ea typeface="Arial Narrow"/>
                <a:cs typeface="Arial Narrow"/>
                <a:sym typeface="Arial Narrow"/>
              </a:rPr>
              <a:t>ServicioCorreo</a:t>
            </a:r>
            <a:r>
              <a:rPr lang="es-CO" sz="2000" dirty="0">
                <a:solidFill>
                  <a:schemeClr val="tx1"/>
                </a:solidFill>
                <a:latin typeface="Arial Narrow"/>
                <a:ea typeface="Arial Narrow"/>
                <a:cs typeface="Arial Narrow"/>
                <a:sym typeface="Arial Narrow"/>
              </a:rPr>
              <a:t>: Se encarga de enviar correos electrónicos.</a:t>
            </a:r>
          </a:p>
          <a:p>
            <a:pPr marL="800100">
              <a:lnSpc>
                <a:spcPct val="100000"/>
              </a:lnSpc>
            </a:pPr>
            <a:r>
              <a:rPr lang="es-CO" sz="2000" dirty="0" err="1">
                <a:solidFill>
                  <a:schemeClr val="tx1"/>
                </a:solidFill>
                <a:latin typeface="Arial Narrow"/>
                <a:ea typeface="Arial Narrow"/>
                <a:cs typeface="Arial Narrow"/>
                <a:sym typeface="Arial Narrow"/>
              </a:rPr>
              <a:t>ValidarContraseña</a:t>
            </a:r>
            <a:r>
              <a:rPr lang="es-CO" sz="2000" dirty="0">
                <a:solidFill>
                  <a:schemeClr val="tx1"/>
                </a:solidFill>
                <a:latin typeface="Arial Narrow"/>
                <a:ea typeface="Arial Narrow"/>
                <a:cs typeface="Arial Narrow"/>
                <a:sym typeface="Arial Narrow"/>
              </a:rPr>
              <a:t>: Se encarga de la validación de contraseñas.</a:t>
            </a:r>
          </a:p>
          <a:p>
            <a:pPr marL="800100">
              <a:lnSpc>
                <a:spcPct val="100000"/>
              </a:lnSpc>
            </a:pPr>
            <a:r>
              <a:rPr lang="es-CO" sz="2000" dirty="0" err="1">
                <a:solidFill>
                  <a:schemeClr val="tx1"/>
                </a:solidFill>
                <a:latin typeface="Arial Narrow"/>
                <a:ea typeface="Arial Narrow"/>
                <a:cs typeface="Arial Narrow"/>
                <a:sym typeface="Arial Narrow"/>
              </a:rPr>
              <a:t>CalcularSalario</a:t>
            </a:r>
            <a:r>
              <a:rPr lang="es-CO" sz="2000" dirty="0">
                <a:solidFill>
                  <a:schemeClr val="tx1"/>
                </a:solidFill>
                <a:latin typeface="Arial Narrow"/>
                <a:ea typeface="Arial Narrow"/>
                <a:cs typeface="Arial Narrow"/>
                <a:sym typeface="Arial Narrow"/>
              </a:rPr>
              <a:t>: Se encarga de los cálculos del salario.</a:t>
            </a:r>
          </a:p>
          <a:p>
            <a:pPr marL="800100">
              <a:lnSpc>
                <a:spcPct val="100000"/>
              </a:lnSpc>
            </a:pPr>
            <a:endParaRPr lang="es-CO" sz="2400" dirty="0">
              <a:latin typeface="Arial Narrow"/>
              <a:ea typeface="Arial Narrow"/>
              <a:cs typeface="Arial Narrow"/>
              <a:sym typeface="Arial Narrow"/>
            </a:endParaRPr>
          </a:p>
        </p:txBody>
      </p:sp>
    </p:spTree>
    <p:extLst>
      <p:ext uri="{BB962C8B-B14F-4D97-AF65-F5344CB8AC3E}">
        <p14:creationId xmlns:p14="http://schemas.microsoft.com/office/powerpoint/2010/main" val="934272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DEL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000" dirty="0">
                <a:solidFill>
                  <a:schemeClr val="tx1"/>
                </a:solidFill>
                <a:latin typeface="Arial Narrow"/>
                <a:ea typeface="Arial Narrow"/>
                <a:cs typeface="Arial Narrow"/>
                <a:sym typeface="Arial Narrow"/>
              </a:rPr>
              <a:t>Imagina una clase llamada Usuario que tiene métodos para:</a:t>
            </a:r>
          </a:p>
          <a:p>
            <a:pPr marL="800100">
              <a:lnSpc>
                <a:spcPct val="100000"/>
              </a:lnSpc>
            </a:pPr>
            <a:r>
              <a:rPr lang="es-CO" sz="2000" dirty="0">
                <a:solidFill>
                  <a:schemeClr val="tx1"/>
                </a:solidFill>
                <a:latin typeface="Arial Narrow"/>
                <a:ea typeface="Arial Narrow"/>
                <a:cs typeface="Arial Narrow"/>
                <a:sym typeface="Arial Narrow"/>
              </a:rPr>
              <a:t>Obtener información del usuario.</a:t>
            </a:r>
          </a:p>
          <a:p>
            <a:pPr marL="800100">
              <a:lnSpc>
                <a:spcPct val="100000"/>
              </a:lnSpc>
            </a:pPr>
            <a:r>
              <a:rPr lang="es-CO" sz="2000" dirty="0">
                <a:solidFill>
                  <a:schemeClr val="tx1"/>
                </a:solidFill>
                <a:latin typeface="Arial Narrow"/>
                <a:ea typeface="Arial Narrow"/>
                <a:cs typeface="Arial Narrow"/>
                <a:sym typeface="Arial Narrow"/>
              </a:rPr>
              <a:t>Enviar correos electrónicos.</a:t>
            </a:r>
          </a:p>
          <a:p>
            <a:pPr marL="800100">
              <a:lnSpc>
                <a:spcPct val="100000"/>
              </a:lnSpc>
            </a:pPr>
            <a:r>
              <a:rPr lang="es-CO" sz="2000" dirty="0">
                <a:solidFill>
                  <a:schemeClr val="tx1"/>
                </a:solidFill>
                <a:latin typeface="Arial Narrow"/>
                <a:ea typeface="Arial Narrow"/>
                <a:cs typeface="Arial Narrow"/>
                <a:sym typeface="Arial Narrow"/>
              </a:rPr>
              <a:t>Validar contraseñas.</a:t>
            </a:r>
          </a:p>
          <a:p>
            <a:pPr marL="800100">
              <a:lnSpc>
                <a:spcPct val="100000"/>
              </a:lnSpc>
            </a:pPr>
            <a:r>
              <a:rPr lang="es-CO" sz="2000" dirty="0">
                <a:solidFill>
                  <a:schemeClr val="tx1"/>
                </a:solidFill>
                <a:latin typeface="Arial Narrow"/>
                <a:ea typeface="Arial Narrow"/>
                <a:cs typeface="Arial Narrow"/>
                <a:sym typeface="Arial Narrow"/>
              </a:rPr>
              <a:t>Calcular el salario.</a:t>
            </a:r>
          </a:p>
          <a:p>
            <a:pPr indent="0">
              <a:lnSpc>
                <a:spcPct val="100000"/>
              </a:lnSpc>
              <a:buNone/>
            </a:pPr>
            <a:r>
              <a:rPr lang="es-CO" sz="2000" dirty="0">
                <a:solidFill>
                  <a:schemeClr val="tx1"/>
                </a:solidFill>
                <a:latin typeface="Arial Narrow"/>
                <a:ea typeface="Arial Narrow"/>
                <a:cs typeface="Arial Narrow"/>
                <a:sym typeface="Arial Narrow"/>
              </a:rPr>
              <a:t>Esta clase tiene múltiples responsabilidades y viola el SRP. Para solucionarlo, podemos crear las siguientes clases:</a:t>
            </a:r>
          </a:p>
          <a:p>
            <a:pPr marL="800100">
              <a:lnSpc>
                <a:spcPct val="100000"/>
              </a:lnSpc>
            </a:pPr>
            <a:r>
              <a:rPr lang="es-CO" sz="2000" dirty="0">
                <a:solidFill>
                  <a:schemeClr val="tx1"/>
                </a:solidFill>
                <a:latin typeface="Arial Narrow"/>
                <a:ea typeface="Arial Narrow"/>
                <a:cs typeface="Arial Narrow"/>
                <a:sym typeface="Arial Narrow"/>
              </a:rPr>
              <a:t>Usuario: Se encarga de almacenar y proporcionar información del usuario.</a:t>
            </a:r>
          </a:p>
          <a:p>
            <a:pPr marL="800100">
              <a:lnSpc>
                <a:spcPct val="100000"/>
              </a:lnSpc>
            </a:pPr>
            <a:r>
              <a:rPr lang="es-CO" sz="2000" dirty="0" err="1">
                <a:solidFill>
                  <a:schemeClr val="tx1"/>
                </a:solidFill>
                <a:latin typeface="Arial Narrow"/>
                <a:ea typeface="Arial Narrow"/>
                <a:cs typeface="Arial Narrow"/>
                <a:sym typeface="Arial Narrow"/>
              </a:rPr>
              <a:t>ServicioCorreo</a:t>
            </a:r>
            <a:r>
              <a:rPr lang="es-CO" sz="2000" dirty="0">
                <a:solidFill>
                  <a:schemeClr val="tx1"/>
                </a:solidFill>
                <a:latin typeface="Arial Narrow"/>
                <a:ea typeface="Arial Narrow"/>
                <a:cs typeface="Arial Narrow"/>
                <a:sym typeface="Arial Narrow"/>
              </a:rPr>
              <a:t>: Se encarga de enviar correos electrónicos.</a:t>
            </a:r>
          </a:p>
          <a:p>
            <a:pPr marL="800100">
              <a:lnSpc>
                <a:spcPct val="100000"/>
              </a:lnSpc>
            </a:pPr>
            <a:r>
              <a:rPr lang="es-CO" sz="2000" dirty="0" err="1">
                <a:solidFill>
                  <a:schemeClr val="tx1"/>
                </a:solidFill>
                <a:latin typeface="Arial Narrow"/>
                <a:ea typeface="Arial Narrow"/>
                <a:cs typeface="Arial Narrow"/>
                <a:sym typeface="Arial Narrow"/>
              </a:rPr>
              <a:t>ValidarContraseña</a:t>
            </a:r>
            <a:r>
              <a:rPr lang="es-CO" sz="2000" dirty="0">
                <a:solidFill>
                  <a:schemeClr val="tx1"/>
                </a:solidFill>
                <a:latin typeface="Arial Narrow"/>
                <a:ea typeface="Arial Narrow"/>
                <a:cs typeface="Arial Narrow"/>
                <a:sym typeface="Arial Narrow"/>
              </a:rPr>
              <a:t>: Se encarga de la validación de contraseñas.</a:t>
            </a:r>
          </a:p>
          <a:p>
            <a:pPr marL="800100">
              <a:lnSpc>
                <a:spcPct val="100000"/>
              </a:lnSpc>
            </a:pPr>
            <a:r>
              <a:rPr lang="es-CO" sz="2000" dirty="0" err="1">
                <a:solidFill>
                  <a:schemeClr val="tx1"/>
                </a:solidFill>
                <a:latin typeface="Arial Narrow"/>
                <a:ea typeface="Arial Narrow"/>
                <a:cs typeface="Arial Narrow"/>
                <a:sym typeface="Arial Narrow"/>
              </a:rPr>
              <a:t>CalcularSalario</a:t>
            </a:r>
            <a:r>
              <a:rPr lang="es-CO" sz="2000" dirty="0">
                <a:solidFill>
                  <a:schemeClr val="tx1"/>
                </a:solidFill>
                <a:latin typeface="Arial Narrow"/>
                <a:ea typeface="Arial Narrow"/>
                <a:cs typeface="Arial Narrow"/>
                <a:sym typeface="Arial Narrow"/>
              </a:rPr>
              <a:t>: Se encarga de los cálculos del salario.</a:t>
            </a:r>
          </a:p>
          <a:p>
            <a:pPr marL="800100">
              <a:lnSpc>
                <a:spcPct val="100000"/>
              </a:lnSpc>
            </a:pPr>
            <a:endParaRPr lang="es-CO" sz="2400" dirty="0">
              <a:latin typeface="Arial Narrow"/>
              <a:ea typeface="Arial Narrow"/>
              <a:cs typeface="Arial Narrow"/>
              <a:sym typeface="Arial Narrow"/>
            </a:endParaRPr>
          </a:p>
        </p:txBody>
      </p:sp>
    </p:spTree>
    <p:extLst>
      <p:ext uri="{BB962C8B-B14F-4D97-AF65-F5344CB8AC3E}">
        <p14:creationId xmlns:p14="http://schemas.microsoft.com/office/powerpoint/2010/main" val="2961690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18"/>
          <p:cNvSpPr/>
          <p:nvPr/>
        </p:nvSpPr>
        <p:spPr>
          <a:xfrm>
            <a:off x="381000" y="431800"/>
            <a:ext cx="11468100" cy="4886001"/>
          </a:xfrm>
          <a:prstGeom prst="rect">
            <a:avLst/>
          </a:prstGeom>
          <a:solidFill>
            <a:srgbClr val="006AA8"/>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97" name="Google Shape;97;p18"/>
          <p:cNvPicPr preferRelativeResize="0"/>
          <p:nvPr/>
        </p:nvPicPr>
        <p:blipFill rotWithShape="1">
          <a:blip r:embed="rId3">
            <a:alphaModFix/>
          </a:blip>
          <a:srcRect/>
          <a:stretch/>
        </p:blipFill>
        <p:spPr>
          <a:xfrm>
            <a:off x="9422296" y="5317801"/>
            <a:ext cx="2650435" cy="1540200"/>
          </a:xfrm>
          <a:prstGeom prst="rect">
            <a:avLst/>
          </a:prstGeom>
          <a:noFill/>
          <a:ln>
            <a:noFill/>
          </a:ln>
        </p:spPr>
      </p:pic>
      <p:sp>
        <p:nvSpPr>
          <p:cNvPr id="98" name="Google Shape;98;p18"/>
          <p:cNvSpPr txBox="1">
            <a:spLocks noGrp="1"/>
          </p:cNvSpPr>
          <p:nvPr>
            <p:ph type="title"/>
          </p:nvPr>
        </p:nvSpPr>
        <p:spPr>
          <a:xfrm>
            <a:off x="831850" y="1774484"/>
            <a:ext cx="10515600" cy="310700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4286"/>
              <a:buNone/>
            </a:pPr>
            <a:r>
              <a:rPr lang="es-CO" b="1" dirty="0">
                <a:solidFill>
                  <a:schemeClr val="lt1"/>
                </a:solidFill>
                <a:latin typeface="Trebuchet MS"/>
                <a:ea typeface="Trebuchet MS"/>
                <a:cs typeface="Trebuchet MS"/>
                <a:sym typeface="Trebuchet MS"/>
              </a:rPr>
              <a:t>INGENIERIA DEL SOFTWARE II</a:t>
            </a:r>
            <a:br>
              <a:rPr lang="es-CO" b="1" dirty="0">
                <a:solidFill>
                  <a:schemeClr val="lt1"/>
                </a:solidFill>
                <a:latin typeface="Trebuchet MS"/>
                <a:ea typeface="Trebuchet MS"/>
                <a:cs typeface="Trebuchet MS"/>
                <a:sym typeface="Trebuchet MS"/>
              </a:rPr>
            </a:br>
            <a:br>
              <a:rPr lang="es-CO" b="1" dirty="0">
                <a:solidFill>
                  <a:schemeClr val="lt1"/>
                </a:solidFill>
                <a:latin typeface="Trebuchet MS"/>
                <a:ea typeface="Trebuchet MS"/>
                <a:cs typeface="Trebuchet MS"/>
                <a:sym typeface="Trebuchet MS"/>
              </a:rPr>
            </a:br>
            <a:r>
              <a:rPr lang="es-CO" sz="2800" b="1" dirty="0">
                <a:solidFill>
                  <a:schemeClr val="lt1"/>
                </a:solidFill>
                <a:latin typeface="Trebuchet MS"/>
                <a:ea typeface="Trebuchet MS"/>
                <a:cs typeface="Trebuchet MS"/>
                <a:sym typeface="Trebuchet MS"/>
              </a:rPr>
              <a:t>BIENVENIDOS</a:t>
            </a:r>
            <a:endParaRPr sz="2800" dirty="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DEL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000" dirty="0">
                <a:solidFill>
                  <a:schemeClr val="tx1"/>
                </a:solidFill>
                <a:latin typeface="Arial Narrow"/>
                <a:ea typeface="Arial Narrow"/>
                <a:cs typeface="Arial Narrow"/>
                <a:sym typeface="Arial Narrow"/>
              </a:rPr>
              <a:t>Imagina una clase llamada Usuario que tiene métodos para:</a:t>
            </a:r>
          </a:p>
          <a:p>
            <a:pPr marL="800100">
              <a:lnSpc>
                <a:spcPct val="100000"/>
              </a:lnSpc>
            </a:pPr>
            <a:r>
              <a:rPr lang="es-CO" sz="2000" dirty="0">
                <a:solidFill>
                  <a:schemeClr val="tx1"/>
                </a:solidFill>
                <a:latin typeface="Arial Narrow"/>
                <a:ea typeface="Arial Narrow"/>
                <a:cs typeface="Arial Narrow"/>
                <a:sym typeface="Arial Narrow"/>
              </a:rPr>
              <a:t>Obtener información del usuario.</a:t>
            </a:r>
          </a:p>
          <a:p>
            <a:pPr marL="800100">
              <a:lnSpc>
                <a:spcPct val="100000"/>
              </a:lnSpc>
            </a:pPr>
            <a:r>
              <a:rPr lang="es-CO" sz="2000" dirty="0">
                <a:solidFill>
                  <a:schemeClr val="tx1"/>
                </a:solidFill>
                <a:latin typeface="Arial Narrow"/>
                <a:ea typeface="Arial Narrow"/>
                <a:cs typeface="Arial Narrow"/>
                <a:sym typeface="Arial Narrow"/>
              </a:rPr>
              <a:t>Enviar correos electrónicos.</a:t>
            </a:r>
          </a:p>
          <a:p>
            <a:pPr marL="800100">
              <a:lnSpc>
                <a:spcPct val="100000"/>
              </a:lnSpc>
            </a:pPr>
            <a:r>
              <a:rPr lang="es-CO" sz="2000" dirty="0">
                <a:solidFill>
                  <a:schemeClr val="tx1"/>
                </a:solidFill>
                <a:latin typeface="Arial Narrow"/>
                <a:ea typeface="Arial Narrow"/>
                <a:cs typeface="Arial Narrow"/>
                <a:sym typeface="Arial Narrow"/>
              </a:rPr>
              <a:t>Validar contraseñas.</a:t>
            </a:r>
          </a:p>
          <a:p>
            <a:pPr marL="800100">
              <a:lnSpc>
                <a:spcPct val="100000"/>
              </a:lnSpc>
            </a:pPr>
            <a:r>
              <a:rPr lang="es-CO" sz="2000" dirty="0">
                <a:solidFill>
                  <a:schemeClr val="tx1"/>
                </a:solidFill>
                <a:latin typeface="Arial Narrow"/>
                <a:ea typeface="Arial Narrow"/>
                <a:cs typeface="Arial Narrow"/>
                <a:sym typeface="Arial Narrow"/>
              </a:rPr>
              <a:t>Calcular el salario.</a:t>
            </a:r>
          </a:p>
          <a:p>
            <a:pPr indent="0">
              <a:lnSpc>
                <a:spcPct val="100000"/>
              </a:lnSpc>
              <a:buNone/>
            </a:pPr>
            <a:r>
              <a:rPr lang="es-CO" sz="2000" dirty="0">
                <a:solidFill>
                  <a:schemeClr val="tx1"/>
                </a:solidFill>
                <a:latin typeface="Arial Narrow"/>
                <a:ea typeface="Arial Narrow"/>
                <a:cs typeface="Arial Narrow"/>
                <a:sym typeface="Arial Narrow"/>
              </a:rPr>
              <a:t>Esta clase tiene múltiples responsabilidades y viola el SRP. Para solucionarlo, podemos crear las siguientes clases:</a:t>
            </a:r>
          </a:p>
          <a:p>
            <a:pPr marL="800100">
              <a:lnSpc>
                <a:spcPct val="100000"/>
              </a:lnSpc>
            </a:pPr>
            <a:r>
              <a:rPr lang="es-CO" sz="2000" dirty="0">
                <a:solidFill>
                  <a:schemeClr val="tx1"/>
                </a:solidFill>
                <a:latin typeface="Arial Narrow"/>
                <a:ea typeface="Arial Narrow"/>
                <a:cs typeface="Arial Narrow"/>
                <a:sym typeface="Arial Narrow"/>
              </a:rPr>
              <a:t>Usuario: Se encarga de almacenar y proporcionar información del usuario.</a:t>
            </a:r>
          </a:p>
          <a:p>
            <a:pPr marL="800100">
              <a:lnSpc>
                <a:spcPct val="100000"/>
              </a:lnSpc>
            </a:pPr>
            <a:r>
              <a:rPr lang="es-CO" sz="2000" dirty="0" err="1">
                <a:solidFill>
                  <a:schemeClr val="tx1"/>
                </a:solidFill>
                <a:latin typeface="Arial Narrow"/>
                <a:ea typeface="Arial Narrow"/>
                <a:cs typeface="Arial Narrow"/>
                <a:sym typeface="Arial Narrow"/>
              </a:rPr>
              <a:t>ServicioCorreo</a:t>
            </a:r>
            <a:r>
              <a:rPr lang="es-CO" sz="2000" dirty="0">
                <a:solidFill>
                  <a:schemeClr val="tx1"/>
                </a:solidFill>
                <a:latin typeface="Arial Narrow"/>
                <a:ea typeface="Arial Narrow"/>
                <a:cs typeface="Arial Narrow"/>
                <a:sym typeface="Arial Narrow"/>
              </a:rPr>
              <a:t>: Se encarga de enviar correos electrónicos.</a:t>
            </a:r>
          </a:p>
          <a:p>
            <a:pPr marL="800100">
              <a:lnSpc>
                <a:spcPct val="100000"/>
              </a:lnSpc>
            </a:pPr>
            <a:r>
              <a:rPr lang="es-CO" sz="2000" dirty="0" err="1">
                <a:solidFill>
                  <a:schemeClr val="tx1"/>
                </a:solidFill>
                <a:latin typeface="Arial Narrow"/>
                <a:ea typeface="Arial Narrow"/>
                <a:cs typeface="Arial Narrow"/>
                <a:sym typeface="Arial Narrow"/>
              </a:rPr>
              <a:t>ValidarContraseña</a:t>
            </a:r>
            <a:r>
              <a:rPr lang="es-CO" sz="2000" dirty="0">
                <a:solidFill>
                  <a:schemeClr val="tx1"/>
                </a:solidFill>
                <a:latin typeface="Arial Narrow"/>
                <a:ea typeface="Arial Narrow"/>
                <a:cs typeface="Arial Narrow"/>
                <a:sym typeface="Arial Narrow"/>
              </a:rPr>
              <a:t>: Se encarga de la validación de contraseñas.</a:t>
            </a:r>
          </a:p>
          <a:p>
            <a:pPr marL="800100">
              <a:lnSpc>
                <a:spcPct val="100000"/>
              </a:lnSpc>
            </a:pPr>
            <a:r>
              <a:rPr lang="es-CO" sz="2000" dirty="0" err="1">
                <a:solidFill>
                  <a:schemeClr val="tx1"/>
                </a:solidFill>
                <a:latin typeface="Arial Narrow"/>
                <a:ea typeface="Arial Narrow"/>
                <a:cs typeface="Arial Narrow"/>
                <a:sym typeface="Arial Narrow"/>
              </a:rPr>
              <a:t>CalcularSalario</a:t>
            </a:r>
            <a:r>
              <a:rPr lang="es-CO" sz="2000" dirty="0">
                <a:solidFill>
                  <a:schemeClr val="tx1"/>
                </a:solidFill>
                <a:latin typeface="Arial Narrow"/>
                <a:ea typeface="Arial Narrow"/>
                <a:cs typeface="Arial Narrow"/>
                <a:sym typeface="Arial Narrow"/>
              </a:rPr>
              <a:t>: Se encarga de los cálculos del salario.</a:t>
            </a:r>
          </a:p>
          <a:p>
            <a:pPr marL="800100">
              <a:lnSpc>
                <a:spcPct val="100000"/>
              </a:lnSpc>
            </a:pPr>
            <a:endParaRPr lang="es-CO" sz="2400" dirty="0">
              <a:latin typeface="Arial Narrow"/>
              <a:ea typeface="Arial Narrow"/>
              <a:cs typeface="Arial Narrow"/>
              <a:sym typeface="Arial Narrow"/>
            </a:endParaRPr>
          </a:p>
        </p:txBody>
      </p:sp>
    </p:spTree>
    <p:extLst>
      <p:ext uri="{BB962C8B-B14F-4D97-AF65-F5344CB8AC3E}">
        <p14:creationId xmlns:p14="http://schemas.microsoft.com/office/powerpoint/2010/main" val="404682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Open/</a:t>
            </a:r>
            <a:r>
              <a:rPr lang="es-CO" sz="3000" dirty="0" err="1">
                <a:solidFill>
                  <a:srgbClr val="757070"/>
                </a:solidFill>
                <a:latin typeface="Trebuchet MS"/>
                <a:ea typeface="Trebuchet MS"/>
                <a:cs typeface="Trebuchet MS"/>
                <a:sym typeface="Trebuchet MS"/>
              </a:rPr>
              <a:t>Closed</a:t>
            </a:r>
            <a:r>
              <a:rPr lang="es-CO" sz="3000" dirty="0">
                <a:solidFill>
                  <a:srgbClr val="757070"/>
                </a:solidFill>
                <a:latin typeface="Trebuchet MS"/>
                <a:ea typeface="Trebuchet MS"/>
                <a:cs typeface="Trebuchet MS"/>
                <a:sym typeface="Trebuchet MS"/>
              </a:rPr>
              <a:t> </a:t>
            </a:r>
            <a:r>
              <a:rPr lang="es-CO" sz="3000" dirty="0" err="1">
                <a:solidFill>
                  <a:srgbClr val="757070"/>
                </a:solidFill>
                <a:latin typeface="Trebuchet MS"/>
                <a:ea typeface="Trebuchet MS"/>
                <a:cs typeface="Trebuchet MS"/>
                <a:sym typeface="Trebuchet MS"/>
              </a:rPr>
              <a:t>Principle</a:t>
            </a:r>
            <a:r>
              <a:rPr lang="es-CO" sz="3000" dirty="0">
                <a:solidFill>
                  <a:srgbClr val="757070"/>
                </a:solidFill>
                <a:latin typeface="Trebuchet MS"/>
                <a:ea typeface="Trebuchet MS"/>
                <a:cs typeface="Trebuchet MS"/>
                <a:sym typeface="Trebuchet MS"/>
              </a:rPr>
              <a:t> (OCP)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de Apertura/Cierre (OCP) es otro pilar fundamental de la programación orientada a objetos (POO). Este principio establece que las entidades de software (clases, módulos, funciones, etc.) deben estar:</a:t>
            </a:r>
          </a:p>
          <a:p>
            <a:pPr marL="800100">
              <a:lnSpc>
                <a:spcPct val="100000"/>
              </a:lnSpc>
            </a:pPr>
            <a:r>
              <a:rPr lang="es-CO" sz="2400" dirty="0">
                <a:latin typeface="Arial Narrow"/>
                <a:ea typeface="Arial Narrow"/>
                <a:cs typeface="Arial Narrow"/>
                <a:sym typeface="Arial Narrow"/>
              </a:rPr>
              <a:t>Abiertas a la extensión: Es decir, se debe poder añadir nuevas funcionalidades o comportamientos sin modificar el código existente.</a:t>
            </a:r>
          </a:p>
          <a:p>
            <a:pPr marL="800100">
              <a:lnSpc>
                <a:spcPct val="100000"/>
              </a:lnSpc>
            </a:pPr>
            <a:r>
              <a:rPr lang="es-CO" sz="2400" dirty="0">
                <a:latin typeface="Arial Narrow"/>
                <a:ea typeface="Arial Narrow"/>
                <a:cs typeface="Arial Narrow"/>
                <a:sym typeface="Arial Narrow"/>
              </a:rPr>
              <a:t>Cerradas a la modificación: Una vez que una entidad ha sido implementada, no debería ser modificada para adaptarse a nuevos requerimientos.</a:t>
            </a:r>
          </a:p>
        </p:txBody>
      </p:sp>
    </p:spTree>
    <p:extLst>
      <p:ext uri="{BB962C8B-B14F-4D97-AF65-F5344CB8AC3E}">
        <p14:creationId xmlns:p14="http://schemas.microsoft.com/office/powerpoint/2010/main" val="3918964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OCP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Mayor estabilidad: Al evitar modificar código existente, se reduce el riesgo de introducir nuevos errores.</a:t>
            </a:r>
          </a:p>
          <a:p>
            <a:pPr marL="800100">
              <a:lnSpc>
                <a:spcPct val="100000"/>
              </a:lnSpc>
            </a:pPr>
            <a:r>
              <a:rPr lang="es-CO" sz="2400" dirty="0">
                <a:latin typeface="Arial Narrow"/>
                <a:ea typeface="Arial Narrow"/>
                <a:cs typeface="Arial Narrow"/>
                <a:sym typeface="Arial Narrow"/>
              </a:rPr>
              <a:t>Menor mantenimiento: Al añadir nuevas funcionalidades a través de extensiones, se simplifica el proceso de mantenimiento.</a:t>
            </a:r>
          </a:p>
          <a:p>
            <a:pPr marL="800100">
              <a:lnSpc>
                <a:spcPct val="100000"/>
              </a:lnSpc>
            </a:pPr>
            <a:r>
              <a:rPr lang="es-CO" sz="2400" dirty="0">
                <a:latin typeface="Arial Narrow"/>
                <a:ea typeface="Arial Narrow"/>
                <a:cs typeface="Arial Narrow"/>
                <a:sym typeface="Arial Narrow"/>
              </a:rPr>
              <a:t>Mejor reutilización: Las entidades que cumplen con el OCP son más fáciles de reutilizar en diferentes contextos.</a:t>
            </a:r>
          </a:p>
        </p:txBody>
      </p:sp>
    </p:spTree>
    <p:extLst>
      <p:ext uri="{BB962C8B-B14F-4D97-AF65-F5344CB8AC3E}">
        <p14:creationId xmlns:p14="http://schemas.microsoft.com/office/powerpoint/2010/main" val="1405900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APLICAR EL OCP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Para aplicar el OCP, se suelen utilizar técnicas como:</a:t>
            </a:r>
          </a:p>
          <a:p>
            <a:pPr marL="800100">
              <a:lnSpc>
                <a:spcPct val="100000"/>
              </a:lnSpc>
            </a:pPr>
            <a:r>
              <a:rPr lang="es-CO" sz="2400" dirty="0">
                <a:latin typeface="Arial Narrow"/>
                <a:ea typeface="Arial Narrow"/>
                <a:cs typeface="Arial Narrow"/>
                <a:sym typeface="Arial Narrow"/>
              </a:rPr>
              <a:t>Abstracción: Se definen interfaces o clases abstractas que capturan la esencia de una funcionalidad.</a:t>
            </a:r>
          </a:p>
          <a:p>
            <a:pPr marL="800100">
              <a:lnSpc>
                <a:spcPct val="100000"/>
              </a:lnSpc>
            </a:pPr>
            <a:r>
              <a:rPr lang="es-CO" sz="2400" dirty="0">
                <a:latin typeface="Arial Narrow"/>
                <a:ea typeface="Arial Narrow"/>
                <a:cs typeface="Arial Narrow"/>
                <a:sym typeface="Arial Narrow"/>
              </a:rPr>
              <a:t>Herencia: Se crean clases concretas que heredan de las abstracciones y proporcionan implementaciones específicas.</a:t>
            </a:r>
          </a:p>
          <a:p>
            <a:pPr marL="800100">
              <a:lnSpc>
                <a:spcPct val="100000"/>
              </a:lnSpc>
            </a:pPr>
            <a:r>
              <a:rPr lang="es-CO" sz="2400" dirty="0">
                <a:latin typeface="Arial Narrow"/>
                <a:ea typeface="Arial Narrow"/>
                <a:cs typeface="Arial Narrow"/>
                <a:sym typeface="Arial Narrow"/>
              </a:rPr>
              <a:t>Composición: Se utilizan objetos de otras clases para agregar nuevas funcionalidades.</a:t>
            </a:r>
          </a:p>
        </p:txBody>
      </p:sp>
    </p:spTree>
    <p:extLst>
      <p:ext uri="{BB962C8B-B14F-4D97-AF65-F5344CB8AC3E}">
        <p14:creationId xmlns:p14="http://schemas.microsoft.com/office/powerpoint/2010/main" val="20728362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OCP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43BED520-5014-D1AB-540F-202B14CF06AC}"/>
              </a:ext>
            </a:extLst>
          </p:cNvPr>
          <p:cNvPicPr>
            <a:picLocks noChangeAspect="1"/>
          </p:cNvPicPr>
          <p:nvPr/>
        </p:nvPicPr>
        <p:blipFill>
          <a:blip r:embed="rId3"/>
          <a:stretch>
            <a:fillRect/>
          </a:stretch>
        </p:blipFill>
        <p:spPr>
          <a:xfrm>
            <a:off x="632450" y="2202561"/>
            <a:ext cx="5276850" cy="2800350"/>
          </a:xfrm>
          <a:prstGeom prst="rect">
            <a:avLst/>
          </a:prstGeom>
        </p:spPr>
      </p:pic>
      <p:pic>
        <p:nvPicPr>
          <p:cNvPr id="6" name="Imagen 5">
            <a:extLst>
              <a:ext uri="{FF2B5EF4-FFF2-40B4-BE49-F238E27FC236}">
                <a16:creationId xmlns:a16="http://schemas.microsoft.com/office/drawing/2014/main" id="{CECF2755-376A-F8EB-16C2-FFE7A863F053}"/>
              </a:ext>
            </a:extLst>
          </p:cNvPr>
          <p:cNvPicPr>
            <a:picLocks noChangeAspect="1"/>
          </p:cNvPicPr>
          <p:nvPr/>
        </p:nvPicPr>
        <p:blipFill>
          <a:blip r:embed="rId4"/>
          <a:stretch>
            <a:fillRect/>
          </a:stretch>
        </p:blipFill>
        <p:spPr>
          <a:xfrm>
            <a:off x="7027927" y="1993391"/>
            <a:ext cx="4120123" cy="3764661"/>
          </a:xfrm>
          <a:prstGeom prst="rect">
            <a:avLst/>
          </a:prstGeom>
        </p:spPr>
      </p:pic>
    </p:spTree>
    <p:extLst>
      <p:ext uri="{BB962C8B-B14F-4D97-AF65-F5344CB8AC3E}">
        <p14:creationId xmlns:p14="http://schemas.microsoft.com/office/powerpoint/2010/main" val="3827968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 APLICAR EL OCP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Código más flexible y adaptable: Al estar abierto a extensiones, el código se puede adaptar a nuevos requerimientos sin necesidad de realizar grandes cambios.</a:t>
            </a:r>
          </a:p>
          <a:p>
            <a:pPr marL="800100">
              <a:lnSpc>
                <a:spcPct val="100000"/>
              </a:lnSpc>
            </a:pPr>
            <a:r>
              <a:rPr lang="es-CO" sz="2400" dirty="0">
                <a:latin typeface="Arial Narrow"/>
                <a:ea typeface="Arial Narrow"/>
                <a:cs typeface="Arial Narrow"/>
                <a:sym typeface="Arial Narrow"/>
              </a:rPr>
              <a:t>Mejor colaboración: Al reducir el impacto de los cambios, se facilita la colaboración entre desarrolladores.</a:t>
            </a:r>
          </a:p>
          <a:p>
            <a:pPr marL="800100">
              <a:lnSpc>
                <a:spcPct val="100000"/>
              </a:lnSpc>
            </a:pPr>
            <a:r>
              <a:rPr lang="es-CO" sz="2400" dirty="0">
                <a:latin typeface="Arial Narrow"/>
                <a:ea typeface="Arial Narrow"/>
                <a:cs typeface="Arial Narrow"/>
                <a:sym typeface="Arial Narrow"/>
              </a:rPr>
              <a:t>Mayor calidad del software: El OCP contribuye a crear software más robusto y confiable.</a:t>
            </a:r>
          </a:p>
        </p:txBody>
      </p:sp>
    </p:spTree>
    <p:extLst>
      <p:ext uri="{BB962C8B-B14F-4D97-AF65-F5344CB8AC3E}">
        <p14:creationId xmlns:p14="http://schemas.microsoft.com/office/powerpoint/2010/main" val="2082826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 APLICAR EL OCP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Código más flexible y adaptable: Al estar abierto a extensiones, el código se puede adaptar a nuevos requerimientos sin necesidad de realizar grandes cambios.</a:t>
            </a:r>
          </a:p>
          <a:p>
            <a:pPr marL="800100">
              <a:lnSpc>
                <a:spcPct val="100000"/>
              </a:lnSpc>
            </a:pPr>
            <a:r>
              <a:rPr lang="es-CO" sz="2400" dirty="0">
                <a:latin typeface="Arial Narrow"/>
                <a:ea typeface="Arial Narrow"/>
                <a:cs typeface="Arial Narrow"/>
                <a:sym typeface="Arial Narrow"/>
              </a:rPr>
              <a:t>Mejor colaboración: Al reducir el impacto de los cambios, se facilita la colaboración entre desarrolladores.</a:t>
            </a:r>
          </a:p>
          <a:p>
            <a:pPr marL="800100">
              <a:lnSpc>
                <a:spcPct val="100000"/>
              </a:lnSpc>
            </a:pPr>
            <a:r>
              <a:rPr lang="es-CO" sz="2400" dirty="0">
                <a:latin typeface="Arial Narrow"/>
                <a:ea typeface="Arial Narrow"/>
                <a:cs typeface="Arial Narrow"/>
                <a:sym typeface="Arial Narrow"/>
              </a:rPr>
              <a:t>Mayor calidad del software: El OCP contribuye a crear software más robusto y confiable.</a:t>
            </a:r>
          </a:p>
        </p:txBody>
      </p:sp>
    </p:spTree>
    <p:extLst>
      <p:ext uri="{BB962C8B-B14F-4D97-AF65-F5344CB8AC3E}">
        <p14:creationId xmlns:p14="http://schemas.microsoft.com/office/powerpoint/2010/main" val="446975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LISKOV SUBSTITUTION PRINCIPLE (LSP)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de Sustitución de </a:t>
            </a:r>
            <a:r>
              <a:rPr lang="es-CO" sz="2400" dirty="0" err="1">
                <a:latin typeface="Arial Narrow"/>
                <a:ea typeface="Arial Narrow"/>
                <a:cs typeface="Arial Narrow"/>
                <a:sym typeface="Arial Narrow"/>
              </a:rPr>
              <a:t>Liskov</a:t>
            </a:r>
            <a:r>
              <a:rPr lang="es-CO" sz="2400" dirty="0">
                <a:latin typeface="Arial Narrow"/>
                <a:ea typeface="Arial Narrow"/>
                <a:cs typeface="Arial Narrow"/>
                <a:sym typeface="Arial Narrow"/>
              </a:rPr>
              <a:t> (LSP) es uno de los cinco principios SOLID de la programación orientada a objetos. Establece que si S es un subtipo de T, entonces los objetos de tipo T pueden ser reemplazados por objetos de tipo S (subtipos) sin que se altere la corrección de el programa. En otras palabras, una subclase debe ser utilizable en cualquier lugar donde se espera la clase base sin que se produzcan errores inesperados.</a:t>
            </a:r>
          </a:p>
        </p:txBody>
      </p:sp>
    </p:spTree>
    <p:extLst>
      <p:ext uri="{BB962C8B-B14F-4D97-AF65-F5344CB8AC3E}">
        <p14:creationId xmlns:p14="http://schemas.microsoft.com/office/powerpoint/2010/main" val="17523862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LSP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Herencia correcta: El LSP garantiza que la herencia se utilice de manera adecuada, asegurando que las subclases sean verdaderamente extensiones de sus superclases.</a:t>
            </a:r>
          </a:p>
          <a:p>
            <a:pPr marL="800100">
              <a:lnSpc>
                <a:spcPct val="100000"/>
              </a:lnSpc>
            </a:pPr>
            <a:r>
              <a:rPr lang="es-CO" sz="2400" dirty="0">
                <a:latin typeface="Arial Narrow"/>
                <a:ea typeface="Arial Narrow"/>
                <a:cs typeface="Arial Narrow"/>
                <a:sym typeface="Arial Narrow"/>
              </a:rPr>
              <a:t>Mayor robustez: Al cumplir con el LSP, se reduce la probabilidad de errores en tiempo de ejecución relacionados con la sustitución de objetos.</a:t>
            </a:r>
          </a:p>
          <a:p>
            <a:pPr marL="800100">
              <a:lnSpc>
                <a:spcPct val="100000"/>
              </a:lnSpc>
            </a:pPr>
            <a:r>
              <a:rPr lang="es-CO" sz="2400" dirty="0">
                <a:latin typeface="Arial Narrow"/>
                <a:ea typeface="Arial Narrow"/>
                <a:cs typeface="Arial Narrow"/>
                <a:sym typeface="Arial Narrow"/>
              </a:rPr>
              <a:t>Facilita el mantenimiento: Un código que adhiere al LSP es más fácil de mantener y extender, ya que las subclases pueden ser utilizadas de forma intercambiable.</a:t>
            </a:r>
          </a:p>
        </p:txBody>
      </p:sp>
    </p:spTree>
    <p:extLst>
      <p:ext uri="{BB962C8B-B14F-4D97-AF65-F5344CB8AC3E}">
        <p14:creationId xmlns:p14="http://schemas.microsoft.com/office/powerpoint/2010/main" val="622985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CUMPLIR CON EL LSP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Precondiciones: Asegúrate de que las precondiciones de los métodos en la subclase sean al menos tan débiles como las de la superclase.</a:t>
            </a:r>
          </a:p>
          <a:p>
            <a:pPr marL="800100">
              <a:lnSpc>
                <a:spcPct val="100000"/>
              </a:lnSpc>
            </a:pPr>
            <a:r>
              <a:rPr lang="es-CO" sz="2400" dirty="0">
                <a:latin typeface="Arial Narrow"/>
                <a:ea typeface="Arial Narrow"/>
                <a:cs typeface="Arial Narrow"/>
                <a:sym typeface="Arial Narrow"/>
              </a:rPr>
              <a:t>Postcondiciones: Las postcondiciones de los métodos en la subclase deben ser al menos tan fuertes como las de la superclase.</a:t>
            </a:r>
          </a:p>
          <a:p>
            <a:pPr marL="800100">
              <a:lnSpc>
                <a:spcPct val="100000"/>
              </a:lnSpc>
            </a:pPr>
            <a:r>
              <a:rPr lang="es-CO" sz="2400" dirty="0">
                <a:latin typeface="Arial Narrow"/>
                <a:ea typeface="Arial Narrow"/>
                <a:cs typeface="Arial Narrow"/>
                <a:sym typeface="Arial Narrow"/>
              </a:rPr>
              <a:t>Invariantes: Los invariantes de la clase deben mantenerse en todas las subclases.</a:t>
            </a:r>
          </a:p>
          <a:p>
            <a:pPr marL="800100">
              <a:lnSpc>
                <a:spcPct val="100000"/>
              </a:lnSpc>
            </a:pPr>
            <a:r>
              <a:rPr lang="es-CO" sz="2400" dirty="0">
                <a:latin typeface="Arial Narrow"/>
                <a:ea typeface="Arial Narrow"/>
                <a:cs typeface="Arial Narrow"/>
                <a:sym typeface="Arial Narrow"/>
              </a:rPr>
              <a:t>Tipos de retorno: El tipo de retorno de un método en la subclase debe ser compatible con el tipo de retorno del método correspondiente en la superclase.</a:t>
            </a:r>
          </a:p>
        </p:txBody>
      </p:sp>
    </p:spTree>
    <p:extLst>
      <p:ext uri="{BB962C8B-B14F-4D97-AF65-F5344CB8AC3E}">
        <p14:creationId xmlns:p14="http://schemas.microsoft.com/office/powerpoint/2010/main" val="2042869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18"/>
          <p:cNvSpPr/>
          <p:nvPr/>
        </p:nvSpPr>
        <p:spPr>
          <a:xfrm>
            <a:off x="381000" y="431800"/>
            <a:ext cx="11468100" cy="4886001"/>
          </a:xfrm>
          <a:prstGeom prst="rect">
            <a:avLst/>
          </a:prstGeom>
          <a:solidFill>
            <a:srgbClr val="006AA8"/>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97" name="Google Shape;97;p18"/>
          <p:cNvPicPr preferRelativeResize="0"/>
          <p:nvPr/>
        </p:nvPicPr>
        <p:blipFill rotWithShape="1">
          <a:blip r:embed="rId3">
            <a:alphaModFix/>
          </a:blip>
          <a:srcRect/>
          <a:stretch/>
        </p:blipFill>
        <p:spPr>
          <a:xfrm>
            <a:off x="9422296" y="5317801"/>
            <a:ext cx="2650435" cy="1540200"/>
          </a:xfrm>
          <a:prstGeom prst="rect">
            <a:avLst/>
          </a:prstGeom>
          <a:noFill/>
          <a:ln>
            <a:noFill/>
          </a:ln>
        </p:spPr>
      </p:pic>
      <p:sp>
        <p:nvSpPr>
          <p:cNvPr id="98" name="Google Shape;98;p18"/>
          <p:cNvSpPr txBox="1">
            <a:spLocks noGrp="1"/>
          </p:cNvSpPr>
          <p:nvPr>
            <p:ph type="title"/>
          </p:nvPr>
        </p:nvSpPr>
        <p:spPr>
          <a:xfrm>
            <a:off x="831850" y="1774484"/>
            <a:ext cx="10515600" cy="1654515"/>
          </a:xfrm>
          <a:prstGeom prst="rect">
            <a:avLst/>
          </a:prstGeom>
          <a:noFill/>
          <a:ln>
            <a:noFill/>
          </a:ln>
        </p:spPr>
        <p:txBody>
          <a:bodyPr spcFirstLastPara="1" wrap="square" lIns="91425" tIns="45700" rIns="91425" bIns="45700" anchor="t" anchorCtr="0">
            <a:normAutofit fontScale="90000"/>
          </a:bodyPr>
          <a:lstStyle/>
          <a:p>
            <a:pPr marL="0" lvl="0" indent="0" algn="ctr" rtl="0">
              <a:lnSpc>
                <a:spcPct val="90000"/>
              </a:lnSpc>
              <a:spcBef>
                <a:spcPts val="0"/>
              </a:spcBef>
              <a:spcAft>
                <a:spcPts val="0"/>
              </a:spcAft>
              <a:buSzPts val="14286"/>
              <a:buNone/>
            </a:pPr>
            <a:r>
              <a:rPr lang="es-CO" b="1" dirty="0">
                <a:solidFill>
                  <a:schemeClr val="lt1"/>
                </a:solidFill>
                <a:latin typeface="Trebuchet MS"/>
                <a:ea typeface="Trebuchet MS"/>
                <a:cs typeface="Trebuchet MS"/>
                <a:sym typeface="Trebuchet MS"/>
              </a:rPr>
              <a:t>PRESENTACIONES</a:t>
            </a:r>
            <a:br>
              <a:rPr lang="es-CO" b="1" dirty="0">
                <a:solidFill>
                  <a:schemeClr val="lt1"/>
                </a:solidFill>
                <a:latin typeface="Trebuchet MS"/>
                <a:ea typeface="Trebuchet MS"/>
                <a:cs typeface="Trebuchet MS"/>
                <a:sym typeface="Trebuchet MS"/>
              </a:rPr>
            </a:br>
            <a:r>
              <a:rPr lang="es-CO" b="1" dirty="0">
                <a:solidFill>
                  <a:schemeClr val="lt1"/>
                </a:solidFill>
                <a:latin typeface="Trebuchet MS"/>
                <a:ea typeface="Trebuchet MS"/>
                <a:cs typeface="Trebuchet MS"/>
                <a:sym typeface="Trebuchet MS"/>
              </a:rPr>
              <a:t>Y OPINIONES DEL CURSO</a:t>
            </a:r>
            <a:endParaRPr sz="2800" dirty="0">
              <a:solidFill>
                <a:schemeClr val="lt1"/>
              </a:solidFill>
            </a:endParaRPr>
          </a:p>
        </p:txBody>
      </p:sp>
    </p:spTree>
    <p:extLst>
      <p:ext uri="{BB962C8B-B14F-4D97-AF65-F5344CB8AC3E}">
        <p14:creationId xmlns:p14="http://schemas.microsoft.com/office/powerpoint/2010/main" val="24115721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LSP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23368B3E-F912-DE01-958F-AB5C71A2A020}"/>
              </a:ext>
            </a:extLst>
          </p:cNvPr>
          <p:cNvPicPr>
            <a:picLocks noChangeAspect="1"/>
          </p:cNvPicPr>
          <p:nvPr/>
        </p:nvPicPr>
        <p:blipFill>
          <a:blip r:embed="rId3"/>
          <a:stretch>
            <a:fillRect/>
          </a:stretch>
        </p:blipFill>
        <p:spPr>
          <a:xfrm>
            <a:off x="735650" y="1752785"/>
            <a:ext cx="4164521" cy="4919668"/>
          </a:xfrm>
          <a:prstGeom prst="rect">
            <a:avLst/>
          </a:prstGeom>
        </p:spPr>
      </p:pic>
      <p:sp>
        <p:nvSpPr>
          <p:cNvPr id="7" name="Google Shape;104;p2">
            <a:extLst>
              <a:ext uri="{FF2B5EF4-FFF2-40B4-BE49-F238E27FC236}">
                <a16:creationId xmlns:a16="http://schemas.microsoft.com/office/drawing/2014/main" id="{CB74C6AF-5CC2-690A-12F6-8F3D12245222}"/>
              </a:ext>
            </a:extLst>
          </p:cNvPr>
          <p:cNvSpPr txBox="1">
            <a:spLocks noGrp="1"/>
          </p:cNvSpPr>
          <p:nvPr>
            <p:ph type="body" idx="1"/>
          </p:nvPr>
        </p:nvSpPr>
        <p:spPr>
          <a:xfrm>
            <a:off x="4978446" y="1623798"/>
            <a:ext cx="6360114" cy="491966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Jerarquía de clases: Tenemos una clase base </a:t>
            </a:r>
            <a:r>
              <a:rPr lang="es-CO" sz="1800" dirty="0" err="1">
                <a:latin typeface="Arial Narrow"/>
                <a:ea typeface="Arial Narrow"/>
                <a:cs typeface="Arial Narrow"/>
                <a:sym typeface="Arial Narrow"/>
              </a:rPr>
              <a:t>Rectangle</a:t>
            </a:r>
            <a:r>
              <a:rPr lang="es-CO" sz="1800" dirty="0">
                <a:latin typeface="Arial Narrow"/>
                <a:ea typeface="Arial Narrow"/>
                <a:cs typeface="Arial Narrow"/>
                <a:sym typeface="Arial Narrow"/>
              </a:rPr>
              <a:t> y una subclase Cuadrado. Un cuadrado es un tipo especial de rectángulo donde el ancho y el alto son iguales.</a:t>
            </a:r>
          </a:p>
          <a:p>
            <a:pPr indent="0">
              <a:lnSpc>
                <a:spcPct val="100000"/>
              </a:lnSpc>
              <a:buNone/>
            </a:pPr>
            <a:r>
              <a:rPr lang="es-CO" sz="1800" dirty="0">
                <a:latin typeface="Arial Narrow"/>
                <a:ea typeface="Arial Narrow"/>
                <a:cs typeface="Arial Narrow"/>
                <a:sym typeface="Arial Narrow"/>
              </a:rPr>
              <a:t>Método </a:t>
            </a:r>
            <a:r>
              <a:rPr lang="es-CO" sz="1800" dirty="0" err="1">
                <a:latin typeface="Arial Narrow"/>
                <a:ea typeface="Arial Narrow"/>
                <a:cs typeface="Arial Narrow"/>
                <a:sym typeface="Arial Narrow"/>
              </a:rPr>
              <a:t>calcularArea</a:t>
            </a:r>
            <a:r>
              <a:rPr lang="es-CO" sz="1800" dirty="0">
                <a:latin typeface="Arial Narrow"/>
                <a:ea typeface="Arial Narrow"/>
                <a:cs typeface="Arial Narrow"/>
                <a:sym typeface="Arial Narrow"/>
              </a:rPr>
              <a:t>(): Tanto </a:t>
            </a:r>
            <a:r>
              <a:rPr lang="es-CO" sz="1800" dirty="0" err="1">
                <a:latin typeface="Arial Narrow"/>
                <a:ea typeface="Arial Narrow"/>
                <a:cs typeface="Arial Narrow"/>
                <a:sym typeface="Arial Narrow"/>
              </a:rPr>
              <a:t>Rectangle</a:t>
            </a:r>
            <a:r>
              <a:rPr lang="es-CO" sz="1800" dirty="0">
                <a:latin typeface="Arial Narrow"/>
                <a:ea typeface="Arial Narrow"/>
                <a:cs typeface="Arial Narrow"/>
                <a:sym typeface="Arial Narrow"/>
              </a:rPr>
              <a:t> como Cuadrado tienen un método </a:t>
            </a:r>
            <a:r>
              <a:rPr lang="es-CO" sz="1800" dirty="0" err="1">
                <a:latin typeface="Arial Narrow"/>
                <a:ea typeface="Arial Narrow"/>
                <a:cs typeface="Arial Narrow"/>
                <a:sym typeface="Arial Narrow"/>
              </a:rPr>
              <a:t>calcularArea</a:t>
            </a:r>
            <a:r>
              <a:rPr lang="es-CO" sz="1800" dirty="0">
                <a:latin typeface="Arial Narrow"/>
                <a:ea typeface="Arial Narrow"/>
                <a:cs typeface="Arial Narrow"/>
                <a:sym typeface="Arial Narrow"/>
              </a:rPr>
              <a:t>() que calcula el área de la figura.</a:t>
            </a:r>
          </a:p>
          <a:p>
            <a:pPr indent="0">
              <a:lnSpc>
                <a:spcPct val="100000"/>
              </a:lnSpc>
              <a:buNone/>
            </a:pPr>
            <a:r>
              <a:rPr lang="es-CO" sz="1800" dirty="0">
                <a:latin typeface="Arial Narrow"/>
                <a:ea typeface="Arial Narrow"/>
                <a:cs typeface="Arial Narrow"/>
                <a:sym typeface="Arial Narrow"/>
              </a:rPr>
              <a:t>LSP en acción: La clave está en que podemos pasar un objeto de tipo Cuadrado a un método que espera un </a:t>
            </a:r>
            <a:r>
              <a:rPr lang="es-CO" sz="1800" dirty="0" err="1">
                <a:latin typeface="Arial Narrow"/>
                <a:ea typeface="Arial Narrow"/>
                <a:cs typeface="Arial Narrow"/>
                <a:sym typeface="Arial Narrow"/>
              </a:rPr>
              <a:t>Rectangle</a:t>
            </a:r>
            <a:r>
              <a:rPr lang="es-CO" sz="1800" dirty="0">
                <a:latin typeface="Arial Narrow"/>
                <a:ea typeface="Arial Narrow"/>
                <a:cs typeface="Arial Narrow"/>
                <a:sym typeface="Arial Narrow"/>
              </a:rPr>
              <a:t>. Esto funciona porque un cuadrado es un rectángulo, y el método </a:t>
            </a:r>
            <a:r>
              <a:rPr lang="es-CO" sz="1800" dirty="0" err="1">
                <a:latin typeface="Arial Narrow"/>
                <a:ea typeface="Arial Narrow"/>
                <a:cs typeface="Arial Narrow"/>
                <a:sym typeface="Arial Narrow"/>
              </a:rPr>
              <a:t>calcularArea</a:t>
            </a:r>
            <a:r>
              <a:rPr lang="es-CO" sz="1800" dirty="0">
                <a:latin typeface="Arial Narrow"/>
                <a:ea typeface="Arial Narrow"/>
                <a:cs typeface="Arial Narrow"/>
                <a:sym typeface="Arial Narrow"/>
              </a:rPr>
              <a:t>() de Cuadrado no introduce ningún comportamiento inesperado.</a:t>
            </a:r>
          </a:p>
          <a:p>
            <a:pPr indent="0">
              <a:lnSpc>
                <a:spcPct val="100000"/>
              </a:lnSpc>
              <a:buNone/>
            </a:pPr>
            <a:r>
              <a:rPr lang="es-CO" sz="1800" dirty="0">
                <a:latin typeface="Arial Narrow"/>
                <a:ea typeface="Arial Narrow"/>
                <a:cs typeface="Arial Narrow"/>
                <a:sym typeface="Arial Narrow"/>
              </a:rPr>
              <a:t>No violar el LSP: Si intentáramos modificar el método </a:t>
            </a:r>
            <a:r>
              <a:rPr lang="es-CO" sz="1800" dirty="0" err="1">
                <a:latin typeface="Arial Narrow"/>
                <a:ea typeface="Arial Narrow"/>
                <a:cs typeface="Arial Narrow"/>
                <a:sym typeface="Arial Narrow"/>
              </a:rPr>
              <a:t>calcularArea</a:t>
            </a:r>
            <a:r>
              <a:rPr lang="es-CO" sz="1800" dirty="0">
                <a:latin typeface="Arial Narrow"/>
                <a:ea typeface="Arial Narrow"/>
                <a:cs typeface="Arial Narrow"/>
                <a:sym typeface="Arial Narrow"/>
              </a:rPr>
              <a:t>() en Cuadrado para que solo use el lado (en lugar de ancho y alto), estaríamos violando el LSP. Esto se debe a que un Cuadrado ya no sería completamente sustituible por un </a:t>
            </a:r>
            <a:r>
              <a:rPr lang="es-CO" sz="1800" dirty="0" err="1">
                <a:latin typeface="Arial Narrow"/>
                <a:ea typeface="Arial Narrow"/>
                <a:cs typeface="Arial Narrow"/>
                <a:sym typeface="Arial Narrow"/>
              </a:rPr>
              <a:t>Rectangle</a:t>
            </a:r>
            <a:r>
              <a:rPr lang="es-CO" sz="1800" dirty="0">
                <a:latin typeface="Arial Narrow"/>
                <a:ea typeface="Arial Narrow"/>
                <a:cs typeface="Arial Narrow"/>
                <a:sym typeface="Arial Narrow"/>
              </a:rPr>
              <a:t> en todas las situaciones.</a:t>
            </a:r>
          </a:p>
        </p:txBody>
      </p:sp>
    </p:spTree>
    <p:extLst>
      <p:ext uri="{BB962C8B-B14F-4D97-AF65-F5344CB8AC3E}">
        <p14:creationId xmlns:p14="http://schemas.microsoft.com/office/powerpoint/2010/main" val="42458008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INTERFACE SEGREGATION PRINCIPLE (ISP)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de Segregación de Interfaz (ISP) es uno de los principios SOLID en la programación orientada a objetos. Establece que muchas interfaces específicas (clientes) no deberían verse obligadas a depender de métodos que no usan. En otras palabras, las interfaces deben ser lo más específicas posibles, evitando así acoplar a los clientes a funcionalidades que no necesitan.</a:t>
            </a:r>
          </a:p>
        </p:txBody>
      </p:sp>
    </p:spTree>
    <p:extLst>
      <p:ext uri="{BB962C8B-B14F-4D97-AF65-F5344CB8AC3E}">
        <p14:creationId xmlns:p14="http://schemas.microsoft.com/office/powerpoint/2010/main" val="24627814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ISP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Menor acoplamiento: Al crear interfaces más específicas, se reduce la dependencia entre clases, lo que facilita los cambios y la evolución del sistema.</a:t>
            </a:r>
          </a:p>
          <a:p>
            <a:pPr marL="800100">
              <a:lnSpc>
                <a:spcPct val="100000"/>
              </a:lnSpc>
            </a:pPr>
            <a:r>
              <a:rPr lang="es-CO" sz="2400" dirty="0">
                <a:latin typeface="Arial Narrow"/>
                <a:ea typeface="Arial Narrow"/>
                <a:cs typeface="Arial Narrow"/>
                <a:sym typeface="Arial Narrow"/>
              </a:rPr>
              <a:t>Mayor cohesión: Las interfaces se vuelven más cohesivas, ya que cada una se enfoca en un conjunto específico de responsabilidades.</a:t>
            </a:r>
          </a:p>
          <a:p>
            <a:pPr marL="800100">
              <a:lnSpc>
                <a:spcPct val="100000"/>
              </a:lnSpc>
            </a:pPr>
            <a:r>
              <a:rPr lang="es-CO" sz="2400" dirty="0">
                <a:latin typeface="Arial Narrow"/>
                <a:ea typeface="Arial Narrow"/>
                <a:cs typeface="Arial Narrow"/>
                <a:sym typeface="Arial Narrow"/>
              </a:rPr>
              <a:t>Mejor reutilización: Las interfaces más pequeñas son más fáciles de reutilizar en diferentes contextos.</a:t>
            </a:r>
          </a:p>
          <a:p>
            <a:pPr marL="800100">
              <a:lnSpc>
                <a:spcPct val="100000"/>
              </a:lnSpc>
            </a:pPr>
            <a:r>
              <a:rPr lang="es-CO" sz="2400" dirty="0">
                <a:latin typeface="Arial Narrow"/>
                <a:ea typeface="Arial Narrow"/>
                <a:cs typeface="Arial Narrow"/>
                <a:sym typeface="Arial Narrow"/>
              </a:rPr>
              <a:t>Facilita las pruebas: Al tener interfaces más simples, es más sencillo escribir pruebas unitarias.</a:t>
            </a:r>
          </a:p>
        </p:txBody>
      </p:sp>
    </p:spTree>
    <p:extLst>
      <p:ext uri="{BB962C8B-B14F-4D97-AF65-F5344CB8AC3E}">
        <p14:creationId xmlns:p14="http://schemas.microsoft.com/office/powerpoint/2010/main" val="35698506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SE PUEDE ROMPER EL ISP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278507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Se viola el ISP cuando una interfaz define métodos que no son necesarios para todos los clientes que la implementan. Esto crea una "interfaz gorda" que obliga a las clases a implementar métodos que no utilizan, lo que aumenta el acoplamiento y dificulta la reutilización.</a:t>
            </a:r>
          </a:p>
        </p:txBody>
      </p:sp>
    </p:spTree>
    <p:extLst>
      <p:ext uri="{BB962C8B-B14F-4D97-AF65-F5344CB8AC3E}">
        <p14:creationId xmlns:p14="http://schemas.microsoft.com/office/powerpoint/2010/main" val="14986740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LA ISP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80270D27-2665-BEAF-7508-E2DCBD13F259}"/>
              </a:ext>
            </a:extLst>
          </p:cNvPr>
          <p:cNvPicPr>
            <a:picLocks noChangeAspect="1"/>
          </p:cNvPicPr>
          <p:nvPr/>
        </p:nvPicPr>
        <p:blipFill>
          <a:blip r:embed="rId3"/>
          <a:stretch>
            <a:fillRect/>
          </a:stretch>
        </p:blipFill>
        <p:spPr>
          <a:xfrm>
            <a:off x="1223952" y="4036009"/>
            <a:ext cx="5962650" cy="1057275"/>
          </a:xfrm>
          <a:prstGeom prst="rect">
            <a:avLst/>
          </a:prstGeom>
        </p:spPr>
      </p:pic>
      <p:pic>
        <p:nvPicPr>
          <p:cNvPr id="8" name="Imagen 7">
            <a:extLst>
              <a:ext uri="{FF2B5EF4-FFF2-40B4-BE49-F238E27FC236}">
                <a16:creationId xmlns:a16="http://schemas.microsoft.com/office/drawing/2014/main" id="{E09B83B5-966B-258F-D583-C174CE0FAFB4}"/>
              </a:ext>
            </a:extLst>
          </p:cNvPr>
          <p:cNvPicPr>
            <a:picLocks noChangeAspect="1"/>
          </p:cNvPicPr>
          <p:nvPr/>
        </p:nvPicPr>
        <p:blipFill>
          <a:blip r:embed="rId4"/>
          <a:stretch>
            <a:fillRect/>
          </a:stretch>
        </p:blipFill>
        <p:spPr>
          <a:xfrm>
            <a:off x="5676422" y="5093284"/>
            <a:ext cx="5857875" cy="1552575"/>
          </a:xfrm>
          <a:prstGeom prst="rect">
            <a:avLst/>
          </a:prstGeom>
        </p:spPr>
      </p:pic>
      <p:sp>
        <p:nvSpPr>
          <p:cNvPr id="9" name="Google Shape;104;p2">
            <a:extLst>
              <a:ext uri="{FF2B5EF4-FFF2-40B4-BE49-F238E27FC236}">
                <a16:creationId xmlns:a16="http://schemas.microsoft.com/office/drawing/2014/main" id="{85314EB9-3CF6-AB60-5630-74BB6D50EBEF}"/>
              </a:ext>
            </a:extLst>
          </p:cNvPr>
          <p:cNvSpPr txBox="1">
            <a:spLocks noGrp="1"/>
          </p:cNvSpPr>
          <p:nvPr>
            <p:ph type="body" idx="1"/>
          </p:nvPr>
        </p:nvSpPr>
        <p:spPr>
          <a:xfrm>
            <a:off x="854522" y="1686343"/>
            <a:ext cx="9643800" cy="105727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Imaginemos una aplicación de envío de correo electrónico y notificaciones </a:t>
            </a:r>
            <a:r>
              <a:rPr lang="es-CO" sz="2400" dirty="0" err="1">
                <a:latin typeface="Arial Narrow"/>
                <a:ea typeface="Arial Narrow"/>
                <a:cs typeface="Arial Narrow"/>
                <a:sym typeface="Arial Narrow"/>
              </a:rPr>
              <a:t>push</a:t>
            </a:r>
            <a:r>
              <a:rPr lang="es-CO" sz="2400" dirty="0">
                <a:latin typeface="Arial Narrow"/>
                <a:ea typeface="Arial Narrow"/>
                <a:cs typeface="Arial Narrow"/>
                <a:sym typeface="Arial Narrow"/>
              </a:rPr>
              <a:t>. Una interfaz inicial podría ser:</a:t>
            </a:r>
          </a:p>
        </p:txBody>
      </p:sp>
      <p:sp>
        <p:nvSpPr>
          <p:cNvPr id="10" name="Google Shape;104;p2">
            <a:extLst>
              <a:ext uri="{FF2B5EF4-FFF2-40B4-BE49-F238E27FC236}">
                <a16:creationId xmlns:a16="http://schemas.microsoft.com/office/drawing/2014/main" id="{3CA6DE98-A1FB-81B5-1624-23F017A77BC3}"/>
              </a:ext>
            </a:extLst>
          </p:cNvPr>
          <p:cNvSpPr txBox="1">
            <a:spLocks/>
          </p:cNvSpPr>
          <p:nvPr/>
        </p:nvSpPr>
        <p:spPr>
          <a:xfrm>
            <a:off x="854522" y="2524328"/>
            <a:ext cx="9762672" cy="143330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400" dirty="0">
                <a:latin typeface="Arial Narrow"/>
                <a:ea typeface="Arial Narrow"/>
                <a:cs typeface="Arial Narrow"/>
                <a:sym typeface="Arial Narrow"/>
              </a:rPr>
              <a:t>Una clase </a:t>
            </a:r>
            <a:r>
              <a:rPr lang="es-CO" sz="2400" dirty="0" err="1">
                <a:latin typeface="Arial Narrow"/>
                <a:ea typeface="Arial Narrow"/>
                <a:cs typeface="Arial Narrow"/>
                <a:sym typeface="Arial Narrow"/>
              </a:rPr>
              <a:t>NotificadorCorreo</a:t>
            </a:r>
            <a:r>
              <a:rPr lang="es-CO" sz="2400" dirty="0">
                <a:latin typeface="Arial Narrow"/>
                <a:ea typeface="Arial Narrow"/>
                <a:cs typeface="Arial Narrow"/>
                <a:sym typeface="Arial Narrow"/>
              </a:rPr>
              <a:t> y otra clase </a:t>
            </a:r>
            <a:r>
              <a:rPr lang="es-CO" sz="2400" dirty="0" err="1">
                <a:latin typeface="Arial Narrow"/>
                <a:ea typeface="Arial Narrow"/>
                <a:cs typeface="Arial Narrow"/>
                <a:sym typeface="Arial Narrow"/>
              </a:rPr>
              <a:t>NotificadorPush</a:t>
            </a:r>
            <a:r>
              <a:rPr lang="es-CO" sz="2400" dirty="0">
                <a:latin typeface="Arial Narrow"/>
                <a:ea typeface="Arial Narrow"/>
                <a:cs typeface="Arial Narrow"/>
                <a:sym typeface="Arial Narrow"/>
              </a:rPr>
              <a:t> implementarían esta interfaz. Sin embargo, </a:t>
            </a:r>
            <a:r>
              <a:rPr lang="es-CO" sz="2400" dirty="0" err="1">
                <a:latin typeface="Arial Narrow"/>
                <a:ea typeface="Arial Narrow"/>
                <a:cs typeface="Arial Narrow"/>
                <a:sym typeface="Arial Narrow"/>
              </a:rPr>
              <a:t>NotificadorCorreo</a:t>
            </a:r>
            <a:r>
              <a:rPr lang="es-CO" sz="2400" dirty="0">
                <a:latin typeface="Arial Narrow"/>
                <a:ea typeface="Arial Narrow"/>
                <a:cs typeface="Arial Narrow"/>
                <a:sym typeface="Arial Narrow"/>
              </a:rPr>
              <a:t> solo necesitaría el método </a:t>
            </a:r>
            <a:r>
              <a:rPr lang="es-CO" sz="2400" dirty="0" err="1">
                <a:latin typeface="Arial Narrow"/>
                <a:ea typeface="Arial Narrow"/>
                <a:cs typeface="Arial Narrow"/>
                <a:sym typeface="Arial Narrow"/>
              </a:rPr>
              <a:t>enviarCorreo</a:t>
            </a:r>
            <a:r>
              <a:rPr lang="es-CO" sz="2400" dirty="0">
                <a:latin typeface="Arial Narrow"/>
                <a:ea typeface="Arial Narrow"/>
                <a:cs typeface="Arial Narrow"/>
                <a:sym typeface="Arial Narrow"/>
              </a:rPr>
              <a:t>, mientras que </a:t>
            </a:r>
            <a:r>
              <a:rPr lang="es-CO" sz="2400" dirty="0" err="1">
                <a:latin typeface="Arial Narrow"/>
                <a:ea typeface="Arial Narrow"/>
                <a:cs typeface="Arial Narrow"/>
                <a:sym typeface="Arial Narrow"/>
              </a:rPr>
              <a:t>NotificadorPush</a:t>
            </a:r>
            <a:r>
              <a:rPr lang="es-CO" sz="2400" dirty="0">
                <a:latin typeface="Arial Narrow"/>
                <a:ea typeface="Arial Narrow"/>
                <a:cs typeface="Arial Narrow"/>
                <a:sym typeface="Arial Narrow"/>
              </a:rPr>
              <a:t> solo necesita </a:t>
            </a:r>
            <a:r>
              <a:rPr lang="es-CO" sz="2400" dirty="0" err="1">
                <a:latin typeface="Arial Narrow"/>
                <a:ea typeface="Arial Narrow"/>
                <a:cs typeface="Arial Narrow"/>
                <a:sym typeface="Arial Narrow"/>
              </a:rPr>
              <a:t>enviarNotificacionPush</a:t>
            </a:r>
            <a:endParaRPr lang="es-CO" sz="2400" dirty="0">
              <a:latin typeface="Arial Narrow"/>
              <a:ea typeface="Arial Narrow"/>
              <a:cs typeface="Arial Narrow"/>
              <a:sym typeface="Arial Narrow"/>
            </a:endParaRPr>
          </a:p>
        </p:txBody>
      </p:sp>
    </p:spTree>
    <p:extLst>
      <p:ext uri="{BB962C8B-B14F-4D97-AF65-F5344CB8AC3E}">
        <p14:creationId xmlns:p14="http://schemas.microsoft.com/office/powerpoint/2010/main" val="22823068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 APLICAR LA ISP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278507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Código más limpio y mantenible: Al tener interfaces más específicas, el código es más fácil de entender y modificar.</a:t>
            </a:r>
          </a:p>
          <a:p>
            <a:pPr marL="800100">
              <a:lnSpc>
                <a:spcPct val="100000"/>
              </a:lnSpc>
            </a:pPr>
            <a:r>
              <a:rPr lang="es-CO" sz="2400" dirty="0">
                <a:latin typeface="Arial Narrow"/>
                <a:ea typeface="Arial Narrow"/>
                <a:cs typeface="Arial Narrow"/>
                <a:sym typeface="Arial Narrow"/>
              </a:rPr>
              <a:t>Mayor flexibilidad: Las clases son más fáciles de adaptar a nuevos requisitos.</a:t>
            </a:r>
          </a:p>
          <a:p>
            <a:pPr marL="800100">
              <a:lnSpc>
                <a:spcPct val="100000"/>
              </a:lnSpc>
            </a:pPr>
            <a:r>
              <a:rPr lang="es-CO" sz="2400" dirty="0">
                <a:latin typeface="Arial Narrow"/>
                <a:ea typeface="Arial Narrow"/>
                <a:cs typeface="Arial Narrow"/>
                <a:sym typeface="Arial Narrow"/>
              </a:rPr>
              <a:t>Menor riesgo de errores: Al reducir el acoplamiento, se disminuyen las posibilidades de introducir errores al realizar cambios.</a:t>
            </a:r>
          </a:p>
        </p:txBody>
      </p:sp>
    </p:spTree>
    <p:extLst>
      <p:ext uri="{BB962C8B-B14F-4D97-AF65-F5344CB8AC3E}">
        <p14:creationId xmlns:p14="http://schemas.microsoft.com/office/powerpoint/2010/main" val="4064515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DEPENDENCY INVERSION PRINCIPLE (DIP)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00122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de Inversión de Dependencias (DIP) es uno de los principios SOLID fundamentales en la programación orientada a objetos. Establece que las clases de alto nivel no deben depender de las clases de bajo nivel. En su lugar, ambas deben depender de abstracciones.</a:t>
            </a:r>
          </a:p>
          <a:p>
            <a:pPr indent="0">
              <a:lnSpc>
                <a:spcPct val="100000"/>
              </a:lnSpc>
              <a:buNone/>
            </a:pPr>
            <a:r>
              <a:rPr lang="es-CO" sz="2400" dirty="0">
                <a:latin typeface="Arial Narrow"/>
                <a:ea typeface="Arial Narrow"/>
                <a:cs typeface="Arial Narrow"/>
                <a:sym typeface="Arial Narrow"/>
              </a:rPr>
              <a:t>En términos más simples, el DIP sugiere que nuestras clases no deben estar acopladas directamente a implementaciones concretas, sino que deben interactuar a través de interfaces o clases abstractas. Esto hace que nuestro código sea más flexible, mantenible y fácil de probar.</a:t>
            </a:r>
          </a:p>
        </p:txBody>
      </p:sp>
    </p:spTree>
    <p:extLst>
      <p:ext uri="{BB962C8B-B14F-4D97-AF65-F5344CB8AC3E}">
        <p14:creationId xmlns:p14="http://schemas.microsoft.com/office/powerpoint/2010/main" val="28936813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DIP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Desacoplamiento: Reduce la dependencia entre diferentes partes del código, haciendo que los cambios en una parte del sistema tengan un menor impacto en otras.</a:t>
            </a:r>
          </a:p>
          <a:p>
            <a:pPr marL="800100">
              <a:lnSpc>
                <a:spcPct val="100000"/>
              </a:lnSpc>
            </a:pPr>
            <a:r>
              <a:rPr lang="es-CO" sz="2400" dirty="0">
                <a:latin typeface="Arial Narrow"/>
                <a:ea typeface="Arial Narrow"/>
                <a:cs typeface="Arial Narrow"/>
                <a:sym typeface="Arial Narrow"/>
              </a:rPr>
              <a:t>Mayor </a:t>
            </a:r>
            <a:r>
              <a:rPr lang="es-CO" sz="2400" dirty="0" err="1">
                <a:latin typeface="Arial Narrow"/>
                <a:ea typeface="Arial Narrow"/>
                <a:cs typeface="Arial Narrow"/>
                <a:sym typeface="Arial Narrow"/>
              </a:rPr>
              <a:t>testabilidad</a:t>
            </a:r>
            <a:r>
              <a:rPr lang="es-CO" sz="2400" dirty="0">
                <a:latin typeface="Arial Narrow"/>
                <a:ea typeface="Arial Narrow"/>
                <a:cs typeface="Arial Narrow"/>
                <a:sym typeface="Arial Narrow"/>
              </a:rPr>
              <a:t>: Al depender de abstracciones, es más fácil crear pruebas unitarias, ya que podemos inyectar simulacros o </a:t>
            </a:r>
            <a:r>
              <a:rPr lang="es-CO" sz="2400" dirty="0" err="1">
                <a:latin typeface="Arial Narrow"/>
                <a:ea typeface="Arial Narrow"/>
                <a:cs typeface="Arial Narrow"/>
                <a:sym typeface="Arial Narrow"/>
              </a:rPr>
              <a:t>mocks</a:t>
            </a:r>
            <a:r>
              <a:rPr lang="es-CO" sz="2400" dirty="0">
                <a:latin typeface="Arial Narrow"/>
                <a:ea typeface="Arial Narrow"/>
                <a:cs typeface="Arial Narrow"/>
                <a:sym typeface="Arial Narrow"/>
              </a:rPr>
              <a:t> de las dependencias.</a:t>
            </a:r>
          </a:p>
          <a:p>
            <a:pPr marL="800100">
              <a:lnSpc>
                <a:spcPct val="100000"/>
              </a:lnSpc>
            </a:pPr>
            <a:r>
              <a:rPr lang="es-CO" sz="2400" dirty="0">
                <a:latin typeface="Arial Narrow"/>
                <a:ea typeface="Arial Narrow"/>
                <a:cs typeface="Arial Narrow"/>
                <a:sym typeface="Arial Narrow"/>
              </a:rPr>
              <a:t>Reutilización: Las clases se vuelven más reutilizables al depender de abstracciones en lugar de implementaciones concretas.</a:t>
            </a:r>
          </a:p>
          <a:p>
            <a:pPr marL="800100">
              <a:lnSpc>
                <a:spcPct val="100000"/>
              </a:lnSpc>
            </a:pPr>
            <a:r>
              <a:rPr lang="es-CO" sz="2400" dirty="0">
                <a:latin typeface="Arial Narrow"/>
                <a:ea typeface="Arial Narrow"/>
                <a:cs typeface="Arial Narrow"/>
                <a:sym typeface="Arial Narrow"/>
              </a:rPr>
              <a:t>Facilita la evolución: Permite cambiar las implementaciones sin afectar a los clientes que utilizan esas implementaciones, siempre y cuando respeten la misma interfaz.</a:t>
            </a:r>
          </a:p>
        </p:txBody>
      </p:sp>
    </p:spTree>
    <p:extLst>
      <p:ext uri="{BB962C8B-B14F-4D97-AF65-F5344CB8AC3E}">
        <p14:creationId xmlns:p14="http://schemas.microsoft.com/office/powerpoint/2010/main" val="6870829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APLICACIÓN DEL DIP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Identificar las dependencias: Analiza las clases de tu aplicación y determina qué clases dependen de otras.</a:t>
            </a:r>
          </a:p>
          <a:p>
            <a:pPr indent="0">
              <a:lnSpc>
                <a:spcPct val="100000"/>
              </a:lnSpc>
              <a:buNone/>
            </a:pPr>
            <a:r>
              <a:rPr lang="es-CO" sz="2400" dirty="0">
                <a:latin typeface="Arial Narrow"/>
                <a:ea typeface="Arial Narrow"/>
                <a:cs typeface="Arial Narrow"/>
                <a:sym typeface="Arial Narrow"/>
              </a:rPr>
              <a:t>Crear abstracciones: Define interfaces o clases abstractas que representen las dependencias. Estas abstracciones capturarán las funcionalidades que necesitan las clases de alto nivel.</a:t>
            </a:r>
          </a:p>
          <a:p>
            <a:pPr indent="0">
              <a:lnSpc>
                <a:spcPct val="100000"/>
              </a:lnSpc>
              <a:buNone/>
            </a:pPr>
            <a:r>
              <a:rPr lang="es-CO" sz="2400" dirty="0">
                <a:latin typeface="Arial Narrow"/>
                <a:ea typeface="Arial Narrow"/>
                <a:cs typeface="Arial Narrow"/>
                <a:sym typeface="Arial Narrow"/>
              </a:rPr>
              <a:t>Inyectar dependencias: En lugar de instanciar directamente las clases de bajo nivel, inyéctalas en las clases de alto nivel a través de sus constructores o métodos setter.</a:t>
            </a:r>
          </a:p>
        </p:txBody>
      </p:sp>
    </p:spTree>
    <p:extLst>
      <p:ext uri="{BB962C8B-B14F-4D97-AF65-F5344CB8AC3E}">
        <p14:creationId xmlns:p14="http://schemas.microsoft.com/office/powerpoint/2010/main" val="36432721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LA IDP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86767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Imaginemos una aplicación que necesita enviar notificaciones por correo electrónico. Sin aplicar el DIP, una clase Usuario podría tener una dependencia directa a una clase </a:t>
            </a:r>
            <a:r>
              <a:rPr lang="es-CO" sz="2000" dirty="0" err="1">
                <a:latin typeface="Arial Narrow"/>
                <a:ea typeface="Arial Narrow"/>
                <a:cs typeface="Arial Narrow"/>
                <a:sym typeface="Arial Narrow"/>
              </a:rPr>
              <a:t>ServicioCorreo</a:t>
            </a:r>
            <a:endParaRPr lang="es-CO" sz="2000" dirty="0">
              <a:latin typeface="Arial Narrow"/>
              <a:ea typeface="Arial Narrow"/>
              <a:cs typeface="Arial Narrow"/>
              <a:sym typeface="Arial Narrow"/>
            </a:endParaRPr>
          </a:p>
        </p:txBody>
      </p:sp>
      <p:pic>
        <p:nvPicPr>
          <p:cNvPr id="6" name="Imagen 5">
            <a:extLst>
              <a:ext uri="{FF2B5EF4-FFF2-40B4-BE49-F238E27FC236}">
                <a16:creationId xmlns:a16="http://schemas.microsoft.com/office/drawing/2014/main" id="{DC2B4454-C7C1-801A-D3DC-91A4B7F42251}"/>
              </a:ext>
            </a:extLst>
          </p:cNvPr>
          <p:cNvPicPr>
            <a:picLocks noChangeAspect="1"/>
          </p:cNvPicPr>
          <p:nvPr/>
        </p:nvPicPr>
        <p:blipFill>
          <a:blip r:embed="rId3"/>
          <a:stretch>
            <a:fillRect/>
          </a:stretch>
        </p:blipFill>
        <p:spPr>
          <a:xfrm>
            <a:off x="1231046" y="2554014"/>
            <a:ext cx="4864954" cy="1135367"/>
          </a:xfrm>
          <a:prstGeom prst="rect">
            <a:avLst/>
          </a:prstGeom>
        </p:spPr>
      </p:pic>
      <p:sp>
        <p:nvSpPr>
          <p:cNvPr id="7" name="Google Shape;104;p2">
            <a:extLst>
              <a:ext uri="{FF2B5EF4-FFF2-40B4-BE49-F238E27FC236}">
                <a16:creationId xmlns:a16="http://schemas.microsoft.com/office/drawing/2014/main" id="{97E98BEB-6F15-A365-767B-5EAA28116688}"/>
              </a:ext>
            </a:extLst>
          </p:cNvPr>
          <p:cNvSpPr txBox="1">
            <a:spLocks/>
          </p:cNvSpPr>
          <p:nvPr/>
        </p:nvSpPr>
        <p:spPr>
          <a:xfrm>
            <a:off x="6203731" y="3034797"/>
            <a:ext cx="4595722" cy="100266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000" dirty="0">
                <a:latin typeface="Arial Narrow"/>
                <a:ea typeface="Arial Narrow"/>
                <a:cs typeface="Arial Narrow"/>
                <a:sym typeface="Arial Narrow"/>
              </a:rPr>
              <a:t>Aplicando el DIP, crearíamos una interfaz </a:t>
            </a:r>
            <a:r>
              <a:rPr lang="es-CO" sz="2000" dirty="0" err="1">
                <a:latin typeface="Arial Narrow"/>
                <a:ea typeface="Arial Narrow"/>
                <a:cs typeface="Arial Narrow"/>
                <a:sym typeface="Arial Narrow"/>
              </a:rPr>
              <a:t>IServicioNotificaciones</a:t>
            </a:r>
            <a:endParaRPr lang="es-CO" sz="2000" dirty="0">
              <a:latin typeface="Arial Narrow"/>
              <a:ea typeface="Arial Narrow"/>
              <a:cs typeface="Arial Narrow"/>
              <a:sym typeface="Arial Narrow"/>
            </a:endParaRPr>
          </a:p>
        </p:txBody>
      </p:sp>
      <p:pic>
        <p:nvPicPr>
          <p:cNvPr id="9" name="Imagen 8">
            <a:extLst>
              <a:ext uri="{FF2B5EF4-FFF2-40B4-BE49-F238E27FC236}">
                <a16:creationId xmlns:a16="http://schemas.microsoft.com/office/drawing/2014/main" id="{7C443971-61F7-4AF6-0D0C-77F30A328714}"/>
              </a:ext>
            </a:extLst>
          </p:cNvPr>
          <p:cNvPicPr>
            <a:picLocks noChangeAspect="1"/>
          </p:cNvPicPr>
          <p:nvPr/>
        </p:nvPicPr>
        <p:blipFill>
          <a:blip r:embed="rId4"/>
          <a:stretch>
            <a:fillRect/>
          </a:stretch>
        </p:blipFill>
        <p:spPr>
          <a:xfrm>
            <a:off x="6740354" y="3965530"/>
            <a:ext cx="4478640" cy="747604"/>
          </a:xfrm>
          <a:prstGeom prst="rect">
            <a:avLst/>
          </a:prstGeom>
        </p:spPr>
      </p:pic>
      <p:pic>
        <p:nvPicPr>
          <p:cNvPr id="11" name="Imagen 10">
            <a:extLst>
              <a:ext uri="{FF2B5EF4-FFF2-40B4-BE49-F238E27FC236}">
                <a16:creationId xmlns:a16="http://schemas.microsoft.com/office/drawing/2014/main" id="{126701B9-A0A5-5A6C-F60C-23E7FAC90696}"/>
              </a:ext>
            </a:extLst>
          </p:cNvPr>
          <p:cNvPicPr>
            <a:picLocks noChangeAspect="1"/>
          </p:cNvPicPr>
          <p:nvPr/>
        </p:nvPicPr>
        <p:blipFill>
          <a:blip r:embed="rId5"/>
          <a:stretch>
            <a:fillRect/>
          </a:stretch>
        </p:blipFill>
        <p:spPr>
          <a:xfrm>
            <a:off x="1231045" y="4895746"/>
            <a:ext cx="4741775" cy="1617637"/>
          </a:xfrm>
          <a:prstGeom prst="rect">
            <a:avLst/>
          </a:prstGeom>
        </p:spPr>
      </p:pic>
      <p:sp>
        <p:nvSpPr>
          <p:cNvPr id="12" name="Google Shape;104;p2">
            <a:extLst>
              <a:ext uri="{FF2B5EF4-FFF2-40B4-BE49-F238E27FC236}">
                <a16:creationId xmlns:a16="http://schemas.microsoft.com/office/drawing/2014/main" id="{74B3A1D1-1BBB-453A-8C70-AFC428EFF473}"/>
              </a:ext>
            </a:extLst>
          </p:cNvPr>
          <p:cNvSpPr txBox="1">
            <a:spLocks/>
          </p:cNvSpPr>
          <p:nvPr/>
        </p:nvSpPr>
        <p:spPr>
          <a:xfrm>
            <a:off x="673274" y="3965530"/>
            <a:ext cx="4595722" cy="100266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000" dirty="0">
                <a:latin typeface="Arial Narrow"/>
                <a:ea typeface="Arial Narrow"/>
                <a:cs typeface="Arial Narrow"/>
                <a:sym typeface="Arial Narrow"/>
              </a:rPr>
              <a:t>Y modificamos la clase Usuario para que dependa de la interfaz.</a:t>
            </a:r>
          </a:p>
        </p:txBody>
      </p:sp>
    </p:spTree>
    <p:extLst>
      <p:ext uri="{BB962C8B-B14F-4D97-AF65-F5344CB8AC3E}">
        <p14:creationId xmlns:p14="http://schemas.microsoft.com/office/powerpoint/2010/main" val="2597482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es-CO" dirty="0">
                <a:solidFill>
                  <a:srgbClr val="757070"/>
                </a:solidFill>
                <a:latin typeface="Trebuchet MS"/>
                <a:ea typeface="Trebuchet MS"/>
                <a:cs typeface="Trebuchet MS"/>
                <a:sym typeface="Trebuchet MS"/>
              </a:rPr>
              <a:t>Identificación de la asignatura</a:t>
            </a:r>
            <a:endParaRPr dirty="0">
              <a:solidFill>
                <a:srgbClr val="757070"/>
              </a:solidFill>
              <a:latin typeface="Trebuchet MS"/>
              <a:ea typeface="Trebuchet MS"/>
              <a:cs typeface="Trebuchet MS"/>
              <a:sym typeface="Trebuchet MS"/>
            </a:endParaRPr>
          </a:p>
        </p:txBody>
      </p:sp>
      <p:sp>
        <p:nvSpPr>
          <p:cNvPr id="112" name="Google Shape;11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s-CO"/>
              <a:t>4</a:t>
            </a:fld>
            <a:endParaRPr/>
          </a:p>
        </p:txBody>
      </p:sp>
      <p:sp>
        <p:nvSpPr>
          <p:cNvPr id="113" name="Google Shape;113;p26"/>
          <p:cNvSpPr/>
          <p:nvPr/>
        </p:nvSpPr>
        <p:spPr>
          <a:xfrm>
            <a:off x="0" y="1455531"/>
            <a:ext cx="3843131" cy="45719"/>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4" name="Tabla 3">
            <a:extLst>
              <a:ext uri="{FF2B5EF4-FFF2-40B4-BE49-F238E27FC236}">
                <a16:creationId xmlns:a16="http://schemas.microsoft.com/office/drawing/2014/main" id="{9BF37044-682E-C7C9-407F-00A5DD5DF6C3}"/>
              </a:ext>
            </a:extLst>
          </p:cNvPr>
          <p:cNvGraphicFramePr>
            <a:graphicFrameLocks noGrp="1"/>
          </p:cNvGraphicFramePr>
          <p:nvPr>
            <p:extLst>
              <p:ext uri="{D42A27DB-BD31-4B8C-83A1-F6EECF244321}">
                <p14:modId xmlns:p14="http://schemas.microsoft.com/office/powerpoint/2010/main" val="923313094"/>
              </p:ext>
            </p:extLst>
          </p:nvPr>
        </p:nvGraphicFramePr>
        <p:xfrm>
          <a:off x="1035423" y="2321142"/>
          <a:ext cx="8946777" cy="2614093"/>
        </p:xfrm>
        <a:graphic>
          <a:graphicData uri="http://schemas.openxmlformats.org/drawingml/2006/table">
            <a:tbl>
              <a:tblPr firstRow="1" firstCol="1" bandRow="1"/>
              <a:tblGrid>
                <a:gridCol w="5683228">
                  <a:extLst>
                    <a:ext uri="{9D8B030D-6E8A-4147-A177-3AD203B41FA5}">
                      <a16:colId xmlns:a16="http://schemas.microsoft.com/office/drawing/2014/main" val="2299265279"/>
                    </a:ext>
                  </a:extLst>
                </a:gridCol>
                <a:gridCol w="3263549">
                  <a:extLst>
                    <a:ext uri="{9D8B030D-6E8A-4147-A177-3AD203B41FA5}">
                      <a16:colId xmlns:a16="http://schemas.microsoft.com/office/drawing/2014/main" val="1730226388"/>
                    </a:ext>
                  </a:extLst>
                </a:gridCol>
              </a:tblGrid>
              <a:tr h="262188">
                <a:tc>
                  <a:txBody>
                    <a:bodyPr/>
                    <a:lstStyle/>
                    <a:p>
                      <a:pPr>
                        <a:lnSpc>
                          <a:spcPct val="107000"/>
                        </a:lnSpc>
                        <a:tabLst>
                          <a:tab pos="1351915" algn="ctr"/>
                        </a:tabLst>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Nombre asignatura: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s-ES_tradnl" sz="1400" dirty="0" err="1">
                          <a:effectLst/>
                          <a:latin typeface="Arial Narrow" panose="020B0606020202030204" pitchFamily="34" charset="0"/>
                          <a:ea typeface="Times New Roman" panose="02020603050405020304" pitchFamily="18" charset="0"/>
                          <a:cs typeface="Arial" panose="020B0604020202020204" pitchFamily="34" charset="0"/>
                        </a:rPr>
                        <a:t>Ingenieria</a:t>
                      </a: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 del Software II</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7877822"/>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Código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 </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2780273"/>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Departamento: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Ciencias Computacionales</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3283058"/>
                  </a:ext>
                </a:extLst>
              </a:tr>
              <a:tr h="530589">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Programa (s) en los que se ofrece: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Ingeniería de Sistemas</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7884200"/>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Número de créditos: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3</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20749"/>
                  </a:ext>
                </a:extLst>
              </a:tr>
              <a:tr h="260188">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Prerrequisitos: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Ingeniería de Software I</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4541212"/>
                  </a:ext>
                </a:extLst>
              </a:tr>
              <a:tr h="260188">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Periodo académico: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2024-3</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7634255"/>
                  </a:ext>
                </a:extLst>
              </a:tr>
              <a:tr h="260188">
                <a:tc>
                  <a:txBody>
                    <a:bodyPr/>
                    <a:lstStyle/>
                    <a:p>
                      <a:pPr marL="3175"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Docente: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Jorge Alejandro Aguirre Gutierrez</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4716167"/>
                  </a:ext>
                </a:extLst>
              </a:tr>
              <a:tr h="260188">
                <a:tc>
                  <a:txBody>
                    <a:bodyPr/>
                    <a:lstStyle/>
                    <a:p>
                      <a:pPr marL="3175"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Correo Docente: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0278055"/>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DEL DIP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Flexibilidad: Permite cambiar fácilmente las implementaciones de las dependencias sin afectar al resto del código.</a:t>
            </a:r>
          </a:p>
          <a:p>
            <a:pPr marL="800100">
              <a:lnSpc>
                <a:spcPct val="100000"/>
              </a:lnSpc>
            </a:pPr>
            <a:r>
              <a:rPr lang="es-CO" sz="2400" dirty="0">
                <a:latin typeface="Arial Narrow"/>
                <a:ea typeface="Arial Narrow"/>
                <a:cs typeface="Arial Narrow"/>
                <a:sym typeface="Arial Narrow"/>
              </a:rPr>
              <a:t>Mantenibilidad: Facilita el mantenimiento del código, ya que las clases están menos acopladas.</a:t>
            </a:r>
          </a:p>
          <a:p>
            <a:pPr marL="800100">
              <a:lnSpc>
                <a:spcPct val="100000"/>
              </a:lnSpc>
            </a:pPr>
            <a:r>
              <a:rPr lang="es-CO" sz="2400" dirty="0" err="1">
                <a:latin typeface="Arial Narrow"/>
                <a:ea typeface="Arial Narrow"/>
                <a:cs typeface="Arial Narrow"/>
                <a:sym typeface="Arial Narrow"/>
              </a:rPr>
              <a:t>Testabilidad</a:t>
            </a:r>
            <a:r>
              <a:rPr lang="es-CO" sz="2400" dirty="0">
                <a:latin typeface="Arial Narrow"/>
                <a:ea typeface="Arial Narrow"/>
                <a:cs typeface="Arial Narrow"/>
                <a:sym typeface="Arial Narrow"/>
              </a:rPr>
              <a:t>: Permite aislar las clases y probarlas de forma independiente.</a:t>
            </a:r>
          </a:p>
          <a:p>
            <a:pPr marL="800100">
              <a:lnSpc>
                <a:spcPct val="100000"/>
              </a:lnSpc>
            </a:pPr>
            <a:r>
              <a:rPr lang="es-CO" sz="2400" dirty="0">
                <a:latin typeface="Arial Narrow"/>
                <a:ea typeface="Arial Narrow"/>
                <a:cs typeface="Arial Narrow"/>
                <a:sym typeface="Arial Narrow"/>
              </a:rPr>
              <a:t>Reutilización: Las clases se vuelven más reutilizables al depender de abstracciones.</a:t>
            </a:r>
          </a:p>
        </p:txBody>
      </p:sp>
    </p:spTree>
    <p:extLst>
      <p:ext uri="{BB962C8B-B14F-4D97-AF65-F5344CB8AC3E}">
        <p14:creationId xmlns:p14="http://schemas.microsoft.com/office/powerpoint/2010/main" val="2784825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PRINCIPIOS GRASP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GRASP es un acrónimo que representa un conjunto de principios de diseño de software orientado a objetos. Estos principios sirven como guía para asignar responsabilidades a las clases en un sistema, con el objetivo de crear diseños de software más robustos, mantenibles y extensibles.</a:t>
            </a:r>
          </a:p>
        </p:txBody>
      </p:sp>
    </p:spTree>
    <p:extLst>
      <p:ext uri="{BB962C8B-B14F-4D97-AF65-F5344CB8AC3E}">
        <p14:creationId xmlns:p14="http://schemas.microsoft.com/office/powerpoint/2010/main" val="17373104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PRINCIPIOS GRASP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400" dirty="0">
                <a:latin typeface="Arial Narrow"/>
                <a:ea typeface="Arial Narrow"/>
                <a:cs typeface="Arial Narrow"/>
                <a:sym typeface="Arial Narrow"/>
              </a:rPr>
              <a:t>Experto.</a:t>
            </a:r>
          </a:p>
          <a:p>
            <a:pPr marL="914400" indent="-457200">
              <a:lnSpc>
                <a:spcPct val="100000"/>
              </a:lnSpc>
              <a:buFont typeface="+mj-lt"/>
              <a:buAutoNum type="arabicPeriod"/>
            </a:pPr>
            <a:r>
              <a:rPr lang="es-CO" sz="2400" dirty="0">
                <a:latin typeface="Arial Narrow"/>
                <a:ea typeface="Arial Narrow"/>
                <a:cs typeface="Arial Narrow"/>
                <a:sym typeface="Arial Narrow"/>
              </a:rPr>
              <a:t>Creador.</a:t>
            </a:r>
          </a:p>
          <a:p>
            <a:pPr marL="914400" indent="-457200">
              <a:lnSpc>
                <a:spcPct val="100000"/>
              </a:lnSpc>
              <a:buFont typeface="+mj-lt"/>
              <a:buAutoNum type="arabicPeriod"/>
            </a:pPr>
            <a:r>
              <a:rPr lang="es-CO" sz="2400" dirty="0">
                <a:latin typeface="Arial Narrow"/>
                <a:ea typeface="Arial Narrow"/>
                <a:cs typeface="Arial Narrow"/>
                <a:sym typeface="Arial Narrow"/>
              </a:rPr>
              <a:t>Controlador. </a:t>
            </a:r>
          </a:p>
          <a:p>
            <a:pPr marL="914400" indent="-457200">
              <a:lnSpc>
                <a:spcPct val="100000"/>
              </a:lnSpc>
              <a:buFont typeface="+mj-lt"/>
              <a:buAutoNum type="arabicPeriod"/>
            </a:pPr>
            <a:r>
              <a:rPr lang="es-CO" sz="2400" dirty="0">
                <a:latin typeface="Arial Narrow"/>
                <a:ea typeface="Arial Narrow"/>
                <a:cs typeface="Arial Narrow"/>
                <a:sym typeface="Arial Narrow"/>
              </a:rPr>
              <a:t>Alta Cohesión. </a:t>
            </a:r>
          </a:p>
          <a:p>
            <a:pPr marL="914400" indent="-457200">
              <a:lnSpc>
                <a:spcPct val="100000"/>
              </a:lnSpc>
              <a:buFont typeface="+mj-lt"/>
              <a:buAutoNum type="arabicPeriod"/>
            </a:pPr>
            <a:r>
              <a:rPr lang="es-CO" sz="2400" dirty="0">
                <a:latin typeface="Arial Narrow"/>
                <a:ea typeface="Arial Narrow"/>
                <a:cs typeface="Arial Narrow"/>
                <a:sym typeface="Arial Narrow"/>
              </a:rPr>
              <a:t>Bajo Acoplamiento.</a:t>
            </a:r>
          </a:p>
          <a:p>
            <a:pPr marL="914400" indent="-457200">
              <a:lnSpc>
                <a:spcPct val="100000"/>
              </a:lnSpc>
              <a:buFont typeface="+mj-lt"/>
              <a:buAutoNum type="arabicPeriod"/>
            </a:pPr>
            <a:r>
              <a:rPr lang="es-CO" sz="2400" dirty="0">
                <a:latin typeface="Arial Narrow"/>
                <a:ea typeface="Arial Narrow"/>
                <a:cs typeface="Arial Narrow"/>
                <a:sym typeface="Arial Narrow"/>
              </a:rPr>
              <a:t>Polimorfismo.</a:t>
            </a:r>
          </a:p>
          <a:p>
            <a:pPr marL="914400" indent="-457200">
              <a:lnSpc>
                <a:spcPct val="100000"/>
              </a:lnSpc>
              <a:buFont typeface="+mj-lt"/>
              <a:buAutoNum type="arabicPeriod"/>
            </a:pPr>
            <a:r>
              <a:rPr lang="es-CO" sz="2400" dirty="0">
                <a:latin typeface="Arial Narrow"/>
                <a:ea typeface="Arial Narrow"/>
                <a:cs typeface="Arial Narrow"/>
                <a:sym typeface="Arial Narrow"/>
              </a:rPr>
              <a:t>Fabricación Pura.</a:t>
            </a:r>
          </a:p>
          <a:p>
            <a:pPr marL="914400" indent="-457200">
              <a:lnSpc>
                <a:spcPct val="100000"/>
              </a:lnSpc>
              <a:buFont typeface="+mj-lt"/>
              <a:buAutoNum type="arabicPeriod"/>
            </a:pPr>
            <a:r>
              <a:rPr lang="es-CO" sz="2400" dirty="0">
                <a:latin typeface="Arial Narrow"/>
                <a:ea typeface="Arial Narrow"/>
                <a:cs typeface="Arial Narrow"/>
                <a:sym typeface="Arial Narrow"/>
              </a:rPr>
              <a:t>Indirección.</a:t>
            </a:r>
          </a:p>
          <a:p>
            <a:pPr marL="914400" indent="-457200">
              <a:lnSpc>
                <a:spcPct val="100000"/>
              </a:lnSpc>
              <a:buFont typeface="+mj-lt"/>
              <a:buAutoNum type="arabicPeriod"/>
            </a:pPr>
            <a:r>
              <a:rPr lang="es-CO" sz="2400" dirty="0">
                <a:latin typeface="Arial Narrow"/>
                <a:ea typeface="Arial Narrow"/>
                <a:cs typeface="Arial Narrow"/>
                <a:sym typeface="Arial Narrow"/>
              </a:rPr>
              <a:t>Variaciones Protegidas.</a:t>
            </a:r>
          </a:p>
        </p:txBody>
      </p:sp>
    </p:spTree>
    <p:extLst>
      <p:ext uri="{BB962C8B-B14F-4D97-AF65-F5344CB8AC3E}">
        <p14:creationId xmlns:p14="http://schemas.microsoft.com/office/powerpoint/2010/main" val="32021700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LOS PRINCIPIOS GRASP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Diseño más claro: Ayudan a tomar decisiones de diseño más conscientes y a crear sistemas más comprensibles.</a:t>
            </a:r>
          </a:p>
          <a:p>
            <a:pPr marL="800100">
              <a:lnSpc>
                <a:spcPct val="100000"/>
              </a:lnSpc>
            </a:pPr>
            <a:r>
              <a:rPr lang="es-CO" sz="2400" dirty="0">
                <a:latin typeface="Arial Narrow"/>
                <a:ea typeface="Arial Narrow"/>
                <a:cs typeface="Arial Narrow"/>
                <a:sym typeface="Arial Narrow"/>
              </a:rPr>
              <a:t>Mayor mantenibilidad: Facilitan la modificación y ampliación del software a lo largo del tiempo.</a:t>
            </a:r>
          </a:p>
          <a:p>
            <a:pPr marL="800100">
              <a:lnSpc>
                <a:spcPct val="100000"/>
              </a:lnSpc>
            </a:pPr>
            <a:r>
              <a:rPr lang="es-CO" sz="2400" dirty="0">
                <a:latin typeface="Arial Narrow"/>
                <a:ea typeface="Arial Narrow"/>
                <a:cs typeface="Arial Narrow"/>
                <a:sym typeface="Arial Narrow"/>
              </a:rPr>
              <a:t>Menor acoplamiento: Reducen la dependencia entre las clases, lo que hace que el sistema sea más flexible y resistente a cambios.</a:t>
            </a:r>
          </a:p>
          <a:p>
            <a:pPr marL="800100">
              <a:lnSpc>
                <a:spcPct val="100000"/>
              </a:lnSpc>
            </a:pPr>
            <a:r>
              <a:rPr lang="es-CO" sz="2400" dirty="0">
                <a:latin typeface="Arial Narrow"/>
                <a:ea typeface="Arial Narrow"/>
                <a:cs typeface="Arial Narrow"/>
                <a:sym typeface="Arial Narrow"/>
              </a:rPr>
              <a:t>Reutilización: Promueven la reutilización de código al fomentar diseños más genéricos y flexibles.</a:t>
            </a:r>
          </a:p>
        </p:txBody>
      </p:sp>
    </p:spTree>
    <p:extLst>
      <p:ext uri="{BB962C8B-B14F-4D97-AF65-F5344CB8AC3E}">
        <p14:creationId xmlns:p14="http://schemas.microsoft.com/office/powerpoint/2010/main" val="18721143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RELACION CON SOLID</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Los principios GRASP están estrechamente relacionados con los principios SOLID. Ambos conjuntos de principios proporcionan directrices para diseñar sistemas de software de alta calidad. SOLID se enfoca más en los principios fundamentales de la programación orientada a objetos, mientras que GRASP ofrece una guía más práctica para asignar responsabilidades a las clases.</a:t>
            </a:r>
          </a:p>
        </p:txBody>
      </p:sp>
    </p:spTree>
    <p:extLst>
      <p:ext uri="{BB962C8B-B14F-4D97-AF65-F5344CB8AC3E}">
        <p14:creationId xmlns:p14="http://schemas.microsoft.com/office/powerpoint/2010/main" val="23030099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LOS PRINCIPIOS GRASP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400" dirty="0">
                <a:latin typeface="Arial Narrow"/>
                <a:ea typeface="Arial Narrow"/>
                <a:cs typeface="Arial Narrow"/>
                <a:sym typeface="Arial Narrow"/>
              </a:rPr>
              <a:t>Experto.</a:t>
            </a:r>
          </a:p>
          <a:p>
            <a:pPr marL="914400" indent="-457200">
              <a:lnSpc>
                <a:spcPct val="100000"/>
              </a:lnSpc>
              <a:buFont typeface="+mj-lt"/>
              <a:buAutoNum type="arabicPeriod"/>
            </a:pPr>
            <a:r>
              <a:rPr lang="es-CO" sz="2400" dirty="0">
                <a:latin typeface="Arial Narrow"/>
                <a:ea typeface="Arial Narrow"/>
                <a:cs typeface="Arial Narrow"/>
                <a:sym typeface="Arial Narrow"/>
              </a:rPr>
              <a:t>Creador.</a:t>
            </a:r>
          </a:p>
          <a:p>
            <a:pPr marL="914400" indent="-457200">
              <a:lnSpc>
                <a:spcPct val="100000"/>
              </a:lnSpc>
              <a:buFont typeface="+mj-lt"/>
              <a:buAutoNum type="arabicPeriod"/>
            </a:pPr>
            <a:r>
              <a:rPr lang="es-CO" sz="2400" dirty="0">
                <a:latin typeface="Arial Narrow"/>
                <a:ea typeface="Arial Narrow"/>
                <a:cs typeface="Arial Narrow"/>
                <a:sym typeface="Arial Narrow"/>
              </a:rPr>
              <a:t>Controlador. </a:t>
            </a:r>
          </a:p>
          <a:p>
            <a:pPr marL="914400" indent="-457200">
              <a:lnSpc>
                <a:spcPct val="100000"/>
              </a:lnSpc>
              <a:buFont typeface="+mj-lt"/>
              <a:buAutoNum type="arabicPeriod"/>
            </a:pPr>
            <a:r>
              <a:rPr lang="es-CO" sz="2400" dirty="0">
                <a:latin typeface="Arial Narrow"/>
                <a:ea typeface="Arial Narrow"/>
                <a:cs typeface="Arial Narrow"/>
                <a:sym typeface="Arial Narrow"/>
              </a:rPr>
              <a:t>Alta Cohesión y Bajo Acoplamiento. </a:t>
            </a:r>
          </a:p>
          <a:p>
            <a:pPr marL="914400" indent="-457200">
              <a:lnSpc>
                <a:spcPct val="100000"/>
              </a:lnSpc>
              <a:buFont typeface="+mj-lt"/>
              <a:buAutoNum type="arabicPeriod"/>
            </a:pPr>
            <a:r>
              <a:rPr lang="es-CO" sz="2400" dirty="0">
                <a:latin typeface="Arial Narrow"/>
                <a:ea typeface="Arial Narrow"/>
                <a:cs typeface="Arial Narrow"/>
                <a:sym typeface="Arial Narrow"/>
              </a:rPr>
              <a:t>Polimorfismo.</a:t>
            </a:r>
          </a:p>
          <a:p>
            <a:pPr marL="914400" indent="-457200">
              <a:lnSpc>
                <a:spcPct val="100000"/>
              </a:lnSpc>
              <a:buFont typeface="+mj-lt"/>
              <a:buAutoNum type="arabicPeriod"/>
            </a:pPr>
            <a:r>
              <a:rPr lang="es-CO" sz="2400" dirty="0">
                <a:latin typeface="Arial Narrow"/>
                <a:ea typeface="Arial Narrow"/>
                <a:cs typeface="Arial Narrow"/>
                <a:sym typeface="Arial Narrow"/>
              </a:rPr>
              <a:t>Fabricación Pura.</a:t>
            </a:r>
          </a:p>
          <a:p>
            <a:pPr marL="914400" indent="-457200">
              <a:lnSpc>
                <a:spcPct val="100000"/>
              </a:lnSpc>
              <a:buFont typeface="+mj-lt"/>
              <a:buAutoNum type="arabicPeriod"/>
            </a:pPr>
            <a:r>
              <a:rPr lang="es-CO" sz="2400" dirty="0">
                <a:latin typeface="Arial Narrow"/>
                <a:ea typeface="Arial Narrow"/>
                <a:cs typeface="Arial Narrow"/>
                <a:sym typeface="Arial Narrow"/>
              </a:rPr>
              <a:t>Indirección.</a:t>
            </a:r>
          </a:p>
          <a:p>
            <a:pPr marL="914400" indent="-457200">
              <a:lnSpc>
                <a:spcPct val="100000"/>
              </a:lnSpc>
              <a:buFont typeface="+mj-lt"/>
              <a:buAutoNum type="arabicPeriod"/>
            </a:pPr>
            <a:r>
              <a:rPr lang="es-CO" sz="2400" dirty="0">
                <a:latin typeface="Arial Narrow"/>
                <a:ea typeface="Arial Narrow"/>
                <a:cs typeface="Arial Narrow"/>
                <a:sym typeface="Arial Narrow"/>
              </a:rPr>
              <a:t>Variaciones Protegidas.</a:t>
            </a:r>
          </a:p>
        </p:txBody>
      </p:sp>
    </p:spTree>
    <p:extLst>
      <p:ext uri="{BB962C8B-B14F-4D97-AF65-F5344CB8AC3E}">
        <p14:creationId xmlns:p14="http://schemas.microsoft.com/office/powerpoint/2010/main" val="5641854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EXPERTO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174265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La responsabilidad de crear un objeto o su implementación, debe realizarla la clase que sabe toda la información necesaria para hacerlo, de este modo obtenemos una mayor cohesión la información esta encapsulada disminuyendo el acoplamiento. Tenemos lo siguiente:</a:t>
            </a:r>
          </a:p>
        </p:txBody>
      </p:sp>
      <p:pic>
        <p:nvPicPr>
          <p:cNvPr id="4" name="Imagen 3">
            <a:extLst>
              <a:ext uri="{FF2B5EF4-FFF2-40B4-BE49-F238E27FC236}">
                <a16:creationId xmlns:a16="http://schemas.microsoft.com/office/drawing/2014/main" id="{9A2C3ABE-AC23-4DEB-05BB-77E53E889D40}"/>
              </a:ext>
            </a:extLst>
          </p:cNvPr>
          <p:cNvPicPr>
            <a:picLocks noChangeAspect="1"/>
          </p:cNvPicPr>
          <p:nvPr/>
        </p:nvPicPr>
        <p:blipFill>
          <a:blip r:embed="rId3"/>
          <a:stretch>
            <a:fillRect/>
          </a:stretch>
        </p:blipFill>
        <p:spPr>
          <a:xfrm>
            <a:off x="1094422" y="3364992"/>
            <a:ext cx="3419475" cy="2809875"/>
          </a:xfrm>
          <a:prstGeom prst="rect">
            <a:avLst/>
          </a:prstGeom>
        </p:spPr>
      </p:pic>
      <p:sp>
        <p:nvSpPr>
          <p:cNvPr id="5" name="Google Shape;104;p2">
            <a:extLst>
              <a:ext uri="{FF2B5EF4-FFF2-40B4-BE49-F238E27FC236}">
                <a16:creationId xmlns:a16="http://schemas.microsoft.com/office/drawing/2014/main" id="{D4207326-C1F2-3B63-54E3-6CD23F5D71F9}"/>
              </a:ext>
            </a:extLst>
          </p:cNvPr>
          <p:cNvSpPr txBox="1">
            <a:spLocks/>
          </p:cNvSpPr>
          <p:nvPr/>
        </p:nvSpPr>
        <p:spPr>
          <a:xfrm>
            <a:off x="6245352" y="3115302"/>
            <a:ext cx="3986784" cy="96846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400" dirty="0">
                <a:latin typeface="Arial Narrow"/>
                <a:ea typeface="Arial Narrow"/>
                <a:cs typeface="Arial Narrow"/>
                <a:sym typeface="Arial Narrow"/>
              </a:rPr>
              <a:t>Aplicando el principio de experto:</a:t>
            </a:r>
          </a:p>
        </p:txBody>
      </p:sp>
      <p:pic>
        <p:nvPicPr>
          <p:cNvPr id="7" name="Imagen 6">
            <a:extLst>
              <a:ext uri="{FF2B5EF4-FFF2-40B4-BE49-F238E27FC236}">
                <a16:creationId xmlns:a16="http://schemas.microsoft.com/office/drawing/2014/main" id="{2DCE4370-5A39-3706-E11F-4E1E415EC86B}"/>
              </a:ext>
            </a:extLst>
          </p:cNvPr>
          <p:cNvPicPr>
            <a:picLocks noChangeAspect="1"/>
          </p:cNvPicPr>
          <p:nvPr/>
        </p:nvPicPr>
        <p:blipFill>
          <a:blip r:embed="rId4"/>
          <a:stretch>
            <a:fillRect/>
          </a:stretch>
        </p:blipFill>
        <p:spPr>
          <a:xfrm>
            <a:off x="6690070" y="4048125"/>
            <a:ext cx="2475556" cy="2809875"/>
          </a:xfrm>
          <a:prstGeom prst="rect">
            <a:avLst/>
          </a:prstGeom>
        </p:spPr>
      </p:pic>
    </p:spTree>
    <p:extLst>
      <p:ext uri="{BB962C8B-B14F-4D97-AF65-F5344CB8AC3E}">
        <p14:creationId xmlns:p14="http://schemas.microsoft.com/office/powerpoint/2010/main" val="27770084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CREADOR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358060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creador nos dice quién es responsable de la creación o quien instancia nuevos objetos y/o clases.</a:t>
            </a:r>
          </a:p>
          <a:p>
            <a:pPr marL="800100">
              <a:lnSpc>
                <a:spcPct val="100000"/>
              </a:lnSpc>
            </a:pPr>
            <a:r>
              <a:rPr lang="es-CO" sz="2400" dirty="0">
                <a:latin typeface="Arial Narrow"/>
                <a:ea typeface="Arial Narrow"/>
                <a:cs typeface="Arial Narrow"/>
                <a:sym typeface="Arial Narrow"/>
              </a:rPr>
              <a:t>La nueva instancia podrá ser creada por una clase si:</a:t>
            </a:r>
          </a:p>
          <a:p>
            <a:pPr marL="800100">
              <a:lnSpc>
                <a:spcPct val="100000"/>
              </a:lnSpc>
            </a:pPr>
            <a:r>
              <a:rPr lang="es-CO" sz="2400" dirty="0">
                <a:latin typeface="Arial Narrow"/>
                <a:ea typeface="Arial Narrow"/>
                <a:cs typeface="Arial Narrow"/>
                <a:sym typeface="Arial Narrow"/>
              </a:rPr>
              <a:t>Contiene o agrega la clase.</a:t>
            </a:r>
          </a:p>
          <a:p>
            <a:pPr marL="800100">
              <a:lnSpc>
                <a:spcPct val="100000"/>
              </a:lnSpc>
            </a:pPr>
            <a:r>
              <a:rPr lang="es-CO" sz="2400" dirty="0">
                <a:latin typeface="Arial Narrow"/>
                <a:ea typeface="Arial Narrow"/>
                <a:cs typeface="Arial Narrow"/>
                <a:sym typeface="Arial Narrow"/>
              </a:rPr>
              <a:t>Almacena la instancia en algún sitio</a:t>
            </a:r>
          </a:p>
          <a:p>
            <a:pPr marL="800100">
              <a:lnSpc>
                <a:spcPct val="100000"/>
              </a:lnSpc>
            </a:pPr>
            <a:r>
              <a:rPr lang="es-CO" sz="2400" dirty="0">
                <a:latin typeface="Arial Narrow"/>
                <a:ea typeface="Arial Narrow"/>
                <a:cs typeface="Arial Narrow"/>
                <a:sym typeface="Arial Narrow"/>
              </a:rPr>
              <a:t>Sabe como crear el objeto.</a:t>
            </a:r>
          </a:p>
          <a:p>
            <a:pPr marL="800100">
              <a:lnSpc>
                <a:spcPct val="100000"/>
              </a:lnSpc>
            </a:pPr>
            <a:r>
              <a:rPr lang="es-CO" sz="2400" dirty="0">
                <a:latin typeface="Arial Narrow"/>
                <a:ea typeface="Arial Narrow"/>
                <a:cs typeface="Arial Narrow"/>
                <a:sym typeface="Arial Narrow"/>
              </a:rPr>
              <a:t>Usa las instancias creadas del objeto</a:t>
            </a:r>
          </a:p>
        </p:txBody>
      </p:sp>
    </p:spTree>
    <p:extLst>
      <p:ext uri="{BB962C8B-B14F-4D97-AF65-F5344CB8AC3E}">
        <p14:creationId xmlns:p14="http://schemas.microsoft.com/office/powerpoint/2010/main" val="16712684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PRINCIPIO CREADOR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5399090" y="1447016"/>
            <a:ext cx="4266118" cy="64617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Aplicando el principio Creador:</a:t>
            </a:r>
          </a:p>
        </p:txBody>
      </p:sp>
      <p:pic>
        <p:nvPicPr>
          <p:cNvPr id="4" name="Imagen 3">
            <a:extLst>
              <a:ext uri="{FF2B5EF4-FFF2-40B4-BE49-F238E27FC236}">
                <a16:creationId xmlns:a16="http://schemas.microsoft.com/office/drawing/2014/main" id="{98BBB274-1056-5D53-DF84-003F875088FE}"/>
              </a:ext>
            </a:extLst>
          </p:cNvPr>
          <p:cNvPicPr>
            <a:picLocks noChangeAspect="1"/>
          </p:cNvPicPr>
          <p:nvPr/>
        </p:nvPicPr>
        <p:blipFill>
          <a:blip r:embed="rId3"/>
          <a:stretch>
            <a:fillRect/>
          </a:stretch>
        </p:blipFill>
        <p:spPr>
          <a:xfrm>
            <a:off x="1175194" y="2126351"/>
            <a:ext cx="3100315" cy="3352001"/>
          </a:xfrm>
          <a:prstGeom prst="rect">
            <a:avLst/>
          </a:prstGeom>
        </p:spPr>
      </p:pic>
      <p:pic>
        <p:nvPicPr>
          <p:cNvPr id="6" name="Imagen 5">
            <a:extLst>
              <a:ext uri="{FF2B5EF4-FFF2-40B4-BE49-F238E27FC236}">
                <a16:creationId xmlns:a16="http://schemas.microsoft.com/office/drawing/2014/main" id="{367C9465-0AC9-0F54-D710-29A05290D0EF}"/>
              </a:ext>
            </a:extLst>
          </p:cNvPr>
          <p:cNvPicPr>
            <a:picLocks noChangeAspect="1"/>
          </p:cNvPicPr>
          <p:nvPr/>
        </p:nvPicPr>
        <p:blipFill>
          <a:blip r:embed="rId4"/>
          <a:stretch>
            <a:fillRect/>
          </a:stretch>
        </p:blipFill>
        <p:spPr>
          <a:xfrm>
            <a:off x="6468938" y="2124056"/>
            <a:ext cx="2515481" cy="4542662"/>
          </a:xfrm>
          <a:prstGeom prst="rect">
            <a:avLst/>
          </a:prstGeom>
        </p:spPr>
      </p:pic>
      <p:sp>
        <p:nvSpPr>
          <p:cNvPr id="3" name="Google Shape;104;p2">
            <a:extLst>
              <a:ext uri="{FF2B5EF4-FFF2-40B4-BE49-F238E27FC236}">
                <a16:creationId xmlns:a16="http://schemas.microsoft.com/office/drawing/2014/main" id="{2E2D4992-1B41-AA1D-9CFB-2C5394F5089A}"/>
              </a:ext>
            </a:extLst>
          </p:cNvPr>
          <p:cNvSpPr txBox="1">
            <a:spLocks/>
          </p:cNvSpPr>
          <p:nvPr/>
        </p:nvSpPr>
        <p:spPr>
          <a:xfrm>
            <a:off x="524091" y="1535407"/>
            <a:ext cx="4266118" cy="64617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400" dirty="0">
                <a:latin typeface="Arial Narrow"/>
                <a:ea typeface="Arial Narrow"/>
                <a:cs typeface="Arial Narrow"/>
                <a:sym typeface="Arial Narrow"/>
              </a:rPr>
              <a:t>Tenemos:</a:t>
            </a:r>
          </a:p>
        </p:txBody>
      </p:sp>
    </p:spTree>
    <p:extLst>
      <p:ext uri="{BB962C8B-B14F-4D97-AF65-F5344CB8AC3E}">
        <p14:creationId xmlns:p14="http://schemas.microsoft.com/office/powerpoint/2010/main" val="29099398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CONTROLADOR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220900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Es el patrón que implementa MVC. Es un patrón que realiza la función de intermediario entre una determinada interfaz y la clase que la implementa. Así, es el controlador quien recibe los datos del usuario y quien los envía a las distintas clases según el método que se va usando, teniendo la lógica de negocio controlada y con la capacidad de ser reutilizada.</a:t>
            </a:r>
          </a:p>
        </p:txBody>
      </p:sp>
    </p:spTree>
    <p:extLst>
      <p:ext uri="{BB962C8B-B14F-4D97-AF65-F5344CB8AC3E}">
        <p14:creationId xmlns:p14="http://schemas.microsoft.com/office/powerpoint/2010/main" val="1060319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a:solidFill>
                  <a:srgbClr val="757070"/>
                </a:solidFill>
                <a:latin typeface="Trebuchet MS"/>
                <a:ea typeface="Trebuchet MS"/>
                <a:cs typeface="Trebuchet MS"/>
                <a:sym typeface="Trebuchet MS"/>
              </a:rPr>
              <a:t>Objetivos</a:t>
            </a:r>
            <a:endParaRPr>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9643800" cy="4687800"/>
          </a:xfrm>
          <a:prstGeom prst="rect">
            <a:avLst/>
          </a:prstGeom>
          <a:noFill/>
          <a:ln>
            <a:noFill/>
          </a:ln>
        </p:spPr>
        <p:txBody>
          <a:bodyPr spcFirstLastPara="1" wrap="square" lIns="91425" tIns="45700" rIns="91425" bIns="45700" anchor="t" anchorCtr="0">
            <a:normAutofit/>
          </a:bodyPr>
          <a:lstStyle/>
          <a:p>
            <a:pPr marL="800100">
              <a:lnSpc>
                <a:spcPct val="100000"/>
              </a:lnSpc>
            </a:pPr>
            <a:r>
              <a:rPr lang="es-CO" sz="2400" dirty="0">
                <a:latin typeface="Arial Narrow"/>
                <a:ea typeface="Arial Narrow"/>
                <a:cs typeface="Arial Narrow"/>
                <a:sym typeface="Arial Narrow"/>
              </a:rPr>
              <a:t>Desarrolla un sistema de información fundamentado en el conocimiento de métodos, técnicas modernas, metodologías, buenas prácticas y estándares de calidad.</a:t>
            </a:r>
          </a:p>
          <a:p>
            <a:pPr marL="800100">
              <a:lnSpc>
                <a:spcPct val="100000"/>
              </a:lnSpc>
            </a:pPr>
            <a:r>
              <a:rPr lang="es-CO" sz="2400" dirty="0">
                <a:latin typeface="Arial Narrow"/>
                <a:ea typeface="Arial Narrow"/>
                <a:cs typeface="Arial Narrow"/>
                <a:sym typeface="Arial Narrow"/>
              </a:rPr>
              <a:t>Contribuye al trabajo en equipos multidisciplinarios, comunicándose asertivamente con los demás miembros y cumpliendo con las actividades del rol seleccionado según la metodología propuesta.</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PRINCIPIO CONTROLADOR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5301985" y="1484656"/>
            <a:ext cx="4622734" cy="69109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Aplicando el principio Controlador:</a:t>
            </a:r>
          </a:p>
        </p:txBody>
      </p:sp>
      <p:pic>
        <p:nvPicPr>
          <p:cNvPr id="4" name="Imagen 3">
            <a:extLst>
              <a:ext uri="{FF2B5EF4-FFF2-40B4-BE49-F238E27FC236}">
                <a16:creationId xmlns:a16="http://schemas.microsoft.com/office/drawing/2014/main" id="{FA3C2A50-4B3A-DE7E-31B7-42FF1C33A661}"/>
              </a:ext>
            </a:extLst>
          </p:cNvPr>
          <p:cNvPicPr>
            <a:picLocks noChangeAspect="1"/>
          </p:cNvPicPr>
          <p:nvPr/>
        </p:nvPicPr>
        <p:blipFill>
          <a:blip r:embed="rId3"/>
          <a:stretch>
            <a:fillRect/>
          </a:stretch>
        </p:blipFill>
        <p:spPr>
          <a:xfrm>
            <a:off x="1321998" y="2471656"/>
            <a:ext cx="3105150" cy="3000375"/>
          </a:xfrm>
          <a:prstGeom prst="rect">
            <a:avLst/>
          </a:prstGeom>
        </p:spPr>
      </p:pic>
      <p:pic>
        <p:nvPicPr>
          <p:cNvPr id="6" name="Imagen 5">
            <a:extLst>
              <a:ext uri="{FF2B5EF4-FFF2-40B4-BE49-F238E27FC236}">
                <a16:creationId xmlns:a16="http://schemas.microsoft.com/office/drawing/2014/main" id="{6A4C8208-C790-B5F6-C364-49B336453ADC}"/>
              </a:ext>
            </a:extLst>
          </p:cNvPr>
          <p:cNvPicPr>
            <a:picLocks noChangeAspect="1"/>
          </p:cNvPicPr>
          <p:nvPr/>
        </p:nvPicPr>
        <p:blipFill>
          <a:blip r:embed="rId4"/>
          <a:stretch>
            <a:fillRect/>
          </a:stretch>
        </p:blipFill>
        <p:spPr>
          <a:xfrm>
            <a:off x="6657461" y="2175753"/>
            <a:ext cx="2285691" cy="4356889"/>
          </a:xfrm>
          <a:prstGeom prst="rect">
            <a:avLst/>
          </a:prstGeom>
        </p:spPr>
      </p:pic>
    </p:spTree>
    <p:extLst>
      <p:ext uri="{BB962C8B-B14F-4D97-AF65-F5344CB8AC3E}">
        <p14:creationId xmlns:p14="http://schemas.microsoft.com/office/powerpoint/2010/main" val="38610341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ALTA COHESION Y BAJO ACOPLAMIENTO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343782"/>
            <a:ext cx="9643800" cy="551421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600" dirty="0">
                <a:latin typeface="Arial Narrow"/>
                <a:ea typeface="Arial Narrow"/>
                <a:cs typeface="Arial Narrow"/>
                <a:sym typeface="Arial Narrow"/>
              </a:rPr>
              <a:t>Alta cohesión: es la información que almacena una clase, debe de ser coherente y debe estar relacionada con la clase. Podemos encontrar 7 tipos de cohesión:</a:t>
            </a:r>
          </a:p>
          <a:p>
            <a:pPr marL="628650" indent="-171450">
              <a:lnSpc>
                <a:spcPct val="100000"/>
              </a:lnSpc>
            </a:pPr>
            <a:r>
              <a:rPr lang="es-CO" sz="1600" dirty="0">
                <a:latin typeface="Arial Narrow"/>
                <a:ea typeface="Arial Narrow"/>
                <a:cs typeface="Arial Narrow"/>
                <a:sym typeface="Arial Narrow"/>
              </a:rPr>
              <a:t>Cohesión coincidente: la clase tiene varios métodos sin relación entre ellos.</a:t>
            </a:r>
          </a:p>
          <a:p>
            <a:pPr marL="628650" indent="-171450">
              <a:lnSpc>
                <a:spcPct val="100000"/>
              </a:lnSpc>
            </a:pPr>
            <a:r>
              <a:rPr lang="es-CO" sz="1600" dirty="0">
                <a:latin typeface="Arial Narrow"/>
                <a:ea typeface="Arial Narrow"/>
                <a:cs typeface="Arial Narrow"/>
                <a:sym typeface="Arial Narrow"/>
              </a:rPr>
              <a:t>Cohesión lógica: la clase tiene varios métodos relacionados, pero en ejecución sólo uno de ellos se utiliza.</a:t>
            </a:r>
          </a:p>
          <a:p>
            <a:pPr marL="628650" indent="-171450">
              <a:lnSpc>
                <a:spcPct val="100000"/>
              </a:lnSpc>
            </a:pPr>
            <a:r>
              <a:rPr lang="es-CO" sz="1600" dirty="0">
                <a:latin typeface="Arial Narrow"/>
                <a:ea typeface="Arial Narrow"/>
                <a:cs typeface="Arial Narrow"/>
                <a:sym typeface="Arial Narrow"/>
              </a:rPr>
              <a:t>Cohesión temporal: la relación que tienen los métodos de la clase es que se ejecutan simultáneamente.</a:t>
            </a:r>
          </a:p>
          <a:p>
            <a:pPr marL="628650" indent="-171450">
              <a:lnSpc>
                <a:spcPct val="100000"/>
              </a:lnSpc>
            </a:pPr>
            <a:r>
              <a:rPr lang="es-CO" sz="1600" dirty="0">
                <a:latin typeface="Arial Narrow"/>
                <a:ea typeface="Arial Narrow"/>
                <a:cs typeface="Arial Narrow"/>
                <a:sym typeface="Arial Narrow"/>
              </a:rPr>
              <a:t>Cohesión de procedimiento: la relación que tienes lo métodos es de la clase es que se ejecutan secuencialmente.</a:t>
            </a:r>
          </a:p>
          <a:p>
            <a:pPr marL="628650" indent="-171450">
              <a:lnSpc>
                <a:spcPct val="100000"/>
              </a:lnSpc>
            </a:pPr>
            <a:r>
              <a:rPr lang="es-CO" sz="1600" dirty="0">
                <a:latin typeface="Arial Narrow"/>
                <a:ea typeface="Arial Narrow"/>
                <a:cs typeface="Arial Narrow"/>
                <a:sym typeface="Arial Narrow"/>
              </a:rPr>
              <a:t>Cohesión de comunicación: la relación que tienes lo métodos es de la clase es que se ejecutan secuencialmente y afectan a la misma entidad de datos.</a:t>
            </a:r>
          </a:p>
          <a:p>
            <a:pPr marL="628650" indent="-171450">
              <a:lnSpc>
                <a:spcPct val="100000"/>
              </a:lnSpc>
            </a:pPr>
            <a:r>
              <a:rPr lang="es-CO" sz="1600" dirty="0">
                <a:latin typeface="Arial Narrow"/>
                <a:ea typeface="Arial Narrow"/>
                <a:cs typeface="Arial Narrow"/>
                <a:sym typeface="Arial Narrow"/>
              </a:rPr>
              <a:t>Cohesión de información: los métodos de una clase se ejecutan de forma no secuencial, los métodos son independientes entre ellos y tratan sobre la misma entidad.</a:t>
            </a:r>
          </a:p>
          <a:p>
            <a:pPr marL="628650" indent="-171450">
              <a:lnSpc>
                <a:spcPct val="100000"/>
              </a:lnSpc>
            </a:pPr>
            <a:r>
              <a:rPr lang="es-CO" sz="1600" dirty="0">
                <a:latin typeface="Arial Narrow"/>
                <a:ea typeface="Arial Narrow"/>
                <a:cs typeface="Arial Narrow"/>
                <a:sym typeface="Arial Narrow"/>
              </a:rPr>
              <a:t>Cohesión funcional: El método de una clase solo realiza una tarea y solo entiende de una sola entidad.</a:t>
            </a:r>
          </a:p>
          <a:p>
            <a:pPr indent="0">
              <a:lnSpc>
                <a:spcPct val="100000"/>
              </a:lnSpc>
              <a:buNone/>
            </a:pPr>
            <a:r>
              <a:rPr lang="es-CO" sz="1600" dirty="0">
                <a:latin typeface="Arial Narrow"/>
                <a:ea typeface="Arial Narrow"/>
                <a:cs typeface="Arial Narrow"/>
                <a:sym typeface="Arial Narrow"/>
              </a:rPr>
              <a:t>Bajo Acoplamiento: es la idea de tener las clases lo menos ligadas entre sí, de esta forma si tuviéramos que modificar alguna de estas clases, el resto no debería tener ninguna afectación al cambio. Tenemos 3 tipos de acoplamiento:</a:t>
            </a:r>
          </a:p>
          <a:p>
            <a:pPr marL="628650" indent="-171450">
              <a:lnSpc>
                <a:spcPct val="100000"/>
              </a:lnSpc>
            </a:pPr>
            <a:r>
              <a:rPr lang="es-CO" sz="1600" dirty="0">
                <a:latin typeface="Arial Narrow"/>
                <a:ea typeface="Arial Narrow"/>
                <a:cs typeface="Arial Narrow"/>
                <a:sym typeface="Arial Narrow"/>
              </a:rPr>
              <a:t>Acoplamiento de contenido: cuando una clase tiene una referencia directa con otra clase.</a:t>
            </a:r>
          </a:p>
          <a:p>
            <a:pPr marL="628650" indent="-171450">
              <a:lnSpc>
                <a:spcPct val="100000"/>
              </a:lnSpc>
            </a:pPr>
            <a:r>
              <a:rPr lang="es-CO" sz="1600" dirty="0">
                <a:latin typeface="Arial Narrow"/>
                <a:ea typeface="Arial Narrow"/>
                <a:cs typeface="Arial Narrow"/>
                <a:sym typeface="Arial Narrow"/>
              </a:rPr>
              <a:t>Acoplamiento común: cuando dos clases acceden y modifican un mismo objeto global.</a:t>
            </a:r>
          </a:p>
          <a:p>
            <a:pPr marL="628650" indent="-171450">
              <a:lnSpc>
                <a:spcPct val="100000"/>
              </a:lnSpc>
            </a:pPr>
            <a:r>
              <a:rPr lang="es-CO" sz="1600" dirty="0">
                <a:latin typeface="Arial Narrow"/>
                <a:ea typeface="Arial Narrow"/>
                <a:cs typeface="Arial Narrow"/>
                <a:sym typeface="Arial Narrow"/>
              </a:rPr>
              <a:t>Acoplamiento de control: cuando una clase le envía a otra que es lo que debe hacer y cómo comportarse.</a:t>
            </a:r>
          </a:p>
        </p:txBody>
      </p:sp>
    </p:spTree>
    <p:extLst>
      <p:ext uri="{BB962C8B-B14F-4D97-AF65-F5344CB8AC3E}">
        <p14:creationId xmlns:p14="http://schemas.microsoft.com/office/powerpoint/2010/main" val="411168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459222"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PRINCIPIO DE ALTA COHESION Y BAJO ACOPLAMIENTO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5125693" y="1439056"/>
            <a:ext cx="4622734" cy="69109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Aplicando el principio de alta cohesión y bajo acoplamiento:</a:t>
            </a:r>
          </a:p>
        </p:txBody>
      </p:sp>
      <p:sp>
        <p:nvSpPr>
          <p:cNvPr id="3" name="Google Shape;104;p2">
            <a:extLst>
              <a:ext uri="{FF2B5EF4-FFF2-40B4-BE49-F238E27FC236}">
                <a16:creationId xmlns:a16="http://schemas.microsoft.com/office/drawing/2014/main" id="{691EEDA6-D6BF-592B-BAD2-DC719F9E9823}"/>
              </a:ext>
            </a:extLst>
          </p:cNvPr>
          <p:cNvSpPr txBox="1">
            <a:spLocks/>
          </p:cNvSpPr>
          <p:nvPr/>
        </p:nvSpPr>
        <p:spPr>
          <a:xfrm>
            <a:off x="554062" y="1439056"/>
            <a:ext cx="4622734" cy="69109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1800" dirty="0">
                <a:latin typeface="Arial Narrow"/>
                <a:ea typeface="Arial Narrow"/>
                <a:cs typeface="Arial Narrow"/>
                <a:sym typeface="Arial Narrow"/>
              </a:rPr>
              <a:t>Tenemos la siguiente clase perfecta:</a:t>
            </a:r>
          </a:p>
        </p:txBody>
      </p:sp>
      <p:pic>
        <p:nvPicPr>
          <p:cNvPr id="7" name="Imagen 6">
            <a:extLst>
              <a:ext uri="{FF2B5EF4-FFF2-40B4-BE49-F238E27FC236}">
                <a16:creationId xmlns:a16="http://schemas.microsoft.com/office/drawing/2014/main" id="{CA7A3231-6811-CAF8-75A7-D1ED8B20A400}"/>
              </a:ext>
            </a:extLst>
          </p:cNvPr>
          <p:cNvPicPr>
            <a:picLocks noChangeAspect="1"/>
          </p:cNvPicPr>
          <p:nvPr/>
        </p:nvPicPr>
        <p:blipFill>
          <a:blip r:embed="rId3"/>
          <a:stretch>
            <a:fillRect/>
          </a:stretch>
        </p:blipFill>
        <p:spPr>
          <a:xfrm>
            <a:off x="991037" y="2033421"/>
            <a:ext cx="2620843" cy="2062084"/>
          </a:xfrm>
          <a:prstGeom prst="rect">
            <a:avLst/>
          </a:prstGeom>
        </p:spPr>
      </p:pic>
      <p:sp>
        <p:nvSpPr>
          <p:cNvPr id="8" name="Google Shape;104;p2">
            <a:extLst>
              <a:ext uri="{FF2B5EF4-FFF2-40B4-BE49-F238E27FC236}">
                <a16:creationId xmlns:a16="http://schemas.microsoft.com/office/drawing/2014/main" id="{DD7A73F6-9B2C-6E9A-D313-E66E6EC698FD}"/>
              </a:ext>
            </a:extLst>
          </p:cNvPr>
          <p:cNvSpPr txBox="1">
            <a:spLocks/>
          </p:cNvSpPr>
          <p:nvPr/>
        </p:nvSpPr>
        <p:spPr>
          <a:xfrm>
            <a:off x="428079" y="3936281"/>
            <a:ext cx="4622734" cy="69109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1800" dirty="0">
                <a:latin typeface="Arial Narrow"/>
                <a:ea typeface="Arial Narrow"/>
                <a:cs typeface="Arial Narrow"/>
                <a:sym typeface="Arial Narrow"/>
              </a:rPr>
              <a:t>Y recibimos una nueva característica:</a:t>
            </a:r>
          </a:p>
        </p:txBody>
      </p:sp>
      <p:pic>
        <p:nvPicPr>
          <p:cNvPr id="10" name="Imagen 9">
            <a:extLst>
              <a:ext uri="{FF2B5EF4-FFF2-40B4-BE49-F238E27FC236}">
                <a16:creationId xmlns:a16="http://schemas.microsoft.com/office/drawing/2014/main" id="{A4A2BC55-8EFD-971C-2800-A6965BBC537A}"/>
              </a:ext>
            </a:extLst>
          </p:cNvPr>
          <p:cNvPicPr>
            <a:picLocks noChangeAspect="1"/>
          </p:cNvPicPr>
          <p:nvPr/>
        </p:nvPicPr>
        <p:blipFill>
          <a:blip r:embed="rId4"/>
          <a:stretch>
            <a:fillRect/>
          </a:stretch>
        </p:blipFill>
        <p:spPr>
          <a:xfrm>
            <a:off x="991037" y="4431432"/>
            <a:ext cx="2300122" cy="2426568"/>
          </a:xfrm>
          <a:prstGeom prst="rect">
            <a:avLst/>
          </a:prstGeom>
        </p:spPr>
      </p:pic>
      <p:pic>
        <p:nvPicPr>
          <p:cNvPr id="12" name="Imagen 11">
            <a:extLst>
              <a:ext uri="{FF2B5EF4-FFF2-40B4-BE49-F238E27FC236}">
                <a16:creationId xmlns:a16="http://schemas.microsoft.com/office/drawing/2014/main" id="{C9298163-431C-A58D-3101-39F9708A9DA5}"/>
              </a:ext>
            </a:extLst>
          </p:cNvPr>
          <p:cNvPicPr>
            <a:picLocks noChangeAspect="1"/>
          </p:cNvPicPr>
          <p:nvPr/>
        </p:nvPicPr>
        <p:blipFill>
          <a:blip r:embed="rId5"/>
          <a:stretch>
            <a:fillRect/>
          </a:stretch>
        </p:blipFill>
        <p:spPr>
          <a:xfrm>
            <a:off x="5613771" y="2271601"/>
            <a:ext cx="3646578" cy="4319662"/>
          </a:xfrm>
          <a:prstGeom prst="rect">
            <a:avLst/>
          </a:prstGeom>
        </p:spPr>
      </p:pic>
    </p:spTree>
    <p:extLst>
      <p:ext uri="{BB962C8B-B14F-4D97-AF65-F5344CB8AC3E}">
        <p14:creationId xmlns:p14="http://schemas.microsoft.com/office/powerpoint/2010/main" val="23897815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DEL POLIMORFISMO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632450" y="1484656"/>
            <a:ext cx="9643800" cy="92884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Polimorfismo es permitir que varias clases se comporten de manera distinta dependiendo del tipo que sean.  Tenemos:</a:t>
            </a:r>
          </a:p>
        </p:txBody>
      </p:sp>
      <p:pic>
        <p:nvPicPr>
          <p:cNvPr id="4" name="Imagen 3">
            <a:extLst>
              <a:ext uri="{FF2B5EF4-FFF2-40B4-BE49-F238E27FC236}">
                <a16:creationId xmlns:a16="http://schemas.microsoft.com/office/drawing/2014/main" id="{CCA22C52-662D-315D-AF23-5BA17E376DD6}"/>
              </a:ext>
            </a:extLst>
          </p:cNvPr>
          <p:cNvPicPr>
            <a:picLocks noChangeAspect="1"/>
          </p:cNvPicPr>
          <p:nvPr/>
        </p:nvPicPr>
        <p:blipFill>
          <a:blip r:embed="rId3"/>
          <a:stretch>
            <a:fillRect/>
          </a:stretch>
        </p:blipFill>
        <p:spPr>
          <a:xfrm>
            <a:off x="3376517" y="2517256"/>
            <a:ext cx="4009096" cy="4238625"/>
          </a:xfrm>
          <a:prstGeom prst="rect">
            <a:avLst/>
          </a:prstGeom>
        </p:spPr>
      </p:pic>
    </p:spTree>
    <p:extLst>
      <p:ext uri="{BB962C8B-B14F-4D97-AF65-F5344CB8AC3E}">
        <p14:creationId xmlns:p14="http://schemas.microsoft.com/office/powerpoint/2010/main" val="21080288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DEL POLIMORFISMO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1110852" y="3103144"/>
            <a:ext cx="4779398" cy="92884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Aplicando el Polimorfismo quedaría:</a:t>
            </a:r>
          </a:p>
        </p:txBody>
      </p:sp>
      <p:pic>
        <p:nvPicPr>
          <p:cNvPr id="5" name="Imagen 4">
            <a:extLst>
              <a:ext uri="{FF2B5EF4-FFF2-40B4-BE49-F238E27FC236}">
                <a16:creationId xmlns:a16="http://schemas.microsoft.com/office/drawing/2014/main" id="{EC40B615-7E88-76CC-ED71-C1AC7A73EF80}"/>
              </a:ext>
            </a:extLst>
          </p:cNvPr>
          <p:cNvPicPr>
            <a:picLocks noChangeAspect="1"/>
          </p:cNvPicPr>
          <p:nvPr/>
        </p:nvPicPr>
        <p:blipFill>
          <a:blip r:embed="rId3"/>
          <a:stretch>
            <a:fillRect/>
          </a:stretch>
        </p:blipFill>
        <p:spPr>
          <a:xfrm>
            <a:off x="6917313" y="521208"/>
            <a:ext cx="2686538" cy="6250472"/>
          </a:xfrm>
          <a:prstGeom prst="rect">
            <a:avLst/>
          </a:prstGeom>
        </p:spPr>
      </p:pic>
    </p:spTree>
    <p:extLst>
      <p:ext uri="{BB962C8B-B14F-4D97-AF65-F5344CB8AC3E}">
        <p14:creationId xmlns:p14="http://schemas.microsoft.com/office/powerpoint/2010/main" val="3060830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FABRICACION PURA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271850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La fabricación pura es la práctica que ayuda con una clase poco cohesiva y no tiene otra clase donde implementar algunos métodos.</a:t>
            </a:r>
          </a:p>
          <a:p>
            <a:pPr indent="0">
              <a:lnSpc>
                <a:spcPct val="100000"/>
              </a:lnSpc>
              <a:buNone/>
            </a:pPr>
            <a:r>
              <a:rPr lang="es-CO" sz="2400" dirty="0">
                <a:latin typeface="Arial Narrow"/>
                <a:ea typeface="Arial Narrow"/>
                <a:cs typeface="Arial Narrow"/>
                <a:sym typeface="Arial Narrow"/>
              </a:rPr>
              <a:t>Es decir que se crea una clase “inventada” que al añadirla mejora la estructura del sistema.</a:t>
            </a:r>
          </a:p>
          <a:p>
            <a:pPr indent="0">
              <a:lnSpc>
                <a:spcPct val="100000"/>
              </a:lnSpc>
              <a:buNone/>
            </a:pPr>
            <a:r>
              <a:rPr lang="es-CO" sz="2400" dirty="0">
                <a:latin typeface="Arial Narrow"/>
                <a:ea typeface="Arial Narrow"/>
                <a:cs typeface="Arial Narrow"/>
                <a:sym typeface="Arial Narrow"/>
              </a:rPr>
              <a:t>Sin embargo, abusar de este patrón provoca clases función o algoritmo -&gt; Clases que tienen un solo método.</a:t>
            </a:r>
          </a:p>
        </p:txBody>
      </p:sp>
    </p:spTree>
    <p:extLst>
      <p:ext uri="{BB962C8B-B14F-4D97-AF65-F5344CB8AC3E}">
        <p14:creationId xmlns:p14="http://schemas.microsoft.com/office/powerpoint/2010/main" val="83601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PRINCIPIO FABRICACION PURA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2025678" cy="78531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Tenemos:</a:t>
            </a:r>
          </a:p>
        </p:txBody>
      </p:sp>
      <p:pic>
        <p:nvPicPr>
          <p:cNvPr id="4" name="Imagen 3">
            <a:extLst>
              <a:ext uri="{FF2B5EF4-FFF2-40B4-BE49-F238E27FC236}">
                <a16:creationId xmlns:a16="http://schemas.microsoft.com/office/drawing/2014/main" id="{4B7080CD-0039-70F9-0DA8-E064A3055726}"/>
              </a:ext>
            </a:extLst>
          </p:cNvPr>
          <p:cNvPicPr>
            <a:picLocks noChangeAspect="1"/>
          </p:cNvPicPr>
          <p:nvPr/>
        </p:nvPicPr>
        <p:blipFill>
          <a:blip r:embed="rId3"/>
          <a:stretch>
            <a:fillRect/>
          </a:stretch>
        </p:blipFill>
        <p:spPr>
          <a:xfrm>
            <a:off x="915811" y="2534201"/>
            <a:ext cx="3482677" cy="1269492"/>
          </a:xfrm>
          <a:prstGeom prst="rect">
            <a:avLst/>
          </a:prstGeom>
        </p:spPr>
      </p:pic>
      <p:sp>
        <p:nvSpPr>
          <p:cNvPr id="5" name="Google Shape;104;p2">
            <a:extLst>
              <a:ext uri="{FF2B5EF4-FFF2-40B4-BE49-F238E27FC236}">
                <a16:creationId xmlns:a16="http://schemas.microsoft.com/office/drawing/2014/main" id="{2D446657-3FEB-8DDF-222F-FA274D582433}"/>
              </a:ext>
            </a:extLst>
          </p:cNvPr>
          <p:cNvSpPr txBox="1">
            <a:spLocks/>
          </p:cNvSpPr>
          <p:nvPr/>
        </p:nvSpPr>
        <p:spPr>
          <a:xfrm>
            <a:off x="4935243" y="1748888"/>
            <a:ext cx="4032996" cy="78531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400" dirty="0">
                <a:latin typeface="Arial Narrow"/>
                <a:ea typeface="Arial Narrow"/>
                <a:cs typeface="Arial Narrow"/>
                <a:sym typeface="Arial Narrow"/>
              </a:rPr>
              <a:t>Aplicando fabricación pura:</a:t>
            </a:r>
          </a:p>
        </p:txBody>
      </p:sp>
      <p:pic>
        <p:nvPicPr>
          <p:cNvPr id="7" name="Imagen 6">
            <a:extLst>
              <a:ext uri="{FF2B5EF4-FFF2-40B4-BE49-F238E27FC236}">
                <a16:creationId xmlns:a16="http://schemas.microsoft.com/office/drawing/2014/main" id="{8333FDB0-FCD0-2453-F230-9EBEE0A2BA2B}"/>
              </a:ext>
            </a:extLst>
          </p:cNvPr>
          <p:cNvPicPr>
            <a:picLocks noChangeAspect="1"/>
          </p:cNvPicPr>
          <p:nvPr/>
        </p:nvPicPr>
        <p:blipFill>
          <a:blip r:embed="rId4"/>
          <a:stretch>
            <a:fillRect/>
          </a:stretch>
        </p:blipFill>
        <p:spPr>
          <a:xfrm>
            <a:off x="5391918" y="2534201"/>
            <a:ext cx="3375285" cy="3590958"/>
          </a:xfrm>
          <a:prstGeom prst="rect">
            <a:avLst/>
          </a:prstGeom>
        </p:spPr>
      </p:pic>
    </p:spTree>
    <p:extLst>
      <p:ext uri="{BB962C8B-B14F-4D97-AF65-F5344CB8AC3E}">
        <p14:creationId xmlns:p14="http://schemas.microsoft.com/office/powerpoint/2010/main" val="1455028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DE INDIRECCIÓN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9643800" cy="148947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de indirección nos permite mejorar el bajo acoplamiento entre dos clases. Para ello, se asigna la responsabilidad a una clase que medie entre las otras clases para proteger a unas de los posibles cambios de otras.</a:t>
            </a:r>
          </a:p>
        </p:txBody>
      </p:sp>
    </p:spTree>
    <p:extLst>
      <p:ext uri="{BB962C8B-B14F-4D97-AF65-F5344CB8AC3E}">
        <p14:creationId xmlns:p14="http://schemas.microsoft.com/office/powerpoint/2010/main" val="34740137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DE INDIRECCIÓN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1928892" cy="64617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Tenemos:</a:t>
            </a:r>
          </a:p>
        </p:txBody>
      </p:sp>
      <p:pic>
        <p:nvPicPr>
          <p:cNvPr id="4" name="Imagen 3">
            <a:extLst>
              <a:ext uri="{FF2B5EF4-FFF2-40B4-BE49-F238E27FC236}">
                <a16:creationId xmlns:a16="http://schemas.microsoft.com/office/drawing/2014/main" id="{C02DC762-160D-F6E6-4228-F70FFF186D5A}"/>
              </a:ext>
            </a:extLst>
          </p:cNvPr>
          <p:cNvPicPr>
            <a:picLocks noChangeAspect="1"/>
          </p:cNvPicPr>
          <p:nvPr/>
        </p:nvPicPr>
        <p:blipFill>
          <a:blip r:embed="rId3"/>
          <a:stretch>
            <a:fillRect/>
          </a:stretch>
        </p:blipFill>
        <p:spPr>
          <a:xfrm>
            <a:off x="1138698" y="2443894"/>
            <a:ext cx="3543300" cy="1962150"/>
          </a:xfrm>
          <a:prstGeom prst="rect">
            <a:avLst/>
          </a:prstGeom>
        </p:spPr>
      </p:pic>
      <p:sp>
        <p:nvSpPr>
          <p:cNvPr id="5" name="Google Shape;104;p2">
            <a:extLst>
              <a:ext uri="{FF2B5EF4-FFF2-40B4-BE49-F238E27FC236}">
                <a16:creationId xmlns:a16="http://schemas.microsoft.com/office/drawing/2014/main" id="{EE62BEF7-BA92-97AF-A18E-1ED6C3CB3D35}"/>
              </a:ext>
            </a:extLst>
          </p:cNvPr>
          <p:cNvSpPr txBox="1">
            <a:spLocks/>
          </p:cNvSpPr>
          <p:nvPr/>
        </p:nvSpPr>
        <p:spPr>
          <a:xfrm>
            <a:off x="5232605" y="1574622"/>
            <a:ext cx="3543300" cy="64617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400" dirty="0">
                <a:latin typeface="Arial Narrow"/>
                <a:ea typeface="Arial Narrow"/>
                <a:cs typeface="Arial Narrow"/>
                <a:sym typeface="Arial Narrow"/>
              </a:rPr>
              <a:t>Aplicando la indirección:</a:t>
            </a:r>
          </a:p>
        </p:txBody>
      </p:sp>
      <p:pic>
        <p:nvPicPr>
          <p:cNvPr id="7" name="Imagen 6">
            <a:extLst>
              <a:ext uri="{FF2B5EF4-FFF2-40B4-BE49-F238E27FC236}">
                <a16:creationId xmlns:a16="http://schemas.microsoft.com/office/drawing/2014/main" id="{24B7006A-04D8-580C-8C50-F28E8319E216}"/>
              </a:ext>
            </a:extLst>
          </p:cNvPr>
          <p:cNvPicPr>
            <a:picLocks noChangeAspect="1"/>
          </p:cNvPicPr>
          <p:nvPr/>
        </p:nvPicPr>
        <p:blipFill>
          <a:blip r:embed="rId4"/>
          <a:stretch>
            <a:fillRect/>
          </a:stretch>
        </p:blipFill>
        <p:spPr>
          <a:xfrm>
            <a:off x="5464055" y="2220792"/>
            <a:ext cx="3417269" cy="3226304"/>
          </a:xfrm>
          <a:prstGeom prst="rect">
            <a:avLst/>
          </a:prstGeom>
        </p:spPr>
      </p:pic>
    </p:spTree>
    <p:extLst>
      <p:ext uri="{BB962C8B-B14F-4D97-AF65-F5344CB8AC3E}">
        <p14:creationId xmlns:p14="http://schemas.microsoft.com/office/powerpoint/2010/main" val="20590169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DE VARIACIONES PROTEGIDAS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9643800" cy="373260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Variaciones protegidas, es el principio fundamental de protegerse frente a nuevos requisitos.</a:t>
            </a:r>
          </a:p>
          <a:p>
            <a:pPr indent="0">
              <a:lnSpc>
                <a:spcPct val="100000"/>
              </a:lnSpc>
              <a:buNone/>
            </a:pPr>
            <a:r>
              <a:rPr lang="es-CO" sz="2400" dirty="0">
                <a:latin typeface="Arial Narrow"/>
                <a:ea typeface="Arial Narrow"/>
                <a:cs typeface="Arial Narrow"/>
                <a:sym typeface="Arial Narrow"/>
              </a:rPr>
              <a:t>Así lo que podamos ver en un análisis previo y sea susceptible a modificaciones lo extraeremos a una interfaz para crear varias implementaciones y extender nuestro código todo lo posible sin que nuestro código sufra por la cohesión y el acoplamiento.</a:t>
            </a:r>
          </a:p>
          <a:p>
            <a:pPr indent="0">
              <a:lnSpc>
                <a:spcPct val="100000"/>
              </a:lnSpc>
              <a:buNone/>
            </a:pPr>
            <a:r>
              <a:rPr lang="es-CO" sz="2400" dirty="0">
                <a:latin typeface="Arial Narrow"/>
                <a:ea typeface="Arial Narrow"/>
                <a:cs typeface="Arial Narrow"/>
                <a:sym typeface="Arial Narrow"/>
              </a:rPr>
              <a:t>De esta forma, si nos entra un nuevo requisito, este debe repercutir lo mínimo. Este principio introduce el polimorfismo y la indirección.</a:t>
            </a:r>
          </a:p>
        </p:txBody>
      </p:sp>
    </p:spTree>
    <p:extLst>
      <p:ext uri="{BB962C8B-B14F-4D97-AF65-F5344CB8AC3E}">
        <p14:creationId xmlns:p14="http://schemas.microsoft.com/office/powerpoint/2010/main" val="3553080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dirty="0">
                <a:solidFill>
                  <a:srgbClr val="757070"/>
                </a:solidFill>
                <a:latin typeface="Trebuchet MS"/>
                <a:ea typeface="Trebuchet MS"/>
                <a:cs typeface="Trebuchet MS"/>
                <a:sym typeface="Trebuchet MS"/>
              </a:rPr>
              <a:t>EVALUACIÓN</a:t>
            </a:r>
            <a:endParaRPr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2" name="Tabla 1">
            <a:extLst>
              <a:ext uri="{FF2B5EF4-FFF2-40B4-BE49-F238E27FC236}">
                <a16:creationId xmlns:a16="http://schemas.microsoft.com/office/drawing/2014/main" id="{E3D87E56-B951-8C35-A19C-ABE46C8DC816}"/>
              </a:ext>
            </a:extLst>
          </p:cNvPr>
          <p:cNvGraphicFramePr>
            <a:graphicFrameLocks noGrp="1"/>
          </p:cNvGraphicFramePr>
          <p:nvPr>
            <p:extLst>
              <p:ext uri="{D42A27DB-BD31-4B8C-83A1-F6EECF244321}">
                <p14:modId xmlns:p14="http://schemas.microsoft.com/office/powerpoint/2010/main" val="805600327"/>
              </p:ext>
            </p:extLst>
          </p:nvPr>
        </p:nvGraphicFramePr>
        <p:xfrm>
          <a:off x="1517904" y="1623799"/>
          <a:ext cx="8750046" cy="4272189"/>
        </p:xfrm>
        <a:graphic>
          <a:graphicData uri="http://schemas.openxmlformats.org/drawingml/2006/table">
            <a:tbl>
              <a:tblPr bandRow="1">
                <a:tableStyleId>{5C22544A-7EE6-4342-B048-85BDC9FD1C3A}</a:tableStyleId>
              </a:tblPr>
              <a:tblGrid>
                <a:gridCol w="1106424">
                  <a:extLst>
                    <a:ext uri="{9D8B030D-6E8A-4147-A177-3AD203B41FA5}">
                      <a16:colId xmlns:a16="http://schemas.microsoft.com/office/drawing/2014/main" val="1452753546"/>
                    </a:ext>
                  </a:extLst>
                </a:gridCol>
                <a:gridCol w="5457755">
                  <a:extLst>
                    <a:ext uri="{9D8B030D-6E8A-4147-A177-3AD203B41FA5}">
                      <a16:colId xmlns:a16="http://schemas.microsoft.com/office/drawing/2014/main" val="2526989531"/>
                    </a:ext>
                  </a:extLst>
                </a:gridCol>
                <a:gridCol w="2185867">
                  <a:extLst>
                    <a:ext uri="{9D8B030D-6E8A-4147-A177-3AD203B41FA5}">
                      <a16:colId xmlns:a16="http://schemas.microsoft.com/office/drawing/2014/main" val="3441759059"/>
                    </a:ext>
                  </a:extLst>
                </a:gridCol>
              </a:tblGrid>
              <a:tr h="294110">
                <a:tc>
                  <a:txBody>
                    <a:bodyPr/>
                    <a:lstStyle/>
                    <a:p>
                      <a:pPr algn="ctr">
                        <a:spcAft>
                          <a:spcPts val="600"/>
                        </a:spcAft>
                      </a:pPr>
                      <a:r>
                        <a:rPr lang="es-ES" sz="2400" dirty="0">
                          <a:effectLst/>
                          <a:latin typeface="Arial Narrow" panose="020B0606020202030204" pitchFamily="34" charset="0"/>
                          <a:ea typeface="Times New Roman" panose="02020603050405020304" pitchFamily="18" charset="0"/>
                        </a:rPr>
                        <a:t>CORTE</a:t>
                      </a: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lgn="ctr">
                        <a:spcAft>
                          <a:spcPts val="600"/>
                        </a:spcAft>
                      </a:pPr>
                      <a:r>
                        <a:rPr lang="es-ES" sz="2400">
                          <a:effectLst/>
                          <a:latin typeface="Arial Narrow" panose="020B0606020202030204" pitchFamily="34" charset="0"/>
                        </a:rPr>
                        <a:t>Actividad Evaluativa</a:t>
                      </a:r>
                      <a:endParaRPr lang="es-CO" sz="2400">
                        <a:effectLst/>
                        <a:latin typeface="Arial Narrow" panose="020B0606020202030204" pitchFamily="34" charset="0"/>
                        <a:ea typeface="Times New Roman" panose="02020603050405020304" pitchFamily="18" charset="0"/>
                      </a:endParaRPr>
                    </a:p>
                  </a:txBody>
                  <a:tcPr marL="68580" marR="68580" marT="0" marB="0"/>
                </a:tc>
                <a:tc>
                  <a:txBody>
                    <a:bodyPr/>
                    <a:lstStyle/>
                    <a:p>
                      <a:pPr algn="ctr">
                        <a:spcAft>
                          <a:spcPts val="600"/>
                        </a:spcAft>
                      </a:pPr>
                      <a:r>
                        <a:rPr lang="es-ES" sz="2400">
                          <a:effectLst/>
                          <a:latin typeface="Arial Narrow" panose="020B0606020202030204" pitchFamily="34" charset="0"/>
                        </a:rPr>
                        <a:t>Valor porcentual</a:t>
                      </a:r>
                      <a:endParaRPr lang="es-CO" sz="2400">
                        <a:effectLst/>
                        <a:latin typeface="Arial Narrow" panose="020B0606020202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3233581669"/>
                  </a:ext>
                </a:extLst>
              </a:tr>
              <a:tr h="326508">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1</a:t>
                      </a:r>
                    </a:p>
                  </a:txBody>
                  <a:tcPr marL="68580" marR="68580" marT="0" marB="0"/>
                </a:tc>
                <a:tc>
                  <a:txBody>
                    <a:bodyPr/>
                    <a:lstStyle/>
                    <a:p>
                      <a:pPr>
                        <a:spcAft>
                          <a:spcPts val="600"/>
                        </a:spcAft>
                      </a:pPr>
                      <a:r>
                        <a:rPr lang="es-ES" sz="2400" dirty="0">
                          <a:effectLst/>
                          <a:latin typeface="Arial Narrow" panose="020B0606020202030204" pitchFamily="34" charset="0"/>
                          <a:ea typeface="Times New Roman" panose="02020603050405020304" pitchFamily="18" charset="0"/>
                        </a:rPr>
                        <a:t>Primer parcial</a:t>
                      </a: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10 %</a:t>
                      </a:r>
                    </a:p>
                  </a:txBody>
                  <a:tcPr marL="68580" marR="68580" marT="0" marB="0"/>
                </a:tc>
                <a:extLst>
                  <a:ext uri="{0D108BD9-81ED-4DB2-BD59-A6C34878D82A}">
                    <a16:rowId xmlns:a16="http://schemas.microsoft.com/office/drawing/2014/main" val="2245455710"/>
                  </a:ext>
                </a:extLst>
              </a:tr>
              <a:tr h="489761">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1</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Talleres</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5 %</a:t>
                      </a:r>
                    </a:p>
                  </a:txBody>
                  <a:tcPr marL="68580" marR="68580" marT="0" marB="0"/>
                </a:tc>
                <a:extLst>
                  <a:ext uri="{0D108BD9-81ED-4DB2-BD59-A6C34878D82A}">
                    <a16:rowId xmlns:a16="http://schemas.microsoft.com/office/drawing/2014/main" val="2850394355"/>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1</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Primera parte proyecto</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15 %</a:t>
                      </a:r>
                    </a:p>
                  </a:txBody>
                  <a:tcPr marL="68580" marR="68580" marT="0" marB="0"/>
                </a:tc>
                <a:extLst>
                  <a:ext uri="{0D108BD9-81ED-4DB2-BD59-A6C34878D82A}">
                    <a16:rowId xmlns:a16="http://schemas.microsoft.com/office/drawing/2014/main" val="2893895216"/>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2</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Segundo parcial</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15 %</a:t>
                      </a:r>
                    </a:p>
                  </a:txBody>
                  <a:tcPr marL="68580" marR="68580" marT="0" marB="0"/>
                </a:tc>
                <a:extLst>
                  <a:ext uri="{0D108BD9-81ED-4DB2-BD59-A6C34878D82A}">
                    <a16:rowId xmlns:a16="http://schemas.microsoft.com/office/drawing/2014/main" val="1384653186"/>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2</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Talleres</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5 %</a:t>
                      </a:r>
                    </a:p>
                  </a:txBody>
                  <a:tcPr marL="68580" marR="68580" marT="0" marB="0"/>
                </a:tc>
                <a:extLst>
                  <a:ext uri="{0D108BD9-81ED-4DB2-BD59-A6C34878D82A}">
                    <a16:rowId xmlns:a16="http://schemas.microsoft.com/office/drawing/2014/main" val="1728167265"/>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2</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Segunda parte proyecto</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15 %</a:t>
                      </a:r>
                    </a:p>
                  </a:txBody>
                  <a:tcPr marL="68580" marR="68580" marT="0" marB="0"/>
                </a:tc>
                <a:extLst>
                  <a:ext uri="{0D108BD9-81ED-4DB2-BD59-A6C34878D82A}">
                    <a16:rowId xmlns:a16="http://schemas.microsoft.com/office/drawing/2014/main" val="3985538688"/>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3</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Tercer parcial</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15 %</a:t>
                      </a:r>
                    </a:p>
                  </a:txBody>
                  <a:tcPr marL="68580" marR="68580" marT="0" marB="0"/>
                </a:tc>
                <a:extLst>
                  <a:ext uri="{0D108BD9-81ED-4DB2-BD59-A6C34878D82A}">
                    <a16:rowId xmlns:a16="http://schemas.microsoft.com/office/drawing/2014/main" val="3220603597"/>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3</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Talleres</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5 %</a:t>
                      </a:r>
                    </a:p>
                  </a:txBody>
                  <a:tcPr marL="68580" marR="68580" marT="0" marB="0"/>
                </a:tc>
                <a:extLst>
                  <a:ext uri="{0D108BD9-81ED-4DB2-BD59-A6C34878D82A}">
                    <a16:rowId xmlns:a16="http://schemas.microsoft.com/office/drawing/2014/main" val="388010274"/>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3</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Tercera parte proyecto</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15 %</a:t>
                      </a:r>
                    </a:p>
                  </a:txBody>
                  <a:tcPr marL="68580" marR="68580" marT="0" marB="0"/>
                </a:tc>
                <a:extLst>
                  <a:ext uri="{0D108BD9-81ED-4DB2-BD59-A6C34878D82A}">
                    <a16:rowId xmlns:a16="http://schemas.microsoft.com/office/drawing/2014/main" val="4104917031"/>
                  </a:ext>
                </a:extLst>
              </a:tr>
            </a:tbl>
          </a:graphicData>
        </a:graphic>
      </p:graphicFrame>
    </p:spTree>
    <p:extLst>
      <p:ext uri="{BB962C8B-B14F-4D97-AF65-F5344CB8AC3E}">
        <p14:creationId xmlns:p14="http://schemas.microsoft.com/office/powerpoint/2010/main" val="20616580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DE VARIACIONES PROTEGIDAS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1978053" cy="78531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Tenemos:</a:t>
            </a:r>
          </a:p>
        </p:txBody>
      </p:sp>
      <p:pic>
        <p:nvPicPr>
          <p:cNvPr id="4" name="Imagen 3">
            <a:extLst>
              <a:ext uri="{FF2B5EF4-FFF2-40B4-BE49-F238E27FC236}">
                <a16:creationId xmlns:a16="http://schemas.microsoft.com/office/drawing/2014/main" id="{B086B7F9-B9BC-AC1D-3640-9FE1BE1B8404}"/>
              </a:ext>
            </a:extLst>
          </p:cNvPr>
          <p:cNvPicPr>
            <a:picLocks noChangeAspect="1"/>
          </p:cNvPicPr>
          <p:nvPr/>
        </p:nvPicPr>
        <p:blipFill>
          <a:blip r:embed="rId3"/>
          <a:stretch>
            <a:fillRect/>
          </a:stretch>
        </p:blipFill>
        <p:spPr>
          <a:xfrm>
            <a:off x="1035350" y="2344676"/>
            <a:ext cx="3543300" cy="2314575"/>
          </a:xfrm>
          <a:prstGeom prst="rect">
            <a:avLst/>
          </a:prstGeom>
        </p:spPr>
      </p:pic>
      <p:sp>
        <p:nvSpPr>
          <p:cNvPr id="5" name="Google Shape;104;p2">
            <a:extLst>
              <a:ext uri="{FF2B5EF4-FFF2-40B4-BE49-F238E27FC236}">
                <a16:creationId xmlns:a16="http://schemas.microsoft.com/office/drawing/2014/main" id="{DFFAC70B-CD01-DDE5-9FE8-BE014C6BE657}"/>
              </a:ext>
            </a:extLst>
          </p:cNvPr>
          <p:cNvSpPr txBox="1">
            <a:spLocks/>
          </p:cNvSpPr>
          <p:nvPr/>
        </p:nvSpPr>
        <p:spPr>
          <a:xfrm>
            <a:off x="4712798" y="1623798"/>
            <a:ext cx="4814660" cy="78531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400" dirty="0">
                <a:latin typeface="Arial Narrow"/>
                <a:ea typeface="Arial Narrow"/>
                <a:cs typeface="Arial Narrow"/>
                <a:sym typeface="Arial Narrow"/>
              </a:rPr>
              <a:t>Aplicando Variaciones Protegidas:</a:t>
            </a:r>
          </a:p>
        </p:txBody>
      </p:sp>
      <p:pic>
        <p:nvPicPr>
          <p:cNvPr id="7" name="Imagen 6">
            <a:extLst>
              <a:ext uri="{FF2B5EF4-FFF2-40B4-BE49-F238E27FC236}">
                <a16:creationId xmlns:a16="http://schemas.microsoft.com/office/drawing/2014/main" id="{D313D36A-9F1C-8A60-98A4-1ABBCCF26217}"/>
              </a:ext>
            </a:extLst>
          </p:cNvPr>
          <p:cNvPicPr>
            <a:picLocks noChangeAspect="1"/>
          </p:cNvPicPr>
          <p:nvPr/>
        </p:nvPicPr>
        <p:blipFill>
          <a:blip r:embed="rId4"/>
          <a:stretch>
            <a:fillRect/>
          </a:stretch>
        </p:blipFill>
        <p:spPr>
          <a:xfrm>
            <a:off x="5191432" y="2266302"/>
            <a:ext cx="3657600" cy="4000500"/>
          </a:xfrm>
          <a:prstGeom prst="rect">
            <a:avLst/>
          </a:prstGeom>
        </p:spPr>
      </p:pic>
    </p:spTree>
    <p:extLst>
      <p:ext uri="{BB962C8B-B14F-4D97-AF65-F5344CB8AC3E}">
        <p14:creationId xmlns:p14="http://schemas.microsoft.com/office/powerpoint/2010/main" val="9843964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CALIDAD DEL SOFTWARE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9643800" cy="373260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La calidad del software se refiere a la medida en que un programa cumple con los requisitos establecidos y satisface las necesidades del usuario. Un software de calidad es aquel que funciona de manera confiable, eficiente, segura y es fácil de usar</a:t>
            </a:r>
          </a:p>
        </p:txBody>
      </p:sp>
    </p:spTree>
    <p:extLst>
      <p:ext uri="{BB962C8B-B14F-4D97-AF65-F5344CB8AC3E}">
        <p14:creationId xmlns:p14="http://schemas.microsoft.com/office/powerpoint/2010/main" val="8189693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 CALIDAD DEL SOFTWARE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9643800" cy="373260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Satisfacción del usuario: Un software de calidad mejora la experiencia del usuario, aumentando la satisfacción y fidelidad.</a:t>
            </a:r>
          </a:p>
          <a:p>
            <a:pPr marL="800100">
              <a:lnSpc>
                <a:spcPct val="100000"/>
              </a:lnSpc>
            </a:pPr>
            <a:r>
              <a:rPr lang="es-CO" sz="2400" dirty="0">
                <a:latin typeface="Arial Narrow"/>
                <a:ea typeface="Arial Narrow"/>
                <a:cs typeface="Arial Narrow"/>
                <a:sym typeface="Arial Narrow"/>
              </a:rPr>
              <a:t>Reducción de costos: Los errores en el software pueden resultar en costos significativos por mantenimiento, soporte técnico y pérdida de clientes.</a:t>
            </a:r>
          </a:p>
          <a:p>
            <a:pPr marL="800100">
              <a:lnSpc>
                <a:spcPct val="100000"/>
              </a:lnSpc>
            </a:pPr>
            <a:r>
              <a:rPr lang="es-CO" sz="2400" dirty="0">
                <a:latin typeface="Arial Narrow"/>
                <a:ea typeface="Arial Narrow"/>
                <a:cs typeface="Arial Narrow"/>
                <a:sym typeface="Arial Narrow"/>
              </a:rPr>
              <a:t>Mejora de la productividad: Un software confiable y eficiente permite a los usuarios realizar sus tareas de manera más rápida y efectiva.</a:t>
            </a:r>
          </a:p>
          <a:p>
            <a:pPr marL="800100">
              <a:lnSpc>
                <a:spcPct val="100000"/>
              </a:lnSpc>
            </a:pPr>
            <a:r>
              <a:rPr lang="es-CO" sz="2400" dirty="0">
                <a:latin typeface="Arial Narrow"/>
                <a:ea typeface="Arial Narrow"/>
                <a:cs typeface="Arial Narrow"/>
                <a:sym typeface="Arial Narrow"/>
              </a:rPr>
              <a:t>Fortalecimiento de la reputación: Un software de alta calidad refuerza la imagen de la empresa y genera confianza en sus productos.</a:t>
            </a:r>
          </a:p>
        </p:txBody>
      </p:sp>
    </p:spTree>
    <p:extLst>
      <p:ext uri="{BB962C8B-B14F-4D97-AF65-F5344CB8AC3E}">
        <p14:creationId xmlns:p14="http://schemas.microsoft.com/office/powerpoint/2010/main" val="10261944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DE LA CALIDAD DEL SOFTWARE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2365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100" dirty="0">
                <a:latin typeface="Arial Narrow"/>
                <a:ea typeface="Arial Narrow"/>
                <a:cs typeface="Arial Narrow"/>
                <a:sym typeface="Arial Narrow"/>
              </a:rPr>
              <a:t>Las características principales que definen la calidad del software son:</a:t>
            </a:r>
          </a:p>
          <a:p>
            <a:pPr marL="800100">
              <a:lnSpc>
                <a:spcPct val="100000"/>
              </a:lnSpc>
            </a:pPr>
            <a:r>
              <a:rPr lang="es-CO" sz="2100" dirty="0">
                <a:latin typeface="Arial Narrow"/>
                <a:ea typeface="Arial Narrow"/>
                <a:cs typeface="Arial Narrow"/>
                <a:sym typeface="Arial Narrow"/>
              </a:rPr>
              <a:t>Funcionalidad: El software cumple con todos los requisitos funcionales especificados.</a:t>
            </a:r>
          </a:p>
          <a:p>
            <a:pPr marL="800100">
              <a:lnSpc>
                <a:spcPct val="100000"/>
              </a:lnSpc>
            </a:pPr>
            <a:r>
              <a:rPr lang="es-CO" sz="2100" dirty="0">
                <a:latin typeface="Arial Narrow"/>
                <a:ea typeface="Arial Narrow"/>
                <a:cs typeface="Arial Narrow"/>
                <a:sym typeface="Arial Narrow"/>
              </a:rPr>
              <a:t>Fiabilidad: El software funciona de manera correcta y consistente a lo largo del tiempo.</a:t>
            </a:r>
          </a:p>
          <a:p>
            <a:pPr marL="800100">
              <a:lnSpc>
                <a:spcPct val="100000"/>
              </a:lnSpc>
            </a:pPr>
            <a:r>
              <a:rPr lang="es-CO" sz="2100" dirty="0">
                <a:latin typeface="Arial Narrow"/>
                <a:ea typeface="Arial Narrow"/>
                <a:cs typeface="Arial Narrow"/>
                <a:sym typeface="Arial Narrow"/>
              </a:rPr>
              <a:t>Usabilidad: El software es fácil de aprender y utilizar.</a:t>
            </a:r>
          </a:p>
          <a:p>
            <a:pPr marL="800100">
              <a:lnSpc>
                <a:spcPct val="100000"/>
              </a:lnSpc>
            </a:pPr>
            <a:r>
              <a:rPr lang="es-CO" sz="2100" dirty="0">
                <a:latin typeface="Arial Narrow"/>
                <a:ea typeface="Arial Narrow"/>
                <a:cs typeface="Arial Narrow"/>
                <a:sym typeface="Arial Narrow"/>
              </a:rPr>
              <a:t>Eficiencia: El software utiliza los recursos del sistema de manera óptima.</a:t>
            </a:r>
          </a:p>
          <a:p>
            <a:pPr marL="800100">
              <a:lnSpc>
                <a:spcPct val="100000"/>
              </a:lnSpc>
            </a:pPr>
            <a:r>
              <a:rPr lang="es-CO" sz="2100" dirty="0">
                <a:latin typeface="Arial Narrow"/>
                <a:ea typeface="Arial Narrow"/>
                <a:cs typeface="Arial Narrow"/>
                <a:sym typeface="Arial Narrow"/>
              </a:rPr>
              <a:t>Mantenibilidad: El software es fácil de modificar y actualizar.</a:t>
            </a:r>
          </a:p>
          <a:p>
            <a:pPr marL="800100">
              <a:lnSpc>
                <a:spcPct val="100000"/>
              </a:lnSpc>
            </a:pPr>
            <a:r>
              <a:rPr lang="es-CO" sz="2100" dirty="0">
                <a:latin typeface="Arial Narrow"/>
                <a:ea typeface="Arial Narrow"/>
                <a:cs typeface="Arial Narrow"/>
                <a:sym typeface="Arial Narrow"/>
              </a:rPr>
              <a:t>Portabilidad: El software puede ejecutarse en diferentes plataformas y entornos.</a:t>
            </a:r>
          </a:p>
          <a:p>
            <a:pPr marL="800100">
              <a:lnSpc>
                <a:spcPct val="100000"/>
              </a:lnSpc>
            </a:pPr>
            <a:r>
              <a:rPr lang="es-CO" sz="2100" dirty="0">
                <a:latin typeface="Arial Narrow"/>
                <a:ea typeface="Arial Narrow"/>
                <a:cs typeface="Arial Narrow"/>
                <a:sym typeface="Arial Narrow"/>
              </a:rPr>
              <a:t>Seguridad: El software protege la información confidencial y está protegido contra ataques.</a:t>
            </a:r>
          </a:p>
          <a:p>
            <a:pPr marL="800100">
              <a:lnSpc>
                <a:spcPct val="100000"/>
              </a:lnSpc>
            </a:pPr>
            <a:r>
              <a:rPr lang="es-CO" sz="2100" dirty="0">
                <a:latin typeface="Arial Narrow"/>
                <a:ea typeface="Arial Narrow"/>
                <a:cs typeface="Arial Narrow"/>
                <a:sym typeface="Arial Narrow"/>
              </a:rPr>
              <a:t>Compatibilidad: El software funciona correctamente con otros sistemas y aplicaciones.</a:t>
            </a:r>
          </a:p>
        </p:txBody>
      </p:sp>
    </p:spTree>
    <p:extLst>
      <p:ext uri="{BB962C8B-B14F-4D97-AF65-F5344CB8AC3E}">
        <p14:creationId xmlns:p14="http://schemas.microsoft.com/office/powerpoint/2010/main" val="12628185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ASEGURAMIENTO DE LA CALIDAD DEL SOFTWARE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2365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100" dirty="0">
                <a:latin typeface="Arial Narrow"/>
                <a:ea typeface="Arial Narrow"/>
                <a:cs typeface="Arial Narrow"/>
                <a:sym typeface="Arial Narrow"/>
              </a:rPr>
              <a:t>Existen diversas técnicas y metodologías para asegurar la calidad del software, entre las que destacan:</a:t>
            </a:r>
          </a:p>
          <a:p>
            <a:pPr marL="800100">
              <a:lnSpc>
                <a:spcPct val="100000"/>
              </a:lnSpc>
            </a:pPr>
            <a:r>
              <a:rPr lang="es-CO" sz="2100" dirty="0">
                <a:latin typeface="Arial Narrow"/>
                <a:ea typeface="Arial Narrow"/>
                <a:cs typeface="Arial Narrow"/>
                <a:sym typeface="Arial Narrow"/>
              </a:rPr>
              <a:t>Pruebas de software: Se realizan pruebas exhaustivas para detectar y corregir errores en el software.</a:t>
            </a:r>
          </a:p>
          <a:p>
            <a:pPr marL="800100">
              <a:lnSpc>
                <a:spcPct val="100000"/>
              </a:lnSpc>
            </a:pPr>
            <a:r>
              <a:rPr lang="es-CO" sz="2100" dirty="0">
                <a:latin typeface="Arial Narrow"/>
                <a:ea typeface="Arial Narrow"/>
                <a:cs typeface="Arial Narrow"/>
                <a:sym typeface="Arial Narrow"/>
              </a:rPr>
              <a:t>Revisiones de código: Se revisan cuidadosamente las líneas de código para identificar posibles problemas.</a:t>
            </a:r>
          </a:p>
          <a:p>
            <a:pPr marL="800100">
              <a:lnSpc>
                <a:spcPct val="100000"/>
              </a:lnSpc>
            </a:pPr>
            <a:r>
              <a:rPr lang="es-CO" sz="2100" dirty="0">
                <a:latin typeface="Arial Narrow"/>
                <a:ea typeface="Arial Narrow"/>
                <a:cs typeface="Arial Narrow"/>
                <a:sym typeface="Arial Narrow"/>
              </a:rPr>
              <a:t>Análisis estático: Se utiliza software especializado para analizar el código sin ejecutarlo y detectar posibles errores.</a:t>
            </a:r>
          </a:p>
          <a:p>
            <a:pPr marL="800100">
              <a:lnSpc>
                <a:spcPct val="100000"/>
              </a:lnSpc>
            </a:pPr>
            <a:r>
              <a:rPr lang="es-CO" sz="2100" dirty="0">
                <a:latin typeface="Arial Narrow"/>
                <a:ea typeface="Arial Narrow"/>
                <a:cs typeface="Arial Narrow"/>
                <a:sym typeface="Arial Narrow"/>
              </a:rPr>
              <a:t>Desarrollo ágil: Se utiliza una metodología de desarrollo iterativa e incremental que permite detectar y corregir errores de manera temprana.</a:t>
            </a:r>
          </a:p>
          <a:p>
            <a:pPr marL="800100">
              <a:lnSpc>
                <a:spcPct val="100000"/>
              </a:lnSpc>
            </a:pPr>
            <a:r>
              <a:rPr lang="es-CO" sz="2100" dirty="0">
                <a:latin typeface="Arial Narrow"/>
                <a:ea typeface="Arial Narrow"/>
                <a:cs typeface="Arial Narrow"/>
                <a:sym typeface="Arial Narrow"/>
              </a:rPr>
              <a:t>Gestión de la configuración: Se controla y gestiona de manera rigurosa las versiones del software.</a:t>
            </a:r>
          </a:p>
        </p:txBody>
      </p:sp>
    </p:spTree>
    <p:extLst>
      <p:ext uri="{BB962C8B-B14F-4D97-AF65-F5344CB8AC3E}">
        <p14:creationId xmlns:p14="http://schemas.microsoft.com/office/powerpoint/2010/main" val="30126625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MODELOS DE CALIDAD DE SOFTWARE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150961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Existen diversos modelos que describen los atributos de calidad del software, como el modelo ISO/IEC 9126 y el modelo SPICE. Estos modelos proporcionan un marco de referencia para evaluar y mejorar la calidad del software.</a:t>
            </a:r>
          </a:p>
        </p:txBody>
      </p:sp>
    </p:spTree>
    <p:extLst>
      <p:ext uri="{BB962C8B-B14F-4D97-AF65-F5344CB8AC3E}">
        <p14:creationId xmlns:p14="http://schemas.microsoft.com/office/powerpoint/2010/main" val="31477452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PRUEBAS UNITARIAS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229178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Las pruebas unitarias son una técnica de aseguramiento de la calidad del software que consiste en aislar y probar las unidades más pequeñas de código fuente, generalmente funciones o métodos, para verificar que funcionen correctamente de manera individual.</a:t>
            </a:r>
          </a:p>
        </p:txBody>
      </p:sp>
    </p:spTree>
    <p:extLst>
      <p:ext uri="{BB962C8B-B14F-4D97-AF65-F5344CB8AC3E}">
        <p14:creationId xmlns:p14="http://schemas.microsoft.com/office/powerpoint/2010/main" val="14056614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PRUEBAS UNITARIAS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2365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a:latin typeface="Arial Narrow"/>
                <a:ea typeface="Arial Narrow"/>
                <a:cs typeface="Arial Narrow"/>
                <a:sym typeface="Arial Narrow"/>
              </a:rPr>
              <a:t>Detección temprana de errores: Al probar cada unidad de código de forma aislada, se identifican errores de programación de manera temprana, lo que facilita su corrección y reduce los costos de depuración posteriores.</a:t>
            </a:r>
          </a:p>
          <a:p>
            <a:pPr marL="800100">
              <a:lnSpc>
                <a:spcPct val="100000"/>
              </a:lnSpc>
            </a:pPr>
            <a:r>
              <a:rPr lang="es-CO" sz="2000" dirty="0">
                <a:latin typeface="Arial Narrow"/>
                <a:ea typeface="Arial Narrow"/>
                <a:cs typeface="Arial Narrow"/>
                <a:sym typeface="Arial Narrow"/>
              </a:rPr>
              <a:t>Mejora de la calidad del código: Las pruebas unitarias promueven la escritura de código más limpio, modular y fácil de mantener.</a:t>
            </a:r>
          </a:p>
          <a:p>
            <a:pPr marL="800100">
              <a:lnSpc>
                <a:spcPct val="100000"/>
              </a:lnSpc>
            </a:pPr>
            <a:r>
              <a:rPr lang="es-CO" sz="2000" dirty="0">
                <a:latin typeface="Arial Narrow"/>
                <a:ea typeface="Arial Narrow"/>
                <a:cs typeface="Arial Narrow"/>
                <a:sym typeface="Arial Narrow"/>
              </a:rPr>
              <a:t>Mayor confianza en el código: Al tener un conjunto sólido de pruebas unitarias, los desarrolladores pueden realizar cambios en el código con mayor confianza, sabiendo que las pruebas detectarán cualquier efecto no deseado.</a:t>
            </a:r>
          </a:p>
          <a:p>
            <a:pPr marL="800100">
              <a:lnSpc>
                <a:spcPct val="100000"/>
              </a:lnSpc>
            </a:pPr>
            <a:r>
              <a:rPr lang="es-CO" sz="2000" dirty="0">
                <a:latin typeface="Arial Narrow"/>
                <a:ea typeface="Arial Narrow"/>
                <a:cs typeface="Arial Narrow"/>
                <a:sym typeface="Arial Narrow"/>
              </a:rPr>
              <a:t>Facilitan la integración: Las pruebas unitarias garantizan que cada componente del sistema funcione correctamente por sí solo, lo que facilita la integración de diferentes partes del software.</a:t>
            </a:r>
          </a:p>
          <a:p>
            <a:pPr marL="800100">
              <a:lnSpc>
                <a:spcPct val="100000"/>
              </a:lnSpc>
            </a:pPr>
            <a:r>
              <a:rPr lang="es-CO" sz="2000" dirty="0">
                <a:latin typeface="Arial Narrow"/>
                <a:ea typeface="Arial Narrow"/>
                <a:cs typeface="Arial Narrow"/>
                <a:sym typeface="Arial Narrow"/>
              </a:rPr>
              <a:t>Documentación del código: Las pruebas unitarias actúan como una forma de documentación viviente, ya que muestran cómo se espera que funcione cada parte del código.</a:t>
            </a:r>
          </a:p>
        </p:txBody>
      </p:sp>
    </p:spTree>
    <p:extLst>
      <p:ext uri="{BB962C8B-B14F-4D97-AF65-F5344CB8AC3E}">
        <p14:creationId xmlns:p14="http://schemas.microsoft.com/office/powerpoint/2010/main" val="30287411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PASOS EN LAS PRUEBAS UNITARIAS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446471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Aislamiento de la unidad de código: Se aísla la función o método que se va a probar, eliminando cualquier dependencia externa (bases de datos, servicios web, etc.) mediante el uso de </a:t>
            </a:r>
            <a:r>
              <a:rPr lang="es-CO" sz="2400" dirty="0" err="1">
                <a:latin typeface="Arial Narrow"/>
                <a:ea typeface="Arial Narrow"/>
                <a:cs typeface="Arial Narrow"/>
                <a:sym typeface="Arial Narrow"/>
              </a:rPr>
              <a:t>stubs</a:t>
            </a:r>
            <a:r>
              <a:rPr lang="es-CO" sz="2400" dirty="0">
                <a:latin typeface="Arial Narrow"/>
                <a:ea typeface="Arial Narrow"/>
                <a:cs typeface="Arial Narrow"/>
                <a:sym typeface="Arial Narrow"/>
              </a:rPr>
              <a:t> o </a:t>
            </a:r>
            <a:r>
              <a:rPr lang="es-CO" sz="2400" dirty="0" err="1">
                <a:latin typeface="Arial Narrow"/>
                <a:ea typeface="Arial Narrow"/>
                <a:cs typeface="Arial Narrow"/>
                <a:sym typeface="Arial Narrow"/>
              </a:rPr>
              <a:t>mocks</a:t>
            </a:r>
            <a:r>
              <a:rPr lang="es-CO" sz="2400" dirty="0">
                <a:latin typeface="Arial Narrow"/>
                <a:ea typeface="Arial Narrow"/>
                <a:cs typeface="Arial Narrow"/>
                <a:sym typeface="Arial Narrow"/>
              </a:rPr>
              <a:t>.</a:t>
            </a:r>
          </a:p>
          <a:p>
            <a:pPr marL="800100">
              <a:lnSpc>
                <a:spcPct val="100000"/>
              </a:lnSpc>
            </a:pPr>
            <a:r>
              <a:rPr lang="es-CO" sz="2400" dirty="0">
                <a:latin typeface="Arial Narrow"/>
                <a:ea typeface="Arial Narrow"/>
                <a:cs typeface="Arial Narrow"/>
                <a:sym typeface="Arial Narrow"/>
              </a:rPr>
              <a:t>Diseño de casos de prueba: Se crean casos de prueba que cubran diferentes escenarios de entrada y salida, incluyendo casos límite y valores inválidos.</a:t>
            </a:r>
          </a:p>
          <a:p>
            <a:pPr marL="800100">
              <a:lnSpc>
                <a:spcPct val="100000"/>
              </a:lnSpc>
            </a:pPr>
            <a:r>
              <a:rPr lang="es-CO" sz="2400" dirty="0">
                <a:latin typeface="Arial Narrow"/>
                <a:ea typeface="Arial Narrow"/>
                <a:cs typeface="Arial Narrow"/>
                <a:sym typeface="Arial Narrow"/>
              </a:rPr>
              <a:t>Ejecución de las pruebas: Se ejecuta cada caso de prueba y se compara el resultado obtenido con el resultado esperado.</a:t>
            </a:r>
          </a:p>
          <a:p>
            <a:pPr marL="800100">
              <a:lnSpc>
                <a:spcPct val="100000"/>
              </a:lnSpc>
            </a:pPr>
            <a:r>
              <a:rPr lang="es-CO" sz="2400" dirty="0">
                <a:latin typeface="Arial Narrow"/>
                <a:ea typeface="Arial Narrow"/>
                <a:cs typeface="Arial Narrow"/>
                <a:sym typeface="Arial Narrow"/>
              </a:rPr>
              <a:t>Verificación de resultados: Si el resultado obtenido no coincide con el esperado, se identifica y corrige el error en el código.</a:t>
            </a:r>
          </a:p>
        </p:txBody>
      </p:sp>
    </p:spTree>
    <p:extLst>
      <p:ext uri="{BB962C8B-B14F-4D97-AF65-F5344CB8AC3E}">
        <p14:creationId xmlns:p14="http://schemas.microsoft.com/office/powerpoint/2010/main" val="30587805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 LAS PRUEBAS UNITARIAS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483206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Mayor calidad del software: Al detectar y corregir errores de manera temprana, se reduce el número de defectos en el producto final.</a:t>
            </a:r>
          </a:p>
          <a:p>
            <a:pPr indent="0">
              <a:lnSpc>
                <a:spcPct val="100000"/>
              </a:lnSpc>
              <a:buNone/>
            </a:pPr>
            <a:r>
              <a:rPr lang="es-CO" sz="2400" dirty="0">
                <a:latin typeface="Arial Narrow"/>
                <a:ea typeface="Arial Narrow"/>
                <a:cs typeface="Arial Narrow"/>
                <a:sym typeface="Arial Narrow"/>
              </a:rPr>
              <a:t>Aumento de la productividad: Las pruebas unitarias permiten a los desarrolladores trabajar de forma más eficiente, ya que pueden identificar y solucionar problemas rápidamente.</a:t>
            </a:r>
          </a:p>
          <a:p>
            <a:pPr indent="0">
              <a:lnSpc>
                <a:spcPct val="100000"/>
              </a:lnSpc>
              <a:buNone/>
            </a:pPr>
            <a:r>
              <a:rPr lang="es-CO" sz="2400" dirty="0">
                <a:latin typeface="Arial Narrow"/>
                <a:ea typeface="Arial Narrow"/>
                <a:cs typeface="Arial Narrow"/>
                <a:sym typeface="Arial Narrow"/>
              </a:rPr>
              <a:t>Reducción de costos: Al detectar y corregir errores en las primeras etapas del desarrollo, se evitan costos mayores asociados a la corrección de errores en etapas posteriores.</a:t>
            </a:r>
          </a:p>
          <a:p>
            <a:pPr indent="0">
              <a:lnSpc>
                <a:spcPct val="100000"/>
              </a:lnSpc>
              <a:buNone/>
            </a:pPr>
            <a:r>
              <a:rPr lang="es-CO" sz="2400" dirty="0">
                <a:latin typeface="Arial Narrow"/>
                <a:ea typeface="Arial Narrow"/>
                <a:cs typeface="Arial Narrow"/>
                <a:sym typeface="Arial Narrow"/>
              </a:rPr>
              <a:t>Facilitación del mantenimiento: Las pruebas unitarias hacen que el código sea más fácil de mantener y modificar, ya que se puede verificar rápidamente si los cambios introducidos han afectado a otras partes del sistema.</a:t>
            </a:r>
          </a:p>
        </p:txBody>
      </p:sp>
    </p:spTree>
    <p:extLst>
      <p:ext uri="{BB962C8B-B14F-4D97-AF65-F5344CB8AC3E}">
        <p14:creationId xmlns:p14="http://schemas.microsoft.com/office/powerpoint/2010/main" val="1834959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1</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60639"/>
            <a:ext cx="9643800" cy="5124209"/>
          </a:xfrm>
          <a:prstGeom prst="rect">
            <a:avLst/>
          </a:prstGeom>
          <a:noFill/>
          <a:ln>
            <a:noFill/>
          </a:ln>
        </p:spPr>
        <p:txBody>
          <a:bodyPr spcFirstLastPara="1" wrap="square" lIns="91425" tIns="45700" rIns="91425" bIns="45700" anchor="t" anchorCtr="0">
            <a:normAutofit/>
          </a:bodyPr>
          <a:lstStyle/>
          <a:p>
            <a:pPr marL="800100">
              <a:lnSpc>
                <a:spcPct val="100000"/>
              </a:lnSpc>
              <a:buFont typeface="+mj-lt"/>
              <a:buAutoNum type="arabicPeriod"/>
            </a:pPr>
            <a:r>
              <a:rPr lang="es-CO" sz="1400" dirty="0">
                <a:latin typeface="Arial Narrow"/>
                <a:ea typeface="Arial Narrow"/>
                <a:cs typeface="Arial Narrow"/>
                <a:sym typeface="Arial Narrow"/>
              </a:rPr>
              <a:t>Historia</a:t>
            </a:r>
          </a:p>
          <a:p>
            <a:pPr marL="800100">
              <a:lnSpc>
                <a:spcPct val="100000"/>
              </a:lnSpc>
              <a:buFont typeface="+mj-lt"/>
              <a:buAutoNum type="arabicPeriod"/>
            </a:pPr>
            <a:r>
              <a:rPr lang="es-CO" sz="1400" dirty="0">
                <a:latin typeface="Arial Narrow"/>
                <a:ea typeface="Arial Narrow"/>
                <a:cs typeface="Arial Narrow"/>
                <a:sym typeface="Arial Narrow"/>
              </a:rPr>
              <a:t>Principios SOLID</a:t>
            </a:r>
          </a:p>
          <a:p>
            <a:pPr marL="1257300" lvl="1">
              <a:lnSpc>
                <a:spcPct val="100000"/>
              </a:lnSpc>
              <a:buFont typeface="+mj-lt"/>
              <a:buAutoNum type="arabicPeriod"/>
            </a:pPr>
            <a:r>
              <a:rPr lang="es-CO" sz="1400" dirty="0">
                <a:latin typeface="Arial Narrow"/>
                <a:ea typeface="Arial Narrow"/>
                <a:cs typeface="Arial Narrow"/>
                <a:sym typeface="Arial Narrow"/>
              </a:rPr>
              <a:t>S – Single </a:t>
            </a:r>
            <a:r>
              <a:rPr lang="es-CO" sz="1400" dirty="0" err="1">
                <a:latin typeface="Arial Narrow"/>
                <a:ea typeface="Arial Narrow"/>
                <a:cs typeface="Arial Narrow"/>
                <a:sym typeface="Arial Narrow"/>
              </a:rPr>
              <a:t>Responsability</a:t>
            </a:r>
            <a:r>
              <a:rPr lang="es-CO" sz="1400" dirty="0">
                <a:latin typeface="Arial Narrow"/>
                <a:ea typeface="Arial Narrow"/>
                <a:cs typeface="Arial Narrow"/>
                <a:sym typeface="Arial Narrow"/>
              </a:rPr>
              <a:t> </a:t>
            </a:r>
            <a:r>
              <a:rPr lang="es-CO" sz="1400" dirty="0" err="1">
                <a:latin typeface="Arial Narrow"/>
                <a:ea typeface="Arial Narrow"/>
                <a:cs typeface="Arial Narrow"/>
                <a:sym typeface="Arial Narrow"/>
              </a:rPr>
              <a:t>Principle</a:t>
            </a:r>
            <a:r>
              <a:rPr lang="es-CO" sz="1400" dirty="0">
                <a:latin typeface="Arial Narrow"/>
                <a:ea typeface="Arial Narrow"/>
                <a:cs typeface="Arial Narrow"/>
                <a:sym typeface="Arial Narrow"/>
              </a:rPr>
              <a:t> (SRP)</a:t>
            </a:r>
          </a:p>
          <a:p>
            <a:pPr marL="1257300" lvl="1">
              <a:lnSpc>
                <a:spcPct val="100000"/>
              </a:lnSpc>
              <a:buFont typeface="+mj-lt"/>
              <a:buAutoNum type="arabicPeriod"/>
            </a:pPr>
            <a:r>
              <a:rPr lang="es-CO" sz="1400" dirty="0">
                <a:latin typeface="Arial Narrow"/>
                <a:ea typeface="Arial Narrow"/>
                <a:cs typeface="Arial Narrow"/>
                <a:sym typeface="Arial Narrow"/>
              </a:rPr>
              <a:t>O – Open/</a:t>
            </a:r>
            <a:r>
              <a:rPr lang="es-CO" sz="1400" dirty="0" err="1">
                <a:latin typeface="Arial Narrow"/>
                <a:ea typeface="Arial Narrow"/>
                <a:cs typeface="Arial Narrow"/>
                <a:sym typeface="Arial Narrow"/>
              </a:rPr>
              <a:t>Closed</a:t>
            </a:r>
            <a:r>
              <a:rPr lang="es-CO" sz="1400" dirty="0">
                <a:latin typeface="Arial Narrow"/>
                <a:ea typeface="Arial Narrow"/>
                <a:cs typeface="Arial Narrow"/>
                <a:sym typeface="Arial Narrow"/>
              </a:rPr>
              <a:t> </a:t>
            </a:r>
            <a:r>
              <a:rPr lang="es-CO" sz="1400" dirty="0" err="1">
                <a:latin typeface="Arial Narrow"/>
                <a:ea typeface="Arial Narrow"/>
                <a:cs typeface="Arial Narrow"/>
                <a:sym typeface="Arial Narrow"/>
              </a:rPr>
              <a:t>Principle</a:t>
            </a:r>
            <a:r>
              <a:rPr lang="es-CO" sz="1400" dirty="0">
                <a:latin typeface="Arial Narrow"/>
                <a:ea typeface="Arial Narrow"/>
                <a:cs typeface="Arial Narrow"/>
                <a:sym typeface="Arial Narrow"/>
              </a:rPr>
              <a:t> (OCP)</a:t>
            </a:r>
          </a:p>
          <a:p>
            <a:pPr marL="1257300" lvl="1">
              <a:lnSpc>
                <a:spcPct val="100000"/>
              </a:lnSpc>
              <a:buFont typeface="+mj-lt"/>
              <a:buAutoNum type="arabicPeriod"/>
            </a:pPr>
            <a:r>
              <a:rPr lang="es-CO" sz="1400" dirty="0">
                <a:latin typeface="Arial Narrow"/>
                <a:ea typeface="Arial Narrow"/>
                <a:cs typeface="Arial Narrow"/>
                <a:sym typeface="Arial Narrow"/>
              </a:rPr>
              <a:t>L - </a:t>
            </a:r>
            <a:r>
              <a:rPr lang="es-CO" sz="1400" dirty="0" err="1">
                <a:latin typeface="Arial Narrow"/>
                <a:ea typeface="Arial Narrow"/>
                <a:cs typeface="Arial Narrow"/>
                <a:sym typeface="Arial Narrow"/>
              </a:rPr>
              <a:t>Liskov</a:t>
            </a:r>
            <a:r>
              <a:rPr lang="es-CO" sz="1400" dirty="0">
                <a:latin typeface="Arial Narrow"/>
                <a:ea typeface="Arial Narrow"/>
                <a:cs typeface="Arial Narrow"/>
                <a:sym typeface="Arial Narrow"/>
              </a:rPr>
              <a:t> </a:t>
            </a:r>
            <a:r>
              <a:rPr lang="es-CO" sz="1400" dirty="0" err="1">
                <a:latin typeface="Arial Narrow"/>
                <a:ea typeface="Arial Narrow"/>
                <a:cs typeface="Arial Narrow"/>
                <a:sym typeface="Arial Narrow"/>
              </a:rPr>
              <a:t>Substitution</a:t>
            </a:r>
            <a:r>
              <a:rPr lang="es-CO" sz="1400" dirty="0">
                <a:latin typeface="Arial Narrow"/>
                <a:ea typeface="Arial Narrow"/>
                <a:cs typeface="Arial Narrow"/>
                <a:sym typeface="Arial Narrow"/>
              </a:rPr>
              <a:t> </a:t>
            </a:r>
            <a:r>
              <a:rPr lang="es-CO" sz="1400" dirty="0" err="1">
                <a:latin typeface="Arial Narrow"/>
                <a:ea typeface="Arial Narrow"/>
                <a:cs typeface="Arial Narrow"/>
                <a:sym typeface="Arial Narrow"/>
              </a:rPr>
              <a:t>Principle</a:t>
            </a:r>
            <a:r>
              <a:rPr lang="es-CO" sz="1400" dirty="0">
                <a:latin typeface="Arial Narrow"/>
                <a:ea typeface="Arial Narrow"/>
                <a:cs typeface="Arial Narrow"/>
                <a:sym typeface="Arial Narrow"/>
              </a:rPr>
              <a:t> (LSP)</a:t>
            </a:r>
          </a:p>
          <a:p>
            <a:pPr marL="1257300" lvl="1">
              <a:lnSpc>
                <a:spcPct val="100000"/>
              </a:lnSpc>
              <a:buFont typeface="+mj-lt"/>
              <a:buAutoNum type="arabicPeriod"/>
            </a:pPr>
            <a:r>
              <a:rPr lang="es-CO" sz="1400" dirty="0">
                <a:latin typeface="Arial Narrow"/>
                <a:ea typeface="Arial Narrow"/>
                <a:cs typeface="Arial Narrow"/>
                <a:sym typeface="Arial Narrow"/>
              </a:rPr>
              <a:t>I - Interface </a:t>
            </a:r>
            <a:r>
              <a:rPr lang="es-CO" sz="1400" dirty="0" err="1">
                <a:latin typeface="Arial Narrow"/>
                <a:ea typeface="Arial Narrow"/>
                <a:cs typeface="Arial Narrow"/>
                <a:sym typeface="Arial Narrow"/>
              </a:rPr>
              <a:t>Segregation</a:t>
            </a:r>
            <a:r>
              <a:rPr lang="es-CO" sz="1400" dirty="0">
                <a:latin typeface="Arial Narrow"/>
                <a:ea typeface="Arial Narrow"/>
                <a:cs typeface="Arial Narrow"/>
                <a:sym typeface="Arial Narrow"/>
              </a:rPr>
              <a:t> </a:t>
            </a:r>
            <a:r>
              <a:rPr lang="es-CO" sz="1400" dirty="0" err="1">
                <a:latin typeface="Arial Narrow"/>
                <a:ea typeface="Arial Narrow"/>
                <a:cs typeface="Arial Narrow"/>
                <a:sym typeface="Arial Narrow"/>
              </a:rPr>
              <a:t>Principle</a:t>
            </a:r>
            <a:r>
              <a:rPr lang="es-CO" sz="1400" dirty="0">
                <a:latin typeface="Arial Narrow"/>
                <a:ea typeface="Arial Narrow"/>
                <a:cs typeface="Arial Narrow"/>
                <a:sym typeface="Arial Narrow"/>
              </a:rPr>
              <a:t> (ISP)</a:t>
            </a:r>
          </a:p>
          <a:p>
            <a:pPr marL="1257300" lvl="1">
              <a:lnSpc>
                <a:spcPct val="100000"/>
              </a:lnSpc>
              <a:buFont typeface="+mj-lt"/>
              <a:buAutoNum type="arabicPeriod"/>
            </a:pPr>
            <a:r>
              <a:rPr lang="es-CO" sz="1400" dirty="0">
                <a:latin typeface="Arial Narrow"/>
                <a:ea typeface="Arial Narrow"/>
                <a:cs typeface="Arial Narrow"/>
                <a:sym typeface="Arial Narrow"/>
              </a:rPr>
              <a:t>D - </a:t>
            </a:r>
            <a:r>
              <a:rPr lang="es-CO" sz="1400" dirty="0" err="1">
                <a:latin typeface="Arial Narrow"/>
                <a:ea typeface="Arial Narrow"/>
                <a:cs typeface="Arial Narrow"/>
                <a:sym typeface="Arial Narrow"/>
              </a:rPr>
              <a:t>Dependency</a:t>
            </a:r>
            <a:r>
              <a:rPr lang="es-CO" sz="1400" dirty="0">
                <a:latin typeface="Arial Narrow"/>
                <a:ea typeface="Arial Narrow"/>
                <a:cs typeface="Arial Narrow"/>
                <a:sym typeface="Arial Narrow"/>
              </a:rPr>
              <a:t> </a:t>
            </a:r>
            <a:r>
              <a:rPr lang="es-CO" sz="1400" dirty="0" err="1">
                <a:latin typeface="Arial Narrow"/>
                <a:ea typeface="Arial Narrow"/>
                <a:cs typeface="Arial Narrow"/>
                <a:sym typeface="Arial Narrow"/>
              </a:rPr>
              <a:t>Inversion</a:t>
            </a:r>
            <a:r>
              <a:rPr lang="es-CO" sz="1400" dirty="0">
                <a:latin typeface="Arial Narrow"/>
                <a:ea typeface="Arial Narrow"/>
                <a:cs typeface="Arial Narrow"/>
                <a:sym typeface="Arial Narrow"/>
              </a:rPr>
              <a:t> </a:t>
            </a:r>
            <a:r>
              <a:rPr lang="es-CO" sz="1400" dirty="0" err="1">
                <a:latin typeface="Arial Narrow"/>
                <a:ea typeface="Arial Narrow"/>
                <a:cs typeface="Arial Narrow"/>
                <a:sym typeface="Arial Narrow"/>
              </a:rPr>
              <a:t>Principle</a:t>
            </a:r>
            <a:r>
              <a:rPr lang="es-CO" sz="1400" dirty="0">
                <a:latin typeface="Arial Narrow"/>
                <a:ea typeface="Arial Narrow"/>
                <a:cs typeface="Arial Narrow"/>
                <a:sym typeface="Arial Narrow"/>
              </a:rPr>
              <a:t> (DIP)</a:t>
            </a:r>
          </a:p>
          <a:p>
            <a:pPr marL="800100">
              <a:lnSpc>
                <a:spcPct val="100000"/>
              </a:lnSpc>
              <a:buFont typeface="+mj-lt"/>
              <a:buAutoNum type="arabicPeriod"/>
            </a:pPr>
            <a:r>
              <a:rPr lang="es-CO" sz="1400" dirty="0">
                <a:latin typeface="Arial Narrow"/>
                <a:ea typeface="Arial Narrow"/>
                <a:cs typeface="Arial Narrow"/>
                <a:sym typeface="Arial Narrow"/>
              </a:rPr>
              <a:t>Principios GRASP</a:t>
            </a:r>
          </a:p>
          <a:p>
            <a:pPr marL="1257300" lvl="1">
              <a:lnSpc>
                <a:spcPct val="100000"/>
              </a:lnSpc>
              <a:buFont typeface="+mj-lt"/>
              <a:buAutoNum type="arabicPeriod"/>
            </a:pPr>
            <a:r>
              <a:rPr lang="es-CO" sz="1400" dirty="0">
                <a:latin typeface="Arial Narrow"/>
                <a:ea typeface="Arial Narrow"/>
                <a:cs typeface="Arial Narrow"/>
                <a:sym typeface="Arial Narrow"/>
              </a:rPr>
              <a:t>Alta cohesión y bajo acoplamiento.</a:t>
            </a:r>
          </a:p>
          <a:p>
            <a:pPr marL="1257300" lvl="1">
              <a:lnSpc>
                <a:spcPct val="100000"/>
              </a:lnSpc>
              <a:buFont typeface="+mj-lt"/>
              <a:buAutoNum type="arabicPeriod"/>
            </a:pPr>
            <a:r>
              <a:rPr lang="es-CO" sz="1400" dirty="0">
                <a:latin typeface="Arial Narrow"/>
                <a:ea typeface="Arial Narrow"/>
                <a:cs typeface="Arial Narrow"/>
                <a:sym typeface="Arial Narrow"/>
              </a:rPr>
              <a:t>Controlador.</a:t>
            </a:r>
          </a:p>
          <a:p>
            <a:pPr marL="1257300" lvl="1">
              <a:lnSpc>
                <a:spcPct val="100000"/>
              </a:lnSpc>
              <a:buFont typeface="+mj-lt"/>
              <a:buAutoNum type="arabicPeriod"/>
            </a:pPr>
            <a:r>
              <a:rPr lang="es-CO" sz="1400" dirty="0">
                <a:latin typeface="Arial Narrow"/>
                <a:ea typeface="Arial Narrow"/>
                <a:cs typeface="Arial Narrow"/>
                <a:sym typeface="Arial Narrow"/>
              </a:rPr>
              <a:t>Creador.</a:t>
            </a:r>
          </a:p>
          <a:p>
            <a:pPr marL="1257300" lvl="1">
              <a:lnSpc>
                <a:spcPct val="100000"/>
              </a:lnSpc>
              <a:buFont typeface="+mj-lt"/>
              <a:buAutoNum type="arabicPeriod"/>
            </a:pPr>
            <a:r>
              <a:rPr lang="es-CO" sz="1400" dirty="0">
                <a:latin typeface="Arial Narrow"/>
                <a:ea typeface="Arial Narrow"/>
                <a:cs typeface="Arial Narrow"/>
                <a:sym typeface="Arial Narrow"/>
              </a:rPr>
              <a:t>Experto en información</a:t>
            </a:r>
          </a:p>
          <a:p>
            <a:pPr marL="1257300" lvl="1">
              <a:lnSpc>
                <a:spcPct val="100000"/>
              </a:lnSpc>
              <a:buFont typeface="+mj-lt"/>
              <a:buAutoNum type="arabicPeriod"/>
            </a:pPr>
            <a:r>
              <a:rPr lang="es-CO" sz="1400" dirty="0">
                <a:latin typeface="Arial Narrow"/>
                <a:ea typeface="Arial Narrow"/>
                <a:cs typeface="Arial Narrow"/>
                <a:sym typeface="Arial Narrow"/>
              </a:rPr>
              <a:t>Fabricación pura.</a:t>
            </a:r>
          </a:p>
          <a:p>
            <a:pPr marL="1257300" lvl="1">
              <a:lnSpc>
                <a:spcPct val="100000"/>
              </a:lnSpc>
              <a:buFont typeface="+mj-lt"/>
              <a:buAutoNum type="arabicPeriod"/>
            </a:pPr>
            <a:r>
              <a:rPr lang="es-CO" sz="1400" dirty="0" err="1">
                <a:latin typeface="Arial Narrow"/>
                <a:ea typeface="Arial Narrow"/>
                <a:cs typeface="Arial Narrow"/>
                <a:sym typeface="Arial Narrow"/>
              </a:rPr>
              <a:t>Indireccion</a:t>
            </a:r>
            <a:r>
              <a:rPr lang="es-CO" sz="1400" dirty="0">
                <a:latin typeface="Arial Narrow"/>
                <a:ea typeface="Arial Narrow"/>
                <a:cs typeface="Arial Narrow"/>
                <a:sym typeface="Arial Narrow"/>
              </a:rPr>
              <a:t>.</a:t>
            </a:r>
          </a:p>
          <a:p>
            <a:pPr marL="1257300" lvl="1">
              <a:lnSpc>
                <a:spcPct val="100000"/>
              </a:lnSpc>
              <a:buFont typeface="+mj-lt"/>
              <a:buAutoNum type="arabicPeriod"/>
            </a:pPr>
            <a:r>
              <a:rPr lang="es-CO" sz="1400" dirty="0">
                <a:latin typeface="Arial Narrow"/>
                <a:ea typeface="Arial Narrow"/>
                <a:cs typeface="Arial Narrow"/>
                <a:sym typeface="Arial Narrow"/>
              </a:rPr>
              <a:t>Polimorfismo.</a:t>
            </a:r>
          </a:p>
          <a:p>
            <a:pPr marL="1257300" lvl="1">
              <a:lnSpc>
                <a:spcPct val="100000"/>
              </a:lnSpc>
              <a:buFont typeface="+mj-lt"/>
              <a:buAutoNum type="arabicPeriod"/>
            </a:pPr>
            <a:r>
              <a:rPr lang="es-CO" sz="1400" dirty="0">
                <a:latin typeface="Arial Narrow"/>
                <a:ea typeface="Arial Narrow"/>
                <a:cs typeface="Arial Narrow"/>
                <a:sym typeface="Arial Narrow"/>
              </a:rPr>
              <a:t>Variaciones protegidas.</a:t>
            </a:r>
          </a:p>
          <a:p>
            <a:pPr marL="800100">
              <a:lnSpc>
                <a:spcPct val="100000"/>
              </a:lnSpc>
              <a:buFont typeface="+mj-lt"/>
              <a:buAutoNum type="arabicPeriod"/>
            </a:pPr>
            <a:endParaRPr lang="es-CO" sz="1400" dirty="0">
              <a:latin typeface="Arial Narrow"/>
              <a:ea typeface="Arial Narrow"/>
              <a:cs typeface="Arial Narrow"/>
              <a:sym typeface="Arial Narrow"/>
            </a:endParaRPr>
          </a:p>
        </p:txBody>
      </p:sp>
    </p:spTree>
    <p:extLst>
      <p:ext uri="{BB962C8B-B14F-4D97-AF65-F5344CB8AC3E}">
        <p14:creationId xmlns:p14="http://schemas.microsoft.com/office/powerpoint/2010/main" val="501641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HERRAMIENTAS PARA PRUEBAS UNITARIAS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483206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Existen numerosas herramientas para realizar pruebas unitarias, tanto gratuitas como comerciales. Algunas de las más populares incluyen:</a:t>
            </a:r>
          </a:p>
          <a:p>
            <a:pPr indent="0">
              <a:lnSpc>
                <a:spcPct val="100000"/>
              </a:lnSpc>
              <a:buNone/>
            </a:pPr>
            <a:r>
              <a:rPr lang="es-CO" sz="2400" dirty="0" err="1">
                <a:latin typeface="Arial Narrow"/>
                <a:ea typeface="Arial Narrow"/>
                <a:cs typeface="Arial Narrow"/>
                <a:sym typeface="Arial Narrow"/>
              </a:rPr>
              <a:t>JUnit</a:t>
            </a:r>
            <a:r>
              <a:rPr lang="es-CO" sz="2400" dirty="0">
                <a:latin typeface="Arial Narrow"/>
                <a:ea typeface="Arial Narrow"/>
                <a:cs typeface="Arial Narrow"/>
                <a:sym typeface="Arial Narrow"/>
              </a:rPr>
              <a:t>: Para Java</a:t>
            </a:r>
          </a:p>
          <a:p>
            <a:pPr indent="0">
              <a:lnSpc>
                <a:spcPct val="100000"/>
              </a:lnSpc>
              <a:buNone/>
            </a:pPr>
            <a:r>
              <a:rPr lang="es-CO" sz="2400" dirty="0" err="1">
                <a:latin typeface="Arial Narrow"/>
                <a:ea typeface="Arial Narrow"/>
                <a:cs typeface="Arial Narrow"/>
                <a:sym typeface="Arial Narrow"/>
              </a:rPr>
              <a:t>NUnit</a:t>
            </a:r>
            <a:r>
              <a:rPr lang="es-CO" sz="2400" dirty="0">
                <a:latin typeface="Arial Narrow"/>
                <a:ea typeface="Arial Narrow"/>
                <a:cs typeface="Arial Narrow"/>
                <a:sym typeface="Arial Narrow"/>
              </a:rPr>
              <a:t>: Para .NET</a:t>
            </a:r>
          </a:p>
          <a:p>
            <a:pPr indent="0">
              <a:lnSpc>
                <a:spcPct val="100000"/>
              </a:lnSpc>
              <a:buNone/>
            </a:pPr>
            <a:r>
              <a:rPr lang="es-CO" sz="2400" dirty="0" err="1">
                <a:latin typeface="Arial Narrow"/>
                <a:ea typeface="Arial Narrow"/>
                <a:cs typeface="Arial Narrow"/>
                <a:sym typeface="Arial Narrow"/>
              </a:rPr>
              <a:t>Pytest</a:t>
            </a:r>
            <a:r>
              <a:rPr lang="es-CO" sz="2400" dirty="0">
                <a:latin typeface="Arial Narrow"/>
                <a:ea typeface="Arial Narrow"/>
                <a:cs typeface="Arial Narrow"/>
                <a:sym typeface="Arial Narrow"/>
              </a:rPr>
              <a:t>: Para Python</a:t>
            </a:r>
          </a:p>
          <a:p>
            <a:pPr indent="0">
              <a:lnSpc>
                <a:spcPct val="100000"/>
              </a:lnSpc>
              <a:buNone/>
            </a:pPr>
            <a:r>
              <a:rPr lang="es-CO" sz="2400" dirty="0" err="1">
                <a:latin typeface="Arial Narrow"/>
                <a:ea typeface="Arial Narrow"/>
                <a:cs typeface="Arial Narrow"/>
                <a:sym typeface="Arial Narrow"/>
              </a:rPr>
              <a:t>Jest</a:t>
            </a:r>
            <a:r>
              <a:rPr lang="es-CO" sz="2400" dirty="0">
                <a:latin typeface="Arial Narrow"/>
                <a:ea typeface="Arial Narrow"/>
                <a:cs typeface="Arial Narrow"/>
                <a:sym typeface="Arial Narrow"/>
              </a:rPr>
              <a:t>: Para JavaScript</a:t>
            </a:r>
          </a:p>
        </p:txBody>
      </p:sp>
    </p:spTree>
    <p:extLst>
      <p:ext uri="{BB962C8B-B14F-4D97-AF65-F5344CB8AC3E}">
        <p14:creationId xmlns:p14="http://schemas.microsoft.com/office/powerpoint/2010/main" val="33919291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HERRAMIENTAS PARA PRUEBAS UNITARIAS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483206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Existen numerosas herramientas para realizar pruebas unitarias, tanto gratuitas como comerciales. Algunas de las más populares incluyen:</a:t>
            </a:r>
          </a:p>
          <a:p>
            <a:pPr indent="0">
              <a:lnSpc>
                <a:spcPct val="100000"/>
              </a:lnSpc>
              <a:buNone/>
            </a:pPr>
            <a:r>
              <a:rPr lang="es-CO" sz="2400" dirty="0" err="1">
                <a:latin typeface="Arial Narrow"/>
                <a:ea typeface="Arial Narrow"/>
                <a:cs typeface="Arial Narrow"/>
                <a:sym typeface="Arial Narrow"/>
              </a:rPr>
              <a:t>JUnit</a:t>
            </a:r>
            <a:r>
              <a:rPr lang="es-CO" sz="2400" dirty="0">
                <a:latin typeface="Arial Narrow"/>
                <a:ea typeface="Arial Narrow"/>
                <a:cs typeface="Arial Narrow"/>
                <a:sym typeface="Arial Narrow"/>
              </a:rPr>
              <a:t>: Para Java</a:t>
            </a:r>
          </a:p>
          <a:p>
            <a:pPr indent="0">
              <a:lnSpc>
                <a:spcPct val="100000"/>
              </a:lnSpc>
              <a:buNone/>
            </a:pPr>
            <a:r>
              <a:rPr lang="es-CO" sz="2400" dirty="0" err="1">
                <a:latin typeface="Arial Narrow"/>
                <a:ea typeface="Arial Narrow"/>
                <a:cs typeface="Arial Narrow"/>
                <a:sym typeface="Arial Narrow"/>
              </a:rPr>
              <a:t>NUnit</a:t>
            </a:r>
            <a:r>
              <a:rPr lang="es-CO" sz="2400" dirty="0">
                <a:latin typeface="Arial Narrow"/>
                <a:ea typeface="Arial Narrow"/>
                <a:cs typeface="Arial Narrow"/>
                <a:sym typeface="Arial Narrow"/>
              </a:rPr>
              <a:t>: Para .NET</a:t>
            </a:r>
          </a:p>
          <a:p>
            <a:pPr indent="0">
              <a:lnSpc>
                <a:spcPct val="100000"/>
              </a:lnSpc>
              <a:buNone/>
            </a:pPr>
            <a:r>
              <a:rPr lang="es-CO" sz="2400" dirty="0" err="1">
                <a:latin typeface="Arial Narrow"/>
                <a:ea typeface="Arial Narrow"/>
                <a:cs typeface="Arial Narrow"/>
                <a:sym typeface="Arial Narrow"/>
              </a:rPr>
              <a:t>Pytest</a:t>
            </a:r>
            <a:r>
              <a:rPr lang="es-CO" sz="2400" dirty="0">
                <a:latin typeface="Arial Narrow"/>
                <a:ea typeface="Arial Narrow"/>
                <a:cs typeface="Arial Narrow"/>
                <a:sym typeface="Arial Narrow"/>
              </a:rPr>
              <a:t>: Para Python</a:t>
            </a:r>
          </a:p>
          <a:p>
            <a:pPr indent="0">
              <a:lnSpc>
                <a:spcPct val="100000"/>
              </a:lnSpc>
              <a:buNone/>
            </a:pPr>
            <a:r>
              <a:rPr lang="es-CO" sz="2400" dirty="0" err="1">
                <a:latin typeface="Arial Narrow"/>
                <a:ea typeface="Arial Narrow"/>
                <a:cs typeface="Arial Narrow"/>
                <a:sym typeface="Arial Narrow"/>
              </a:rPr>
              <a:t>Jest</a:t>
            </a:r>
            <a:r>
              <a:rPr lang="es-CO" sz="2400" dirty="0">
                <a:latin typeface="Arial Narrow"/>
                <a:ea typeface="Arial Narrow"/>
                <a:cs typeface="Arial Narrow"/>
                <a:sym typeface="Arial Narrow"/>
              </a:rPr>
              <a:t>: Para JavaScript</a:t>
            </a:r>
          </a:p>
        </p:txBody>
      </p:sp>
    </p:spTree>
    <p:extLst>
      <p:ext uri="{BB962C8B-B14F-4D97-AF65-F5344CB8AC3E}">
        <p14:creationId xmlns:p14="http://schemas.microsoft.com/office/powerpoint/2010/main" val="20907424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12347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err="1">
                <a:latin typeface="Arial Narrow"/>
                <a:ea typeface="Arial Narrow"/>
                <a:cs typeface="Arial Narrow"/>
                <a:sym typeface="Arial Narrow"/>
              </a:rPr>
              <a:t>JUnit</a:t>
            </a:r>
            <a:r>
              <a:rPr lang="es-CO" sz="2200" dirty="0">
                <a:latin typeface="Arial Narrow"/>
                <a:ea typeface="Arial Narrow"/>
                <a:cs typeface="Arial Narrow"/>
                <a:sym typeface="Arial Narrow"/>
              </a:rPr>
              <a:t> es un </a:t>
            </a:r>
            <a:r>
              <a:rPr lang="es-CO" sz="2200" dirty="0" err="1">
                <a:latin typeface="Arial Narrow"/>
                <a:ea typeface="Arial Narrow"/>
                <a:cs typeface="Arial Narrow"/>
                <a:sym typeface="Arial Narrow"/>
              </a:rPr>
              <a:t>framework</a:t>
            </a:r>
            <a:r>
              <a:rPr lang="es-CO" sz="2200" dirty="0">
                <a:latin typeface="Arial Narrow"/>
                <a:ea typeface="Arial Narrow"/>
                <a:cs typeface="Arial Narrow"/>
                <a:sym typeface="Arial Narrow"/>
              </a:rPr>
              <a:t> de pruebas unitarias muy popular en el mundo Java. Nos permite escribir y ejecutar pruebas automatizadas para verificar el correcto funcionamiento de pequeñas unidades de código, como métodos o clases individuales.</a:t>
            </a:r>
          </a:p>
          <a:p>
            <a:pPr indent="0">
              <a:lnSpc>
                <a:spcPct val="100000"/>
              </a:lnSpc>
              <a:buNone/>
            </a:pPr>
            <a:r>
              <a:rPr lang="es-CO" sz="2200" dirty="0">
                <a:latin typeface="Arial Narrow"/>
                <a:ea typeface="Arial Narrow"/>
                <a:cs typeface="Arial Narrow"/>
                <a:sym typeface="Arial Narrow"/>
              </a:rPr>
              <a:t>¿Por qué usar </a:t>
            </a:r>
            <a:r>
              <a:rPr lang="es-CO" sz="2200" dirty="0" err="1">
                <a:latin typeface="Arial Narrow"/>
                <a:ea typeface="Arial Narrow"/>
                <a:cs typeface="Arial Narrow"/>
                <a:sym typeface="Arial Narrow"/>
              </a:rPr>
              <a:t>JUnit</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Automatización: Permite ejecutar pruebas de manera automática, ahorrando tiempo y esfuerzo.</a:t>
            </a:r>
          </a:p>
          <a:p>
            <a:pPr indent="0">
              <a:lnSpc>
                <a:spcPct val="100000"/>
              </a:lnSpc>
              <a:buNone/>
            </a:pPr>
            <a:r>
              <a:rPr lang="es-CO" sz="2200" dirty="0">
                <a:latin typeface="Arial Narrow"/>
                <a:ea typeface="Arial Narrow"/>
                <a:cs typeface="Arial Narrow"/>
                <a:sym typeface="Arial Narrow"/>
              </a:rPr>
              <a:t>Fiabilidad: Garantiza que el código funcione como se espera, incluso después de realizar cambios.</a:t>
            </a:r>
          </a:p>
          <a:p>
            <a:pPr indent="0">
              <a:lnSpc>
                <a:spcPct val="100000"/>
              </a:lnSpc>
              <a:buNone/>
            </a:pPr>
            <a:r>
              <a:rPr lang="es-CO" sz="2200" dirty="0">
                <a:latin typeface="Arial Narrow"/>
                <a:ea typeface="Arial Narrow"/>
                <a:cs typeface="Arial Narrow"/>
                <a:sym typeface="Arial Narrow"/>
              </a:rPr>
              <a:t>Facilidad de uso: Proporciona una sintaxis sencilla y anotaciones para definir y ejecutar pruebas.</a:t>
            </a:r>
          </a:p>
          <a:p>
            <a:pPr indent="0">
              <a:lnSpc>
                <a:spcPct val="100000"/>
              </a:lnSpc>
              <a:buNone/>
            </a:pPr>
            <a:r>
              <a:rPr lang="es-CO" sz="2200" dirty="0">
                <a:latin typeface="Arial Narrow"/>
                <a:ea typeface="Arial Narrow"/>
                <a:cs typeface="Arial Narrow"/>
                <a:sym typeface="Arial Narrow"/>
              </a:rPr>
              <a:t>Integración: Se integra fácilmente con otros </a:t>
            </a:r>
            <a:r>
              <a:rPr lang="es-CO" sz="2200" dirty="0" err="1">
                <a:latin typeface="Arial Narrow"/>
                <a:ea typeface="Arial Narrow"/>
                <a:cs typeface="Arial Narrow"/>
                <a:sym typeface="Arial Narrow"/>
              </a:rPr>
              <a:t>frameworks</a:t>
            </a:r>
            <a:r>
              <a:rPr lang="es-CO" sz="2200" dirty="0">
                <a:latin typeface="Arial Narrow"/>
                <a:ea typeface="Arial Narrow"/>
                <a:cs typeface="Arial Narrow"/>
                <a:sym typeface="Arial Narrow"/>
              </a:rPr>
              <a:t> y herramientas de desarrollo.</a:t>
            </a: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29934037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USAR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12347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Mayor confianza en el código: Al tener pruebas unitarias, se puede modificar el código con mayor seguridad, sabiendo que las pruebas detectarán cualquier error introducido.</a:t>
            </a:r>
          </a:p>
          <a:p>
            <a:pPr marL="800100">
              <a:lnSpc>
                <a:spcPct val="100000"/>
              </a:lnSpc>
            </a:pPr>
            <a:r>
              <a:rPr lang="es-CO" sz="2200" dirty="0">
                <a:latin typeface="Arial Narrow"/>
                <a:ea typeface="Arial Narrow"/>
                <a:cs typeface="Arial Narrow"/>
                <a:sym typeface="Arial Narrow"/>
              </a:rPr>
              <a:t>Mejora la calidad del código: Las pruebas unitarias fomentan la escritura de código más modular, </a:t>
            </a:r>
            <a:r>
              <a:rPr lang="es-CO" sz="2200" dirty="0" err="1">
                <a:latin typeface="Arial Narrow"/>
                <a:ea typeface="Arial Narrow"/>
                <a:cs typeface="Arial Narrow"/>
                <a:sym typeface="Arial Narrow"/>
              </a:rPr>
              <a:t>testable</a:t>
            </a:r>
            <a:r>
              <a:rPr lang="es-CO" sz="2200" dirty="0">
                <a:latin typeface="Arial Narrow"/>
                <a:ea typeface="Arial Narrow"/>
                <a:cs typeface="Arial Narrow"/>
                <a:sym typeface="Arial Narrow"/>
              </a:rPr>
              <a:t> y mantenible.</a:t>
            </a:r>
          </a:p>
          <a:p>
            <a:pPr marL="800100">
              <a:lnSpc>
                <a:spcPct val="100000"/>
              </a:lnSpc>
            </a:pPr>
            <a:r>
              <a:rPr lang="es-CO" sz="2200" dirty="0">
                <a:latin typeface="Arial Narrow"/>
                <a:ea typeface="Arial Narrow"/>
                <a:cs typeface="Arial Narrow"/>
                <a:sym typeface="Arial Narrow"/>
              </a:rPr>
              <a:t>Facilita la depuración: Al aislar los errores en pequeñas unidades de código, se agiliza el proceso de depuración.</a:t>
            </a:r>
          </a:p>
          <a:p>
            <a:pPr marL="800100">
              <a:lnSpc>
                <a:spcPct val="100000"/>
              </a:lnSpc>
            </a:pPr>
            <a:r>
              <a:rPr lang="es-CO" sz="2200" dirty="0">
                <a:latin typeface="Arial Narrow"/>
                <a:ea typeface="Arial Narrow"/>
                <a:cs typeface="Arial Narrow"/>
                <a:sym typeface="Arial Narrow"/>
              </a:rPr>
              <a:t>Integración con herramientas CI/CD: Se puede integrar </a:t>
            </a:r>
            <a:r>
              <a:rPr lang="es-CO" sz="2200" dirty="0" err="1">
                <a:latin typeface="Arial Narrow"/>
                <a:ea typeface="Arial Narrow"/>
                <a:cs typeface="Arial Narrow"/>
                <a:sym typeface="Arial Narrow"/>
              </a:rPr>
              <a:t>JUnit</a:t>
            </a:r>
            <a:r>
              <a:rPr lang="es-CO" sz="2200" dirty="0">
                <a:latin typeface="Arial Narrow"/>
                <a:ea typeface="Arial Narrow"/>
                <a:cs typeface="Arial Narrow"/>
                <a:sym typeface="Arial Narrow"/>
              </a:rPr>
              <a:t> con herramientas de integración continua y despliegue continuo para automatizar el proceso de construcción y prueba del software.</a:t>
            </a:r>
          </a:p>
        </p:txBody>
      </p:sp>
    </p:spTree>
    <p:extLst>
      <p:ext uri="{BB962C8B-B14F-4D97-AF65-F5344CB8AC3E}">
        <p14:creationId xmlns:p14="http://schemas.microsoft.com/office/powerpoint/2010/main" val="247687306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BASICO DE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3934673" cy="71105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Tenemos el siguiente código:</a:t>
            </a:r>
          </a:p>
        </p:txBody>
      </p:sp>
      <p:sp>
        <p:nvSpPr>
          <p:cNvPr id="3" name="Google Shape;104;p2">
            <a:extLst>
              <a:ext uri="{FF2B5EF4-FFF2-40B4-BE49-F238E27FC236}">
                <a16:creationId xmlns:a16="http://schemas.microsoft.com/office/drawing/2014/main" id="{6870DA43-36C6-139D-454E-B2C3147D1D52}"/>
              </a:ext>
            </a:extLst>
          </p:cNvPr>
          <p:cNvSpPr txBox="1">
            <a:spLocks/>
          </p:cNvSpPr>
          <p:nvPr/>
        </p:nvSpPr>
        <p:spPr>
          <a:xfrm>
            <a:off x="5440386" y="1610757"/>
            <a:ext cx="3934673" cy="71105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200" dirty="0">
                <a:latin typeface="Arial Narrow"/>
                <a:ea typeface="Arial Narrow"/>
                <a:cs typeface="Arial Narrow"/>
                <a:sym typeface="Arial Narrow"/>
              </a:rPr>
              <a:t>Una prueba unitaria seria:</a:t>
            </a:r>
          </a:p>
        </p:txBody>
      </p:sp>
      <p:pic>
        <p:nvPicPr>
          <p:cNvPr id="5" name="Imagen 4">
            <a:extLst>
              <a:ext uri="{FF2B5EF4-FFF2-40B4-BE49-F238E27FC236}">
                <a16:creationId xmlns:a16="http://schemas.microsoft.com/office/drawing/2014/main" id="{938B9F63-B735-70E9-3C23-F18F6EC97D00}"/>
              </a:ext>
            </a:extLst>
          </p:cNvPr>
          <p:cNvPicPr>
            <a:picLocks noChangeAspect="1"/>
          </p:cNvPicPr>
          <p:nvPr/>
        </p:nvPicPr>
        <p:blipFill>
          <a:blip r:embed="rId3"/>
          <a:stretch>
            <a:fillRect/>
          </a:stretch>
        </p:blipFill>
        <p:spPr>
          <a:xfrm>
            <a:off x="1268436" y="2332514"/>
            <a:ext cx="4171950" cy="1600200"/>
          </a:xfrm>
          <a:prstGeom prst="rect">
            <a:avLst/>
          </a:prstGeom>
        </p:spPr>
      </p:pic>
      <p:pic>
        <p:nvPicPr>
          <p:cNvPr id="7" name="Imagen 6">
            <a:extLst>
              <a:ext uri="{FF2B5EF4-FFF2-40B4-BE49-F238E27FC236}">
                <a16:creationId xmlns:a16="http://schemas.microsoft.com/office/drawing/2014/main" id="{2057EB46-DF21-0FC0-8E79-C30897FE1929}"/>
              </a:ext>
            </a:extLst>
          </p:cNvPr>
          <p:cNvPicPr>
            <a:picLocks noChangeAspect="1"/>
          </p:cNvPicPr>
          <p:nvPr/>
        </p:nvPicPr>
        <p:blipFill>
          <a:blip r:embed="rId4"/>
          <a:stretch>
            <a:fillRect/>
          </a:stretch>
        </p:blipFill>
        <p:spPr>
          <a:xfrm>
            <a:off x="5973172" y="2332514"/>
            <a:ext cx="4414412" cy="2042489"/>
          </a:xfrm>
          <a:prstGeom prst="rect">
            <a:avLst/>
          </a:prstGeom>
        </p:spPr>
      </p:pic>
    </p:spTree>
    <p:extLst>
      <p:ext uri="{BB962C8B-B14F-4D97-AF65-F5344CB8AC3E}">
        <p14:creationId xmlns:p14="http://schemas.microsoft.com/office/powerpoint/2010/main" val="391515207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AVANZADO CON ANOTACIONES DE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6870DA43-36C6-139D-454E-B2C3147D1D52}"/>
              </a:ext>
            </a:extLst>
          </p:cNvPr>
          <p:cNvSpPr txBox="1">
            <a:spLocks/>
          </p:cNvSpPr>
          <p:nvPr/>
        </p:nvSpPr>
        <p:spPr>
          <a:xfrm>
            <a:off x="191730" y="1623798"/>
            <a:ext cx="3934673" cy="71105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200" dirty="0">
                <a:latin typeface="Arial Narrow"/>
                <a:ea typeface="Arial Narrow"/>
                <a:cs typeface="Arial Narrow"/>
                <a:sym typeface="Arial Narrow"/>
              </a:rPr>
              <a:t>Una prueba unitaria seria:</a:t>
            </a:r>
          </a:p>
        </p:txBody>
      </p:sp>
      <p:pic>
        <p:nvPicPr>
          <p:cNvPr id="10" name="Imagen 9">
            <a:extLst>
              <a:ext uri="{FF2B5EF4-FFF2-40B4-BE49-F238E27FC236}">
                <a16:creationId xmlns:a16="http://schemas.microsoft.com/office/drawing/2014/main" id="{DB8FFEF3-60A8-43EA-5857-E73346AC20AF}"/>
              </a:ext>
            </a:extLst>
          </p:cNvPr>
          <p:cNvPicPr>
            <a:picLocks noChangeAspect="1"/>
          </p:cNvPicPr>
          <p:nvPr/>
        </p:nvPicPr>
        <p:blipFill>
          <a:blip r:embed="rId3"/>
          <a:stretch>
            <a:fillRect/>
          </a:stretch>
        </p:blipFill>
        <p:spPr>
          <a:xfrm>
            <a:off x="2706625" y="2332513"/>
            <a:ext cx="5831002" cy="4371091"/>
          </a:xfrm>
          <a:prstGeom prst="rect">
            <a:avLst/>
          </a:prstGeom>
        </p:spPr>
      </p:pic>
    </p:spTree>
    <p:extLst>
      <p:ext uri="{BB962C8B-B14F-4D97-AF65-F5344CB8AC3E}">
        <p14:creationId xmlns:p14="http://schemas.microsoft.com/office/powerpoint/2010/main" val="19483360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ANOTACIONES COMUNES DE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86131"/>
            <a:ext cx="9643800" cy="523654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@Test: Indica que un método es una prueba unitaria.</a:t>
            </a:r>
          </a:p>
          <a:p>
            <a:pPr indent="0">
              <a:lnSpc>
                <a:spcPct val="100000"/>
              </a:lnSpc>
              <a:buNone/>
            </a:pPr>
            <a:r>
              <a:rPr lang="es-CO" sz="1800" dirty="0">
                <a:latin typeface="Arial Narrow"/>
                <a:ea typeface="Arial Narrow"/>
                <a:cs typeface="Arial Narrow"/>
                <a:sym typeface="Arial Narrow"/>
              </a:rPr>
              <a:t>@BeforeEach: Se ejecuta antes de cada método de prueba.</a:t>
            </a:r>
          </a:p>
          <a:p>
            <a:pPr indent="0">
              <a:lnSpc>
                <a:spcPct val="100000"/>
              </a:lnSpc>
              <a:buNone/>
            </a:pPr>
            <a:r>
              <a:rPr lang="es-CO" sz="1800" dirty="0">
                <a:latin typeface="Arial Narrow"/>
                <a:ea typeface="Arial Narrow"/>
                <a:cs typeface="Arial Narrow"/>
                <a:sym typeface="Arial Narrow"/>
              </a:rPr>
              <a:t>@AfterEach: Se ejecuta después de cada método de prueba.</a:t>
            </a:r>
          </a:p>
          <a:p>
            <a:pPr indent="0">
              <a:lnSpc>
                <a:spcPct val="100000"/>
              </a:lnSpc>
              <a:buNone/>
            </a:pPr>
            <a:r>
              <a:rPr lang="es-CO" sz="1800" dirty="0">
                <a:latin typeface="Arial Narrow"/>
                <a:ea typeface="Arial Narrow"/>
                <a:cs typeface="Arial Narrow"/>
                <a:sym typeface="Arial Narrow"/>
              </a:rPr>
              <a:t>@BeforeAll: Se ejecuta una sola vez antes de todas las pruebas de la clase.</a:t>
            </a:r>
          </a:p>
          <a:p>
            <a:pPr indent="0">
              <a:lnSpc>
                <a:spcPct val="100000"/>
              </a:lnSpc>
              <a:buNone/>
            </a:pPr>
            <a:r>
              <a:rPr lang="es-CO" sz="1800" dirty="0">
                <a:latin typeface="Arial Narrow"/>
                <a:ea typeface="Arial Narrow"/>
                <a:cs typeface="Arial Narrow"/>
                <a:sym typeface="Arial Narrow"/>
              </a:rPr>
              <a:t>@AfterAll: Se ejecuta una sola vez después de todas las pruebas de la clase.</a:t>
            </a:r>
          </a:p>
          <a:p>
            <a:pPr indent="0">
              <a:lnSpc>
                <a:spcPct val="100000"/>
              </a:lnSpc>
              <a:buNone/>
            </a:pPr>
            <a:r>
              <a:rPr lang="es-CO" sz="1800" dirty="0">
                <a:latin typeface="Arial Narrow"/>
                <a:ea typeface="Arial Narrow"/>
                <a:cs typeface="Arial Narrow"/>
                <a:sym typeface="Arial Narrow"/>
              </a:rPr>
              <a:t>@Disabled: Deshabilita una prueba.</a:t>
            </a:r>
          </a:p>
          <a:p>
            <a:pPr indent="0">
              <a:lnSpc>
                <a:spcPct val="100000"/>
              </a:lnSpc>
              <a:buNone/>
            </a:pPr>
            <a:r>
              <a:rPr lang="es-CO" sz="1800" dirty="0">
                <a:latin typeface="Arial Narrow"/>
                <a:ea typeface="Arial Narrow"/>
                <a:cs typeface="Arial Narrow"/>
                <a:sym typeface="Arial Narrow"/>
              </a:rPr>
              <a:t>@RepeatedTest: Permite repetir una prueba un número específico de veces.</a:t>
            </a:r>
          </a:p>
          <a:p>
            <a:pPr indent="0">
              <a:lnSpc>
                <a:spcPct val="100000"/>
              </a:lnSpc>
              <a:buNone/>
            </a:pPr>
            <a:r>
              <a:rPr lang="es-CO" sz="1800" dirty="0">
                <a:latin typeface="Arial Narrow"/>
                <a:ea typeface="Arial Narrow"/>
                <a:cs typeface="Arial Narrow"/>
                <a:sym typeface="Arial Narrow"/>
              </a:rPr>
              <a:t>@DisplayName: Asigna un nombre descriptivo a una prueba.</a:t>
            </a:r>
          </a:p>
          <a:p>
            <a:pPr indent="0">
              <a:lnSpc>
                <a:spcPct val="100000"/>
              </a:lnSpc>
              <a:buNone/>
            </a:pPr>
            <a:r>
              <a:rPr lang="es-CO" sz="1800" dirty="0">
                <a:latin typeface="Arial Narrow"/>
                <a:ea typeface="Arial Narrow"/>
                <a:cs typeface="Arial Narrow"/>
                <a:sym typeface="Arial Narrow"/>
              </a:rPr>
              <a:t>@Tag: Asigna una etiqueta a una prueba para facilitar la agrupación y filtrado.</a:t>
            </a:r>
          </a:p>
          <a:p>
            <a:pPr indent="0">
              <a:lnSpc>
                <a:spcPct val="100000"/>
              </a:lnSpc>
              <a:buNone/>
            </a:pPr>
            <a:r>
              <a:rPr lang="es-CO" sz="1800" dirty="0">
                <a:latin typeface="Arial Narrow"/>
                <a:ea typeface="Arial Narrow"/>
                <a:cs typeface="Arial Narrow"/>
                <a:sym typeface="Arial Narrow"/>
              </a:rPr>
              <a:t>@ParameterizedTest: Permite parametrizar una prueba con diferentes conjuntos de datos.</a:t>
            </a:r>
          </a:p>
          <a:p>
            <a:pPr indent="0">
              <a:lnSpc>
                <a:spcPct val="100000"/>
              </a:lnSpc>
              <a:buNone/>
            </a:pPr>
            <a:r>
              <a:rPr lang="es-CO" sz="1800" dirty="0">
                <a:latin typeface="Arial Narrow"/>
                <a:ea typeface="Arial Narrow"/>
                <a:cs typeface="Arial Narrow"/>
                <a:sym typeface="Arial Narrow"/>
              </a:rPr>
              <a:t>@CsvSource: Proporciona una fuente de datos CSV para pruebas parametrizadas.</a:t>
            </a:r>
          </a:p>
          <a:p>
            <a:pPr indent="0">
              <a:lnSpc>
                <a:spcPct val="100000"/>
              </a:lnSpc>
              <a:buNone/>
            </a:pPr>
            <a:r>
              <a:rPr lang="es-CO" sz="1800" dirty="0">
                <a:latin typeface="Arial Narrow"/>
                <a:ea typeface="Arial Narrow"/>
                <a:cs typeface="Arial Narrow"/>
                <a:sym typeface="Arial Narrow"/>
              </a:rPr>
              <a:t>@CsvFileSource: Carga datos de un archivo CSV para pruebas parametrizadas.</a:t>
            </a:r>
          </a:p>
          <a:p>
            <a:pPr indent="0">
              <a:lnSpc>
                <a:spcPct val="100000"/>
              </a:lnSpc>
              <a:buNone/>
            </a:pPr>
            <a:r>
              <a:rPr lang="es-CO" sz="1800" dirty="0">
                <a:latin typeface="Arial Narrow"/>
                <a:ea typeface="Arial Narrow"/>
                <a:cs typeface="Arial Narrow"/>
                <a:sym typeface="Arial Narrow"/>
              </a:rPr>
              <a:t>@MethodSource: Indica un método que proporciona los datos para pruebas parametrizadas.</a:t>
            </a:r>
          </a:p>
        </p:txBody>
      </p:sp>
    </p:spTree>
    <p:extLst>
      <p:ext uri="{BB962C8B-B14F-4D97-AF65-F5344CB8AC3E}">
        <p14:creationId xmlns:p14="http://schemas.microsoft.com/office/powerpoint/2010/main" val="23271418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ASERCIONES COMUNES DE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23654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err="1">
                <a:latin typeface="Arial Narrow"/>
                <a:ea typeface="Arial Narrow"/>
                <a:cs typeface="Arial Narrow"/>
                <a:sym typeface="Arial Narrow"/>
              </a:rPr>
              <a:t>assertEquals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expected</a:t>
            </a:r>
            <a:r>
              <a:rPr lang="es-CO" sz="2200" dirty="0">
                <a:latin typeface="Arial Narrow"/>
                <a:ea typeface="Arial Narrow"/>
                <a:cs typeface="Arial Narrow"/>
                <a:sym typeface="Arial Narrow"/>
              </a:rPr>
              <a:t>, actual): Comprueba si el valor actual es igual al valor esperado.</a:t>
            </a:r>
          </a:p>
          <a:p>
            <a:pPr indent="0">
              <a:lnSpc>
                <a:spcPct val="100000"/>
              </a:lnSpc>
              <a:buNone/>
            </a:pPr>
            <a:r>
              <a:rPr lang="es-CO" sz="2200" dirty="0" err="1">
                <a:latin typeface="Arial Narrow"/>
                <a:ea typeface="Arial Narrow"/>
                <a:cs typeface="Arial Narrow"/>
                <a:sym typeface="Arial Narrow"/>
              </a:rPr>
              <a:t>assertNotEquals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unexpected</a:t>
            </a:r>
            <a:r>
              <a:rPr lang="es-CO" sz="2200" dirty="0">
                <a:latin typeface="Arial Narrow"/>
                <a:ea typeface="Arial Narrow"/>
                <a:cs typeface="Arial Narrow"/>
                <a:sym typeface="Arial Narrow"/>
              </a:rPr>
              <a:t>, actual): Comprueba si el valor actual es diferente del valor inesperado.</a:t>
            </a:r>
          </a:p>
          <a:p>
            <a:pPr indent="0">
              <a:lnSpc>
                <a:spcPct val="100000"/>
              </a:lnSpc>
              <a:buNone/>
            </a:pPr>
            <a:r>
              <a:rPr lang="es-CO" sz="2200" dirty="0" err="1">
                <a:latin typeface="Arial Narrow"/>
                <a:ea typeface="Arial Narrow"/>
                <a:cs typeface="Arial Narrow"/>
                <a:sym typeface="Arial Narrow"/>
              </a:rPr>
              <a:t>assertTrue</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condition</a:t>
            </a:r>
            <a:r>
              <a:rPr lang="es-CO" sz="2200" dirty="0">
                <a:latin typeface="Arial Narrow"/>
                <a:ea typeface="Arial Narrow"/>
                <a:cs typeface="Arial Narrow"/>
                <a:sym typeface="Arial Narrow"/>
              </a:rPr>
              <a:t>): Comprueba si una condición es verdadera.</a:t>
            </a:r>
          </a:p>
          <a:p>
            <a:pPr indent="0">
              <a:lnSpc>
                <a:spcPct val="100000"/>
              </a:lnSpc>
              <a:buNone/>
            </a:pPr>
            <a:r>
              <a:rPr lang="es-CO" sz="2200" dirty="0" err="1">
                <a:latin typeface="Arial Narrow"/>
                <a:ea typeface="Arial Narrow"/>
                <a:cs typeface="Arial Narrow"/>
                <a:sym typeface="Arial Narrow"/>
              </a:rPr>
              <a:t>assertFalse</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condition</a:t>
            </a:r>
            <a:r>
              <a:rPr lang="es-CO" sz="2200" dirty="0">
                <a:latin typeface="Arial Narrow"/>
                <a:ea typeface="Arial Narrow"/>
                <a:cs typeface="Arial Narrow"/>
                <a:sym typeface="Arial Narrow"/>
              </a:rPr>
              <a:t>): Comprueba si una condición es falsa.</a:t>
            </a:r>
          </a:p>
          <a:p>
            <a:pPr indent="0">
              <a:lnSpc>
                <a:spcPct val="100000"/>
              </a:lnSpc>
              <a:buNone/>
            </a:pPr>
            <a:r>
              <a:rPr lang="es-CO" sz="2200" dirty="0" err="1">
                <a:latin typeface="Arial Narrow"/>
                <a:ea typeface="Arial Narrow"/>
                <a:cs typeface="Arial Narrow"/>
                <a:sym typeface="Arial Narrow"/>
              </a:rPr>
              <a:t>assertNull</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object</a:t>
            </a:r>
            <a:r>
              <a:rPr lang="es-CO" sz="2200" dirty="0">
                <a:latin typeface="Arial Narrow"/>
                <a:ea typeface="Arial Narrow"/>
                <a:cs typeface="Arial Narrow"/>
                <a:sym typeface="Arial Narrow"/>
              </a:rPr>
              <a:t>): Comprueba si un objeto es nulo.</a:t>
            </a:r>
          </a:p>
          <a:p>
            <a:pPr indent="0">
              <a:lnSpc>
                <a:spcPct val="100000"/>
              </a:lnSpc>
              <a:buNone/>
            </a:pPr>
            <a:r>
              <a:rPr lang="es-CO" sz="2200" dirty="0" err="1">
                <a:latin typeface="Arial Narrow"/>
                <a:ea typeface="Arial Narrow"/>
                <a:cs typeface="Arial Narrow"/>
                <a:sym typeface="Arial Narrow"/>
              </a:rPr>
              <a:t>assertNotNull</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object</a:t>
            </a:r>
            <a:r>
              <a:rPr lang="es-CO" sz="2200" dirty="0">
                <a:latin typeface="Arial Narrow"/>
                <a:ea typeface="Arial Narrow"/>
                <a:cs typeface="Arial Narrow"/>
                <a:sym typeface="Arial Narrow"/>
              </a:rPr>
              <a:t>): Comprueba si un objeto no es nulo.</a:t>
            </a:r>
          </a:p>
          <a:p>
            <a:pPr indent="0">
              <a:lnSpc>
                <a:spcPct val="100000"/>
              </a:lnSpc>
              <a:buNone/>
            </a:pPr>
            <a:r>
              <a:rPr lang="es-CO" sz="2200" dirty="0" err="1">
                <a:latin typeface="Arial Narrow"/>
                <a:ea typeface="Arial Narrow"/>
                <a:cs typeface="Arial Narrow"/>
                <a:sym typeface="Arial Narrow"/>
              </a:rPr>
              <a:t>assertThrows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expectedException.class</a:t>
            </a:r>
            <a:r>
              <a:rPr lang="es-CO" sz="2200" dirty="0">
                <a:latin typeface="Arial Narrow"/>
                <a:ea typeface="Arial Narrow"/>
                <a:cs typeface="Arial Narrow"/>
                <a:sym typeface="Arial Narrow"/>
              </a:rPr>
              <a:t>, () ): Comprueba si se lanza una excepción específica al ejecutar el código proporcionado.</a:t>
            </a:r>
          </a:p>
          <a:p>
            <a:pPr indent="0">
              <a:lnSpc>
                <a:spcPct val="100000"/>
              </a:lnSpc>
              <a:buNone/>
            </a:pPr>
            <a:r>
              <a:rPr lang="es-CO" sz="2200" dirty="0" err="1">
                <a:latin typeface="Arial Narrow"/>
                <a:ea typeface="Arial Narrow"/>
                <a:cs typeface="Arial Narrow"/>
                <a:sym typeface="Arial Narrow"/>
              </a:rPr>
              <a:t>assertArrayEquals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expectedArray</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actualArray</a:t>
            </a:r>
            <a:r>
              <a:rPr lang="es-CO" sz="2200" dirty="0">
                <a:latin typeface="Arial Narrow"/>
                <a:ea typeface="Arial Narrow"/>
                <a:cs typeface="Arial Narrow"/>
                <a:sym typeface="Arial Narrow"/>
              </a:rPr>
              <a:t>): Compara dos </a:t>
            </a:r>
            <a:r>
              <a:rPr lang="es-CO" sz="2200" dirty="0" err="1">
                <a:latin typeface="Arial Narrow"/>
                <a:ea typeface="Arial Narrow"/>
                <a:cs typeface="Arial Narrow"/>
                <a:sym typeface="Arial Narrow"/>
              </a:rPr>
              <a:t>arrays</a:t>
            </a:r>
            <a:r>
              <a:rPr lang="es-CO" sz="2200" dirty="0">
                <a:latin typeface="Arial Narrow"/>
                <a:ea typeface="Arial Narrow"/>
                <a:cs typeface="Arial Narrow"/>
                <a:sym typeface="Arial Narrow"/>
              </a:rPr>
              <a:t>.</a:t>
            </a:r>
          </a:p>
          <a:p>
            <a:pPr indent="0">
              <a:lnSpc>
                <a:spcPct val="100000"/>
              </a:lnSpc>
              <a:buNone/>
            </a:pPr>
            <a:r>
              <a:rPr lang="es-CO" sz="2200" dirty="0" err="1">
                <a:latin typeface="Arial Narrow"/>
                <a:ea typeface="Arial Narrow"/>
                <a:cs typeface="Arial Narrow"/>
                <a:sym typeface="Arial Narrow"/>
              </a:rPr>
              <a:t>assertIterableEquals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expected</a:t>
            </a:r>
            <a:r>
              <a:rPr lang="es-CO" sz="2200" dirty="0">
                <a:latin typeface="Arial Narrow"/>
                <a:ea typeface="Arial Narrow"/>
                <a:cs typeface="Arial Narrow"/>
                <a:sym typeface="Arial Narrow"/>
              </a:rPr>
              <a:t>, actual): Compara dos iterables (listas, conjuntos, etc.).</a:t>
            </a:r>
          </a:p>
        </p:txBody>
      </p:sp>
    </p:spTree>
    <p:extLst>
      <p:ext uri="{BB962C8B-B14F-4D97-AF65-F5344CB8AC3E}">
        <p14:creationId xmlns:p14="http://schemas.microsoft.com/office/powerpoint/2010/main" val="38813285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PRUEBAS UNITARIAS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84657"/>
            <a:ext cx="9643800" cy="5373343"/>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400" dirty="0">
                <a:latin typeface="Arial Narrow"/>
                <a:ea typeface="Arial Narrow"/>
                <a:cs typeface="Arial Narrow"/>
                <a:sym typeface="Arial Narrow"/>
              </a:rPr>
              <a:t>Hacer uso de los modelos del proyecto para la construcción de las pruebas.</a:t>
            </a:r>
          </a:p>
          <a:p>
            <a:pPr marL="800100">
              <a:lnSpc>
                <a:spcPct val="100000"/>
              </a:lnSpc>
              <a:buFont typeface="+mj-lt"/>
              <a:buAutoNum type="arabicPeriod"/>
            </a:pPr>
            <a:r>
              <a:rPr lang="es-CO" sz="1400" dirty="0">
                <a:latin typeface="Arial Narrow"/>
                <a:ea typeface="Arial Narrow"/>
                <a:cs typeface="Arial Narrow"/>
                <a:sym typeface="Arial Narrow"/>
              </a:rPr>
              <a:t>Escritura de pruebas unitarias: Crea una nueva clase de prueba (nombre de la clase a probar + Test) con al menos 5 casos de prueba.</a:t>
            </a:r>
          </a:p>
          <a:p>
            <a:pPr marL="800100">
              <a:lnSpc>
                <a:spcPct val="100000"/>
              </a:lnSpc>
              <a:buFont typeface="+mj-lt"/>
              <a:buAutoNum type="arabicPeriod"/>
            </a:pPr>
            <a:r>
              <a:rPr lang="es-CO" sz="1400" dirty="0">
                <a:latin typeface="Arial Narrow"/>
                <a:ea typeface="Arial Narrow"/>
                <a:cs typeface="Arial Narrow"/>
                <a:sym typeface="Arial Narrow"/>
              </a:rPr>
              <a:t>Utilizar las siguientes anotaciones:</a:t>
            </a:r>
          </a:p>
          <a:p>
            <a:pPr marL="1257300" lvl="1">
              <a:lnSpc>
                <a:spcPct val="100000"/>
              </a:lnSpc>
              <a:buFont typeface="+mj-lt"/>
              <a:buAutoNum type="arabicPeriod"/>
            </a:pPr>
            <a:r>
              <a:rPr lang="es-CO" sz="1400" dirty="0">
                <a:latin typeface="Arial Narrow"/>
                <a:ea typeface="Arial Narrow"/>
                <a:cs typeface="Arial Narrow"/>
                <a:sym typeface="Arial Narrow"/>
              </a:rPr>
              <a:t>@Test.</a:t>
            </a:r>
          </a:p>
          <a:p>
            <a:pPr marL="1257300" lvl="1">
              <a:lnSpc>
                <a:spcPct val="100000"/>
              </a:lnSpc>
              <a:buFont typeface="+mj-lt"/>
              <a:buAutoNum type="arabicPeriod"/>
            </a:pPr>
            <a:r>
              <a:rPr lang="es-CO" sz="1400" dirty="0">
                <a:latin typeface="Arial Narrow"/>
                <a:ea typeface="Arial Narrow"/>
                <a:cs typeface="Arial Narrow"/>
                <a:sym typeface="Arial Narrow"/>
              </a:rPr>
              <a:t>@BeforeAll.</a:t>
            </a:r>
          </a:p>
          <a:p>
            <a:pPr marL="1257300" lvl="1">
              <a:lnSpc>
                <a:spcPct val="100000"/>
              </a:lnSpc>
              <a:buFont typeface="+mj-lt"/>
              <a:buAutoNum type="arabicPeriod"/>
            </a:pPr>
            <a:r>
              <a:rPr lang="es-CO" sz="1400" dirty="0">
                <a:latin typeface="Arial Narrow"/>
                <a:ea typeface="Arial Narrow"/>
                <a:cs typeface="Arial Narrow"/>
                <a:sym typeface="Arial Narrow"/>
              </a:rPr>
              <a:t>@AfterAll.</a:t>
            </a:r>
          </a:p>
          <a:p>
            <a:pPr marL="1257300" lvl="1">
              <a:lnSpc>
                <a:spcPct val="100000"/>
              </a:lnSpc>
              <a:buFont typeface="+mj-lt"/>
              <a:buAutoNum type="arabicPeriod"/>
            </a:pPr>
            <a:r>
              <a:rPr lang="es-CO" sz="1400" dirty="0">
                <a:latin typeface="Arial Narrow"/>
                <a:ea typeface="Arial Narrow"/>
                <a:cs typeface="Arial Narrow"/>
                <a:sym typeface="Arial Narrow"/>
              </a:rPr>
              <a:t>@BeforeEach.</a:t>
            </a:r>
          </a:p>
          <a:p>
            <a:pPr marL="1257300" lvl="1">
              <a:lnSpc>
                <a:spcPct val="100000"/>
              </a:lnSpc>
              <a:buFont typeface="+mj-lt"/>
              <a:buAutoNum type="arabicPeriod"/>
            </a:pPr>
            <a:r>
              <a:rPr lang="es-CO" sz="1400" dirty="0">
                <a:latin typeface="Arial Narrow"/>
                <a:ea typeface="Arial Narrow"/>
                <a:cs typeface="Arial Narrow"/>
                <a:sym typeface="Arial Narrow"/>
              </a:rPr>
              <a:t>@AfterEach.</a:t>
            </a:r>
          </a:p>
          <a:p>
            <a:pPr marL="1257300" lvl="1">
              <a:lnSpc>
                <a:spcPct val="100000"/>
              </a:lnSpc>
              <a:buFont typeface="+mj-lt"/>
              <a:buAutoNum type="arabicPeriod"/>
            </a:pPr>
            <a:r>
              <a:rPr lang="es-CO" sz="1400" dirty="0">
                <a:latin typeface="Arial Narrow"/>
                <a:ea typeface="Arial Narrow"/>
                <a:cs typeface="Arial Narrow"/>
                <a:sym typeface="Arial Narrow"/>
              </a:rPr>
              <a:t>@RepeatedTest.</a:t>
            </a:r>
          </a:p>
          <a:p>
            <a:pPr marL="800100">
              <a:lnSpc>
                <a:spcPct val="100000"/>
              </a:lnSpc>
              <a:buFont typeface="+mj-lt"/>
              <a:buAutoNum type="arabicPeriod"/>
            </a:pPr>
            <a:r>
              <a:rPr lang="es-CO" sz="1400" dirty="0">
                <a:latin typeface="Arial Narrow"/>
                <a:ea typeface="Arial Narrow"/>
                <a:cs typeface="Arial Narrow"/>
                <a:sym typeface="Arial Narrow"/>
              </a:rPr>
              <a:t>Dentro de cada método de prueba: Crea objetos de la clase a probar; Llamar a los métodos que deseas probar.</a:t>
            </a:r>
          </a:p>
          <a:p>
            <a:pPr marL="800100">
              <a:lnSpc>
                <a:spcPct val="100000"/>
              </a:lnSpc>
              <a:buFont typeface="+mj-lt"/>
              <a:buAutoNum type="arabicPeriod"/>
            </a:pPr>
            <a:r>
              <a:rPr lang="es-CO" sz="1400" dirty="0">
                <a:latin typeface="Arial Narrow"/>
                <a:ea typeface="Arial Narrow"/>
                <a:cs typeface="Arial Narrow"/>
                <a:sym typeface="Arial Narrow"/>
              </a:rPr>
              <a:t>Utiliza los siguientes métodos </a:t>
            </a:r>
            <a:r>
              <a:rPr lang="es-CO" sz="1400" dirty="0" err="1">
                <a:latin typeface="Arial Narrow"/>
                <a:ea typeface="Arial Narrow"/>
                <a:cs typeface="Arial Narrow"/>
                <a:sym typeface="Arial Narrow"/>
              </a:rPr>
              <a:t>assert</a:t>
            </a:r>
            <a:r>
              <a:rPr lang="es-CO" sz="1400" dirty="0">
                <a:latin typeface="Arial Narrow"/>
                <a:ea typeface="Arial Narrow"/>
                <a:cs typeface="Arial Narrow"/>
                <a:sym typeface="Arial Narrow"/>
              </a:rPr>
              <a:t>:</a:t>
            </a:r>
          </a:p>
          <a:p>
            <a:pPr marL="1257300" lvl="1">
              <a:lnSpc>
                <a:spcPct val="100000"/>
              </a:lnSpc>
              <a:buFont typeface="+mj-lt"/>
              <a:buAutoNum type="arabicPeriod"/>
            </a:pPr>
            <a:r>
              <a:rPr lang="es-CO" sz="1400" dirty="0" err="1">
                <a:latin typeface="Arial Narrow"/>
                <a:ea typeface="Arial Narrow"/>
                <a:cs typeface="Arial Narrow"/>
                <a:sym typeface="Arial Narrow"/>
              </a:rPr>
              <a:t>AssertEquals</a:t>
            </a:r>
            <a:r>
              <a:rPr lang="es-CO" sz="1400" dirty="0">
                <a:latin typeface="Arial Narrow"/>
                <a:ea typeface="Arial Narrow"/>
                <a:cs typeface="Arial Narrow"/>
                <a:sym typeface="Arial Narrow"/>
              </a:rPr>
              <a:t>.</a:t>
            </a:r>
          </a:p>
          <a:p>
            <a:pPr marL="1257300" lvl="1">
              <a:lnSpc>
                <a:spcPct val="100000"/>
              </a:lnSpc>
              <a:buFont typeface="+mj-lt"/>
              <a:buAutoNum type="arabicPeriod"/>
            </a:pPr>
            <a:r>
              <a:rPr lang="es-CO" sz="1400" dirty="0" err="1">
                <a:latin typeface="Arial Narrow"/>
                <a:ea typeface="Arial Narrow"/>
                <a:cs typeface="Arial Narrow"/>
                <a:sym typeface="Arial Narrow"/>
              </a:rPr>
              <a:t>AssertNotEquals</a:t>
            </a:r>
            <a:r>
              <a:rPr lang="es-CO" sz="1400" dirty="0">
                <a:latin typeface="Arial Narrow"/>
                <a:ea typeface="Arial Narrow"/>
                <a:cs typeface="Arial Narrow"/>
                <a:sym typeface="Arial Narrow"/>
              </a:rPr>
              <a:t>.</a:t>
            </a:r>
          </a:p>
          <a:p>
            <a:pPr marL="1257300" lvl="1">
              <a:lnSpc>
                <a:spcPct val="100000"/>
              </a:lnSpc>
              <a:buFont typeface="+mj-lt"/>
              <a:buAutoNum type="arabicPeriod"/>
            </a:pPr>
            <a:r>
              <a:rPr lang="es-CO" sz="1400" dirty="0" err="1">
                <a:latin typeface="Arial Narrow"/>
                <a:ea typeface="Arial Narrow"/>
                <a:cs typeface="Arial Narrow"/>
                <a:sym typeface="Arial Narrow"/>
              </a:rPr>
              <a:t>AssertTrue</a:t>
            </a:r>
            <a:r>
              <a:rPr lang="es-CO" sz="1400" dirty="0">
                <a:latin typeface="Arial Narrow"/>
                <a:ea typeface="Arial Narrow"/>
                <a:cs typeface="Arial Narrow"/>
                <a:sym typeface="Arial Narrow"/>
              </a:rPr>
              <a:t>.</a:t>
            </a:r>
          </a:p>
          <a:p>
            <a:pPr marL="1257300" lvl="1">
              <a:lnSpc>
                <a:spcPct val="100000"/>
              </a:lnSpc>
              <a:buFont typeface="+mj-lt"/>
              <a:buAutoNum type="arabicPeriod"/>
            </a:pPr>
            <a:r>
              <a:rPr lang="es-CO" sz="1400" dirty="0" err="1">
                <a:latin typeface="Arial Narrow"/>
                <a:ea typeface="Arial Narrow"/>
                <a:cs typeface="Arial Narrow"/>
                <a:sym typeface="Arial Narrow"/>
              </a:rPr>
              <a:t>AssertFalse</a:t>
            </a:r>
            <a:r>
              <a:rPr lang="es-CO" sz="1400" dirty="0">
                <a:latin typeface="Arial Narrow"/>
                <a:ea typeface="Arial Narrow"/>
                <a:cs typeface="Arial Narrow"/>
                <a:sym typeface="Arial Narrow"/>
              </a:rPr>
              <a:t>.</a:t>
            </a:r>
          </a:p>
          <a:p>
            <a:pPr marL="1257300" lvl="1">
              <a:lnSpc>
                <a:spcPct val="100000"/>
              </a:lnSpc>
              <a:buFont typeface="+mj-lt"/>
              <a:buAutoNum type="arabicPeriod"/>
            </a:pPr>
            <a:r>
              <a:rPr lang="es-CO" sz="1400" dirty="0" err="1">
                <a:latin typeface="Arial Narrow"/>
                <a:ea typeface="Arial Narrow"/>
                <a:cs typeface="Arial Narrow"/>
                <a:sym typeface="Arial Narrow"/>
              </a:rPr>
              <a:t>AssertNull</a:t>
            </a:r>
            <a:r>
              <a:rPr lang="es-CO" sz="1400" dirty="0">
                <a:latin typeface="Arial Narrow"/>
                <a:ea typeface="Arial Narrow"/>
                <a:cs typeface="Arial Narrow"/>
                <a:sym typeface="Arial Narrow"/>
              </a:rPr>
              <a:t>.</a:t>
            </a:r>
          </a:p>
          <a:p>
            <a:pPr marL="1257300" lvl="1">
              <a:lnSpc>
                <a:spcPct val="100000"/>
              </a:lnSpc>
              <a:buFont typeface="+mj-lt"/>
              <a:buAutoNum type="arabicPeriod"/>
            </a:pPr>
            <a:r>
              <a:rPr lang="es-CO" sz="1400" dirty="0" err="1">
                <a:latin typeface="Arial Narrow"/>
                <a:ea typeface="Arial Narrow"/>
                <a:cs typeface="Arial Narrow"/>
                <a:sym typeface="Arial Narrow"/>
              </a:rPr>
              <a:t>AssertNotNull</a:t>
            </a:r>
            <a:r>
              <a:rPr lang="es-CO" sz="1400" dirty="0">
                <a:latin typeface="Arial Narrow"/>
                <a:ea typeface="Arial Narrow"/>
                <a:cs typeface="Arial Narrow"/>
                <a:sym typeface="Arial Narrow"/>
              </a:rPr>
              <a:t>.</a:t>
            </a:r>
          </a:p>
          <a:p>
            <a:pPr marL="1257300" lvl="1">
              <a:lnSpc>
                <a:spcPct val="100000"/>
              </a:lnSpc>
              <a:buFont typeface="+mj-lt"/>
              <a:buAutoNum type="arabicPeriod"/>
            </a:pPr>
            <a:endParaRPr lang="es-CO" sz="1400" dirty="0">
              <a:latin typeface="Arial Narrow"/>
              <a:ea typeface="Arial Narrow"/>
              <a:cs typeface="Arial Narrow"/>
              <a:sym typeface="Arial Narrow"/>
            </a:endParaRPr>
          </a:p>
        </p:txBody>
      </p:sp>
    </p:spTree>
    <p:extLst>
      <p:ext uri="{BB962C8B-B14F-4D97-AF65-F5344CB8AC3E}">
        <p14:creationId xmlns:p14="http://schemas.microsoft.com/office/powerpoint/2010/main" val="378333512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PRUEBAS DE INTEGRACION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Las pruebas de integración son una fase crucial en el desarrollo de software donde se verifica cómo interactúan y funcionan juntos los diferentes módulos o componentes de una aplicación. Es como armar un rompecabezas: Cada pieza (módulo) debe encajar perfectamente con las demás para formar una imagen completa y funcional.</a:t>
            </a:r>
          </a:p>
        </p:txBody>
      </p:sp>
    </p:spTree>
    <p:extLst>
      <p:ext uri="{BB962C8B-B14F-4D97-AF65-F5344CB8AC3E}">
        <p14:creationId xmlns:p14="http://schemas.microsoft.com/office/powerpoint/2010/main" val="3662288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2</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60639"/>
            <a:ext cx="9643800" cy="5124209"/>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200" dirty="0">
                <a:latin typeface="Arial Narrow"/>
                <a:ea typeface="Arial Narrow"/>
                <a:cs typeface="Arial Narrow"/>
                <a:sym typeface="Arial Narrow"/>
              </a:rPr>
              <a:t>Calidad del Software</a:t>
            </a:r>
          </a:p>
          <a:p>
            <a:pPr marL="1257300" lvl="1">
              <a:lnSpc>
                <a:spcPct val="100000"/>
              </a:lnSpc>
              <a:buFont typeface="+mj-lt"/>
              <a:buAutoNum type="arabicPeriod"/>
            </a:pPr>
            <a:r>
              <a:rPr lang="es-CO" sz="1200" dirty="0">
                <a:latin typeface="Arial Narrow"/>
                <a:ea typeface="Arial Narrow"/>
                <a:cs typeface="Arial Narrow"/>
                <a:sym typeface="Arial Narrow"/>
              </a:rPr>
              <a:t>Pruebas unitarias.</a:t>
            </a:r>
          </a:p>
          <a:p>
            <a:pPr marL="1257300" lvl="1">
              <a:lnSpc>
                <a:spcPct val="100000"/>
              </a:lnSpc>
              <a:buFont typeface="+mj-lt"/>
              <a:buAutoNum type="arabicPeriod"/>
            </a:pPr>
            <a:r>
              <a:rPr lang="es-CO" sz="1200" dirty="0">
                <a:latin typeface="Arial Narrow"/>
                <a:ea typeface="Arial Narrow"/>
                <a:cs typeface="Arial Narrow"/>
                <a:sym typeface="Arial Narrow"/>
              </a:rPr>
              <a:t>Pruebas de integración</a:t>
            </a:r>
          </a:p>
          <a:p>
            <a:pPr marL="1257300" lvl="1">
              <a:lnSpc>
                <a:spcPct val="100000"/>
              </a:lnSpc>
              <a:buFont typeface="+mj-lt"/>
              <a:buAutoNum type="arabicPeriod"/>
            </a:pPr>
            <a:r>
              <a:rPr lang="es-CO" sz="1200" dirty="0">
                <a:latin typeface="Arial Narrow"/>
                <a:ea typeface="Arial Narrow"/>
                <a:cs typeface="Arial Narrow"/>
                <a:sym typeface="Arial Narrow"/>
              </a:rPr>
              <a:t>Pruebas de aceptación</a:t>
            </a:r>
          </a:p>
          <a:p>
            <a:pPr marL="1257300" lvl="1">
              <a:lnSpc>
                <a:spcPct val="100000"/>
              </a:lnSpc>
              <a:buFont typeface="+mj-lt"/>
              <a:buAutoNum type="arabicPeriod"/>
            </a:pPr>
            <a:r>
              <a:rPr lang="es-CO" sz="1200" dirty="0">
                <a:latin typeface="Arial Narrow"/>
                <a:ea typeface="Arial Narrow"/>
                <a:cs typeface="Arial Narrow"/>
                <a:sym typeface="Arial Narrow"/>
              </a:rPr>
              <a:t>Pruebas de rendimiento</a:t>
            </a:r>
          </a:p>
          <a:p>
            <a:pPr marL="1257300" lvl="1">
              <a:lnSpc>
                <a:spcPct val="100000"/>
              </a:lnSpc>
              <a:buFont typeface="+mj-lt"/>
              <a:buAutoNum type="arabicPeriod"/>
            </a:pPr>
            <a:r>
              <a:rPr lang="es-CO" sz="1200" dirty="0">
                <a:latin typeface="Arial Narrow"/>
                <a:ea typeface="Arial Narrow"/>
                <a:cs typeface="Arial Narrow"/>
                <a:sym typeface="Arial Narrow"/>
              </a:rPr>
              <a:t>Pruebas de Seguridad.</a:t>
            </a:r>
          </a:p>
          <a:p>
            <a:pPr marL="800100">
              <a:lnSpc>
                <a:spcPct val="100000"/>
              </a:lnSpc>
              <a:buFont typeface="+mj-lt"/>
              <a:buAutoNum type="arabicPeriod"/>
            </a:pPr>
            <a:r>
              <a:rPr lang="es-CO" sz="1200" dirty="0">
                <a:latin typeface="Arial Narrow"/>
                <a:ea typeface="Arial Narrow"/>
                <a:cs typeface="Arial Narrow"/>
                <a:sym typeface="Arial Narrow"/>
              </a:rPr>
              <a:t>Patrones GOF</a:t>
            </a:r>
          </a:p>
          <a:p>
            <a:pPr marL="1257300" lvl="1">
              <a:lnSpc>
                <a:spcPct val="100000"/>
              </a:lnSpc>
              <a:buFont typeface="+mj-lt"/>
              <a:buAutoNum type="arabicPeriod"/>
            </a:pPr>
            <a:r>
              <a:rPr lang="es-CO" sz="1200" dirty="0">
                <a:latin typeface="Arial Narrow"/>
                <a:ea typeface="Arial Narrow"/>
                <a:cs typeface="Arial Narrow"/>
                <a:sym typeface="Arial Narrow"/>
              </a:rPr>
              <a:t>Patrones de creación</a:t>
            </a:r>
          </a:p>
          <a:p>
            <a:pPr marL="1714500" lvl="2">
              <a:lnSpc>
                <a:spcPct val="100000"/>
              </a:lnSpc>
              <a:buFont typeface="+mj-lt"/>
              <a:buAutoNum type="arabicPeriod"/>
            </a:pPr>
            <a:r>
              <a:rPr lang="es-CO" sz="1200" dirty="0" err="1">
                <a:latin typeface="Arial Narrow"/>
                <a:ea typeface="Arial Narrow"/>
                <a:cs typeface="Arial Narrow"/>
                <a:sym typeface="Arial Narrow"/>
              </a:rPr>
              <a:t>Abstract</a:t>
            </a:r>
            <a:r>
              <a:rPr lang="es-CO" sz="1200" dirty="0">
                <a:latin typeface="Arial Narrow"/>
                <a:ea typeface="Arial Narrow"/>
                <a:cs typeface="Arial Narrow"/>
                <a:sym typeface="Arial Narrow"/>
              </a:rPr>
              <a:t> Factory.</a:t>
            </a:r>
          </a:p>
          <a:p>
            <a:pPr marL="1714500" lvl="2">
              <a:lnSpc>
                <a:spcPct val="100000"/>
              </a:lnSpc>
              <a:buFont typeface="+mj-lt"/>
              <a:buAutoNum type="arabicPeriod"/>
            </a:pPr>
            <a:r>
              <a:rPr lang="es-CO" sz="1200" dirty="0" err="1">
                <a:latin typeface="Arial Narrow"/>
                <a:ea typeface="Arial Narrow"/>
                <a:cs typeface="Arial Narrow"/>
                <a:sym typeface="Arial Narrow"/>
              </a:rPr>
              <a:t>Builder</a:t>
            </a:r>
            <a:r>
              <a:rPr lang="es-CO" sz="1200" dirty="0">
                <a:latin typeface="Arial Narrow"/>
                <a:ea typeface="Arial Narrow"/>
                <a:cs typeface="Arial Narrow"/>
                <a:sym typeface="Arial Narrow"/>
              </a:rPr>
              <a:t>.</a:t>
            </a:r>
          </a:p>
          <a:p>
            <a:pPr marL="1714500" lvl="2">
              <a:lnSpc>
                <a:spcPct val="100000"/>
              </a:lnSpc>
              <a:buFont typeface="+mj-lt"/>
              <a:buAutoNum type="arabicPeriod"/>
            </a:pPr>
            <a:r>
              <a:rPr lang="es-CO" sz="1200" dirty="0" err="1">
                <a:latin typeface="Arial Narrow"/>
                <a:ea typeface="Arial Narrow"/>
                <a:cs typeface="Arial Narrow"/>
                <a:sym typeface="Arial Narrow"/>
              </a:rPr>
              <a:t>Protoype</a:t>
            </a:r>
            <a:r>
              <a:rPr lang="es-CO" sz="1200" dirty="0">
                <a:latin typeface="Arial Narrow"/>
                <a:ea typeface="Arial Narrow"/>
                <a:cs typeface="Arial Narrow"/>
                <a:sym typeface="Arial Narrow"/>
              </a:rPr>
              <a:t>.</a:t>
            </a:r>
          </a:p>
          <a:p>
            <a:pPr marL="1714500" lvl="2">
              <a:lnSpc>
                <a:spcPct val="100000"/>
              </a:lnSpc>
              <a:buFont typeface="+mj-lt"/>
              <a:buAutoNum type="arabicPeriod"/>
            </a:pPr>
            <a:r>
              <a:rPr lang="es-CO" sz="1200" dirty="0" err="1">
                <a:latin typeface="Arial Narrow"/>
                <a:ea typeface="Arial Narrow"/>
                <a:cs typeface="Arial Narrow"/>
                <a:sym typeface="Arial Narrow"/>
              </a:rPr>
              <a:t>Singleton</a:t>
            </a:r>
            <a:r>
              <a:rPr lang="es-CO" sz="1200" dirty="0">
                <a:latin typeface="Arial Narrow"/>
                <a:ea typeface="Arial Narrow"/>
                <a:cs typeface="Arial Narrow"/>
                <a:sym typeface="Arial Narrow"/>
              </a:rPr>
              <a:t>.</a:t>
            </a:r>
          </a:p>
          <a:p>
            <a:pPr marL="1257300" lvl="1">
              <a:lnSpc>
                <a:spcPct val="100000"/>
              </a:lnSpc>
              <a:buFont typeface="+mj-lt"/>
              <a:buAutoNum type="arabicPeriod"/>
            </a:pPr>
            <a:r>
              <a:rPr lang="es-CO" sz="1200" dirty="0">
                <a:latin typeface="Arial Narrow"/>
                <a:ea typeface="Arial Narrow"/>
                <a:cs typeface="Arial Narrow"/>
                <a:sym typeface="Arial Narrow"/>
              </a:rPr>
              <a:t>Patrones estructurales</a:t>
            </a:r>
          </a:p>
          <a:p>
            <a:pPr marL="1714500" lvl="2">
              <a:lnSpc>
                <a:spcPct val="100000"/>
              </a:lnSpc>
              <a:buFont typeface="+mj-lt"/>
              <a:buAutoNum type="arabicPeriod"/>
            </a:pPr>
            <a:r>
              <a:rPr lang="es-CO" sz="1200" dirty="0" err="1">
                <a:latin typeface="Arial Narrow"/>
                <a:ea typeface="Arial Narrow"/>
                <a:cs typeface="Arial Narrow"/>
                <a:sym typeface="Arial Narrow"/>
              </a:rPr>
              <a:t>Adapter</a:t>
            </a:r>
            <a:r>
              <a:rPr lang="es-CO" sz="1200" dirty="0">
                <a:latin typeface="Arial Narrow"/>
                <a:ea typeface="Arial Narrow"/>
                <a:cs typeface="Arial Narrow"/>
                <a:sym typeface="Arial Narrow"/>
              </a:rPr>
              <a:t>.</a:t>
            </a:r>
          </a:p>
          <a:p>
            <a:pPr marL="1714500" lvl="2">
              <a:lnSpc>
                <a:spcPct val="100000"/>
              </a:lnSpc>
              <a:buFont typeface="+mj-lt"/>
              <a:buAutoNum type="arabicPeriod"/>
            </a:pPr>
            <a:r>
              <a:rPr lang="es-CO" sz="1200" dirty="0" err="1">
                <a:latin typeface="Arial Narrow"/>
                <a:ea typeface="Arial Narrow"/>
                <a:cs typeface="Arial Narrow"/>
                <a:sym typeface="Arial Narrow"/>
              </a:rPr>
              <a:t>Decorator</a:t>
            </a:r>
            <a:r>
              <a:rPr lang="es-CO" sz="1200" dirty="0">
                <a:latin typeface="Arial Narrow"/>
                <a:ea typeface="Arial Narrow"/>
                <a:cs typeface="Arial Narrow"/>
                <a:sym typeface="Arial Narrow"/>
              </a:rPr>
              <a:t>.</a:t>
            </a:r>
          </a:p>
          <a:p>
            <a:pPr marL="1714500" lvl="2">
              <a:lnSpc>
                <a:spcPct val="100000"/>
              </a:lnSpc>
              <a:buFont typeface="+mj-lt"/>
              <a:buAutoNum type="arabicPeriod"/>
            </a:pPr>
            <a:r>
              <a:rPr lang="es-CO" sz="1200" dirty="0" err="1">
                <a:latin typeface="Arial Narrow"/>
                <a:ea typeface="Arial Narrow"/>
                <a:cs typeface="Arial Narrow"/>
                <a:sym typeface="Arial Narrow"/>
              </a:rPr>
              <a:t>Facade</a:t>
            </a:r>
            <a:r>
              <a:rPr lang="es-CO" sz="1200" dirty="0">
                <a:latin typeface="Arial Narrow"/>
                <a:ea typeface="Arial Narrow"/>
                <a:cs typeface="Arial Narrow"/>
                <a:sym typeface="Arial Narrow"/>
              </a:rPr>
              <a:t>.</a:t>
            </a:r>
          </a:p>
          <a:p>
            <a:pPr marL="1257300" lvl="1">
              <a:lnSpc>
                <a:spcPct val="100000"/>
              </a:lnSpc>
              <a:buFont typeface="+mj-lt"/>
              <a:buAutoNum type="arabicPeriod"/>
            </a:pPr>
            <a:r>
              <a:rPr lang="es-CO" sz="1200" dirty="0">
                <a:latin typeface="Arial Narrow"/>
                <a:ea typeface="Arial Narrow"/>
                <a:cs typeface="Arial Narrow"/>
                <a:sym typeface="Arial Narrow"/>
              </a:rPr>
              <a:t>Patrones de comportamiento</a:t>
            </a:r>
          </a:p>
          <a:p>
            <a:pPr marL="1714500" lvl="2">
              <a:lnSpc>
                <a:spcPct val="100000"/>
              </a:lnSpc>
              <a:buFont typeface="+mj-lt"/>
              <a:buAutoNum type="arabicPeriod"/>
            </a:pPr>
            <a:r>
              <a:rPr lang="es-CO" sz="1200" dirty="0">
                <a:latin typeface="Arial Narrow"/>
                <a:ea typeface="Arial Narrow"/>
                <a:cs typeface="Arial Narrow"/>
                <a:sym typeface="Arial Narrow"/>
              </a:rPr>
              <a:t>Memento</a:t>
            </a:r>
          </a:p>
          <a:p>
            <a:pPr marL="1714500" lvl="2">
              <a:lnSpc>
                <a:spcPct val="100000"/>
              </a:lnSpc>
              <a:buFont typeface="+mj-lt"/>
              <a:buAutoNum type="arabicPeriod"/>
            </a:pPr>
            <a:r>
              <a:rPr lang="es-CO" sz="1200" dirty="0" err="1">
                <a:latin typeface="Arial Narrow"/>
                <a:ea typeface="Arial Narrow"/>
                <a:cs typeface="Arial Narrow"/>
                <a:sym typeface="Arial Narrow"/>
              </a:rPr>
              <a:t>State</a:t>
            </a:r>
            <a:endParaRPr lang="es-CO" sz="1200" dirty="0">
              <a:latin typeface="Arial Narrow"/>
              <a:ea typeface="Arial Narrow"/>
              <a:cs typeface="Arial Narrow"/>
              <a:sym typeface="Arial Narrow"/>
            </a:endParaRPr>
          </a:p>
          <a:p>
            <a:pPr marL="1714500" lvl="2">
              <a:lnSpc>
                <a:spcPct val="100000"/>
              </a:lnSpc>
              <a:buFont typeface="+mj-lt"/>
              <a:buAutoNum type="arabicPeriod"/>
            </a:pPr>
            <a:r>
              <a:rPr lang="es-CO" sz="1200" dirty="0" err="1">
                <a:latin typeface="Arial Narrow"/>
                <a:ea typeface="Arial Narrow"/>
                <a:cs typeface="Arial Narrow"/>
                <a:sym typeface="Arial Narrow"/>
              </a:rPr>
              <a:t>Visitor</a:t>
            </a:r>
            <a:endParaRPr lang="es-CO" sz="1200" dirty="0">
              <a:latin typeface="Arial Narrow"/>
              <a:ea typeface="Arial Narrow"/>
              <a:cs typeface="Arial Narrow"/>
              <a:sym typeface="Arial Narrow"/>
            </a:endParaRPr>
          </a:p>
          <a:p>
            <a:pPr marL="1714500" lvl="2">
              <a:lnSpc>
                <a:spcPct val="100000"/>
              </a:lnSpc>
              <a:buFont typeface="+mj-lt"/>
              <a:buAutoNum type="arabicPeriod"/>
            </a:pPr>
            <a:endParaRPr lang="es-CO" sz="1200" dirty="0">
              <a:latin typeface="Arial Narrow"/>
              <a:ea typeface="Arial Narrow"/>
              <a:cs typeface="Arial Narrow"/>
              <a:sym typeface="Arial Narrow"/>
            </a:endParaRPr>
          </a:p>
        </p:txBody>
      </p:sp>
    </p:spTree>
    <p:extLst>
      <p:ext uri="{BB962C8B-B14F-4D97-AF65-F5344CB8AC3E}">
        <p14:creationId xmlns:p14="http://schemas.microsoft.com/office/powerpoint/2010/main" val="10610937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OBJETIVO DE LAS PRUEBAS DE INTEGRACION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Verificar interfaces: Asegurar que los diferentes módulos se comuniquen correctamente entre sí a través de sus interfaces (</a:t>
            </a:r>
            <a:r>
              <a:rPr lang="es-CO" sz="2400" dirty="0" err="1">
                <a:latin typeface="Arial Narrow"/>
                <a:ea typeface="Arial Narrow"/>
                <a:cs typeface="Arial Narrow"/>
                <a:sym typeface="Arial Narrow"/>
              </a:rPr>
              <a:t>APIs</a:t>
            </a:r>
            <a:r>
              <a:rPr lang="es-CO" sz="2400" dirty="0">
                <a:latin typeface="Arial Narrow"/>
                <a:ea typeface="Arial Narrow"/>
                <a:cs typeface="Arial Narrow"/>
                <a:sym typeface="Arial Narrow"/>
              </a:rPr>
              <a:t>, llamadas a métodos, etc.).</a:t>
            </a:r>
          </a:p>
          <a:p>
            <a:pPr marL="800100">
              <a:lnSpc>
                <a:spcPct val="100000"/>
              </a:lnSpc>
            </a:pPr>
            <a:r>
              <a:rPr lang="es-CO" sz="2400" dirty="0">
                <a:latin typeface="Arial Narrow"/>
                <a:ea typeface="Arial Narrow"/>
                <a:cs typeface="Arial Narrow"/>
                <a:sym typeface="Arial Narrow"/>
              </a:rPr>
              <a:t>Detectar problemas de integración: Identificar y resolver conflictos o incompatibilidades entre los módulos.</a:t>
            </a:r>
          </a:p>
          <a:p>
            <a:pPr marL="800100">
              <a:lnSpc>
                <a:spcPct val="100000"/>
              </a:lnSpc>
            </a:pPr>
            <a:r>
              <a:rPr lang="es-CO" sz="2400" dirty="0">
                <a:latin typeface="Arial Narrow"/>
                <a:ea typeface="Arial Narrow"/>
                <a:cs typeface="Arial Narrow"/>
                <a:sym typeface="Arial Narrow"/>
              </a:rPr>
              <a:t>Validar el flujo de datos: Comprobar que los datos fluyan correctamente entre los diferentes componentes del sistema.</a:t>
            </a:r>
          </a:p>
        </p:txBody>
      </p:sp>
    </p:spTree>
    <p:extLst>
      <p:ext uri="{BB962C8B-B14F-4D97-AF65-F5344CB8AC3E}">
        <p14:creationId xmlns:p14="http://schemas.microsoft.com/office/powerpoint/2010/main" val="2169792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PRUEBAS DE INTEGRACION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Detección temprana de errores: Al probar los módulos en conjunto, se pueden descubrir errores que no se manifiestan en las pruebas unitarias.</a:t>
            </a:r>
          </a:p>
          <a:p>
            <a:pPr marL="800100">
              <a:lnSpc>
                <a:spcPct val="100000"/>
              </a:lnSpc>
            </a:pPr>
            <a:r>
              <a:rPr lang="es-CO" sz="2400" dirty="0">
                <a:latin typeface="Arial Narrow"/>
                <a:ea typeface="Arial Narrow"/>
                <a:cs typeface="Arial Narrow"/>
                <a:sym typeface="Arial Narrow"/>
              </a:rPr>
              <a:t>Mayor confianza en el sistema: Las pruebas de integración proporcionan una mayor confianza en la estabilidad y el funcionamiento del sistema completo.</a:t>
            </a:r>
          </a:p>
          <a:p>
            <a:pPr marL="800100">
              <a:lnSpc>
                <a:spcPct val="100000"/>
              </a:lnSpc>
            </a:pPr>
            <a:r>
              <a:rPr lang="es-CO" sz="2400" dirty="0">
                <a:latin typeface="Arial Narrow"/>
                <a:ea typeface="Arial Narrow"/>
                <a:cs typeface="Arial Narrow"/>
                <a:sym typeface="Arial Narrow"/>
              </a:rPr>
              <a:t>Prevención de problemas en producción: Al identificar y corregir problemas en las primeras etapas del desarrollo, se reduce el riesgo de fallos en el entorno de producción.</a:t>
            </a:r>
          </a:p>
        </p:txBody>
      </p:sp>
    </p:spTree>
    <p:extLst>
      <p:ext uri="{BB962C8B-B14F-4D97-AF65-F5344CB8AC3E}">
        <p14:creationId xmlns:p14="http://schemas.microsoft.com/office/powerpoint/2010/main" val="30019472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DESAFIO DE LAS PRUEBAS DE INTEGRACION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Complejidad: A medida que aumenta el número de módulos, la complejidad de las pruebas también aumenta.</a:t>
            </a:r>
          </a:p>
          <a:p>
            <a:pPr marL="800100">
              <a:lnSpc>
                <a:spcPct val="100000"/>
              </a:lnSpc>
            </a:pPr>
            <a:r>
              <a:rPr lang="es-CO" sz="2400" dirty="0">
                <a:latin typeface="Arial Narrow"/>
                <a:ea typeface="Arial Narrow"/>
                <a:cs typeface="Arial Narrow"/>
                <a:sym typeface="Arial Narrow"/>
              </a:rPr>
              <a:t>Dependencias: Los módulos pueden tener dependencias entre sí, lo que puede dificultar el aislamiento de los errores.</a:t>
            </a:r>
          </a:p>
          <a:p>
            <a:pPr marL="800100">
              <a:lnSpc>
                <a:spcPct val="100000"/>
              </a:lnSpc>
            </a:pPr>
            <a:r>
              <a:rPr lang="es-CO" sz="2400" dirty="0">
                <a:latin typeface="Arial Narrow"/>
                <a:ea typeface="Arial Narrow"/>
                <a:cs typeface="Arial Narrow"/>
                <a:sym typeface="Arial Narrow"/>
              </a:rPr>
              <a:t>Entornos de prueba: Es necesario configurar entornos de prueba que reflejen lo más fielmente posible el entorno de producción.</a:t>
            </a:r>
          </a:p>
        </p:txBody>
      </p:sp>
    </p:spTree>
    <p:extLst>
      <p:ext uri="{BB962C8B-B14F-4D97-AF65-F5344CB8AC3E}">
        <p14:creationId xmlns:p14="http://schemas.microsoft.com/office/powerpoint/2010/main" val="365934296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HERRAMIENTAS PARA LAS PRUEBAS DE INTEGRACION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Existen numerosas herramientas que pueden ayudar a automatizar las pruebas de integración, como:</a:t>
            </a:r>
          </a:p>
          <a:p>
            <a:pPr marL="800100">
              <a:lnSpc>
                <a:spcPct val="100000"/>
              </a:lnSpc>
            </a:pPr>
            <a:r>
              <a:rPr lang="es-CO" sz="2400" dirty="0" err="1">
                <a:latin typeface="Arial Narrow"/>
                <a:ea typeface="Arial Narrow"/>
                <a:cs typeface="Arial Narrow"/>
                <a:sym typeface="Arial Narrow"/>
              </a:rPr>
              <a:t>Selenium</a:t>
            </a:r>
            <a:r>
              <a:rPr lang="es-CO" sz="2400" dirty="0">
                <a:latin typeface="Arial Narrow"/>
                <a:ea typeface="Arial Narrow"/>
                <a:cs typeface="Arial Narrow"/>
                <a:sym typeface="Arial Narrow"/>
              </a:rPr>
              <a:t>: Para automatizar pruebas en aplicaciones web.</a:t>
            </a:r>
          </a:p>
          <a:p>
            <a:pPr marL="800100">
              <a:lnSpc>
                <a:spcPct val="100000"/>
              </a:lnSpc>
            </a:pPr>
            <a:r>
              <a:rPr lang="es-CO" sz="2400" dirty="0" err="1">
                <a:latin typeface="Arial Narrow"/>
                <a:ea typeface="Arial Narrow"/>
                <a:cs typeface="Arial Narrow"/>
                <a:sym typeface="Arial Narrow"/>
              </a:rPr>
              <a:t>Serenity</a:t>
            </a:r>
            <a:r>
              <a:rPr lang="es-CO" sz="2400" dirty="0">
                <a:latin typeface="Arial Narrow"/>
                <a:ea typeface="Arial Narrow"/>
                <a:cs typeface="Arial Narrow"/>
                <a:sym typeface="Arial Narrow"/>
              </a:rPr>
              <a:t>: Para escribir pruebas en aplicaciones de </a:t>
            </a:r>
            <a:r>
              <a:rPr lang="es-CO" sz="2400" dirty="0" err="1">
                <a:latin typeface="Arial Narrow"/>
                <a:ea typeface="Arial Narrow"/>
                <a:cs typeface="Arial Narrow"/>
                <a:sym typeface="Arial Narrow"/>
              </a:rPr>
              <a:t>BackEnd</a:t>
            </a:r>
            <a:r>
              <a:rPr lang="es-CO" sz="2400" dirty="0">
                <a:latin typeface="Arial Narrow"/>
                <a:ea typeface="Arial Narrow"/>
                <a:cs typeface="Arial Narrow"/>
                <a:sym typeface="Arial Narrow"/>
              </a:rPr>
              <a:t>.</a:t>
            </a:r>
          </a:p>
          <a:p>
            <a:pPr marL="800100">
              <a:lnSpc>
                <a:spcPct val="100000"/>
              </a:lnSpc>
            </a:pPr>
            <a:r>
              <a:rPr lang="es-CO" sz="2400" dirty="0" err="1">
                <a:latin typeface="Arial Narrow"/>
                <a:ea typeface="Arial Narrow"/>
                <a:cs typeface="Arial Narrow"/>
                <a:sym typeface="Arial Narrow"/>
              </a:rPr>
              <a:t>SoapUI</a:t>
            </a:r>
            <a:r>
              <a:rPr lang="es-CO" sz="2400" dirty="0">
                <a:latin typeface="Arial Narrow"/>
                <a:ea typeface="Arial Narrow"/>
                <a:cs typeface="Arial Narrow"/>
                <a:sym typeface="Arial Narrow"/>
              </a:rPr>
              <a:t>: Para probar servicios de JSON Y XML.</a:t>
            </a:r>
          </a:p>
          <a:p>
            <a:pPr marL="800100">
              <a:lnSpc>
                <a:spcPct val="100000"/>
              </a:lnSpc>
            </a:pPr>
            <a:r>
              <a:rPr lang="es-CO" sz="2400" dirty="0" err="1">
                <a:latin typeface="Arial Narrow"/>
                <a:ea typeface="Arial Narrow"/>
                <a:cs typeface="Arial Narrow"/>
                <a:sym typeface="Arial Narrow"/>
              </a:rPr>
              <a:t>Postman</a:t>
            </a:r>
            <a:r>
              <a:rPr lang="es-CO" sz="2400" dirty="0">
                <a:latin typeface="Arial Narrow"/>
                <a:ea typeface="Arial Narrow"/>
                <a:cs typeface="Arial Narrow"/>
                <a:sym typeface="Arial Narrow"/>
              </a:rPr>
              <a:t>: Para probar </a:t>
            </a:r>
            <a:r>
              <a:rPr lang="es-CO" sz="2400" dirty="0" err="1">
                <a:latin typeface="Arial Narrow"/>
                <a:ea typeface="Arial Narrow"/>
                <a:cs typeface="Arial Narrow"/>
                <a:sym typeface="Arial Narrow"/>
              </a:rPr>
              <a:t>APIs</a:t>
            </a:r>
            <a:r>
              <a:rPr lang="es-CO" sz="2400" dirty="0">
                <a:latin typeface="Arial Narrow"/>
                <a:ea typeface="Arial Narrow"/>
                <a:cs typeface="Arial Narrow"/>
                <a:sym typeface="Arial Narrow"/>
              </a:rPr>
              <a:t>.</a:t>
            </a:r>
          </a:p>
        </p:txBody>
      </p:sp>
    </p:spTree>
    <p:extLst>
      <p:ext uri="{BB962C8B-B14F-4D97-AF65-F5344CB8AC3E}">
        <p14:creationId xmlns:p14="http://schemas.microsoft.com/office/powerpoint/2010/main" val="186125170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HERRAMIENTAS PARA LAS PRUEBAS DE INTEGRACION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Existen numerosas herramientas que pueden ayudar a automatizar las pruebas de integración, como:</a:t>
            </a:r>
          </a:p>
          <a:p>
            <a:pPr marL="800100">
              <a:lnSpc>
                <a:spcPct val="100000"/>
              </a:lnSpc>
            </a:pPr>
            <a:r>
              <a:rPr lang="es-CO" sz="2400" dirty="0" err="1">
                <a:latin typeface="Arial Narrow"/>
                <a:ea typeface="Arial Narrow"/>
                <a:cs typeface="Arial Narrow"/>
                <a:sym typeface="Arial Narrow"/>
              </a:rPr>
              <a:t>Selenium</a:t>
            </a:r>
            <a:r>
              <a:rPr lang="es-CO" sz="2400" dirty="0">
                <a:latin typeface="Arial Narrow"/>
                <a:ea typeface="Arial Narrow"/>
                <a:cs typeface="Arial Narrow"/>
                <a:sym typeface="Arial Narrow"/>
              </a:rPr>
              <a:t>: Para automatizar pruebas en aplicaciones web.</a:t>
            </a:r>
          </a:p>
          <a:p>
            <a:pPr marL="800100">
              <a:lnSpc>
                <a:spcPct val="100000"/>
              </a:lnSpc>
            </a:pPr>
            <a:r>
              <a:rPr lang="es-CO" sz="2400" dirty="0" err="1">
                <a:latin typeface="Arial Narrow"/>
                <a:ea typeface="Arial Narrow"/>
                <a:cs typeface="Arial Narrow"/>
                <a:sym typeface="Arial Narrow"/>
              </a:rPr>
              <a:t>Serenity</a:t>
            </a:r>
            <a:r>
              <a:rPr lang="es-CO" sz="2400" dirty="0">
                <a:latin typeface="Arial Narrow"/>
                <a:ea typeface="Arial Narrow"/>
                <a:cs typeface="Arial Narrow"/>
                <a:sym typeface="Arial Narrow"/>
              </a:rPr>
              <a:t>: Para escribir pruebas en aplicaciones de </a:t>
            </a:r>
            <a:r>
              <a:rPr lang="es-CO" sz="2400" dirty="0" err="1">
                <a:latin typeface="Arial Narrow"/>
                <a:ea typeface="Arial Narrow"/>
                <a:cs typeface="Arial Narrow"/>
                <a:sym typeface="Arial Narrow"/>
              </a:rPr>
              <a:t>BackEnd</a:t>
            </a:r>
            <a:r>
              <a:rPr lang="es-CO" sz="2400" dirty="0">
                <a:latin typeface="Arial Narrow"/>
                <a:ea typeface="Arial Narrow"/>
                <a:cs typeface="Arial Narrow"/>
                <a:sym typeface="Arial Narrow"/>
              </a:rPr>
              <a:t>.</a:t>
            </a:r>
          </a:p>
          <a:p>
            <a:pPr marL="800100">
              <a:lnSpc>
                <a:spcPct val="100000"/>
              </a:lnSpc>
            </a:pPr>
            <a:r>
              <a:rPr lang="es-CO" sz="2400" dirty="0" err="1">
                <a:latin typeface="Arial Narrow"/>
                <a:ea typeface="Arial Narrow"/>
                <a:cs typeface="Arial Narrow"/>
                <a:sym typeface="Arial Narrow"/>
              </a:rPr>
              <a:t>SoapUI</a:t>
            </a:r>
            <a:r>
              <a:rPr lang="es-CO" sz="2400" dirty="0">
                <a:latin typeface="Arial Narrow"/>
                <a:ea typeface="Arial Narrow"/>
                <a:cs typeface="Arial Narrow"/>
                <a:sym typeface="Arial Narrow"/>
              </a:rPr>
              <a:t>: Para probar servicios de JSON Y XML.</a:t>
            </a:r>
          </a:p>
          <a:p>
            <a:pPr marL="800100">
              <a:lnSpc>
                <a:spcPct val="100000"/>
              </a:lnSpc>
            </a:pPr>
            <a:r>
              <a:rPr lang="es-CO" sz="2400" dirty="0" err="1">
                <a:latin typeface="Arial Narrow"/>
                <a:ea typeface="Arial Narrow"/>
                <a:cs typeface="Arial Narrow"/>
                <a:sym typeface="Arial Narrow"/>
              </a:rPr>
              <a:t>Postman</a:t>
            </a:r>
            <a:r>
              <a:rPr lang="es-CO" sz="2400" dirty="0">
                <a:latin typeface="Arial Narrow"/>
                <a:ea typeface="Arial Narrow"/>
                <a:cs typeface="Arial Narrow"/>
                <a:sym typeface="Arial Narrow"/>
              </a:rPr>
              <a:t>: Para probar </a:t>
            </a:r>
            <a:r>
              <a:rPr lang="es-CO" sz="2400" dirty="0" err="1">
                <a:latin typeface="Arial Narrow"/>
                <a:ea typeface="Arial Narrow"/>
                <a:cs typeface="Arial Narrow"/>
                <a:sym typeface="Arial Narrow"/>
              </a:rPr>
              <a:t>APIs</a:t>
            </a:r>
            <a:r>
              <a:rPr lang="es-CO" sz="2400" dirty="0">
                <a:latin typeface="Arial Narrow"/>
                <a:ea typeface="Arial Narrow"/>
                <a:cs typeface="Arial Narrow"/>
                <a:sym typeface="Arial Narrow"/>
              </a:rPr>
              <a:t>.</a:t>
            </a:r>
          </a:p>
        </p:txBody>
      </p:sp>
    </p:spTree>
    <p:extLst>
      <p:ext uri="{BB962C8B-B14F-4D97-AF65-F5344CB8AC3E}">
        <p14:creationId xmlns:p14="http://schemas.microsoft.com/office/powerpoint/2010/main" val="18980177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PRUEBAS DE ACEPTACION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Las pruebas de aceptación son el último paso crucial en el proceso de desarrollo de software antes de que un producto esté listo para ser lanzado al mercado. En esta etapa, el software se entrega a los usuarios finales o a un grupo representativo para que lo evalúen y verifiquen si cumple con los requisitos y expectativas establecidos.</a:t>
            </a:r>
          </a:p>
          <a:p>
            <a:pPr indent="0">
              <a:lnSpc>
                <a:spcPct val="100000"/>
              </a:lnSpc>
              <a:buNone/>
            </a:pPr>
            <a:r>
              <a:rPr lang="es-CO" sz="2400" dirty="0">
                <a:latin typeface="Arial Narrow"/>
                <a:ea typeface="Arial Narrow"/>
                <a:cs typeface="Arial Narrow"/>
                <a:sym typeface="Arial Narrow"/>
              </a:rPr>
              <a:t>El objetivo principal es determinar si el software es apto para su uso en un entorno real y si satisface las necesidades del negocio.</a:t>
            </a:r>
          </a:p>
        </p:txBody>
      </p:sp>
    </p:spTree>
    <p:extLst>
      <p:ext uri="{BB962C8B-B14F-4D97-AF65-F5344CB8AC3E}">
        <p14:creationId xmlns:p14="http://schemas.microsoft.com/office/powerpoint/2010/main" val="15548305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PRUEBAS DE ACEPTACION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477307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Validación de requisitos: Garantizan que el software cumpla con todos los requisitos funcionales y no funcionales especificados en la documentación del proyecto.</a:t>
            </a:r>
          </a:p>
          <a:p>
            <a:pPr marL="800100">
              <a:lnSpc>
                <a:spcPct val="100000"/>
              </a:lnSpc>
            </a:pPr>
            <a:r>
              <a:rPr lang="es-CO" sz="2400" dirty="0">
                <a:latin typeface="Arial Narrow"/>
                <a:ea typeface="Arial Narrow"/>
                <a:cs typeface="Arial Narrow"/>
                <a:sym typeface="Arial Narrow"/>
              </a:rPr>
              <a:t>Aprobación del usuario: Obtienen la aprobación formal de los usuarios finales, quienes son los principales interesados en el éxito del producto.</a:t>
            </a:r>
          </a:p>
          <a:p>
            <a:pPr marL="800100">
              <a:lnSpc>
                <a:spcPct val="100000"/>
              </a:lnSpc>
            </a:pPr>
            <a:r>
              <a:rPr lang="es-CO" sz="2400" dirty="0">
                <a:latin typeface="Arial Narrow"/>
                <a:ea typeface="Arial Narrow"/>
                <a:cs typeface="Arial Narrow"/>
                <a:sym typeface="Arial Narrow"/>
              </a:rPr>
              <a:t>Reducción de riesgos: Ayudan a identificar y corregir defectos antes de que el software sea lanzado al mercado, reduciendo así los costos y los riesgos asociados a un lanzamiento fallido.</a:t>
            </a:r>
          </a:p>
          <a:p>
            <a:pPr marL="800100">
              <a:lnSpc>
                <a:spcPct val="100000"/>
              </a:lnSpc>
            </a:pPr>
            <a:r>
              <a:rPr lang="es-CO" sz="2400" dirty="0">
                <a:latin typeface="Arial Narrow"/>
                <a:ea typeface="Arial Narrow"/>
                <a:cs typeface="Arial Narrow"/>
                <a:sym typeface="Arial Narrow"/>
              </a:rPr>
              <a:t>Mejora de la calidad: Contribuyen a mejorar la calidad percibida del producto por parte de los usuarios.</a:t>
            </a:r>
          </a:p>
        </p:txBody>
      </p:sp>
    </p:spTree>
    <p:extLst>
      <p:ext uri="{BB962C8B-B14F-4D97-AF65-F5344CB8AC3E}">
        <p14:creationId xmlns:p14="http://schemas.microsoft.com/office/powerpoint/2010/main" val="15358179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TIPOS DE PRUEBAS DE ACEPTACION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23654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Pruebas de Aceptación del Usuario (UAT): Realizadas por los usuarios finales para verificar si el software cumple con sus necesidades y expectativas.</a:t>
            </a:r>
          </a:p>
          <a:p>
            <a:pPr marL="800100">
              <a:lnSpc>
                <a:spcPct val="100000"/>
              </a:lnSpc>
            </a:pPr>
            <a:r>
              <a:rPr lang="es-CO" sz="2400" dirty="0">
                <a:latin typeface="Arial Narrow"/>
                <a:ea typeface="Arial Narrow"/>
                <a:cs typeface="Arial Narrow"/>
                <a:sym typeface="Arial Narrow"/>
              </a:rPr>
              <a:t>Pruebas Alfa: Realizadas por un grupo interno de usuarios, como empleados de la empresa, en un entorno controlado.</a:t>
            </a:r>
          </a:p>
          <a:p>
            <a:pPr marL="800100">
              <a:lnSpc>
                <a:spcPct val="100000"/>
              </a:lnSpc>
            </a:pPr>
            <a:r>
              <a:rPr lang="es-CO" sz="2400" dirty="0">
                <a:latin typeface="Arial Narrow"/>
                <a:ea typeface="Arial Narrow"/>
                <a:cs typeface="Arial Narrow"/>
                <a:sym typeface="Arial Narrow"/>
              </a:rPr>
              <a:t>Pruebas Beta: Realizadas por un grupo externo de usuarios, como clientes potenciales, en un entorno más cercano al real.</a:t>
            </a:r>
          </a:p>
          <a:p>
            <a:pPr marL="800100">
              <a:lnSpc>
                <a:spcPct val="100000"/>
              </a:lnSpc>
            </a:pPr>
            <a:r>
              <a:rPr lang="es-CO" sz="2400" dirty="0">
                <a:latin typeface="Arial Narrow"/>
                <a:ea typeface="Arial Narrow"/>
                <a:cs typeface="Arial Narrow"/>
                <a:sym typeface="Arial Narrow"/>
              </a:rPr>
              <a:t>Pruebas de Aceptación del Contrato: Verifican que el software cumpla con los términos de un contrato o acuerdo legal.</a:t>
            </a:r>
          </a:p>
          <a:p>
            <a:pPr marL="800100">
              <a:lnSpc>
                <a:spcPct val="100000"/>
              </a:lnSpc>
            </a:pPr>
            <a:r>
              <a:rPr lang="es-CO" sz="2400" dirty="0">
                <a:latin typeface="Arial Narrow"/>
                <a:ea typeface="Arial Narrow"/>
                <a:cs typeface="Arial Narrow"/>
                <a:sym typeface="Arial Narrow"/>
              </a:rPr>
              <a:t>Pruebas de Aceptación del Sistema: Evalúan el sistema completo, incluyendo hardware, software y datos, para asegurar que funciona correctamente en un entorno de producción.</a:t>
            </a:r>
          </a:p>
        </p:txBody>
      </p:sp>
    </p:spTree>
    <p:extLst>
      <p:ext uri="{BB962C8B-B14F-4D97-AF65-F5344CB8AC3E}">
        <p14:creationId xmlns:p14="http://schemas.microsoft.com/office/powerpoint/2010/main" val="149479460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PROCESO DE LAS PRUEBAS DE ACEPTACION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23654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400" dirty="0">
                <a:latin typeface="Arial Narrow"/>
                <a:ea typeface="Arial Narrow"/>
                <a:cs typeface="Arial Narrow"/>
                <a:sym typeface="Arial Narrow"/>
              </a:rPr>
              <a:t>Desarrollo de casos de prueba: Se crean casos de prueba basados en los requisitos del usuario y en los escenarios de uso más comunes.</a:t>
            </a:r>
          </a:p>
          <a:p>
            <a:pPr marL="914400" indent="-457200">
              <a:lnSpc>
                <a:spcPct val="100000"/>
              </a:lnSpc>
              <a:buFont typeface="+mj-lt"/>
              <a:buAutoNum type="arabicPeriod"/>
            </a:pPr>
            <a:r>
              <a:rPr lang="es-CO" sz="2400" dirty="0">
                <a:latin typeface="Arial Narrow"/>
                <a:ea typeface="Arial Narrow"/>
                <a:cs typeface="Arial Narrow"/>
                <a:sym typeface="Arial Narrow"/>
              </a:rPr>
              <a:t>Ejecución de pruebas: Los usuarios finales ejecutan los casos de prueba y documentan los resultados.</a:t>
            </a:r>
          </a:p>
          <a:p>
            <a:pPr marL="914400" indent="-457200">
              <a:lnSpc>
                <a:spcPct val="100000"/>
              </a:lnSpc>
              <a:buFont typeface="+mj-lt"/>
              <a:buAutoNum type="arabicPeriod"/>
            </a:pPr>
            <a:r>
              <a:rPr lang="es-CO" sz="2400" dirty="0">
                <a:latin typeface="Arial Narrow"/>
                <a:ea typeface="Arial Narrow"/>
                <a:cs typeface="Arial Narrow"/>
                <a:sym typeface="Arial Narrow"/>
              </a:rPr>
              <a:t>Revisión de resultados: Se analizan los resultados de las pruebas para identificar cualquier desviación de los requisitos.</a:t>
            </a:r>
          </a:p>
          <a:p>
            <a:pPr marL="914400" indent="-457200">
              <a:lnSpc>
                <a:spcPct val="100000"/>
              </a:lnSpc>
              <a:buFont typeface="+mj-lt"/>
              <a:buAutoNum type="arabicPeriod"/>
            </a:pPr>
            <a:r>
              <a:rPr lang="es-CO" sz="2400" dirty="0">
                <a:latin typeface="Arial Narrow"/>
                <a:ea typeface="Arial Narrow"/>
                <a:cs typeface="Arial Narrow"/>
                <a:sym typeface="Arial Narrow"/>
              </a:rPr>
              <a:t>Resolución de defectos: Se corrigen los defectos identificados en las pruebas.</a:t>
            </a:r>
          </a:p>
          <a:p>
            <a:pPr marL="914400" indent="-457200">
              <a:lnSpc>
                <a:spcPct val="100000"/>
              </a:lnSpc>
              <a:buFont typeface="+mj-lt"/>
              <a:buAutoNum type="arabicPeriod"/>
            </a:pPr>
            <a:r>
              <a:rPr lang="es-CO" sz="2400" dirty="0">
                <a:latin typeface="Arial Narrow"/>
                <a:ea typeface="Arial Narrow"/>
                <a:cs typeface="Arial Narrow"/>
                <a:sym typeface="Arial Narrow"/>
              </a:rPr>
              <a:t>Aprobación final: Si el software cumple con todos los criterios de aceptación, se otorga la aprobación final para su lanzamiento.</a:t>
            </a:r>
          </a:p>
        </p:txBody>
      </p:sp>
    </p:spTree>
    <p:extLst>
      <p:ext uri="{BB962C8B-B14F-4D97-AF65-F5344CB8AC3E}">
        <p14:creationId xmlns:p14="http://schemas.microsoft.com/office/powerpoint/2010/main" val="387348075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HERRAMIENTAS PARA LAS PRUEBAS DE ACEPTACION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Existen numerosas herramientas que pueden ayudar a automatizar las pruebas de aceptación, como:</a:t>
            </a:r>
          </a:p>
          <a:p>
            <a:pPr marL="800100">
              <a:lnSpc>
                <a:spcPct val="100000"/>
              </a:lnSpc>
            </a:pPr>
            <a:r>
              <a:rPr lang="es-CO" sz="2400" dirty="0" err="1">
                <a:latin typeface="Arial Narrow"/>
                <a:ea typeface="Arial Narrow"/>
                <a:cs typeface="Arial Narrow"/>
                <a:sym typeface="Arial Narrow"/>
              </a:rPr>
              <a:t>Selenium</a:t>
            </a:r>
            <a:r>
              <a:rPr lang="es-CO" sz="2400" dirty="0">
                <a:latin typeface="Arial Narrow"/>
                <a:ea typeface="Arial Narrow"/>
                <a:cs typeface="Arial Narrow"/>
                <a:sym typeface="Arial Narrow"/>
              </a:rPr>
              <a:t>: Para automatizar pruebas en aplicaciones web.</a:t>
            </a:r>
          </a:p>
          <a:p>
            <a:pPr marL="800100">
              <a:lnSpc>
                <a:spcPct val="100000"/>
              </a:lnSpc>
            </a:pPr>
            <a:r>
              <a:rPr lang="es-CO" sz="2400" dirty="0" err="1">
                <a:latin typeface="Arial Narrow"/>
                <a:ea typeface="Arial Narrow"/>
                <a:cs typeface="Arial Narrow"/>
                <a:sym typeface="Arial Narrow"/>
              </a:rPr>
              <a:t>Serenity</a:t>
            </a:r>
            <a:r>
              <a:rPr lang="es-CO" sz="2400" dirty="0">
                <a:latin typeface="Arial Narrow"/>
                <a:ea typeface="Arial Narrow"/>
                <a:cs typeface="Arial Narrow"/>
                <a:sym typeface="Arial Narrow"/>
              </a:rPr>
              <a:t>: Para escribir pruebas en aplicaciones de </a:t>
            </a:r>
            <a:r>
              <a:rPr lang="es-CO" sz="2400" dirty="0" err="1">
                <a:latin typeface="Arial Narrow"/>
                <a:ea typeface="Arial Narrow"/>
                <a:cs typeface="Arial Narrow"/>
                <a:sym typeface="Arial Narrow"/>
              </a:rPr>
              <a:t>BackEnd</a:t>
            </a:r>
            <a:r>
              <a:rPr lang="es-CO" sz="2400" dirty="0">
                <a:latin typeface="Arial Narrow"/>
                <a:ea typeface="Arial Narrow"/>
                <a:cs typeface="Arial Narrow"/>
                <a:sym typeface="Arial Narrow"/>
              </a:rPr>
              <a:t>.</a:t>
            </a:r>
          </a:p>
          <a:p>
            <a:pPr marL="800100">
              <a:lnSpc>
                <a:spcPct val="100000"/>
              </a:lnSpc>
            </a:pPr>
            <a:r>
              <a:rPr lang="es-CO" sz="2400" dirty="0">
                <a:latin typeface="Arial Narrow"/>
                <a:ea typeface="Arial Narrow"/>
                <a:cs typeface="Arial Narrow"/>
                <a:sym typeface="Arial Narrow"/>
              </a:rPr>
              <a:t>Otros </a:t>
            </a:r>
            <a:r>
              <a:rPr lang="es-CO" sz="2400" dirty="0" err="1">
                <a:latin typeface="Arial Narrow"/>
                <a:ea typeface="Arial Narrow"/>
                <a:cs typeface="Arial Narrow"/>
                <a:sym typeface="Arial Narrow"/>
              </a:rPr>
              <a:t>Frameworks</a:t>
            </a:r>
            <a:r>
              <a:rPr lang="es-CO" sz="2400" dirty="0">
                <a:latin typeface="Arial Narrow"/>
                <a:ea typeface="Arial Narrow"/>
                <a:cs typeface="Arial Narrow"/>
                <a:sym typeface="Arial Narrow"/>
              </a:rPr>
              <a:t> de pruebas.</a:t>
            </a:r>
          </a:p>
        </p:txBody>
      </p:sp>
    </p:spTree>
    <p:extLst>
      <p:ext uri="{BB962C8B-B14F-4D97-AF65-F5344CB8AC3E}">
        <p14:creationId xmlns:p14="http://schemas.microsoft.com/office/powerpoint/2010/main" val="161985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3</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60639"/>
            <a:ext cx="9643800" cy="5124209"/>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200" dirty="0">
                <a:latin typeface="Arial Narrow"/>
                <a:ea typeface="Arial Narrow"/>
                <a:cs typeface="Arial Narrow"/>
                <a:sym typeface="Arial Narrow"/>
              </a:rPr>
              <a:t>Patrones de arquitectura de Software</a:t>
            </a:r>
          </a:p>
          <a:p>
            <a:pPr marL="1257300" lvl="1">
              <a:lnSpc>
                <a:spcPct val="100000"/>
              </a:lnSpc>
              <a:buFont typeface="+mj-lt"/>
              <a:buAutoNum type="arabicPeriod"/>
            </a:pPr>
            <a:r>
              <a:rPr lang="es-CO" sz="1200" dirty="0">
                <a:latin typeface="Arial Narrow"/>
                <a:ea typeface="Arial Narrow"/>
                <a:cs typeface="Arial Narrow"/>
                <a:sym typeface="Arial Narrow"/>
              </a:rPr>
              <a:t>Monolítica</a:t>
            </a:r>
          </a:p>
          <a:p>
            <a:pPr marL="1257300" lvl="1">
              <a:lnSpc>
                <a:spcPct val="100000"/>
              </a:lnSpc>
              <a:buFont typeface="+mj-lt"/>
              <a:buAutoNum type="arabicPeriod"/>
            </a:pPr>
            <a:r>
              <a:rPr lang="es-CO" sz="1200" dirty="0">
                <a:latin typeface="Arial Narrow"/>
                <a:ea typeface="Arial Narrow"/>
                <a:cs typeface="Arial Narrow"/>
                <a:sym typeface="Arial Narrow"/>
              </a:rPr>
              <a:t>Cliente – Servidor</a:t>
            </a:r>
          </a:p>
          <a:p>
            <a:pPr marL="1257300" lvl="1">
              <a:lnSpc>
                <a:spcPct val="100000"/>
              </a:lnSpc>
              <a:buFont typeface="+mj-lt"/>
              <a:buAutoNum type="arabicPeriod"/>
            </a:pPr>
            <a:r>
              <a:rPr lang="es-CO" sz="1200" dirty="0">
                <a:latin typeface="Arial Narrow"/>
                <a:ea typeface="Arial Narrow"/>
                <a:cs typeface="Arial Narrow"/>
                <a:sym typeface="Arial Narrow"/>
              </a:rPr>
              <a:t>Microservicios</a:t>
            </a:r>
          </a:p>
          <a:p>
            <a:pPr marL="1257300" lvl="1">
              <a:lnSpc>
                <a:spcPct val="100000"/>
              </a:lnSpc>
              <a:buFont typeface="+mj-lt"/>
              <a:buAutoNum type="arabicPeriod"/>
            </a:pPr>
            <a:r>
              <a:rPr lang="es-CO" sz="1200" dirty="0">
                <a:latin typeface="Arial Narrow"/>
                <a:ea typeface="Arial Narrow"/>
                <a:cs typeface="Arial Narrow"/>
                <a:sym typeface="Arial Narrow"/>
              </a:rPr>
              <a:t>Orientada a eventos</a:t>
            </a:r>
          </a:p>
          <a:p>
            <a:pPr marL="1257300" lvl="1">
              <a:lnSpc>
                <a:spcPct val="100000"/>
              </a:lnSpc>
              <a:buFont typeface="+mj-lt"/>
              <a:buAutoNum type="arabicPeriod"/>
            </a:pPr>
            <a:r>
              <a:rPr lang="es-CO" sz="1200" dirty="0">
                <a:latin typeface="Arial Narrow"/>
                <a:ea typeface="Arial Narrow"/>
                <a:cs typeface="Arial Narrow"/>
                <a:sym typeface="Arial Narrow"/>
              </a:rPr>
              <a:t>MVC</a:t>
            </a:r>
          </a:p>
          <a:p>
            <a:pPr marL="800100">
              <a:lnSpc>
                <a:spcPct val="100000"/>
              </a:lnSpc>
              <a:buFont typeface="+mj-lt"/>
              <a:buAutoNum type="arabicPeriod"/>
            </a:pPr>
            <a:r>
              <a:rPr lang="es-CO" sz="1200" dirty="0">
                <a:latin typeface="Arial Narrow"/>
                <a:ea typeface="Arial Narrow"/>
                <a:cs typeface="Arial Narrow"/>
                <a:sym typeface="Arial Narrow"/>
              </a:rPr>
              <a:t>Desarrollo de software en la nube</a:t>
            </a:r>
          </a:p>
          <a:p>
            <a:pPr marL="1257300" lvl="1">
              <a:lnSpc>
                <a:spcPct val="100000"/>
              </a:lnSpc>
              <a:buFont typeface="+mj-lt"/>
              <a:buAutoNum type="arabicPeriod"/>
            </a:pPr>
            <a:r>
              <a:rPr lang="es-CO" sz="1200" dirty="0">
                <a:latin typeface="Arial Narrow"/>
                <a:ea typeface="Arial Narrow"/>
                <a:cs typeface="Arial Narrow"/>
                <a:sym typeface="Arial Narrow"/>
              </a:rPr>
              <a:t>Desarrollo </a:t>
            </a:r>
            <a:r>
              <a:rPr lang="es-CO" sz="1200" dirty="0" err="1">
                <a:latin typeface="Arial Narrow"/>
                <a:ea typeface="Arial Narrow"/>
                <a:cs typeface="Arial Narrow"/>
                <a:sym typeface="Arial Narrow"/>
              </a:rPr>
              <a:t>Serverless</a:t>
            </a:r>
            <a:endParaRPr lang="es-CO" sz="1200" dirty="0">
              <a:latin typeface="Arial Narrow"/>
              <a:ea typeface="Arial Narrow"/>
              <a:cs typeface="Arial Narrow"/>
              <a:sym typeface="Arial Narrow"/>
            </a:endParaRPr>
          </a:p>
          <a:p>
            <a:pPr marL="1257300" lvl="1">
              <a:lnSpc>
                <a:spcPct val="100000"/>
              </a:lnSpc>
              <a:buFont typeface="+mj-lt"/>
              <a:buAutoNum type="arabicPeriod"/>
            </a:pPr>
            <a:r>
              <a:rPr lang="es-CO" sz="1200" dirty="0">
                <a:latin typeface="Arial Narrow"/>
                <a:ea typeface="Arial Narrow"/>
                <a:cs typeface="Arial Narrow"/>
                <a:sym typeface="Arial Narrow"/>
              </a:rPr>
              <a:t>Desarrollo no </a:t>
            </a:r>
            <a:r>
              <a:rPr lang="es-CO" sz="1200" dirty="0" err="1">
                <a:latin typeface="Arial Narrow"/>
                <a:ea typeface="Arial Narrow"/>
                <a:cs typeface="Arial Narrow"/>
                <a:sym typeface="Arial Narrow"/>
              </a:rPr>
              <a:t>Serverless</a:t>
            </a:r>
            <a:endParaRPr lang="es-CO" sz="1200" dirty="0">
              <a:latin typeface="Arial Narrow"/>
              <a:ea typeface="Arial Narrow"/>
              <a:cs typeface="Arial Narrow"/>
              <a:sym typeface="Arial Narrow"/>
            </a:endParaRPr>
          </a:p>
          <a:p>
            <a:pPr marL="1257300" lvl="1">
              <a:lnSpc>
                <a:spcPct val="100000"/>
              </a:lnSpc>
              <a:buFont typeface="+mj-lt"/>
              <a:buAutoNum type="arabicPeriod"/>
            </a:pPr>
            <a:r>
              <a:rPr lang="es-CO" sz="1200" dirty="0">
                <a:latin typeface="Arial Narrow"/>
                <a:ea typeface="Arial Narrow"/>
                <a:cs typeface="Arial Narrow"/>
                <a:sym typeface="Arial Narrow"/>
              </a:rPr>
              <a:t>Bases de datos administradas y no administradas</a:t>
            </a:r>
          </a:p>
          <a:p>
            <a:pPr marL="1257300" lvl="1">
              <a:lnSpc>
                <a:spcPct val="100000"/>
              </a:lnSpc>
              <a:buFont typeface="+mj-lt"/>
              <a:buAutoNum type="arabicPeriod"/>
            </a:pPr>
            <a:r>
              <a:rPr lang="es-CO" sz="1200" dirty="0">
                <a:latin typeface="Arial Narrow"/>
                <a:ea typeface="Arial Narrow"/>
                <a:cs typeface="Arial Narrow"/>
                <a:sym typeface="Arial Narrow"/>
              </a:rPr>
              <a:t>Balanceadores</a:t>
            </a:r>
          </a:p>
          <a:p>
            <a:pPr marL="1257300" lvl="1">
              <a:lnSpc>
                <a:spcPct val="100000"/>
              </a:lnSpc>
              <a:buFont typeface="+mj-lt"/>
              <a:buAutoNum type="arabicPeriod"/>
            </a:pPr>
            <a:r>
              <a:rPr lang="es-CO" sz="1200" dirty="0">
                <a:latin typeface="Arial Narrow"/>
                <a:ea typeface="Arial Narrow"/>
                <a:cs typeface="Arial Narrow"/>
                <a:sym typeface="Arial Narrow"/>
              </a:rPr>
              <a:t>CDN</a:t>
            </a:r>
          </a:p>
          <a:p>
            <a:pPr marL="800100">
              <a:lnSpc>
                <a:spcPct val="100000"/>
              </a:lnSpc>
              <a:buFont typeface="+mj-lt"/>
              <a:buAutoNum type="arabicPeriod"/>
            </a:pPr>
            <a:r>
              <a:rPr lang="es-CO" sz="1200" dirty="0">
                <a:latin typeface="Arial Narrow"/>
                <a:ea typeface="Arial Narrow"/>
                <a:cs typeface="Arial Narrow"/>
                <a:sym typeface="Arial Narrow"/>
              </a:rPr>
              <a:t>Seguridad en el desarrollo de software</a:t>
            </a:r>
          </a:p>
          <a:p>
            <a:pPr marL="1257300" lvl="1">
              <a:lnSpc>
                <a:spcPct val="100000"/>
              </a:lnSpc>
              <a:buFont typeface="+mj-lt"/>
              <a:buAutoNum type="arabicPeriod"/>
            </a:pPr>
            <a:r>
              <a:rPr lang="es-CO" sz="1200" dirty="0">
                <a:latin typeface="Arial Narrow"/>
                <a:ea typeface="Arial Narrow"/>
                <a:cs typeface="Arial Narrow"/>
                <a:sym typeface="Arial Narrow"/>
              </a:rPr>
              <a:t>La autenticación</a:t>
            </a:r>
          </a:p>
          <a:p>
            <a:pPr marL="1257300" lvl="1">
              <a:lnSpc>
                <a:spcPct val="100000"/>
              </a:lnSpc>
              <a:buFont typeface="+mj-lt"/>
              <a:buAutoNum type="arabicPeriod"/>
            </a:pPr>
            <a:r>
              <a:rPr lang="es-CO" sz="1200" dirty="0">
                <a:latin typeface="Arial Narrow"/>
                <a:ea typeface="Arial Narrow"/>
                <a:cs typeface="Arial Narrow"/>
                <a:sym typeface="Arial Narrow"/>
              </a:rPr>
              <a:t>La autorización</a:t>
            </a:r>
          </a:p>
          <a:p>
            <a:pPr marL="1257300" lvl="1">
              <a:lnSpc>
                <a:spcPct val="100000"/>
              </a:lnSpc>
              <a:buFont typeface="+mj-lt"/>
              <a:buAutoNum type="arabicPeriod"/>
            </a:pPr>
            <a:r>
              <a:rPr lang="es-CO" sz="1200" dirty="0">
                <a:latin typeface="Arial Narrow"/>
                <a:ea typeface="Arial Narrow"/>
                <a:cs typeface="Arial Narrow"/>
                <a:sym typeface="Arial Narrow"/>
              </a:rPr>
              <a:t>Basic </a:t>
            </a:r>
            <a:r>
              <a:rPr lang="es-CO" sz="1200" dirty="0" err="1">
                <a:latin typeface="Arial Narrow"/>
                <a:ea typeface="Arial Narrow"/>
                <a:cs typeface="Arial Narrow"/>
                <a:sym typeface="Arial Narrow"/>
              </a:rPr>
              <a:t>Auth</a:t>
            </a:r>
            <a:endParaRPr lang="es-CO" sz="1200" dirty="0">
              <a:latin typeface="Arial Narrow"/>
              <a:ea typeface="Arial Narrow"/>
              <a:cs typeface="Arial Narrow"/>
              <a:sym typeface="Arial Narrow"/>
            </a:endParaRPr>
          </a:p>
          <a:p>
            <a:pPr marL="1257300" lvl="1">
              <a:lnSpc>
                <a:spcPct val="100000"/>
              </a:lnSpc>
              <a:buFont typeface="+mj-lt"/>
              <a:buAutoNum type="arabicPeriod"/>
            </a:pPr>
            <a:r>
              <a:rPr lang="es-CO" sz="1200" dirty="0">
                <a:latin typeface="Arial Narrow"/>
                <a:ea typeface="Arial Narrow"/>
                <a:cs typeface="Arial Narrow"/>
                <a:sym typeface="Arial Narrow"/>
              </a:rPr>
              <a:t>JWT</a:t>
            </a:r>
          </a:p>
          <a:p>
            <a:pPr marL="1257300" lvl="1">
              <a:lnSpc>
                <a:spcPct val="100000"/>
              </a:lnSpc>
              <a:buFont typeface="+mj-lt"/>
              <a:buAutoNum type="arabicPeriod"/>
            </a:pPr>
            <a:r>
              <a:rPr lang="es-CO" sz="1200" dirty="0">
                <a:latin typeface="Arial Narrow"/>
                <a:ea typeface="Arial Narrow"/>
                <a:cs typeface="Arial Narrow"/>
                <a:sym typeface="Arial Narrow"/>
              </a:rPr>
              <a:t>OAuth 2.0</a:t>
            </a:r>
          </a:p>
          <a:p>
            <a:pPr marL="1257300" lvl="1">
              <a:lnSpc>
                <a:spcPct val="100000"/>
              </a:lnSpc>
              <a:buFont typeface="+mj-lt"/>
              <a:buAutoNum type="arabicPeriod"/>
            </a:pPr>
            <a:endParaRPr lang="es-CO" sz="1200" dirty="0">
              <a:latin typeface="Arial Narrow"/>
              <a:ea typeface="Arial Narrow"/>
              <a:cs typeface="Arial Narrow"/>
              <a:sym typeface="Arial Narrow"/>
            </a:endParaRPr>
          </a:p>
        </p:txBody>
      </p:sp>
    </p:spTree>
    <p:extLst>
      <p:ext uri="{BB962C8B-B14F-4D97-AF65-F5344CB8AC3E}">
        <p14:creationId xmlns:p14="http://schemas.microsoft.com/office/powerpoint/2010/main" val="340813985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sp>
        <p:nvSpPr>
          <p:cNvPr id="125" name="Google Shape;125;p35"/>
          <p:cNvSpPr/>
          <p:nvPr/>
        </p:nvSpPr>
        <p:spPr>
          <a:xfrm>
            <a:off x="381000" y="431800"/>
            <a:ext cx="11468100" cy="6180900"/>
          </a:xfrm>
          <a:prstGeom prst="rect">
            <a:avLst/>
          </a:prstGeom>
          <a:solidFill>
            <a:srgbClr val="006AA8"/>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26" name="Google Shape;126;p35"/>
          <p:cNvPicPr preferRelativeResize="0"/>
          <p:nvPr/>
        </p:nvPicPr>
        <p:blipFill rotWithShape="1">
          <a:blip r:embed="rId3">
            <a:alphaModFix/>
          </a:blip>
          <a:srcRect/>
          <a:stretch/>
        </p:blipFill>
        <p:spPr>
          <a:xfrm>
            <a:off x="9198671" y="4949851"/>
            <a:ext cx="2650435" cy="1540199"/>
          </a:xfrm>
          <a:prstGeom prst="rect">
            <a:avLst/>
          </a:prstGeom>
          <a:noFill/>
          <a:ln>
            <a:noFill/>
          </a:ln>
        </p:spPr>
      </p:pic>
      <p:sp>
        <p:nvSpPr>
          <p:cNvPr id="127" name="Google Shape;127;p35"/>
          <p:cNvSpPr txBox="1">
            <a:spLocks noGrp="1"/>
          </p:cNvSpPr>
          <p:nvPr>
            <p:ph type="title"/>
          </p:nvPr>
        </p:nvSpPr>
        <p:spPr>
          <a:xfrm>
            <a:off x="838200" y="2568099"/>
            <a:ext cx="10515600" cy="19083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6000"/>
              <a:buNone/>
            </a:pPr>
            <a:r>
              <a:rPr lang="es-CO" b="1">
                <a:solidFill>
                  <a:schemeClr val="lt1"/>
                </a:solidFill>
                <a:latin typeface="Trebuchet MS"/>
                <a:ea typeface="Trebuchet MS"/>
                <a:cs typeface="Trebuchet MS"/>
                <a:sym typeface="Trebuchet MS"/>
              </a:rPr>
              <a:t>Gracias.</a:t>
            </a:r>
            <a:endParaRPr sz="2800">
              <a:solidFill>
                <a:schemeClr val="lt1"/>
              </a:solidFill>
            </a:endParaRPr>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8641</TotalTime>
  <Words>6316</Words>
  <Application>Microsoft Office PowerPoint</Application>
  <PresentationFormat>Panorámica</PresentationFormat>
  <Paragraphs>585</Paragraphs>
  <Slides>90</Slides>
  <Notes>90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90</vt:i4>
      </vt:variant>
    </vt:vector>
  </HeadingPairs>
  <TitlesOfParts>
    <vt:vector size="95" baseType="lpstr">
      <vt:lpstr>Trebuchet MS</vt:lpstr>
      <vt:lpstr>Arial</vt:lpstr>
      <vt:lpstr>Calibri</vt:lpstr>
      <vt:lpstr>Arial Narrow</vt:lpstr>
      <vt:lpstr>Tema de Office</vt:lpstr>
      <vt:lpstr>Presentación de PowerPoint</vt:lpstr>
      <vt:lpstr>INGENIERIA DEL SOFTWARE II  BIENVENIDOS</vt:lpstr>
      <vt:lpstr>PRESENTACIONES Y OPINIONES DEL CURSO</vt:lpstr>
      <vt:lpstr>Identificación de la asignatura</vt:lpstr>
      <vt:lpstr>Objetivos</vt:lpstr>
      <vt:lpstr>EVALUACIÓN</vt:lpstr>
      <vt:lpstr>CONTENIDO CORTE 1</vt:lpstr>
      <vt:lpstr>CONTENIDO CORTE 2</vt:lpstr>
      <vt:lpstr>CONTENIDO CORTE 3</vt:lpstr>
      <vt:lpstr>HISTORIA</vt:lpstr>
      <vt:lpstr>ORIGEN</vt:lpstr>
      <vt:lpstr>EL NACIMIENTO FORMAL</vt:lpstr>
      <vt:lpstr>PERSONALIDADES</vt:lpstr>
      <vt:lpstr>EVOLUCIONES</vt:lpstr>
      <vt:lpstr>S – SINGLE RESPONSABILITY PRINCIPLE (SRP)</vt:lpstr>
      <vt:lpstr>IMPORTANCIA DEL SRP</vt:lpstr>
      <vt:lpstr>APLICACIÓN DEL SRP</vt:lpstr>
      <vt:lpstr>EJEMPLO DEL SRP</vt:lpstr>
      <vt:lpstr>BENEFICIOS DEL SRP</vt:lpstr>
      <vt:lpstr>BENEFICIOS DEL SRP</vt:lpstr>
      <vt:lpstr>Open/Closed Principle (OCP)</vt:lpstr>
      <vt:lpstr>IMPORTANCIA DEL OCP</vt:lpstr>
      <vt:lpstr>APLICAR EL OCP</vt:lpstr>
      <vt:lpstr>EJEMPLO OCP</vt:lpstr>
      <vt:lpstr>BENEFICIOS DE APLICAR EL OCP</vt:lpstr>
      <vt:lpstr>BENEFICIOS DE APLICAR EL OCP</vt:lpstr>
      <vt:lpstr>LISKOV SUBSTITUTION PRINCIPLE (LSP)</vt:lpstr>
      <vt:lpstr>IMPORTANCIA DEL LSP</vt:lpstr>
      <vt:lpstr>CUMPLIR CON EL LSP</vt:lpstr>
      <vt:lpstr>EJEMPLO DE LSP</vt:lpstr>
      <vt:lpstr>INTERFACE SEGREGATION PRINCIPLE (ISP)</vt:lpstr>
      <vt:lpstr>IMPORTANCIA DEL ISP</vt:lpstr>
      <vt:lpstr>SE PUEDE ROMPER EL ISP</vt:lpstr>
      <vt:lpstr>EJEMPLO DE LA ISP</vt:lpstr>
      <vt:lpstr>BENEFICIOS DE APLICAR LA ISP</vt:lpstr>
      <vt:lpstr>DEPENDENCY INVERSION PRINCIPLE (DIP)</vt:lpstr>
      <vt:lpstr>IMPORTANCIA DEL DIP</vt:lpstr>
      <vt:lpstr>APLICACIÓN DEL DIP</vt:lpstr>
      <vt:lpstr>EJEMPLO DE LA IDP</vt:lpstr>
      <vt:lpstr>BENEFICIOS DEL DIP</vt:lpstr>
      <vt:lpstr>PRINCIPIOS GRASP</vt:lpstr>
      <vt:lpstr>PRINCIPIOS GRASP</vt:lpstr>
      <vt:lpstr>IMPORTANCIA DE LOS PRINCIPIOS GRASP</vt:lpstr>
      <vt:lpstr>RELACION CON SOLID</vt:lpstr>
      <vt:lpstr>IMPORTANCIA DE LOS PRINCIPIOS GRASP</vt:lpstr>
      <vt:lpstr>PRINCIPIO EXPERTO</vt:lpstr>
      <vt:lpstr>PRINCIPIO CREADOR</vt:lpstr>
      <vt:lpstr>EJEMPLO PRINCIPIO CREADOR</vt:lpstr>
      <vt:lpstr>PRINCIPIO CONTROLADOR</vt:lpstr>
      <vt:lpstr>EJEMPLO PRINCIPIO CONTROLADOR</vt:lpstr>
      <vt:lpstr>PRINCIPIO ALTA COHESION Y BAJO ACOPLAMIENTO</vt:lpstr>
      <vt:lpstr>EJEMPLO PRINCIPIO DE ALTA COHESION Y BAJO ACOPLAMIENTO</vt:lpstr>
      <vt:lpstr>PRINCIPIO DEL POLIMORFISMO</vt:lpstr>
      <vt:lpstr>PRINCIPIO DEL POLIMORFISMO</vt:lpstr>
      <vt:lpstr>PRINCIPIO  FABRICACION PURA</vt:lpstr>
      <vt:lpstr>EJEMPLO PRINCIPIO FABRICACION PURA</vt:lpstr>
      <vt:lpstr>PRINCIPIO  DE INDIRECCIÓN</vt:lpstr>
      <vt:lpstr>PRINCIPIO  DE INDIRECCIÓN</vt:lpstr>
      <vt:lpstr>PRINCIPIO  DE VARIACIONES PROTEGIDAS</vt:lpstr>
      <vt:lpstr>PRINCIPIO  DE VARIACIONES PROTEGIDAS</vt:lpstr>
      <vt:lpstr>CALIDAD DEL SOFTWARE</vt:lpstr>
      <vt:lpstr>IMPORTANCIA DE LA CALIDAD DEL SOFTWARE</vt:lpstr>
      <vt:lpstr>CARACTERISTICAS DE LA CALIDAD DEL SOFTWARE</vt:lpstr>
      <vt:lpstr>ASEGURAMIENTO DE LA CALIDAD DEL SOFTWARE</vt:lpstr>
      <vt:lpstr>MODELOS DE CALIDAD DE SOFTWARE</vt:lpstr>
      <vt:lpstr>PRUEBAS UNITARIAS</vt:lpstr>
      <vt:lpstr>IMPORTANCIA DE LAS PRUEBAS UNITARIAS</vt:lpstr>
      <vt:lpstr>PASOS EN LAS PRUEBAS UNITARIAS</vt:lpstr>
      <vt:lpstr>BENEFICIOS DE LAS PRUEBAS UNITARIAS</vt:lpstr>
      <vt:lpstr>HERRAMIENTAS PARA PRUEBAS UNITARIAS</vt:lpstr>
      <vt:lpstr>HERRAMIENTAS PARA PRUEBAS UNITARIAS</vt:lpstr>
      <vt:lpstr>JUNIT</vt:lpstr>
      <vt:lpstr>VENTAJAS DE USAR JUNIT</vt:lpstr>
      <vt:lpstr>EJEMPLO BASICO DE JUNIT</vt:lpstr>
      <vt:lpstr>EJEMPLO AVANZADO CON ANOTACIONES DE JUNIT</vt:lpstr>
      <vt:lpstr>ANOTACIONES COMUNES DE JUNIT</vt:lpstr>
      <vt:lpstr>ASERCIONES COMUNES DE JUNIT</vt:lpstr>
      <vt:lpstr>TALLER PRUEBAS UNITARIAS</vt:lpstr>
      <vt:lpstr>PRUEBAS DE INTEGRACION</vt:lpstr>
      <vt:lpstr>OBJETIVO DE LAS PRUEBAS DE INTEGRACION</vt:lpstr>
      <vt:lpstr>IMPORTANCIA DE LAS PRUEBAS DE INTEGRACION</vt:lpstr>
      <vt:lpstr>DESAFIO DE LAS PRUEBAS DE INTEGRACION</vt:lpstr>
      <vt:lpstr>HERRAMIENTAS PARA LAS PRUEBAS DE INTEGRACION</vt:lpstr>
      <vt:lpstr>HERRAMIENTAS PARA LAS PRUEBAS DE INTEGRACION</vt:lpstr>
      <vt:lpstr>PRUEBAS DE ACEPTACION</vt:lpstr>
      <vt:lpstr>IMPORTANCIA DE LAS PRUEBAS DE ACEPTACION</vt:lpstr>
      <vt:lpstr>TIPOS DE PRUEBAS DE ACEPTACION</vt:lpstr>
      <vt:lpstr>PROCESO DE LAS PRUEBAS DE ACEPTACION</vt:lpstr>
      <vt:lpstr>HERRAMIENTAS PARA LAS PRUEBAS DE ACEPTACION</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Gabriel Hernando Cadavid Marin</dc:creator>
  <cp:lastModifiedBy>Jorge Alejandro Aguirre Gutierrez</cp:lastModifiedBy>
  <cp:revision>192</cp:revision>
  <dcterms:created xsi:type="dcterms:W3CDTF">2019-03-26T16:19:22Z</dcterms:created>
  <dcterms:modified xsi:type="dcterms:W3CDTF">2024-08-06T18:21:08Z</dcterms:modified>
</cp:coreProperties>
</file>