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3"/>
  </p:notesMasterIdLst>
  <p:sldIdLst>
    <p:sldId id="256" r:id="rId2"/>
    <p:sldId id="257" r:id="rId3"/>
    <p:sldId id="426" r:id="rId4"/>
    <p:sldId id="259" r:id="rId5"/>
    <p:sldId id="260" r:id="rId6"/>
    <p:sldId id="264" r:id="rId7"/>
    <p:sldId id="265" r:id="rId8"/>
    <p:sldId id="267" r:id="rId9"/>
    <p:sldId id="268" r:id="rId10"/>
    <p:sldId id="403" r:id="rId11"/>
    <p:sldId id="406" r:id="rId12"/>
    <p:sldId id="266" r:id="rId13"/>
    <p:sldId id="318" r:id="rId14"/>
    <p:sldId id="319" r:id="rId15"/>
    <p:sldId id="320" r:id="rId16"/>
    <p:sldId id="321" r:id="rId17"/>
    <p:sldId id="322" r:id="rId18"/>
    <p:sldId id="323" r:id="rId19"/>
    <p:sldId id="421" r:id="rId20"/>
    <p:sldId id="422" r:id="rId21"/>
    <p:sldId id="423" r:id="rId22"/>
    <p:sldId id="424" r:id="rId23"/>
    <p:sldId id="425" r:id="rId24"/>
    <p:sldId id="316" r:id="rId25"/>
    <p:sldId id="269" r:id="rId26"/>
    <p:sldId id="270" r:id="rId27"/>
    <p:sldId id="271" r:id="rId28"/>
    <p:sldId id="272" r:id="rId29"/>
    <p:sldId id="415" r:id="rId30"/>
    <p:sldId id="416" r:id="rId31"/>
    <p:sldId id="273" r:id="rId32"/>
    <p:sldId id="414" r:id="rId33"/>
    <p:sldId id="427" r:id="rId34"/>
    <p:sldId id="275" r:id="rId35"/>
    <p:sldId id="276" r:id="rId36"/>
    <p:sldId id="277" r:id="rId37"/>
    <p:sldId id="420" r:id="rId38"/>
    <p:sldId id="450" r:id="rId39"/>
    <p:sldId id="451" r:id="rId40"/>
    <p:sldId id="452" r:id="rId41"/>
    <p:sldId id="315" r:id="rId42"/>
    <p:sldId id="456" r:id="rId43"/>
    <p:sldId id="418" r:id="rId44"/>
    <p:sldId id="457" r:id="rId45"/>
    <p:sldId id="453" r:id="rId46"/>
    <p:sldId id="454" r:id="rId47"/>
    <p:sldId id="455" r:id="rId48"/>
    <p:sldId id="458" r:id="rId49"/>
    <p:sldId id="459" r:id="rId50"/>
    <p:sldId id="460" r:id="rId51"/>
    <p:sldId id="461" r:id="rId52"/>
    <p:sldId id="469" r:id="rId53"/>
    <p:sldId id="470" r:id="rId54"/>
    <p:sldId id="471" r:id="rId55"/>
    <p:sldId id="472" r:id="rId56"/>
    <p:sldId id="473" r:id="rId57"/>
    <p:sldId id="474" r:id="rId58"/>
    <p:sldId id="475" r:id="rId59"/>
    <p:sldId id="476" r:id="rId60"/>
    <p:sldId id="477" r:id="rId61"/>
    <p:sldId id="479" r:id="rId62"/>
    <p:sldId id="478" r:id="rId63"/>
    <p:sldId id="325" r:id="rId64"/>
    <p:sldId id="326" r:id="rId65"/>
    <p:sldId id="327" r:id="rId66"/>
    <p:sldId id="328" r:id="rId67"/>
    <p:sldId id="329" r:id="rId68"/>
    <p:sldId id="330" r:id="rId69"/>
    <p:sldId id="430" r:id="rId70"/>
    <p:sldId id="337" r:id="rId71"/>
    <p:sldId id="428" r:id="rId72"/>
    <p:sldId id="462" r:id="rId73"/>
    <p:sldId id="463" r:id="rId74"/>
    <p:sldId id="464" r:id="rId75"/>
    <p:sldId id="465" r:id="rId76"/>
    <p:sldId id="466" r:id="rId77"/>
    <p:sldId id="467" r:id="rId78"/>
    <p:sldId id="468" r:id="rId79"/>
    <p:sldId id="480" r:id="rId80"/>
    <p:sldId id="481" r:id="rId81"/>
    <p:sldId id="482" r:id="rId82"/>
    <p:sldId id="483" r:id="rId83"/>
    <p:sldId id="484" r:id="rId84"/>
    <p:sldId id="485" r:id="rId85"/>
    <p:sldId id="486" r:id="rId86"/>
    <p:sldId id="331" r:id="rId87"/>
    <p:sldId id="332" r:id="rId88"/>
    <p:sldId id="333" r:id="rId89"/>
    <p:sldId id="334" r:id="rId90"/>
    <p:sldId id="335" r:id="rId91"/>
    <p:sldId id="336" r:id="rId92"/>
    <p:sldId id="431" r:id="rId93"/>
    <p:sldId id="432" r:id="rId94"/>
    <p:sldId id="435" r:id="rId95"/>
    <p:sldId id="433" r:id="rId96"/>
    <p:sldId id="434" r:id="rId97"/>
    <p:sldId id="284" r:id="rId98"/>
    <p:sldId id="285" r:id="rId99"/>
    <p:sldId id="286" r:id="rId100"/>
    <p:sldId id="287" r:id="rId101"/>
    <p:sldId id="288" r:id="rId102"/>
    <p:sldId id="289" r:id="rId103"/>
    <p:sldId id="436" r:id="rId104"/>
    <p:sldId id="338" r:id="rId105"/>
    <p:sldId id="437" r:id="rId106"/>
    <p:sldId id="438" r:id="rId107"/>
    <p:sldId id="278" r:id="rId108"/>
    <p:sldId id="279" r:id="rId109"/>
    <p:sldId id="280" r:id="rId110"/>
    <p:sldId id="314" r:id="rId111"/>
    <p:sldId id="281" r:id="rId112"/>
    <p:sldId id="282" r:id="rId113"/>
    <p:sldId id="283" r:id="rId114"/>
    <p:sldId id="324" r:id="rId115"/>
    <p:sldId id="439" r:id="rId116"/>
    <p:sldId id="441" r:id="rId117"/>
    <p:sldId id="440" r:id="rId118"/>
    <p:sldId id="442" r:id="rId119"/>
    <p:sldId id="443" r:id="rId120"/>
    <p:sldId id="290" r:id="rId121"/>
    <p:sldId id="291" r:id="rId122"/>
    <p:sldId id="293" r:id="rId123"/>
    <p:sldId id="294" r:id="rId124"/>
    <p:sldId id="295" r:id="rId125"/>
    <p:sldId id="296" r:id="rId126"/>
    <p:sldId id="297" r:id="rId127"/>
    <p:sldId id="339" r:id="rId128"/>
    <p:sldId id="298" r:id="rId129"/>
    <p:sldId id="299" r:id="rId130"/>
    <p:sldId id="300" r:id="rId131"/>
    <p:sldId id="301" r:id="rId132"/>
    <p:sldId id="302" r:id="rId133"/>
    <p:sldId id="340" r:id="rId134"/>
    <p:sldId id="444" r:id="rId135"/>
    <p:sldId id="303" r:id="rId136"/>
    <p:sldId id="304" r:id="rId137"/>
    <p:sldId id="305" r:id="rId138"/>
    <p:sldId id="306" r:id="rId139"/>
    <p:sldId id="307" r:id="rId140"/>
    <p:sldId id="341" r:id="rId141"/>
    <p:sldId id="445" r:id="rId142"/>
    <p:sldId id="308" r:id="rId143"/>
    <p:sldId id="309" r:id="rId144"/>
    <p:sldId id="310" r:id="rId145"/>
    <p:sldId id="311" r:id="rId146"/>
    <p:sldId id="312" r:id="rId147"/>
    <p:sldId id="313" r:id="rId148"/>
    <p:sldId id="446" r:id="rId149"/>
    <p:sldId id="447" r:id="rId150"/>
    <p:sldId id="448" r:id="rId151"/>
    <p:sldId id="261" r:id="rId152"/>
  </p:sldIdLst>
  <p:sldSz cx="12192000" cy="6858000"/>
  <p:notesSz cx="6858000" cy="9144000"/>
  <p:embeddedFontLst>
    <p:embeddedFont>
      <p:font typeface="Arial Narrow" panose="020B0606020202030204" pitchFamily="34" charset="0"/>
      <p:regular r:id="rId154"/>
      <p:bold r:id="rId155"/>
      <p:italic r:id="rId156"/>
      <p:boldItalic r:id="rId157"/>
    </p:embeddedFont>
    <p:embeddedFont>
      <p:font typeface="Trebuchet MS" panose="020B0603020202020204" pitchFamily="34" charset="0"/>
      <p:regular r:id="rId158"/>
      <p:bold r:id="rId159"/>
      <p:italic r:id="rId160"/>
      <p:boldItalic r:id="rId1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8"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73" autoAdjust="0"/>
  </p:normalViewPr>
  <p:slideViewPr>
    <p:cSldViewPr snapToGrid="0">
      <p:cViewPr varScale="1">
        <p:scale>
          <a:sx n="78" d="100"/>
          <a:sy n="78" d="100"/>
        </p:scale>
        <p:origin x="864" y="62"/>
      </p:cViewPr>
      <p:guideLst>
        <p:guide orient="horz" pos="2160"/>
        <p:guide pos="3840"/>
      </p:guideLst>
    </p:cSldViewPr>
  </p:slideViewPr>
  <p:outlineViewPr>
    <p:cViewPr>
      <p:scale>
        <a:sx n="33" d="100"/>
        <a:sy n="33" d="100"/>
      </p:scale>
      <p:origin x="0" y="-581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7790000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23968913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11585311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8226624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40512400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77881326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647945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93148880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63883662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202470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59683019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58125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72284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91390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0079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9132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16284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00159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84110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533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131442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68734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434754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574009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823666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14037147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401071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29001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22128461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8484250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9199406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14327661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21443904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94024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7258436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18255110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19763583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20218536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6933027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5483289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343828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5.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1.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Se requiere poblar la tabla con mas de 100 registros con datos diferentes.</a:t>
            </a:r>
          </a:p>
        </p:txBody>
      </p:sp>
    </p:spTree>
    <p:extLst>
      <p:ext uri="{BB962C8B-B14F-4D97-AF65-F5344CB8AC3E}">
        <p14:creationId xmlns:p14="http://schemas.microsoft.com/office/powerpoint/2010/main" val="6464663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almacenado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Por cada pedido agregar la observación de “Primera etapa del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1173620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eliminar los envíos que tengan más de 30 días en estado 'entregado’.</a:t>
            </a:r>
          </a:p>
          <a:p>
            <a:pPr marL="800100">
              <a:lnSpc>
                <a:spcPct val="100000"/>
              </a:lnSpc>
            </a:pPr>
            <a:r>
              <a:rPr lang="es-CO" sz="2200" dirty="0">
                <a:latin typeface="Arial Narrow"/>
                <a:ea typeface="Arial Narrow"/>
                <a:cs typeface="Arial Narrow"/>
                <a:sym typeface="Arial Narrow"/>
              </a:rPr>
              <a:t>Devolver el total de envíos que se eliminaron.</a:t>
            </a:r>
          </a:p>
        </p:txBody>
      </p:sp>
    </p:spTree>
    <p:extLst>
      <p:ext uri="{BB962C8B-B14F-4D97-AF65-F5344CB8AC3E}">
        <p14:creationId xmlns:p14="http://schemas.microsoft.com/office/powerpoint/2010/main" val="35769940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ultima_fase_envio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200" dirty="0">
                <a:latin typeface="Arial Narrow"/>
                <a:ea typeface="Arial Narrow"/>
                <a:cs typeface="Arial Narrow"/>
                <a:sym typeface="Arial Narrow"/>
              </a:rPr>
              <a:t>Modificar la observación por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 realizado satisfactoriamente”.</a:t>
            </a:r>
          </a:p>
          <a:p>
            <a:pPr marL="800100">
              <a:lnSpc>
                <a:spcPct val="100000"/>
              </a:lnSpc>
            </a:pPr>
            <a:r>
              <a:rPr lang="es-CO" sz="2200" dirty="0">
                <a:latin typeface="Arial Narrow"/>
                <a:ea typeface="Arial Narrow"/>
                <a:cs typeface="Arial Narrow"/>
                <a:sym typeface="Arial Narrow"/>
              </a:rPr>
              <a:t>Devolver la información de esos pedidos enviados.</a:t>
            </a:r>
          </a:p>
        </p:txBody>
      </p:sp>
    </p:spTree>
    <p:extLst>
      <p:ext uri="{BB962C8B-B14F-4D97-AF65-F5344CB8AC3E}">
        <p14:creationId xmlns:p14="http://schemas.microsoft.com/office/powerpoint/2010/main" val="6334310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737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creará un repositorio público con el nombre: “ProyectoBasesDeDatos2”.</a:t>
            </a:r>
          </a:p>
          <a:p>
            <a:pPr marL="800100">
              <a:lnSpc>
                <a:spcPct val="100000"/>
              </a:lnSpc>
            </a:pPr>
            <a:r>
              <a:rPr lang="es-CO" sz="1800" dirty="0">
                <a:latin typeface="Arial Narrow"/>
                <a:ea typeface="Arial Narrow"/>
                <a:cs typeface="Arial Narrow"/>
                <a:sym typeface="Arial Narrow"/>
              </a:rPr>
              <a:t>El lenguaje de programación para este caso es PLPGSQL.</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puede ser desarrollado en Java o .NET.</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puede ser desarrollado en Angular, </a:t>
            </a:r>
            <a:r>
              <a:rPr lang="es-CO" sz="1800" dirty="0" err="1">
                <a:latin typeface="Arial Narrow"/>
                <a:ea typeface="Arial Narrow"/>
                <a:cs typeface="Arial Narrow"/>
                <a:sym typeface="Arial Narrow"/>
              </a:rPr>
              <a:t>vuejs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react</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debe cumplir con todas las características de las funcionalidades descritas en el documento del proyecto.</a:t>
            </a:r>
          </a:p>
          <a:p>
            <a:pPr marL="800100">
              <a:lnSpc>
                <a:spcPct val="100000"/>
              </a:lnSpc>
            </a:pPr>
            <a:r>
              <a:rPr lang="es-CO" sz="1800" dirty="0">
                <a:latin typeface="Arial Narrow"/>
                <a:ea typeface="Arial Narrow"/>
                <a:cs typeface="Arial Narrow"/>
                <a:sym typeface="Arial Narrow"/>
              </a:rPr>
              <a:t>Cada característica va a tener un valor de calificación de 0.33.</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0179972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23458" y="1665324"/>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a:t>
            </a:r>
          </a:p>
          <a:p>
            <a:pPr indent="0">
              <a:lnSpc>
                <a:spcPct val="100000"/>
              </a:lnSpc>
              <a:buNone/>
            </a:pPr>
            <a:r>
              <a:rPr lang="es-CO" sz="2200" dirty="0">
                <a:latin typeface="Arial Narrow"/>
                <a:ea typeface="Arial Narrow"/>
                <a:cs typeface="Arial Narrow"/>
                <a:sym typeface="Arial Narrow"/>
              </a:rPr>
              <a:t>Tabla llamada libros con las siguientes campos: id, titulo, autor, stock, </a:t>
            </a:r>
            <a:r>
              <a:rPr lang="es-CO" sz="2200" dirty="0" err="1">
                <a:latin typeface="Arial Narrow"/>
                <a:ea typeface="Arial Narrow"/>
                <a:cs typeface="Arial Narrow"/>
                <a:sym typeface="Arial Narrow"/>
              </a:rPr>
              <a:t>uno_prestado</a:t>
            </a:r>
            <a:r>
              <a:rPr lang="es-CO" sz="2200" dirty="0">
                <a:latin typeface="Arial Narrow"/>
                <a:ea typeface="Arial Narrow"/>
                <a:cs typeface="Arial Narrow"/>
                <a:sym typeface="Arial Narrow"/>
              </a:rPr>
              <a:t> (true, false), estado (“DISPONIBLE”, “NO_DISPONIBLE”).</a:t>
            </a:r>
          </a:p>
          <a:p>
            <a:pPr indent="0">
              <a:lnSpc>
                <a:spcPct val="100000"/>
              </a:lnSpc>
              <a:buNone/>
            </a:pPr>
            <a:r>
              <a:rPr lang="es-CO" sz="2200" dirty="0">
                <a:latin typeface="Arial Narrow"/>
                <a:ea typeface="Arial Narrow"/>
                <a:cs typeface="Arial Narrow"/>
                <a:sym typeface="Arial Narrow"/>
              </a:rPr>
              <a:t>Tabla llamada adquisiciones con los siguientes campos: </a:t>
            </a:r>
            <a:r>
              <a:rPr lang="es-CO" sz="2200" dirty="0" err="1">
                <a:latin typeface="Arial Narrow"/>
                <a:ea typeface="Arial Narrow"/>
                <a:cs typeface="Arial Narrow"/>
                <a:sym typeface="Arial Narrow"/>
              </a:rPr>
              <a:t>fecha_compra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libro_id</a:t>
            </a:r>
            <a:r>
              <a:rPr lang="es-CO" sz="2200" dirty="0">
                <a:latin typeface="Arial Narrow"/>
                <a:ea typeface="Arial Narrow"/>
                <a:cs typeface="Arial Narrow"/>
                <a:sym typeface="Arial Narrow"/>
              </a:rPr>
              <a:t>, cantidad.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haga un registro en la tabla adquisiciones.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un libro y el stock sea igual 0 ponga el estado como “NO_DISPONIBLE”.</a:t>
            </a:r>
          </a:p>
        </p:txBody>
      </p:sp>
    </p:spTree>
    <p:extLst>
      <p:ext uri="{BB962C8B-B14F-4D97-AF65-F5344CB8AC3E}">
        <p14:creationId xmlns:p14="http://schemas.microsoft.com/office/powerpoint/2010/main" val="3892010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05896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 sistema de facturación donde cada factura debe tener un código secuencial y el número de facturación electrónica debe ser un secuencial de 100 en 100. </a:t>
            </a:r>
          </a:p>
          <a:p>
            <a:pPr indent="0">
              <a:lnSpc>
                <a:spcPct val="100000"/>
              </a:lnSpc>
              <a:buNone/>
            </a:pPr>
            <a:r>
              <a:rPr lang="es-CO" sz="2400" dirty="0">
                <a:latin typeface="Arial Narrow"/>
                <a:ea typeface="Arial Narrow"/>
                <a:cs typeface="Arial Narrow"/>
                <a:sym typeface="Arial Narrow"/>
              </a:rPr>
              <a:t>Tabla factura: código, cliente, producto, </a:t>
            </a:r>
            <a:r>
              <a:rPr lang="es-CO" sz="2400" dirty="0" err="1">
                <a:latin typeface="Arial Narrow"/>
                <a:ea typeface="Arial Narrow"/>
                <a:cs typeface="Arial Narrow"/>
                <a:sym typeface="Arial Narrow"/>
              </a:rPr>
              <a:t>valor_unitario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valor_total</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numero_fe</a:t>
            </a:r>
            <a:r>
              <a:rPr lang="es-CO" sz="2400" dirty="0">
                <a:latin typeface="Arial Narrow"/>
                <a:ea typeface="Arial Narrow"/>
                <a:cs typeface="Arial Narrow"/>
                <a:sym typeface="Arial Narrow"/>
              </a:rPr>
              <a:t>.</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el código de facturación.</a:t>
            </a:r>
          </a:p>
          <a:p>
            <a:pPr marL="800100">
              <a:lnSpc>
                <a:spcPct val="100000"/>
              </a:lnSpc>
            </a:pPr>
            <a:r>
              <a:rPr lang="es-CO" sz="2400" dirty="0">
                <a:latin typeface="Arial Narrow"/>
                <a:ea typeface="Arial Narrow"/>
                <a:cs typeface="Arial Narrow"/>
                <a:sym typeface="Arial Narrow"/>
              </a:rPr>
              <a:t>Crear una secuencia para generar el código de facturación electrónica.</a:t>
            </a:r>
          </a:p>
          <a:p>
            <a:pPr marL="800100">
              <a:lnSpc>
                <a:spcPct val="100000"/>
              </a:lnSpc>
            </a:pPr>
            <a:r>
              <a:rPr lang="es-CO" sz="2400" dirty="0">
                <a:latin typeface="Arial Narrow"/>
                <a:ea typeface="Arial Narrow"/>
                <a:cs typeface="Arial Narrow"/>
                <a:sym typeface="Arial Narrow"/>
              </a:rPr>
              <a:t>Asignar las secuencias a la tabla</a:t>
            </a:r>
          </a:p>
          <a:p>
            <a:pPr marL="800100">
              <a:lnSpc>
                <a:spcPct val="100000"/>
              </a:lnSpc>
            </a:pPr>
            <a:r>
              <a:rPr lang="es-CO" sz="2400" dirty="0">
                <a:latin typeface="Arial Narrow"/>
                <a:ea typeface="Arial Narrow"/>
                <a:cs typeface="Arial Narrow"/>
                <a:sym typeface="Arial Narrow"/>
              </a:rPr>
              <a:t>Modificar la secuencia de facturación electrónica cambiando el incremento de 10 en 10.</a:t>
            </a:r>
          </a:p>
        </p:txBody>
      </p:sp>
    </p:spTree>
    <p:extLst>
      <p:ext uri="{BB962C8B-B14F-4D97-AF65-F5344CB8AC3E}">
        <p14:creationId xmlns:p14="http://schemas.microsoft.com/office/powerpoint/2010/main" val="21029932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marL="800100">
              <a:lnSpc>
                <a:spcPct val="100000"/>
              </a:lnSpc>
            </a:pPr>
            <a:r>
              <a:rPr lang="es-CO" sz="2200" dirty="0">
                <a:latin typeface="Arial Narrow"/>
                <a:ea typeface="Arial Narrow"/>
                <a:cs typeface="Arial Narrow"/>
                <a:sym typeface="Arial Narrow"/>
              </a:rPr>
              <a:t>El producto tiene: nombre, descripción, precio y una lista de categorías asociadas.</a:t>
            </a:r>
          </a:p>
          <a:p>
            <a:pPr marL="800100">
              <a:lnSpc>
                <a:spcPct val="100000"/>
              </a:lnSpc>
            </a:pPr>
            <a:r>
              <a:rPr lang="es-CO" sz="2200" dirty="0">
                <a:latin typeface="Arial Narrow"/>
                <a:ea typeface="Arial Narrow"/>
                <a:cs typeface="Arial Narrow"/>
                <a:sym typeface="Arial Narrow"/>
              </a:rPr>
              <a:t>Crear una tabla llamada tienda con los siguientes campos: id, producto (XML)</a:t>
            </a:r>
          </a:p>
          <a:p>
            <a:pPr marL="800100">
              <a:lnSpc>
                <a:spcPct val="100000"/>
              </a:lnSpc>
            </a:pPr>
            <a:r>
              <a:rPr lang="es-CO" sz="2200" dirty="0">
                <a:latin typeface="Arial Narrow"/>
                <a:ea typeface="Arial Narrow"/>
                <a:cs typeface="Arial Narrow"/>
                <a:sym typeface="Arial Narrow"/>
              </a:rPr>
              <a:t>Insertar varios registros de productos con la estructura XML.</a:t>
            </a:r>
          </a:p>
        </p:txBody>
      </p:sp>
    </p:spTree>
    <p:extLst>
      <p:ext uri="{BB962C8B-B14F-4D97-AF65-F5344CB8AC3E}">
        <p14:creationId xmlns:p14="http://schemas.microsoft.com/office/powerpoint/2010/main" val="39149723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indent="0">
              <a:lnSpc>
                <a:spcPct val="100000"/>
              </a:lnSpc>
              <a:buNone/>
            </a:pPr>
            <a:r>
              <a:rPr lang="es-CO" sz="2200" dirty="0">
                <a:latin typeface="Arial Narrow"/>
                <a:ea typeface="Arial Narrow"/>
                <a:cs typeface="Arial Narrow"/>
                <a:sym typeface="Arial Narrow"/>
              </a:rPr>
              <a:t>Extraer información específica de los documentos XML utilizando funciones y operadores:</a:t>
            </a:r>
          </a:p>
          <a:p>
            <a:pPr marL="800100">
              <a:lnSpc>
                <a:spcPct val="100000"/>
              </a:lnSpc>
            </a:pPr>
            <a:r>
              <a:rPr lang="es-CO" sz="2200" dirty="0">
                <a:latin typeface="Arial Narrow"/>
                <a:ea typeface="Arial Narrow"/>
                <a:cs typeface="Arial Narrow"/>
                <a:sym typeface="Arial Narrow"/>
              </a:rPr>
              <a:t>Obtener los nombres de todos los productos</a:t>
            </a:r>
          </a:p>
          <a:p>
            <a:pPr marL="800100">
              <a:lnSpc>
                <a:spcPct val="100000"/>
              </a:lnSpc>
            </a:pPr>
            <a:r>
              <a:rPr lang="es-CO" sz="2200" dirty="0">
                <a:latin typeface="Arial Narrow"/>
                <a:ea typeface="Arial Narrow"/>
                <a:cs typeface="Arial Narrow"/>
                <a:sym typeface="Arial Narrow"/>
              </a:rPr>
              <a:t> A través del parámetro del nombre del producto, obtener ese producto con su precio asociado.</a:t>
            </a:r>
          </a:p>
          <a:p>
            <a:pPr marL="800100">
              <a:lnSpc>
                <a:spcPct val="100000"/>
              </a:lnSpc>
            </a:pPr>
            <a:r>
              <a:rPr lang="es-CO" sz="2200" dirty="0">
                <a:latin typeface="Arial Narrow"/>
                <a:ea typeface="Arial Narrow"/>
                <a:cs typeface="Arial Narrow"/>
                <a:sym typeface="Arial Narrow"/>
              </a:rPr>
              <a:t>A través del parámetro de categoría, crear una consulta que devuelva todos los productos de una categoría determinada.</a:t>
            </a:r>
          </a:p>
          <a:p>
            <a:pPr marL="800100">
              <a:lnSpc>
                <a:spcPct val="100000"/>
              </a:lnSpc>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78267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cliente, cantidad,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y producto (JSONB) donde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50 registros de facturas en estructura JSON.</a:t>
            </a:r>
          </a:p>
        </p:txBody>
      </p:sp>
    </p:spTree>
    <p:extLst>
      <p:ext uri="{BB962C8B-B14F-4D97-AF65-F5344CB8AC3E}">
        <p14:creationId xmlns:p14="http://schemas.microsoft.com/office/powerpoint/2010/main" val="31090582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7977479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50338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0871433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7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PL/SQL (Procedural </a:t>
            </a:r>
            <a:r>
              <a:rPr lang="es-CO" sz="1700" dirty="0" err="1">
                <a:latin typeface="Arial Narrow"/>
                <a:ea typeface="Arial Narrow"/>
                <a:cs typeface="Arial Narrow"/>
                <a:sym typeface="Arial Narrow"/>
              </a:rPr>
              <a:t>Language</a:t>
            </a:r>
            <a:r>
              <a:rPr lang="es-CO" sz="1700" dirty="0">
                <a:latin typeface="Arial Narrow"/>
                <a:ea typeface="Arial Narrow"/>
                <a:cs typeface="Arial Narrow"/>
                <a:sym typeface="Arial Narrow"/>
              </a:rPr>
              <a:t>/SQL) es un lenguaje de programación extendido que se basa en SQL y que permite a los desarrolladores crear aplicaciones de bases de datos más potentes y flexibles en Oracle. Es una extensión del lenguaje SQL que añade elementos de programación procedural, como variables, control de flujo, excepciones y subprogramas.</a:t>
            </a:r>
          </a:p>
          <a:p>
            <a:pPr marL="742950" indent="-285750">
              <a:lnSpc>
                <a:spcPct val="100000"/>
              </a:lnSpc>
            </a:pPr>
            <a:r>
              <a:rPr lang="es-CO" sz="1700" dirty="0">
                <a:latin typeface="Arial Narrow"/>
                <a:ea typeface="Arial Narrow"/>
                <a:cs typeface="Arial Narrow"/>
                <a:sym typeface="Arial Narrow"/>
              </a:rPr>
              <a:t>Extensión de SQL: Va más allá de las simples consultas SQL, permitiendo realizar operaciones más complejas y automatizadas.</a:t>
            </a:r>
          </a:p>
          <a:p>
            <a:pPr marL="742950" indent="-285750">
              <a:lnSpc>
                <a:spcPct val="100000"/>
              </a:lnSpc>
            </a:pPr>
            <a:r>
              <a:rPr lang="es-CO" sz="1700" dirty="0">
                <a:latin typeface="Arial Narrow"/>
                <a:ea typeface="Arial Narrow"/>
                <a:cs typeface="Arial Narrow"/>
                <a:sym typeface="Arial Narrow"/>
              </a:rPr>
              <a:t>Procedimientos almacenados: Permite crear bloques de código reutilizables que encapsulan lógica de negocio, mejorando la eficiencia y la mantenibilidad.</a:t>
            </a:r>
          </a:p>
          <a:p>
            <a:pPr marL="742950" indent="-285750">
              <a:lnSpc>
                <a:spcPct val="100000"/>
              </a:lnSpc>
            </a:pPr>
            <a:r>
              <a:rPr lang="es-CO" sz="1700" dirty="0" err="1">
                <a:latin typeface="Arial Narrow"/>
                <a:ea typeface="Arial Narrow"/>
                <a:cs typeface="Arial Narrow"/>
                <a:sym typeface="Arial Narrow"/>
              </a:rPr>
              <a:t>Triggers</a:t>
            </a:r>
            <a:r>
              <a:rPr lang="es-CO" sz="1700" dirty="0">
                <a:latin typeface="Arial Narrow"/>
                <a:ea typeface="Arial Narrow"/>
                <a:cs typeface="Arial Narrow"/>
                <a:sym typeface="Arial Narrow"/>
              </a:rPr>
              <a:t>: Permite definir acciones que se ejecutan automáticamente en respuesta a eventos de la base de datos.</a:t>
            </a:r>
          </a:p>
          <a:p>
            <a:pPr marL="742950" indent="-285750">
              <a:lnSpc>
                <a:spcPct val="100000"/>
              </a:lnSpc>
            </a:pPr>
            <a:r>
              <a:rPr lang="es-CO" sz="1700" dirty="0">
                <a:latin typeface="Arial Narrow"/>
                <a:ea typeface="Arial Narrow"/>
                <a:cs typeface="Arial Narrow"/>
                <a:sym typeface="Arial Narrow"/>
              </a:rPr>
              <a:t>Funciones: Crea funciones que realizan cálculos y devuelven resultados, pudiendo ser utilizadas en expresiones SQL.</a:t>
            </a:r>
          </a:p>
          <a:p>
            <a:pPr marL="742950" indent="-285750">
              <a:lnSpc>
                <a:spcPct val="100000"/>
              </a:lnSpc>
            </a:pPr>
            <a:r>
              <a:rPr lang="es-CO" sz="1700" dirty="0">
                <a:latin typeface="Arial Narrow"/>
                <a:ea typeface="Arial Narrow"/>
                <a:cs typeface="Arial Narrow"/>
                <a:sym typeface="Arial Narrow"/>
              </a:rPr>
              <a:t>Paquetes: Agrupa procedimientos, funciones y variables relacionadas, mejorando la organización del código.</a:t>
            </a:r>
          </a:p>
        </p:txBody>
      </p:sp>
    </p:spTree>
    <p:extLst>
      <p:ext uri="{BB962C8B-B14F-4D97-AF65-F5344CB8AC3E}">
        <p14:creationId xmlns:p14="http://schemas.microsoft.com/office/powerpoint/2010/main" val="3553080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900" dirty="0">
                <a:latin typeface="Arial Narrow"/>
                <a:ea typeface="Arial Narrow"/>
                <a:cs typeface="Arial Narrow"/>
                <a:sym typeface="Arial Narrow"/>
              </a:rPr>
              <a:t>Tipado fuerte: Las variables deben declarar su tipo de datos.</a:t>
            </a:r>
          </a:p>
          <a:p>
            <a:pPr marL="742950" indent="-285750">
              <a:lnSpc>
                <a:spcPct val="100000"/>
              </a:lnSpc>
            </a:pPr>
            <a:r>
              <a:rPr lang="es-CO" sz="1900" dirty="0">
                <a:latin typeface="Arial Narrow"/>
                <a:ea typeface="Arial Narrow"/>
                <a:cs typeface="Arial Narrow"/>
                <a:sym typeface="Arial Narrow"/>
              </a:rPr>
              <a:t>Control de flujo: Permite utilizar estructuras de control como IF-THEN-ELSE, bucles FOR y WHILE.</a:t>
            </a:r>
          </a:p>
          <a:p>
            <a:pPr marL="742950" indent="-285750">
              <a:lnSpc>
                <a:spcPct val="100000"/>
              </a:lnSpc>
            </a:pPr>
            <a:r>
              <a:rPr lang="es-CO" sz="1900" dirty="0">
                <a:latin typeface="Arial Narrow"/>
                <a:ea typeface="Arial Narrow"/>
                <a:cs typeface="Arial Narrow"/>
                <a:sym typeface="Arial Narrow"/>
              </a:rPr>
              <a:t>Excepciones: Permite manejar errores y condiciones excepcionales de forma controlada.</a:t>
            </a:r>
          </a:p>
          <a:p>
            <a:pPr marL="742950" indent="-285750">
              <a:lnSpc>
                <a:spcPct val="100000"/>
              </a:lnSpc>
            </a:pPr>
            <a:r>
              <a:rPr lang="es-CO" sz="1900" dirty="0">
                <a:latin typeface="Arial Narrow"/>
                <a:ea typeface="Arial Narrow"/>
                <a:cs typeface="Arial Narrow"/>
                <a:sym typeface="Arial Narrow"/>
              </a:rPr>
              <a:t>Cursor: Permite procesar conjuntos de resultados de forma individual.</a:t>
            </a:r>
          </a:p>
          <a:p>
            <a:pPr marL="742950" indent="-285750">
              <a:lnSpc>
                <a:spcPct val="100000"/>
              </a:lnSpc>
            </a:pPr>
            <a:r>
              <a:rPr lang="es-CO" sz="1900" dirty="0">
                <a:latin typeface="Arial Narrow"/>
                <a:ea typeface="Arial Narrow"/>
                <a:cs typeface="Arial Narrow"/>
                <a:sym typeface="Arial Narrow"/>
              </a:rPr>
              <a:t>Integración con SQL: Permite incrustar sentencias SQL dentro del código PL/SQL.</a:t>
            </a:r>
          </a:p>
          <a:p>
            <a:pPr marL="742950" indent="-285750">
              <a:lnSpc>
                <a:spcPct val="100000"/>
              </a:lnSpc>
            </a:pPr>
            <a:r>
              <a:rPr lang="es-CO" sz="1900" dirty="0">
                <a:latin typeface="Arial Narrow"/>
                <a:ea typeface="Arial Narrow"/>
                <a:cs typeface="Arial Narrow"/>
                <a:sym typeface="Arial Narrow"/>
              </a:rPr>
              <a:t>Validación de datos: Implementar reglas de negocio complejas para asegurar la integridad de los datos.</a:t>
            </a:r>
          </a:p>
          <a:p>
            <a:pPr marL="742950" indent="-285750">
              <a:lnSpc>
                <a:spcPct val="100000"/>
              </a:lnSpc>
            </a:pPr>
            <a:r>
              <a:rPr lang="es-CO" sz="1900" dirty="0">
                <a:latin typeface="Arial Narrow"/>
                <a:ea typeface="Arial Narrow"/>
                <a:cs typeface="Arial Narrow"/>
                <a:sym typeface="Arial Narrow"/>
              </a:rPr>
              <a:t>Automatización de tareas: Crear procedimientos para automatizar tareas repetitivas.</a:t>
            </a:r>
          </a:p>
          <a:p>
            <a:pPr marL="742950" indent="-285750">
              <a:lnSpc>
                <a:spcPct val="100000"/>
              </a:lnSpc>
            </a:pPr>
            <a:r>
              <a:rPr lang="es-CO" sz="1900" dirty="0">
                <a:latin typeface="Arial Narrow"/>
                <a:ea typeface="Arial Narrow"/>
                <a:cs typeface="Arial Narrow"/>
                <a:sym typeface="Arial Narrow"/>
              </a:rPr>
              <a:t>Optimización de consultas: Escribir procedimientos para mejorar el rendimiento de consultas complejas.</a:t>
            </a:r>
          </a:p>
          <a:p>
            <a:pPr marL="742950" indent="-285750">
              <a:lnSpc>
                <a:spcPct val="100000"/>
              </a:lnSpc>
            </a:pPr>
            <a:r>
              <a:rPr lang="es-CO" sz="1900" dirty="0">
                <a:latin typeface="Arial Narrow"/>
                <a:ea typeface="Arial Narrow"/>
                <a:cs typeface="Arial Narrow"/>
                <a:sym typeface="Arial Narrow"/>
              </a:rPr>
              <a:t>Creación de interfaces de usuario: Desarrollar aplicaciones de base de datos con interfaces gráficas.</a:t>
            </a:r>
          </a:p>
          <a:p>
            <a:pPr marL="742950" indent="-285750">
              <a:lnSpc>
                <a:spcPct val="100000"/>
              </a:lnSpc>
            </a:pPr>
            <a:r>
              <a:rPr lang="es-CO" sz="1900" dirty="0">
                <a:latin typeface="Arial Narrow"/>
                <a:ea typeface="Arial Narrow"/>
                <a:cs typeface="Arial Narrow"/>
                <a:sym typeface="Arial Narrow"/>
              </a:rPr>
              <a:t>Integración con otras aplicaciones: Interactuar con otras aplicaciones y sistemas.</a:t>
            </a:r>
          </a:p>
        </p:txBody>
      </p:sp>
    </p:spTree>
    <p:extLst>
      <p:ext uri="{BB962C8B-B14F-4D97-AF65-F5344CB8AC3E}">
        <p14:creationId xmlns:p14="http://schemas.microsoft.com/office/powerpoint/2010/main" val="190324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4924486" cy="523989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900" dirty="0">
                <a:latin typeface="Arial Narrow"/>
                <a:ea typeface="Arial Narrow"/>
                <a:cs typeface="Arial Narrow"/>
                <a:sym typeface="Arial Narrow"/>
              </a:rPr>
              <a:t>CREATE OR REPLACE PROCEDURE: Instrucción para crear o reemplazar un procedimiento.</a:t>
            </a:r>
          </a:p>
          <a:p>
            <a:pPr marL="800100">
              <a:lnSpc>
                <a:spcPct val="100000"/>
              </a:lnSpc>
            </a:pPr>
            <a:r>
              <a:rPr lang="es-CO" sz="1900" dirty="0" err="1">
                <a:latin typeface="Arial Narrow"/>
                <a:ea typeface="Arial Narrow"/>
                <a:cs typeface="Arial Narrow"/>
                <a:sym typeface="Arial Narrow"/>
              </a:rPr>
              <a:t>nombre_procedimiento</a:t>
            </a:r>
            <a:r>
              <a:rPr lang="es-CO" sz="1900" dirty="0">
                <a:latin typeface="Arial Narrow"/>
                <a:ea typeface="Arial Narrow"/>
                <a:cs typeface="Arial Narrow"/>
                <a:sym typeface="Arial Narrow"/>
              </a:rPr>
              <a:t>: Nombre único del procedimiento.</a:t>
            </a:r>
          </a:p>
          <a:p>
            <a:pPr marL="800100">
              <a:lnSpc>
                <a:spcPct val="100000"/>
              </a:lnSpc>
            </a:pPr>
            <a:r>
              <a:rPr lang="es-CO" sz="1900" dirty="0">
                <a:latin typeface="Arial Narrow"/>
                <a:ea typeface="Arial Narrow"/>
                <a:cs typeface="Arial Narrow"/>
                <a:sym typeface="Arial Narrow"/>
              </a:rPr>
              <a:t>parámetro1 IN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entrada.</a:t>
            </a:r>
          </a:p>
          <a:p>
            <a:pPr marL="800100">
              <a:lnSpc>
                <a:spcPct val="100000"/>
              </a:lnSpc>
            </a:pPr>
            <a:r>
              <a:rPr lang="es-CO" sz="1900" dirty="0">
                <a:latin typeface="Arial Narrow"/>
                <a:ea typeface="Arial Narrow"/>
                <a:cs typeface="Arial Narrow"/>
                <a:sym typeface="Arial Narrow"/>
              </a:rPr>
              <a:t>parámetro2 OUT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salida.</a:t>
            </a:r>
          </a:p>
          <a:p>
            <a:pPr marL="800100">
              <a:lnSpc>
                <a:spcPct val="100000"/>
              </a:lnSpc>
            </a:pPr>
            <a:r>
              <a:rPr lang="es-CO" sz="1900" dirty="0">
                <a:latin typeface="Arial Narrow"/>
                <a:ea typeface="Arial Narrow"/>
                <a:cs typeface="Arial Narrow"/>
                <a:sym typeface="Arial Narrow"/>
              </a:rPr>
              <a:t>IS: Inicio del bloque de declaración.</a:t>
            </a:r>
          </a:p>
          <a:p>
            <a:pPr marL="800100">
              <a:lnSpc>
                <a:spcPct val="100000"/>
              </a:lnSpc>
            </a:pPr>
            <a:r>
              <a:rPr lang="es-CO" sz="1900" dirty="0">
                <a:latin typeface="Arial Narrow"/>
                <a:ea typeface="Arial Narrow"/>
                <a:cs typeface="Arial Narrow"/>
                <a:sym typeface="Arial Narrow"/>
              </a:rPr>
              <a:t>BEGIN: Inicio del bloque ejecutable.</a:t>
            </a:r>
          </a:p>
          <a:p>
            <a:pPr marL="800100">
              <a:lnSpc>
                <a:spcPct val="100000"/>
              </a:lnSpc>
            </a:pPr>
            <a:r>
              <a:rPr lang="es-CO" sz="1900" dirty="0">
                <a:latin typeface="Arial Narrow"/>
                <a:ea typeface="Arial Narrow"/>
                <a:cs typeface="Arial Narrow"/>
                <a:sym typeface="Arial Narrow"/>
              </a:rPr>
              <a:t>END;: Fin del procedimiento.</a:t>
            </a:r>
          </a:p>
        </p:txBody>
      </p:sp>
      <p:pic>
        <p:nvPicPr>
          <p:cNvPr id="3" name="Imagen 2">
            <a:extLst>
              <a:ext uri="{FF2B5EF4-FFF2-40B4-BE49-F238E27FC236}">
                <a16:creationId xmlns:a16="http://schemas.microsoft.com/office/drawing/2014/main" id="{2FD79BD7-A238-B36A-AD7F-28438AA76167}"/>
              </a:ext>
            </a:extLst>
          </p:cNvPr>
          <p:cNvPicPr>
            <a:picLocks noChangeAspect="1"/>
          </p:cNvPicPr>
          <p:nvPr/>
        </p:nvPicPr>
        <p:blipFill>
          <a:blip r:embed="rId3"/>
          <a:stretch>
            <a:fillRect/>
          </a:stretch>
        </p:blipFill>
        <p:spPr>
          <a:xfrm>
            <a:off x="5760351" y="2381237"/>
            <a:ext cx="5387699" cy="2748547"/>
          </a:xfrm>
          <a:prstGeom prst="rect">
            <a:avLst/>
          </a:prstGeom>
        </p:spPr>
      </p:pic>
    </p:spTree>
    <p:extLst>
      <p:ext uri="{BB962C8B-B14F-4D97-AF65-F5344CB8AC3E}">
        <p14:creationId xmlns:p14="http://schemas.microsoft.com/office/powerpoint/2010/main" val="110117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4;p2">
            <a:extLst>
              <a:ext uri="{FF2B5EF4-FFF2-40B4-BE49-F238E27FC236}">
                <a16:creationId xmlns:a16="http://schemas.microsoft.com/office/drawing/2014/main" id="{E76631C5-C2AE-3AED-3F27-4A405C0B8BEE}"/>
              </a:ext>
            </a:extLst>
          </p:cNvPr>
          <p:cNvSpPr txBox="1">
            <a:spLocks noGrp="1"/>
          </p:cNvSpPr>
          <p:nvPr>
            <p:ph type="body" idx="1"/>
          </p:nvPr>
        </p:nvSpPr>
        <p:spPr>
          <a:xfrm>
            <a:off x="735650" y="1618102"/>
            <a:ext cx="10109134" cy="1810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900" dirty="0">
                <a:latin typeface="Arial Narrow"/>
                <a:ea typeface="Arial Narrow"/>
                <a:cs typeface="Arial Narrow"/>
                <a:sym typeface="Arial Narrow"/>
              </a:rPr>
              <a:t>Se tiene una base de datos con una tabla de empleados con los siguientes atributos: id, nombre, identificación, salario.</a:t>
            </a:r>
          </a:p>
        </p:txBody>
      </p:sp>
      <p:pic>
        <p:nvPicPr>
          <p:cNvPr id="12" name="Imagen 11">
            <a:extLst>
              <a:ext uri="{FF2B5EF4-FFF2-40B4-BE49-F238E27FC236}">
                <a16:creationId xmlns:a16="http://schemas.microsoft.com/office/drawing/2014/main" id="{EEDE2114-EC41-B206-B3E6-B999E6B4ED16}"/>
              </a:ext>
            </a:extLst>
          </p:cNvPr>
          <p:cNvPicPr>
            <a:picLocks noChangeAspect="1"/>
          </p:cNvPicPr>
          <p:nvPr/>
        </p:nvPicPr>
        <p:blipFill>
          <a:blip r:embed="rId3"/>
          <a:stretch>
            <a:fillRect/>
          </a:stretch>
        </p:blipFill>
        <p:spPr>
          <a:xfrm>
            <a:off x="2380152" y="2787862"/>
            <a:ext cx="6382086" cy="3027722"/>
          </a:xfrm>
          <a:prstGeom prst="rect">
            <a:avLst/>
          </a:prstGeom>
        </p:spPr>
      </p:pic>
    </p:spTree>
    <p:extLst>
      <p:ext uri="{BB962C8B-B14F-4D97-AF65-F5344CB8AC3E}">
        <p14:creationId xmlns:p14="http://schemas.microsoft.com/office/powerpoint/2010/main" val="2931671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F4B5774-110D-11D9-3E66-7CE4756433B1}"/>
              </a:ext>
            </a:extLst>
          </p:cNvPr>
          <p:cNvPicPr>
            <a:picLocks noChangeAspect="1"/>
          </p:cNvPicPr>
          <p:nvPr/>
        </p:nvPicPr>
        <p:blipFill>
          <a:blip r:embed="rId3"/>
          <a:stretch>
            <a:fillRect/>
          </a:stretch>
        </p:blipFill>
        <p:spPr>
          <a:xfrm>
            <a:off x="2657150" y="1971813"/>
            <a:ext cx="6000750" cy="1609725"/>
          </a:xfrm>
          <a:prstGeom prst="rect">
            <a:avLst/>
          </a:prstGeom>
        </p:spPr>
      </p:pic>
      <p:pic>
        <p:nvPicPr>
          <p:cNvPr id="5" name="Imagen 4">
            <a:extLst>
              <a:ext uri="{FF2B5EF4-FFF2-40B4-BE49-F238E27FC236}">
                <a16:creationId xmlns:a16="http://schemas.microsoft.com/office/drawing/2014/main" id="{C7F8C632-9039-D9A9-EEC6-37652CBED256}"/>
              </a:ext>
            </a:extLst>
          </p:cNvPr>
          <p:cNvPicPr>
            <a:picLocks noChangeAspect="1"/>
          </p:cNvPicPr>
          <p:nvPr/>
        </p:nvPicPr>
        <p:blipFill>
          <a:blip r:embed="rId4"/>
          <a:stretch>
            <a:fillRect/>
          </a:stretch>
        </p:blipFill>
        <p:spPr>
          <a:xfrm>
            <a:off x="3224021" y="3867912"/>
            <a:ext cx="4853561" cy="2471309"/>
          </a:xfrm>
          <a:prstGeom prst="rect">
            <a:avLst/>
          </a:prstGeom>
        </p:spPr>
      </p:pic>
    </p:spTree>
    <p:extLst>
      <p:ext uri="{BB962C8B-B14F-4D97-AF65-F5344CB8AC3E}">
        <p14:creationId xmlns:p14="http://schemas.microsoft.com/office/powerpoint/2010/main" val="77886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BD90D2-C25F-6238-98DC-7C36A479B737}"/>
              </a:ext>
            </a:extLst>
          </p:cNvPr>
          <p:cNvPicPr>
            <a:picLocks noChangeAspect="1"/>
          </p:cNvPicPr>
          <p:nvPr/>
        </p:nvPicPr>
        <p:blipFill>
          <a:blip r:embed="rId3"/>
          <a:stretch>
            <a:fillRect/>
          </a:stretch>
        </p:blipFill>
        <p:spPr>
          <a:xfrm>
            <a:off x="1278999" y="2970939"/>
            <a:ext cx="3299651" cy="2176948"/>
          </a:xfrm>
          <a:prstGeom prst="rect">
            <a:avLst/>
          </a:prstGeom>
        </p:spPr>
      </p:pic>
      <p:pic>
        <p:nvPicPr>
          <p:cNvPr id="7" name="Imagen 6">
            <a:extLst>
              <a:ext uri="{FF2B5EF4-FFF2-40B4-BE49-F238E27FC236}">
                <a16:creationId xmlns:a16="http://schemas.microsoft.com/office/drawing/2014/main" id="{CA57984B-447B-18DE-C002-95E7B5CF1246}"/>
              </a:ext>
            </a:extLst>
          </p:cNvPr>
          <p:cNvPicPr>
            <a:picLocks noChangeAspect="1"/>
          </p:cNvPicPr>
          <p:nvPr/>
        </p:nvPicPr>
        <p:blipFill>
          <a:blip r:embed="rId4"/>
          <a:stretch>
            <a:fillRect/>
          </a:stretch>
        </p:blipFill>
        <p:spPr>
          <a:xfrm>
            <a:off x="5356097" y="1965960"/>
            <a:ext cx="5371728" cy="3978593"/>
          </a:xfrm>
          <a:prstGeom prst="rect">
            <a:avLst/>
          </a:prstGeom>
        </p:spPr>
      </p:pic>
    </p:spTree>
    <p:extLst>
      <p:ext uri="{BB962C8B-B14F-4D97-AF65-F5344CB8AC3E}">
        <p14:creationId xmlns:p14="http://schemas.microsoft.com/office/powerpoint/2010/main" val="10249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LOOP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931593-8221-ADC7-0775-9A18457FF25B}"/>
              </a:ext>
            </a:extLst>
          </p:cNvPr>
          <p:cNvPicPr>
            <a:picLocks noChangeAspect="1"/>
          </p:cNvPicPr>
          <p:nvPr/>
        </p:nvPicPr>
        <p:blipFill>
          <a:blip r:embed="rId3"/>
          <a:stretch>
            <a:fillRect/>
          </a:stretch>
        </p:blipFill>
        <p:spPr>
          <a:xfrm>
            <a:off x="946594" y="3025050"/>
            <a:ext cx="3999330" cy="1506474"/>
          </a:xfrm>
          <a:prstGeom prst="rect">
            <a:avLst/>
          </a:prstGeom>
        </p:spPr>
      </p:pic>
      <p:pic>
        <p:nvPicPr>
          <p:cNvPr id="6" name="Imagen 5">
            <a:extLst>
              <a:ext uri="{FF2B5EF4-FFF2-40B4-BE49-F238E27FC236}">
                <a16:creationId xmlns:a16="http://schemas.microsoft.com/office/drawing/2014/main" id="{98BA9C13-8CFB-A06A-FAD1-ACAF789B34FE}"/>
              </a:ext>
            </a:extLst>
          </p:cNvPr>
          <p:cNvPicPr>
            <a:picLocks noChangeAspect="1"/>
          </p:cNvPicPr>
          <p:nvPr/>
        </p:nvPicPr>
        <p:blipFill>
          <a:blip r:embed="rId4"/>
          <a:stretch>
            <a:fillRect/>
          </a:stretch>
        </p:blipFill>
        <p:spPr>
          <a:xfrm>
            <a:off x="5318760" y="2161672"/>
            <a:ext cx="5544312" cy="3176429"/>
          </a:xfrm>
          <a:prstGeom prst="rect">
            <a:avLst/>
          </a:prstGeom>
        </p:spPr>
      </p:pic>
    </p:spTree>
    <p:extLst>
      <p:ext uri="{BB962C8B-B14F-4D97-AF65-F5344CB8AC3E}">
        <p14:creationId xmlns:p14="http://schemas.microsoft.com/office/powerpoint/2010/main" val="20855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WHILE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C549E8D-16CA-E03F-DCEE-B48C2BA6458D}"/>
              </a:ext>
            </a:extLst>
          </p:cNvPr>
          <p:cNvPicPr>
            <a:picLocks noChangeAspect="1"/>
          </p:cNvPicPr>
          <p:nvPr/>
        </p:nvPicPr>
        <p:blipFill>
          <a:blip r:embed="rId3"/>
          <a:stretch>
            <a:fillRect/>
          </a:stretch>
        </p:blipFill>
        <p:spPr>
          <a:xfrm>
            <a:off x="2336584" y="2222944"/>
            <a:ext cx="6532715" cy="886016"/>
          </a:xfrm>
          <a:prstGeom prst="rect">
            <a:avLst/>
          </a:prstGeom>
        </p:spPr>
      </p:pic>
      <p:pic>
        <p:nvPicPr>
          <p:cNvPr id="6" name="Imagen 5">
            <a:extLst>
              <a:ext uri="{FF2B5EF4-FFF2-40B4-BE49-F238E27FC236}">
                <a16:creationId xmlns:a16="http://schemas.microsoft.com/office/drawing/2014/main" id="{017D0D2E-5E2F-42CD-ED23-35C37683AB59}"/>
              </a:ext>
            </a:extLst>
          </p:cNvPr>
          <p:cNvPicPr>
            <a:picLocks noChangeAspect="1"/>
          </p:cNvPicPr>
          <p:nvPr/>
        </p:nvPicPr>
        <p:blipFill>
          <a:blip r:embed="rId4"/>
          <a:stretch>
            <a:fillRect/>
          </a:stretch>
        </p:blipFill>
        <p:spPr>
          <a:xfrm>
            <a:off x="3373945" y="3336416"/>
            <a:ext cx="4721127" cy="2378583"/>
          </a:xfrm>
          <a:prstGeom prst="rect">
            <a:avLst/>
          </a:prstGeom>
        </p:spPr>
      </p:pic>
    </p:spTree>
    <p:extLst>
      <p:ext uri="{BB962C8B-B14F-4D97-AF65-F5344CB8AC3E}">
        <p14:creationId xmlns:p14="http://schemas.microsoft.com/office/powerpoint/2010/main" val="251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06F52644-13F6-281B-66CA-D19BE24A7B75}"/>
              </a:ext>
            </a:extLst>
          </p:cNvPr>
          <p:cNvPicPr>
            <a:picLocks noChangeAspect="1"/>
          </p:cNvPicPr>
          <p:nvPr/>
        </p:nvPicPr>
        <p:blipFill>
          <a:blip r:embed="rId3"/>
          <a:stretch>
            <a:fillRect/>
          </a:stretch>
        </p:blipFill>
        <p:spPr>
          <a:xfrm>
            <a:off x="2730055" y="2340191"/>
            <a:ext cx="6236443" cy="1178944"/>
          </a:xfrm>
          <a:prstGeom prst="rect">
            <a:avLst/>
          </a:prstGeom>
        </p:spPr>
      </p:pic>
      <p:pic>
        <p:nvPicPr>
          <p:cNvPr id="7" name="Imagen 6">
            <a:extLst>
              <a:ext uri="{FF2B5EF4-FFF2-40B4-BE49-F238E27FC236}">
                <a16:creationId xmlns:a16="http://schemas.microsoft.com/office/drawing/2014/main" id="{48C76C2E-AC22-DA72-9ED6-B77B5753384A}"/>
              </a:ext>
            </a:extLst>
          </p:cNvPr>
          <p:cNvPicPr>
            <a:picLocks noChangeAspect="1"/>
          </p:cNvPicPr>
          <p:nvPr/>
        </p:nvPicPr>
        <p:blipFill>
          <a:blip r:embed="rId4"/>
          <a:stretch>
            <a:fillRect/>
          </a:stretch>
        </p:blipFill>
        <p:spPr>
          <a:xfrm>
            <a:off x="2982067" y="4015340"/>
            <a:ext cx="5860690" cy="2221992"/>
          </a:xfrm>
          <a:prstGeom prst="rect">
            <a:avLst/>
          </a:prstGeom>
        </p:spPr>
      </p:pic>
    </p:spTree>
    <p:extLst>
      <p:ext uri="{BB962C8B-B14F-4D97-AF65-F5344CB8AC3E}">
        <p14:creationId xmlns:p14="http://schemas.microsoft.com/office/powerpoint/2010/main" val="3842215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111847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2114"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id, Nombre, Identificación, email, dirección y teléfono.</a:t>
            </a:r>
          </a:p>
          <a:p>
            <a:pPr indent="0">
              <a:lnSpc>
                <a:spcPct val="100000"/>
              </a:lnSpc>
              <a:buNone/>
            </a:pPr>
            <a:r>
              <a:rPr lang="es-CO" sz="2200" dirty="0">
                <a:latin typeface="Arial Narrow"/>
                <a:ea typeface="Arial Narrow"/>
                <a:cs typeface="Arial Narrow"/>
                <a:sym typeface="Arial Narrow"/>
              </a:rPr>
              <a:t>Servicios: id,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id,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El atributo estado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 procedimiento almacenado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cuotas,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 procedimiento almacenado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Definición de la función: Se define una función que retorna un tipo de tabla (o SETOF un tipo de fila) que representa la estructura de los datos que se quieren devolver.</a:t>
            </a:r>
          </a:p>
          <a:p>
            <a:pPr marL="800100">
              <a:lnSpc>
                <a:spcPct val="100000"/>
              </a:lnSpc>
            </a:pPr>
            <a:r>
              <a:rPr lang="es-CO" sz="2200" dirty="0">
                <a:latin typeface="Arial Narrow"/>
                <a:ea typeface="Arial Narrow"/>
                <a:cs typeface="Arial Narrow"/>
                <a:sym typeface="Arial Narrow"/>
              </a:rPr>
              <a:t>Consulta SQL: Dentro de la función, se escribe una consulta SQL estándar que obtiene los datos que se desean devolver.</a:t>
            </a:r>
          </a:p>
          <a:p>
            <a:pPr marL="800100">
              <a:lnSpc>
                <a:spcPct val="100000"/>
              </a:lnSpc>
            </a:pPr>
            <a:r>
              <a:rPr lang="es-CO" sz="2200" dirty="0">
                <a:latin typeface="Arial Narrow"/>
                <a:ea typeface="Arial Narrow"/>
                <a:cs typeface="Arial Narrow"/>
                <a:sym typeface="Arial Narrow"/>
              </a:rPr>
              <a:t>RETURN QUERY: La sentencia RETURN QUERY se coloca justo antes de la consulta SQL, indicando que el resultado de esta consulta será el valor de retorno de la función.</a:t>
            </a:r>
          </a:p>
        </p:txBody>
      </p:sp>
    </p:spTree>
    <p:extLst>
      <p:ext uri="{BB962C8B-B14F-4D97-AF65-F5344CB8AC3E}">
        <p14:creationId xmlns:p14="http://schemas.microsoft.com/office/powerpoint/2010/main" val="1424910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2200" dirty="0">
                <a:latin typeface="Arial Narrow"/>
                <a:ea typeface="Arial Narrow"/>
                <a:cs typeface="Arial Narrow"/>
                <a:sym typeface="Arial Narrow"/>
              </a:rPr>
              <a:t>empleados: Nombre, Identificación, </a:t>
            </a:r>
            <a:r>
              <a:rPr lang="es-CO" sz="2200" dirty="0" err="1">
                <a:latin typeface="Arial Narrow"/>
                <a:ea typeface="Arial Narrow"/>
                <a:cs typeface="Arial Narrow"/>
                <a:sym typeface="Arial Narrow"/>
              </a:rPr>
              <a:t>tipo_contrato_id</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tipo_contrato</a:t>
            </a:r>
            <a:r>
              <a:rPr lang="es-CO" sz="2200" dirty="0">
                <a:latin typeface="Arial Narrow"/>
                <a:ea typeface="Arial Narrow"/>
                <a:cs typeface="Arial Narrow"/>
                <a:sym typeface="Arial Narrow"/>
              </a:rPr>
              <a:t>: descripción, cargo, </a:t>
            </a:r>
            <a:r>
              <a:rPr lang="es-CO" sz="2200" dirty="0" err="1">
                <a:latin typeface="Arial Narrow"/>
                <a:ea typeface="Arial Narrow"/>
                <a:cs typeface="Arial Narrow"/>
                <a:sym typeface="Arial Narrow"/>
              </a:rPr>
              <a:t>salario_total</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conceptos: código, nombre (salario, </a:t>
            </a:r>
            <a:r>
              <a:rPr lang="es-CO" sz="2200" dirty="0" err="1">
                <a:latin typeface="Arial Narrow"/>
                <a:ea typeface="Arial Narrow"/>
                <a:cs typeface="Arial Narrow"/>
                <a:sym typeface="Arial Narrow"/>
              </a:rPr>
              <a:t>horas_extras</a:t>
            </a:r>
            <a:r>
              <a:rPr lang="es-CO" sz="2200" dirty="0">
                <a:latin typeface="Arial Narrow"/>
                <a:ea typeface="Arial Narrow"/>
                <a:cs typeface="Arial Narrow"/>
                <a:sym typeface="Arial Narrow"/>
              </a:rPr>
              <a:t>, prestaciones, impuestos), porcentaje.</a:t>
            </a:r>
          </a:p>
          <a:p>
            <a:pPr indent="0">
              <a:lnSpc>
                <a:spcPct val="100000"/>
              </a:lnSpc>
              <a:buNone/>
            </a:pPr>
            <a:r>
              <a:rPr lang="es-CO" sz="2200" dirty="0" err="1">
                <a:latin typeface="Arial Narrow"/>
                <a:ea typeface="Arial Narrow"/>
                <a:cs typeface="Arial Narrow"/>
                <a:sym typeface="Arial Narrow"/>
              </a:rPr>
              <a:t>detalles_nomina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concepto_id</a:t>
            </a:r>
            <a:r>
              <a:rPr lang="es-CO" sz="2200" dirty="0">
                <a:latin typeface="Arial Narrow"/>
                <a:ea typeface="Arial Narrow"/>
                <a:cs typeface="Arial Narrow"/>
                <a:sym typeface="Arial Narrow"/>
              </a:rPr>
              <a:t>, valor, </a:t>
            </a:r>
            <a:r>
              <a:rPr lang="es-CO" sz="2200" dirty="0" err="1">
                <a:latin typeface="Arial Narrow"/>
                <a:ea typeface="Arial Narrow"/>
                <a:cs typeface="Arial Narrow"/>
                <a:sym typeface="Arial Narrow"/>
              </a:rPr>
              <a:t>nomina_id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nomina: mes, año,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total_devengado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total_deducciones</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 </a:t>
            </a:r>
          </a:p>
          <a:p>
            <a:pPr indent="0">
              <a:lnSpc>
                <a:spcPct val="100000"/>
              </a:lnSpc>
              <a:buNone/>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crear_contrato</a:t>
            </a:r>
            <a:r>
              <a:rPr lang="es-CO" sz="2200" dirty="0">
                <a:latin typeface="Arial Narrow"/>
                <a:ea typeface="Arial Narrow"/>
                <a:cs typeface="Arial Narrow"/>
                <a:sym typeface="Arial Narrow"/>
              </a:rPr>
              <a:t> que permita crear distintos tipos de contrato, el cargo tiene que ser único.</a:t>
            </a:r>
          </a:p>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crear_empleado</a:t>
            </a:r>
            <a:r>
              <a:rPr lang="es-CO" sz="2200" dirty="0">
                <a:latin typeface="Arial Narrow"/>
                <a:ea typeface="Arial Narrow"/>
                <a:cs typeface="Arial Narrow"/>
                <a:sym typeface="Arial Narrow"/>
              </a:rPr>
              <a:t> que permita crear distritos empleados con su número de identificación único. </a:t>
            </a:r>
          </a:p>
          <a:p>
            <a:pPr marL="800100">
              <a:lnSpc>
                <a:spcPct val="100000"/>
              </a:lnSpc>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LOS PROCEDIMIENTOS Y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ejecutar un procedimiento almacenado en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desde Java, es necesario establecer una conexión entre tu aplicación Java y la base de datos PostgreSQL. Esto se logra típicamente utilizando un driver JDBC (Java </a:t>
            </a:r>
            <a:r>
              <a:rPr lang="es-CO" sz="2200" dirty="0" err="1">
                <a:latin typeface="Arial Narrow"/>
                <a:ea typeface="Arial Narrow"/>
                <a:cs typeface="Arial Narrow"/>
                <a:sym typeface="Arial Narrow"/>
              </a:rPr>
              <a:t>Database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Connectivity</a:t>
            </a:r>
            <a:r>
              <a:rPr lang="es-CO" sz="2200" dirty="0">
                <a:latin typeface="Arial Narrow"/>
                <a:ea typeface="Arial Narrow"/>
                <a:cs typeface="Arial Narrow"/>
                <a:sym typeface="Arial Narrow"/>
              </a:rPr>
              <a:t>). El driver JDBC actúa como un puente, permitiendo que tu código Java interactúe con la base de datos.</a:t>
            </a:r>
          </a:p>
        </p:txBody>
      </p:sp>
    </p:spTree>
    <p:extLst>
      <p:ext uri="{BB962C8B-B14F-4D97-AF65-F5344CB8AC3E}">
        <p14:creationId xmlns:p14="http://schemas.microsoft.com/office/powerpoint/2010/main" val="259445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BASICOS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Incluir la librería JDBC de PostgreSQL: Añade la librería </a:t>
            </a:r>
            <a:r>
              <a:rPr lang="es-CO" sz="2000" dirty="0" err="1">
                <a:latin typeface="Arial Narrow"/>
                <a:ea typeface="Arial Narrow"/>
                <a:cs typeface="Arial Narrow"/>
                <a:sym typeface="Arial Narrow"/>
              </a:rPr>
              <a:t>postgresql-jdbc</a:t>
            </a:r>
            <a:r>
              <a:rPr lang="es-CO" sz="2000" dirty="0">
                <a:latin typeface="Arial Narrow"/>
                <a:ea typeface="Arial Narrow"/>
                <a:cs typeface="Arial Narrow"/>
                <a:sym typeface="Arial Narrow"/>
              </a:rPr>
              <a:t> a tu proyecto. Puedes obtenerla desde el sitio web oficial de PostgreSQL o a través de un gestor de dependencias como Maven o </a:t>
            </a:r>
            <a:r>
              <a:rPr lang="es-CO" sz="2000" dirty="0" err="1">
                <a:latin typeface="Arial Narrow"/>
                <a:ea typeface="Arial Narrow"/>
                <a:cs typeface="Arial Narrow"/>
                <a:sym typeface="Arial Narrow"/>
              </a:rPr>
              <a:t>Gradle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Establecer la conexión: Crea una conexión a la base de datos especificando la URL de conexión, el usuario y la contraseña.</a:t>
            </a:r>
          </a:p>
          <a:p>
            <a:pPr marL="800100">
              <a:lnSpc>
                <a:spcPct val="100000"/>
              </a:lnSpc>
            </a:pPr>
            <a:r>
              <a:rPr lang="es-CO" sz="2000" dirty="0">
                <a:latin typeface="Arial Narrow"/>
                <a:ea typeface="Arial Narrow"/>
                <a:cs typeface="Arial Narrow"/>
                <a:sym typeface="Arial Narrow"/>
              </a:rPr>
              <a:t>Crear un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Este objeto se utiliza para ejecutar procedimientos almacenados.</a:t>
            </a:r>
          </a:p>
          <a:p>
            <a:pPr marL="800100">
              <a:lnSpc>
                <a:spcPct val="100000"/>
              </a:lnSpc>
            </a:pPr>
            <a:r>
              <a:rPr lang="es-CO" sz="2000" dirty="0">
                <a:latin typeface="Arial Narrow"/>
                <a:ea typeface="Arial Narrow"/>
                <a:cs typeface="Arial Narrow"/>
                <a:sym typeface="Arial Narrow"/>
              </a:rPr>
              <a:t>Ejecutar el procedimiento: Llama al método </a:t>
            </a:r>
            <a:r>
              <a:rPr lang="es-CO" sz="2000" dirty="0" err="1">
                <a:latin typeface="Arial Narrow"/>
                <a:ea typeface="Arial Narrow"/>
                <a:cs typeface="Arial Narrow"/>
                <a:sym typeface="Arial Narrow"/>
              </a:rPr>
              <a:t>call</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para ejecutar el procedimiento, pasando los parámetros necesarios.</a:t>
            </a:r>
          </a:p>
          <a:p>
            <a:pPr marL="800100">
              <a:lnSpc>
                <a:spcPct val="100000"/>
              </a:lnSpc>
            </a:pPr>
            <a:r>
              <a:rPr lang="es-CO" sz="2000" dirty="0">
                <a:latin typeface="Arial Narrow"/>
                <a:ea typeface="Arial Narrow"/>
                <a:cs typeface="Arial Narrow"/>
                <a:sym typeface="Arial Narrow"/>
              </a:rPr>
              <a:t>Procesar los </a:t>
            </a:r>
            <a:r>
              <a:rPr lang="es-CO" sz="2000" dirty="0" err="1">
                <a:latin typeface="Arial Narrow"/>
                <a:ea typeface="Arial Narrow"/>
                <a:cs typeface="Arial Narrow"/>
                <a:sym typeface="Arial Narrow"/>
              </a:rPr>
              <a:t>resultados:Si</a:t>
            </a:r>
            <a:r>
              <a:rPr lang="es-CO" sz="2000" dirty="0">
                <a:latin typeface="Arial Narrow"/>
                <a:ea typeface="Arial Narrow"/>
                <a:cs typeface="Arial Narrow"/>
                <a:sym typeface="Arial Narrow"/>
              </a:rPr>
              <a:t> el procedimiento devuelve resultados, puedes obtenerlos utilizando los métodos </a:t>
            </a:r>
            <a:r>
              <a:rPr lang="es-CO" sz="2000" dirty="0" err="1">
                <a:latin typeface="Arial Narrow"/>
                <a:ea typeface="Arial Narrow"/>
                <a:cs typeface="Arial Narrow"/>
                <a:sym typeface="Arial Narrow"/>
              </a:rPr>
              <a:t>getResultSet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getString</a:t>
            </a:r>
            <a:r>
              <a:rPr lang="es-CO" sz="2000" dirty="0">
                <a:latin typeface="Arial Narrow"/>
                <a:ea typeface="Arial Narrow"/>
                <a:cs typeface="Arial Narrow"/>
                <a:sym typeface="Arial Narrow"/>
              </a:rPr>
              <a:t>(), etc.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Cerrar la conexión: Libera los recursos cerrando el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la conexión y cualquier otro objeto que hayas abierto.</a:t>
            </a:r>
          </a:p>
        </p:txBody>
      </p:sp>
    </p:spTree>
    <p:extLst>
      <p:ext uri="{BB962C8B-B14F-4D97-AF65-F5344CB8AC3E}">
        <p14:creationId xmlns:p14="http://schemas.microsoft.com/office/powerpoint/2010/main" val="29527687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E472580-B11A-1683-A7DC-4E029198CFD9}"/>
              </a:ext>
            </a:extLst>
          </p:cNvPr>
          <p:cNvPicPr>
            <a:picLocks noChangeAspect="1"/>
          </p:cNvPicPr>
          <p:nvPr/>
        </p:nvPicPr>
        <p:blipFill>
          <a:blip r:embed="rId3"/>
          <a:stretch>
            <a:fillRect/>
          </a:stretch>
        </p:blipFill>
        <p:spPr>
          <a:xfrm>
            <a:off x="1796415" y="1597099"/>
            <a:ext cx="8051673" cy="5146430"/>
          </a:xfrm>
          <a:prstGeom prst="rect">
            <a:avLst/>
          </a:prstGeom>
        </p:spPr>
      </p:pic>
    </p:spTree>
    <p:extLst>
      <p:ext uri="{BB962C8B-B14F-4D97-AF65-F5344CB8AC3E}">
        <p14:creationId xmlns:p14="http://schemas.microsoft.com/office/powerpoint/2010/main" val="9575377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3406602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2703865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BD5B587-58DB-6B84-9826-FE0E47146693}"/>
              </a:ext>
            </a:extLst>
          </p:cNvPr>
          <p:cNvPicPr>
            <a:picLocks noChangeAspect="1"/>
          </p:cNvPicPr>
          <p:nvPr/>
        </p:nvPicPr>
        <p:blipFill>
          <a:blip r:embed="rId3"/>
          <a:stretch>
            <a:fillRect/>
          </a:stretch>
        </p:blipFill>
        <p:spPr>
          <a:xfrm>
            <a:off x="2146478" y="2198655"/>
            <a:ext cx="6941134" cy="2460689"/>
          </a:xfrm>
          <a:prstGeom prst="rect">
            <a:avLst/>
          </a:prstGeom>
        </p:spPr>
      </p:pic>
    </p:spTree>
    <p:extLst>
      <p:ext uri="{BB962C8B-B14F-4D97-AF65-F5344CB8AC3E}">
        <p14:creationId xmlns:p14="http://schemas.microsoft.com/office/powerpoint/2010/main" val="33082293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9341757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796645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505F53A-8BED-DEAF-6E3A-53D214DB1BE2}"/>
              </a:ext>
            </a:extLst>
          </p:cNvPr>
          <p:cNvPicPr>
            <a:picLocks noChangeAspect="1"/>
          </p:cNvPicPr>
          <p:nvPr/>
        </p:nvPicPr>
        <p:blipFill>
          <a:blip r:embed="rId3"/>
          <a:stretch>
            <a:fillRect/>
          </a:stretch>
        </p:blipFill>
        <p:spPr>
          <a:xfrm>
            <a:off x="961871" y="2435835"/>
            <a:ext cx="10268258" cy="1876176"/>
          </a:xfrm>
          <a:prstGeom prst="rect">
            <a:avLst/>
          </a:prstGeom>
        </p:spPr>
      </p:pic>
    </p:spTree>
    <p:extLst>
      <p:ext uri="{BB962C8B-B14F-4D97-AF65-F5344CB8AC3E}">
        <p14:creationId xmlns:p14="http://schemas.microsoft.com/office/powerpoint/2010/main" val="9891398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realizar 100 inserciones a la tabla con diferentes datos.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6259953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756023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los 4 clientes con los cuales se han hecho más ventas.</a:t>
            </a:r>
          </a:p>
          <a:p>
            <a:pPr marL="800100">
              <a:lnSpc>
                <a:spcPct val="100000"/>
              </a:lnSpc>
            </a:pPr>
            <a:r>
              <a:rPr lang="es-CO" sz="2200" dirty="0">
                <a:latin typeface="Arial Narrow"/>
                <a:ea typeface="Arial Narrow"/>
                <a:cs typeface="Arial Narrow"/>
                <a:sym typeface="Arial Narrow"/>
              </a:rPr>
              <a:t>Utilizamos la función SUM() para el </a:t>
            </a:r>
            <a:r>
              <a:rPr lang="es-CO" sz="2200" dirty="0" err="1">
                <a:latin typeface="Arial Narrow"/>
                <a:ea typeface="Arial Narrow"/>
                <a:cs typeface="Arial Narrow"/>
                <a:sym typeface="Arial Narrow"/>
              </a:rPr>
              <a:t>valor_total</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También utilizamos el NTILE para obtener los 4 clientes.</a:t>
            </a:r>
          </a:p>
          <a:p>
            <a:pPr marL="800100">
              <a:lnSpc>
                <a:spcPct val="100000"/>
              </a:lnSpc>
            </a:pPr>
            <a:r>
              <a:rPr lang="es-CO" sz="2200" dirty="0">
                <a:latin typeface="Arial Narrow"/>
                <a:ea typeface="Arial Narrow"/>
                <a:cs typeface="Arial Narrow"/>
                <a:sym typeface="Arial Narrow"/>
              </a:rPr>
              <a:t>Ordenamos: Por la suma del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28111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19124</TotalTime>
  <Words>11235</Words>
  <Application>Microsoft Office PowerPoint</Application>
  <PresentationFormat>Panorámica</PresentationFormat>
  <Paragraphs>998</Paragraphs>
  <Slides>151</Slides>
  <Notes>151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151</vt:i4>
      </vt:variant>
    </vt:vector>
  </HeadingPairs>
  <TitlesOfParts>
    <vt:vector size="156" baseType="lpstr">
      <vt:lpstr>Arial</vt:lpstr>
      <vt:lpstr>Calibri</vt:lpstr>
      <vt:lpstr>Trebuchet MS</vt:lpstr>
      <vt:lpstr>Arial Narrow</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VENTAJAS DE LOS PROCEDIMIENTOS ALMACENADOS</vt:lpstr>
      <vt:lpstr>RAZONES PARA USAR LOS PROCEDIMIENTOS ALMACENADOS</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6 DE PROCEDIMIENTOS ALMACENADOS</vt:lpstr>
      <vt:lpstr>TALLER 5 DE PROCEDIMIENTOS ALMACENADOS</vt:lpstr>
      <vt:lpstr>SOLUCION AL TALLER 5 DE PROCEDIMIENTOS ALMACENADOS</vt:lpstr>
      <vt:lpstr>TALLER 5 DE PROCEDIMIENTOS ALMACENADOS</vt:lpstr>
      <vt:lpstr>SOLUCION AL TALLER 7 DE PROCEDIMIENTOS ALMACENADOS</vt:lpstr>
      <vt:lpstr>PLSQL EN ORACLE</vt:lpstr>
      <vt:lpstr>CARACTERISTICAS DE PLSQL EN ORACLE</vt:lpstr>
      <vt:lpstr>ESTRUCTURA DE PROCEDIMIENTO ALMACENADO EN ORACLE</vt:lpstr>
      <vt:lpstr>EJEMPLO DE PROCEDIMIENTO ALMACENADO EN ORACLE</vt:lpstr>
      <vt:lpstr>CONTROL DE FLUJO EN PROCEDIMIENTOS ALMACENADOS DE ORACLE</vt:lpstr>
      <vt:lpstr>CASE EN PROCEDIMIENTOS ALMACENADOS DE ORACLE</vt:lpstr>
      <vt:lpstr>LOOP EN PROCEDIMIENTOS ALMACENADOS DE ORACLE</vt:lpstr>
      <vt:lpstr>WHILE EN PROCEDIMIENTOS ALMACENADOS DE ORACLE</vt:lpstr>
      <vt:lpstr>FOR EN PROCEDIMIENTOS ALMACENADOS DE ORACLE</vt:lpstr>
      <vt:lpstr>FUNCIONES ALMACENADAS</vt:lpstr>
      <vt:lpstr>CARACTERISTICAS IMPORTANTES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FUNCIONAMIENTO DEL RETURN QUERY</vt:lpstr>
      <vt:lpstr>EJEMPLO DEL RETURN QUERY</vt:lpstr>
      <vt:lpstr>VENTAJAS DEL RETURN QUERY</vt:lpstr>
      <vt:lpstr>USOS COMUNES RETURN QUERY</vt:lpstr>
      <vt:lpstr>TALLER 7 RETURN QUERY</vt:lpstr>
      <vt:lpstr>TALLER 7 RETURN QUERY</vt:lpstr>
      <vt:lpstr>JAVA Y LOS PROCEDIMIENTOS Y FUNCIONES ALMACENADAS</vt:lpstr>
      <vt:lpstr>PASOS BASICOS</vt:lpstr>
      <vt:lpstr>EJEMPLO JAVA Y LOS PROCEDIMIENTOS ALMACENADOS</vt:lpstr>
      <vt:lpstr>CONSIDERACIONES IMPORTANTES</vt:lpstr>
      <vt:lpstr>CONSIDERACIONES IMPORTANTES</vt:lpstr>
      <vt:lpstr>JAVA Y LAS FUNCIONES ALMACENADAS</vt:lpstr>
      <vt:lpstr>TALLER 8 JAVA Y LOS PROCEDIMIENTOS ALMACENADOS</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TALLER 1 SOBRE FUNCIONES DE VENTANA</vt:lpstr>
      <vt:lpstr>SOLUCION AL TALLER 1 SOBRE FUNCIONES DE VENTANA</vt:lpstr>
      <vt:lpstr>TALLER 0 SOBRE FUNCIONES DE VENTANA</vt:lpstr>
      <vt:lpstr>TALLER 1 SOBRE FUNCIONES DE VENTANA</vt:lpstr>
      <vt:lpstr>TALLER 2 SOBRE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0 SOBRE CURSORES</vt:lpstr>
      <vt:lpstr>TALLER 1 SOBRE CURSORES</vt:lpstr>
      <vt:lpstr>TALLER 2 SOBRE CURSORES</vt:lpstr>
      <vt:lpstr>TALLER 3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0 DE MANEJO DE EXCEPCIONES</vt:lpstr>
      <vt:lpstr>TALLER 1 MANEJO DE EXCEPCIONES</vt:lpstr>
      <vt:lpstr>TALLER 2 MANEJO DE EXCEPCIONES</vt:lpstr>
      <vt:lpstr>TALLER 3 MANEJO DE EXCEPCIONES</vt:lpstr>
      <vt:lpstr>TALLER 4 MANEJO DE EXCEPCIONES</vt:lpstr>
      <vt:lpstr>TALLER 5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 SOBRE DISPARADORES (TRIGGERS)</vt:lpstr>
      <vt:lpstr>SECUENCIAS</vt:lpstr>
      <vt:lpstr>IMPORTANCIA DE LAS SECUENCIAS</vt:lpstr>
      <vt:lpstr>ESTRUCTURA DE UNA SECUENCIA</vt:lpstr>
      <vt:lpstr>EJEMPLO DE USO DE UNA SECUENCIA</vt:lpstr>
      <vt:lpstr>VENTAJAS DE USAR SECUENCIAS</vt:lpstr>
      <vt:lpstr>TALLER 1 SOBRE SECUENCIAS</vt:lpstr>
      <vt:lpstr>TALLER 2 SOBRE SECUENCIAS</vt:lpstr>
      <vt:lpstr>XML EN BASE DE DATOS RELACIONALES</vt:lpstr>
      <vt:lpstr>FORMAS DE ALMACENAMIENTO XML</vt:lpstr>
      <vt:lpstr>FUNCIONES Y OPERADORES XML EN POSTGRES</vt:lpstr>
      <vt:lpstr>EJEMPLO XML EN POSTGRES</vt:lpstr>
      <vt:lpstr>CONSIDERACIONES IMPORTANTES CON EL XML</vt:lpstr>
      <vt:lpstr>TALLER 0 XML EN POSTGRES</vt:lpstr>
      <vt:lpstr>TALLER 1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0 JSON EN POSTGRES</vt:lpstr>
      <vt:lpstr>TALLER 1 JSON EN POSTGRES</vt:lpstr>
      <vt:lpstr>TALLER 1 JSON EN POSTGRES</vt:lpstr>
      <vt:lpstr>BASES DE DATOS DE GRAFOS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357</cp:revision>
  <dcterms:created xsi:type="dcterms:W3CDTF">2019-03-26T16:19:22Z</dcterms:created>
  <dcterms:modified xsi:type="dcterms:W3CDTF">2024-09-09T14:35:12Z</dcterms:modified>
</cp:coreProperties>
</file>