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4"/>
  </p:notesMasterIdLst>
  <p:sldIdLst>
    <p:sldId id="256" r:id="rId2"/>
    <p:sldId id="257" r:id="rId3"/>
    <p:sldId id="259" r:id="rId4"/>
    <p:sldId id="453" r:id="rId5"/>
    <p:sldId id="260" r:id="rId6"/>
    <p:sldId id="264" r:id="rId7"/>
    <p:sldId id="403" r:id="rId8"/>
    <p:sldId id="406" r:id="rId9"/>
    <p:sldId id="265" r:id="rId10"/>
    <p:sldId id="267" r:id="rId11"/>
    <p:sldId id="268" r:id="rId12"/>
    <p:sldId id="266" r:id="rId13"/>
    <p:sldId id="269" r:id="rId14"/>
    <p:sldId id="270" r:id="rId15"/>
    <p:sldId id="271" r:id="rId16"/>
    <p:sldId id="272" r:id="rId17"/>
    <p:sldId id="273" r:id="rId18"/>
    <p:sldId id="274" r:id="rId19"/>
    <p:sldId id="275" r:id="rId20"/>
    <p:sldId id="276" r:id="rId21"/>
    <p:sldId id="415" r:id="rId22"/>
    <p:sldId id="277" r:id="rId23"/>
    <p:sldId id="414" r:id="rId24"/>
    <p:sldId id="278" r:id="rId25"/>
    <p:sldId id="279" r:id="rId26"/>
    <p:sldId id="280" r:id="rId27"/>
    <p:sldId id="281" r:id="rId28"/>
    <p:sldId id="282" r:id="rId29"/>
    <p:sldId id="283" r:id="rId30"/>
    <p:sldId id="284" r:id="rId31"/>
    <p:sldId id="454" r:id="rId32"/>
    <p:sldId id="455" r:id="rId33"/>
    <p:sldId id="285" r:id="rId34"/>
    <p:sldId id="286" r:id="rId35"/>
    <p:sldId id="288" r:id="rId36"/>
    <p:sldId id="287" r:id="rId37"/>
    <p:sldId id="456" r:id="rId38"/>
    <p:sldId id="349" r:id="rId39"/>
    <p:sldId id="350" r:id="rId40"/>
    <p:sldId id="289" r:id="rId41"/>
    <p:sldId id="290" r:id="rId42"/>
    <p:sldId id="291" r:id="rId43"/>
    <p:sldId id="292" r:id="rId44"/>
    <p:sldId id="293" r:id="rId45"/>
    <p:sldId id="351" r:id="rId46"/>
    <p:sldId id="457" r:id="rId47"/>
    <p:sldId id="294" r:id="rId48"/>
    <p:sldId id="295" r:id="rId49"/>
    <p:sldId id="296" r:id="rId50"/>
    <p:sldId id="297" r:id="rId51"/>
    <p:sldId id="298" r:id="rId52"/>
    <p:sldId id="352" r:id="rId53"/>
    <p:sldId id="458" r:id="rId54"/>
    <p:sldId id="459" r:id="rId55"/>
    <p:sldId id="475" r:id="rId56"/>
    <p:sldId id="476" r:id="rId57"/>
    <p:sldId id="479" r:id="rId58"/>
    <p:sldId id="478" r:id="rId59"/>
    <p:sldId id="299" r:id="rId60"/>
    <p:sldId id="461" r:id="rId61"/>
    <p:sldId id="462" r:id="rId62"/>
    <p:sldId id="463" r:id="rId63"/>
    <p:sldId id="464" r:id="rId64"/>
    <p:sldId id="465" r:id="rId65"/>
    <p:sldId id="466" r:id="rId66"/>
    <p:sldId id="467" r:id="rId67"/>
    <p:sldId id="468" r:id="rId68"/>
    <p:sldId id="469" r:id="rId69"/>
    <p:sldId id="470" r:id="rId70"/>
    <p:sldId id="471" r:id="rId71"/>
    <p:sldId id="472" r:id="rId72"/>
    <p:sldId id="474" r:id="rId73"/>
    <p:sldId id="473" r:id="rId74"/>
    <p:sldId id="460" r:id="rId75"/>
    <p:sldId id="300" r:id="rId76"/>
    <p:sldId id="301" r:id="rId77"/>
    <p:sldId id="302" r:id="rId78"/>
    <p:sldId id="303" r:id="rId79"/>
    <p:sldId id="304" r:id="rId80"/>
    <p:sldId id="424" r:id="rId81"/>
    <p:sldId id="425" r:id="rId82"/>
    <p:sldId id="416" r:id="rId83"/>
    <p:sldId id="417" r:id="rId84"/>
    <p:sldId id="305" r:id="rId85"/>
    <p:sldId id="426" r:id="rId86"/>
    <p:sldId id="306" r:id="rId87"/>
    <p:sldId id="427" r:id="rId88"/>
    <p:sldId id="418" r:id="rId89"/>
    <p:sldId id="419" r:id="rId90"/>
    <p:sldId id="307" r:id="rId91"/>
    <p:sldId id="428" r:id="rId92"/>
    <p:sldId id="430" r:id="rId93"/>
    <p:sldId id="429" r:id="rId94"/>
    <p:sldId id="420" r:id="rId95"/>
    <p:sldId id="421" r:id="rId96"/>
    <p:sldId id="309" r:id="rId97"/>
    <p:sldId id="431" r:id="rId98"/>
    <p:sldId id="432" r:id="rId99"/>
    <p:sldId id="433" r:id="rId100"/>
    <p:sldId id="422" r:id="rId101"/>
    <p:sldId id="423" r:id="rId102"/>
    <p:sldId id="311" r:id="rId103"/>
    <p:sldId id="434" r:id="rId104"/>
    <p:sldId id="312" r:id="rId105"/>
    <p:sldId id="435" r:id="rId106"/>
    <p:sldId id="436" r:id="rId107"/>
    <p:sldId id="437" r:id="rId108"/>
    <p:sldId id="313" r:id="rId109"/>
    <p:sldId id="438" r:id="rId110"/>
    <p:sldId id="439" r:id="rId111"/>
    <p:sldId id="447" r:id="rId112"/>
    <p:sldId id="448" r:id="rId113"/>
    <p:sldId id="315" r:id="rId114"/>
    <p:sldId id="441" r:id="rId115"/>
    <p:sldId id="442" r:id="rId116"/>
    <p:sldId id="443" r:id="rId117"/>
    <p:sldId id="449" r:id="rId118"/>
    <p:sldId id="450" r:id="rId119"/>
    <p:sldId id="317" r:id="rId120"/>
    <p:sldId id="444" r:id="rId121"/>
    <p:sldId id="445" r:id="rId122"/>
    <p:sldId id="446" r:id="rId123"/>
    <p:sldId id="451" r:id="rId124"/>
    <p:sldId id="452" r:id="rId125"/>
    <p:sldId id="319" r:id="rId126"/>
    <p:sldId id="320" r:id="rId127"/>
    <p:sldId id="321" r:id="rId128"/>
    <p:sldId id="322" r:id="rId129"/>
    <p:sldId id="323" r:id="rId130"/>
    <p:sldId id="324" r:id="rId131"/>
    <p:sldId id="325" r:id="rId132"/>
    <p:sldId id="326" r:id="rId133"/>
    <p:sldId id="327" r:id="rId134"/>
    <p:sldId id="328" r:id="rId135"/>
    <p:sldId id="330" r:id="rId136"/>
    <p:sldId id="331" r:id="rId137"/>
    <p:sldId id="348" r:id="rId138"/>
    <p:sldId id="332" r:id="rId139"/>
    <p:sldId id="334" r:id="rId140"/>
    <p:sldId id="333" r:id="rId141"/>
    <p:sldId id="346" r:id="rId142"/>
    <p:sldId id="335" r:id="rId143"/>
    <p:sldId id="336" r:id="rId144"/>
    <p:sldId id="337" r:id="rId145"/>
    <p:sldId id="338" r:id="rId146"/>
    <p:sldId id="339" r:id="rId147"/>
    <p:sldId id="340" r:id="rId148"/>
    <p:sldId id="341" r:id="rId149"/>
    <p:sldId id="342" r:id="rId150"/>
    <p:sldId id="343" r:id="rId151"/>
    <p:sldId id="344" r:id="rId152"/>
    <p:sldId id="345" r:id="rId153"/>
    <p:sldId id="354" r:id="rId154"/>
    <p:sldId id="355" r:id="rId155"/>
    <p:sldId id="356" r:id="rId156"/>
    <p:sldId id="357" r:id="rId157"/>
    <p:sldId id="358" r:id="rId158"/>
    <p:sldId id="359" r:id="rId159"/>
    <p:sldId id="365" r:id="rId160"/>
    <p:sldId id="366" r:id="rId161"/>
    <p:sldId id="367" r:id="rId162"/>
    <p:sldId id="361" r:id="rId163"/>
    <p:sldId id="360" r:id="rId164"/>
    <p:sldId id="362" r:id="rId165"/>
    <p:sldId id="363" r:id="rId166"/>
    <p:sldId id="364" r:id="rId167"/>
    <p:sldId id="368" r:id="rId168"/>
    <p:sldId id="369" r:id="rId169"/>
    <p:sldId id="370" r:id="rId170"/>
    <p:sldId id="371" r:id="rId171"/>
    <p:sldId id="372" r:id="rId172"/>
    <p:sldId id="373" r:id="rId173"/>
    <p:sldId id="374" r:id="rId174"/>
    <p:sldId id="375" r:id="rId175"/>
    <p:sldId id="376" r:id="rId176"/>
    <p:sldId id="377" r:id="rId177"/>
    <p:sldId id="378" r:id="rId178"/>
    <p:sldId id="379" r:id="rId179"/>
    <p:sldId id="380" r:id="rId180"/>
    <p:sldId id="381" r:id="rId181"/>
    <p:sldId id="382" r:id="rId182"/>
    <p:sldId id="383" r:id="rId183"/>
    <p:sldId id="384" r:id="rId184"/>
    <p:sldId id="385" r:id="rId185"/>
    <p:sldId id="386" r:id="rId186"/>
    <p:sldId id="387" r:id="rId187"/>
    <p:sldId id="388" r:id="rId188"/>
    <p:sldId id="389" r:id="rId189"/>
    <p:sldId id="390" r:id="rId190"/>
    <p:sldId id="391" r:id="rId191"/>
    <p:sldId id="392" r:id="rId192"/>
    <p:sldId id="393" r:id="rId193"/>
    <p:sldId id="394" r:id="rId194"/>
    <p:sldId id="395" r:id="rId195"/>
    <p:sldId id="396" r:id="rId196"/>
    <p:sldId id="397" r:id="rId197"/>
    <p:sldId id="398" r:id="rId198"/>
    <p:sldId id="399" r:id="rId199"/>
    <p:sldId id="400" r:id="rId200"/>
    <p:sldId id="401" r:id="rId201"/>
    <p:sldId id="402" r:id="rId202"/>
    <p:sldId id="261" r:id="rId203"/>
  </p:sldIdLst>
  <p:sldSz cx="12192000" cy="6858000"/>
  <p:notesSz cx="6858000" cy="9144000"/>
  <p:embeddedFontLst>
    <p:embeddedFont>
      <p:font typeface="Arial Narrow" panose="020B0606020202030204" pitchFamily="34" charset="0"/>
      <p:regular r:id="rId205"/>
      <p:bold r:id="rId206"/>
      <p:italic r:id="rId207"/>
      <p:boldItalic r:id="rId208"/>
    </p:embeddedFont>
    <p:embeddedFont>
      <p:font typeface="Trebuchet MS" panose="020B0603020202020204" pitchFamily="34" charset="0"/>
      <p:regular r:id="rId209"/>
      <p:bold r:id="rId210"/>
      <p:italic r:id="rId211"/>
      <p:boldItalic r:id="rId2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5" roundtripDataSignature="AMtx7mg7kqVYyjZ89Lnaeq7bZKgH4Kcu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snapToGrid="0">
      <p:cViewPr varScale="1">
        <p:scale>
          <a:sx n="105" d="100"/>
          <a:sy n="105" d="100"/>
        </p:scale>
        <p:origin x="81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font" Target="fonts/font1.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font" Target="fonts/font2.fntdata"/><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viewProps" Target="viewProp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font" Target="fonts/font3.fntdata"/><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theme" Target="theme/theme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font" Target="fonts/font4.fntdata"/><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font" Target="fonts/font5.fntdata"/><Relationship Id="rId190" Type="http://schemas.openxmlformats.org/officeDocument/2006/relationships/slide" Target="slides/slide189.xml"/><Relationship Id="rId204"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font" Target="fonts/font6.fntdata"/><Relationship Id="rId215" Type="http://customschemas.google.com/relationships/presentationmetadata" Target="metadata"/><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font" Target="fonts/font7.fntdata"/><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font" Target="fonts/font8.fntdata"/><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a:t>
            </a:fld>
            <a:endParaRPr/>
          </a:p>
        </p:txBody>
      </p:sp>
    </p:spTree>
    <p:extLst>
      <p:ext uri="{BB962C8B-B14F-4D97-AF65-F5344CB8AC3E}">
        <p14:creationId xmlns:p14="http://schemas.microsoft.com/office/powerpoint/2010/main" val="229888461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100</a:t>
            </a:fld>
            <a:endParaRPr/>
          </a:p>
        </p:txBody>
      </p:sp>
    </p:spTree>
    <p:extLst>
      <p:ext uri="{BB962C8B-B14F-4D97-AF65-F5344CB8AC3E}">
        <p14:creationId xmlns:p14="http://schemas.microsoft.com/office/powerpoint/2010/main" val="111704946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101</a:t>
            </a:fld>
            <a:endParaRPr/>
          </a:p>
        </p:txBody>
      </p:sp>
    </p:spTree>
    <p:extLst>
      <p:ext uri="{BB962C8B-B14F-4D97-AF65-F5344CB8AC3E}">
        <p14:creationId xmlns:p14="http://schemas.microsoft.com/office/powerpoint/2010/main" val="166852036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102</a:t>
            </a:fld>
            <a:endParaRPr/>
          </a:p>
        </p:txBody>
      </p:sp>
    </p:spTree>
    <p:extLst>
      <p:ext uri="{BB962C8B-B14F-4D97-AF65-F5344CB8AC3E}">
        <p14:creationId xmlns:p14="http://schemas.microsoft.com/office/powerpoint/2010/main" val="427690778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103</a:t>
            </a:fld>
            <a:endParaRPr/>
          </a:p>
        </p:txBody>
      </p:sp>
    </p:spTree>
    <p:extLst>
      <p:ext uri="{BB962C8B-B14F-4D97-AF65-F5344CB8AC3E}">
        <p14:creationId xmlns:p14="http://schemas.microsoft.com/office/powerpoint/2010/main" val="398808707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104</a:t>
            </a:fld>
            <a:endParaRPr/>
          </a:p>
        </p:txBody>
      </p:sp>
    </p:spTree>
    <p:extLst>
      <p:ext uri="{BB962C8B-B14F-4D97-AF65-F5344CB8AC3E}">
        <p14:creationId xmlns:p14="http://schemas.microsoft.com/office/powerpoint/2010/main" val="68468357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105</a:t>
            </a:fld>
            <a:endParaRPr/>
          </a:p>
        </p:txBody>
      </p:sp>
    </p:spTree>
    <p:extLst>
      <p:ext uri="{BB962C8B-B14F-4D97-AF65-F5344CB8AC3E}">
        <p14:creationId xmlns:p14="http://schemas.microsoft.com/office/powerpoint/2010/main" val="298304336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106</a:t>
            </a:fld>
            <a:endParaRPr/>
          </a:p>
        </p:txBody>
      </p:sp>
    </p:spTree>
    <p:extLst>
      <p:ext uri="{BB962C8B-B14F-4D97-AF65-F5344CB8AC3E}">
        <p14:creationId xmlns:p14="http://schemas.microsoft.com/office/powerpoint/2010/main" val="347067668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107</a:t>
            </a:fld>
            <a:endParaRPr/>
          </a:p>
        </p:txBody>
      </p:sp>
    </p:spTree>
    <p:extLst>
      <p:ext uri="{BB962C8B-B14F-4D97-AF65-F5344CB8AC3E}">
        <p14:creationId xmlns:p14="http://schemas.microsoft.com/office/powerpoint/2010/main" val="300035854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108</a:t>
            </a:fld>
            <a:endParaRPr/>
          </a:p>
        </p:txBody>
      </p:sp>
    </p:spTree>
    <p:extLst>
      <p:ext uri="{BB962C8B-B14F-4D97-AF65-F5344CB8AC3E}">
        <p14:creationId xmlns:p14="http://schemas.microsoft.com/office/powerpoint/2010/main" val="17884662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109</a:t>
            </a:fld>
            <a:endParaRPr/>
          </a:p>
        </p:txBody>
      </p:sp>
    </p:spTree>
    <p:extLst>
      <p:ext uri="{BB962C8B-B14F-4D97-AF65-F5344CB8AC3E}">
        <p14:creationId xmlns:p14="http://schemas.microsoft.com/office/powerpoint/2010/main" val="2615107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a:t>
            </a:fld>
            <a:endParaRPr/>
          </a:p>
        </p:txBody>
      </p:sp>
    </p:spTree>
    <p:extLst>
      <p:ext uri="{BB962C8B-B14F-4D97-AF65-F5344CB8AC3E}">
        <p14:creationId xmlns:p14="http://schemas.microsoft.com/office/powerpoint/2010/main" val="254498181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110</a:t>
            </a:fld>
            <a:endParaRPr/>
          </a:p>
        </p:txBody>
      </p:sp>
    </p:spTree>
    <p:extLst>
      <p:ext uri="{BB962C8B-B14F-4D97-AF65-F5344CB8AC3E}">
        <p14:creationId xmlns:p14="http://schemas.microsoft.com/office/powerpoint/2010/main" val="222584824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111</a:t>
            </a:fld>
            <a:endParaRPr/>
          </a:p>
        </p:txBody>
      </p:sp>
    </p:spTree>
    <p:extLst>
      <p:ext uri="{BB962C8B-B14F-4D97-AF65-F5344CB8AC3E}">
        <p14:creationId xmlns:p14="http://schemas.microsoft.com/office/powerpoint/2010/main" val="342690068"/>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112</a:t>
            </a:fld>
            <a:endParaRPr/>
          </a:p>
        </p:txBody>
      </p:sp>
    </p:spTree>
    <p:extLst>
      <p:ext uri="{BB962C8B-B14F-4D97-AF65-F5344CB8AC3E}">
        <p14:creationId xmlns:p14="http://schemas.microsoft.com/office/powerpoint/2010/main" val="421075096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113</a:t>
            </a:fld>
            <a:endParaRPr/>
          </a:p>
        </p:txBody>
      </p:sp>
    </p:spTree>
    <p:extLst>
      <p:ext uri="{BB962C8B-B14F-4D97-AF65-F5344CB8AC3E}">
        <p14:creationId xmlns:p14="http://schemas.microsoft.com/office/powerpoint/2010/main" val="1615592922"/>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114</a:t>
            </a:fld>
            <a:endParaRPr/>
          </a:p>
        </p:txBody>
      </p:sp>
    </p:spTree>
    <p:extLst>
      <p:ext uri="{BB962C8B-B14F-4D97-AF65-F5344CB8AC3E}">
        <p14:creationId xmlns:p14="http://schemas.microsoft.com/office/powerpoint/2010/main" val="539995700"/>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115</a:t>
            </a:fld>
            <a:endParaRPr/>
          </a:p>
        </p:txBody>
      </p:sp>
    </p:spTree>
    <p:extLst>
      <p:ext uri="{BB962C8B-B14F-4D97-AF65-F5344CB8AC3E}">
        <p14:creationId xmlns:p14="http://schemas.microsoft.com/office/powerpoint/2010/main" val="3039697474"/>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116</a:t>
            </a:fld>
            <a:endParaRPr/>
          </a:p>
        </p:txBody>
      </p:sp>
    </p:spTree>
    <p:extLst>
      <p:ext uri="{BB962C8B-B14F-4D97-AF65-F5344CB8AC3E}">
        <p14:creationId xmlns:p14="http://schemas.microsoft.com/office/powerpoint/2010/main" val="2677858662"/>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117</a:t>
            </a:fld>
            <a:endParaRPr/>
          </a:p>
        </p:txBody>
      </p:sp>
    </p:spTree>
    <p:extLst>
      <p:ext uri="{BB962C8B-B14F-4D97-AF65-F5344CB8AC3E}">
        <p14:creationId xmlns:p14="http://schemas.microsoft.com/office/powerpoint/2010/main" val="208986201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118</a:t>
            </a:fld>
            <a:endParaRPr/>
          </a:p>
        </p:txBody>
      </p:sp>
    </p:spTree>
    <p:extLst>
      <p:ext uri="{BB962C8B-B14F-4D97-AF65-F5344CB8AC3E}">
        <p14:creationId xmlns:p14="http://schemas.microsoft.com/office/powerpoint/2010/main" val="111633723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119</a:t>
            </a:fld>
            <a:endParaRPr/>
          </a:p>
        </p:txBody>
      </p:sp>
    </p:spTree>
    <p:extLst>
      <p:ext uri="{BB962C8B-B14F-4D97-AF65-F5344CB8AC3E}">
        <p14:creationId xmlns:p14="http://schemas.microsoft.com/office/powerpoint/2010/main" val="1123234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a:t>
            </a:fld>
            <a:endParaRPr/>
          </a:p>
        </p:txBody>
      </p:sp>
    </p:spTree>
    <p:extLst>
      <p:ext uri="{BB962C8B-B14F-4D97-AF65-F5344CB8AC3E}">
        <p14:creationId xmlns:p14="http://schemas.microsoft.com/office/powerpoint/2010/main" val="1576635804"/>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120</a:t>
            </a:fld>
            <a:endParaRPr/>
          </a:p>
        </p:txBody>
      </p:sp>
    </p:spTree>
    <p:extLst>
      <p:ext uri="{BB962C8B-B14F-4D97-AF65-F5344CB8AC3E}">
        <p14:creationId xmlns:p14="http://schemas.microsoft.com/office/powerpoint/2010/main" val="311830699"/>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121</a:t>
            </a:fld>
            <a:endParaRPr/>
          </a:p>
        </p:txBody>
      </p:sp>
    </p:spTree>
    <p:extLst>
      <p:ext uri="{BB962C8B-B14F-4D97-AF65-F5344CB8AC3E}">
        <p14:creationId xmlns:p14="http://schemas.microsoft.com/office/powerpoint/2010/main" val="3594917378"/>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122</a:t>
            </a:fld>
            <a:endParaRPr/>
          </a:p>
        </p:txBody>
      </p:sp>
    </p:spTree>
    <p:extLst>
      <p:ext uri="{BB962C8B-B14F-4D97-AF65-F5344CB8AC3E}">
        <p14:creationId xmlns:p14="http://schemas.microsoft.com/office/powerpoint/2010/main" val="2720181349"/>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123</a:t>
            </a:fld>
            <a:endParaRPr/>
          </a:p>
        </p:txBody>
      </p:sp>
    </p:spTree>
    <p:extLst>
      <p:ext uri="{BB962C8B-B14F-4D97-AF65-F5344CB8AC3E}">
        <p14:creationId xmlns:p14="http://schemas.microsoft.com/office/powerpoint/2010/main" val="360210114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124</a:t>
            </a:fld>
            <a:endParaRPr/>
          </a:p>
        </p:txBody>
      </p:sp>
    </p:spTree>
    <p:extLst>
      <p:ext uri="{BB962C8B-B14F-4D97-AF65-F5344CB8AC3E}">
        <p14:creationId xmlns:p14="http://schemas.microsoft.com/office/powerpoint/2010/main" val="281119947"/>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125</a:t>
            </a:fld>
            <a:endParaRPr/>
          </a:p>
        </p:txBody>
      </p:sp>
    </p:spTree>
    <p:extLst>
      <p:ext uri="{BB962C8B-B14F-4D97-AF65-F5344CB8AC3E}">
        <p14:creationId xmlns:p14="http://schemas.microsoft.com/office/powerpoint/2010/main" val="47181011"/>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126</a:t>
            </a:fld>
            <a:endParaRPr/>
          </a:p>
        </p:txBody>
      </p:sp>
    </p:spTree>
    <p:extLst>
      <p:ext uri="{BB962C8B-B14F-4D97-AF65-F5344CB8AC3E}">
        <p14:creationId xmlns:p14="http://schemas.microsoft.com/office/powerpoint/2010/main" val="309016553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127</a:t>
            </a:fld>
            <a:endParaRPr/>
          </a:p>
        </p:txBody>
      </p:sp>
    </p:spTree>
    <p:extLst>
      <p:ext uri="{BB962C8B-B14F-4D97-AF65-F5344CB8AC3E}">
        <p14:creationId xmlns:p14="http://schemas.microsoft.com/office/powerpoint/2010/main" val="221555882"/>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128</a:t>
            </a:fld>
            <a:endParaRPr/>
          </a:p>
        </p:txBody>
      </p:sp>
    </p:spTree>
    <p:extLst>
      <p:ext uri="{BB962C8B-B14F-4D97-AF65-F5344CB8AC3E}">
        <p14:creationId xmlns:p14="http://schemas.microsoft.com/office/powerpoint/2010/main" val="2221051668"/>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129</a:t>
            </a:fld>
            <a:endParaRPr/>
          </a:p>
        </p:txBody>
      </p:sp>
    </p:spTree>
    <p:extLst>
      <p:ext uri="{BB962C8B-B14F-4D97-AF65-F5344CB8AC3E}">
        <p14:creationId xmlns:p14="http://schemas.microsoft.com/office/powerpoint/2010/main" val="1904470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a:t>
            </a:fld>
            <a:endParaRPr/>
          </a:p>
        </p:txBody>
      </p:sp>
    </p:spTree>
    <p:extLst>
      <p:ext uri="{BB962C8B-B14F-4D97-AF65-F5344CB8AC3E}">
        <p14:creationId xmlns:p14="http://schemas.microsoft.com/office/powerpoint/2010/main" val="1314934767"/>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130</a:t>
            </a:fld>
            <a:endParaRPr/>
          </a:p>
        </p:txBody>
      </p:sp>
    </p:spTree>
    <p:extLst>
      <p:ext uri="{BB962C8B-B14F-4D97-AF65-F5344CB8AC3E}">
        <p14:creationId xmlns:p14="http://schemas.microsoft.com/office/powerpoint/2010/main" val="161024112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131</a:t>
            </a:fld>
            <a:endParaRPr/>
          </a:p>
        </p:txBody>
      </p:sp>
    </p:spTree>
    <p:extLst>
      <p:ext uri="{BB962C8B-B14F-4D97-AF65-F5344CB8AC3E}">
        <p14:creationId xmlns:p14="http://schemas.microsoft.com/office/powerpoint/2010/main" val="3137119882"/>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132</a:t>
            </a:fld>
            <a:endParaRPr/>
          </a:p>
        </p:txBody>
      </p:sp>
    </p:spTree>
    <p:extLst>
      <p:ext uri="{BB962C8B-B14F-4D97-AF65-F5344CB8AC3E}">
        <p14:creationId xmlns:p14="http://schemas.microsoft.com/office/powerpoint/2010/main" val="3701768890"/>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133</a:t>
            </a:fld>
            <a:endParaRPr/>
          </a:p>
        </p:txBody>
      </p:sp>
    </p:spTree>
    <p:extLst>
      <p:ext uri="{BB962C8B-B14F-4D97-AF65-F5344CB8AC3E}">
        <p14:creationId xmlns:p14="http://schemas.microsoft.com/office/powerpoint/2010/main" val="2962471593"/>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134</a:t>
            </a:fld>
            <a:endParaRPr/>
          </a:p>
        </p:txBody>
      </p:sp>
    </p:spTree>
    <p:extLst>
      <p:ext uri="{BB962C8B-B14F-4D97-AF65-F5344CB8AC3E}">
        <p14:creationId xmlns:p14="http://schemas.microsoft.com/office/powerpoint/2010/main" val="800135012"/>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135</a:t>
            </a:fld>
            <a:endParaRPr/>
          </a:p>
        </p:txBody>
      </p:sp>
    </p:spTree>
    <p:extLst>
      <p:ext uri="{BB962C8B-B14F-4D97-AF65-F5344CB8AC3E}">
        <p14:creationId xmlns:p14="http://schemas.microsoft.com/office/powerpoint/2010/main" val="3654393910"/>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136</a:t>
            </a:fld>
            <a:endParaRPr/>
          </a:p>
        </p:txBody>
      </p:sp>
    </p:spTree>
    <p:extLst>
      <p:ext uri="{BB962C8B-B14F-4D97-AF65-F5344CB8AC3E}">
        <p14:creationId xmlns:p14="http://schemas.microsoft.com/office/powerpoint/2010/main" val="2534251368"/>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137</a:t>
            </a:fld>
            <a:endParaRPr/>
          </a:p>
        </p:txBody>
      </p:sp>
    </p:spTree>
    <p:extLst>
      <p:ext uri="{BB962C8B-B14F-4D97-AF65-F5344CB8AC3E}">
        <p14:creationId xmlns:p14="http://schemas.microsoft.com/office/powerpoint/2010/main" val="2472813683"/>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138</a:t>
            </a:fld>
            <a:endParaRPr/>
          </a:p>
        </p:txBody>
      </p:sp>
    </p:spTree>
    <p:extLst>
      <p:ext uri="{BB962C8B-B14F-4D97-AF65-F5344CB8AC3E}">
        <p14:creationId xmlns:p14="http://schemas.microsoft.com/office/powerpoint/2010/main" val="3125722012"/>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139</a:t>
            </a:fld>
            <a:endParaRPr/>
          </a:p>
        </p:txBody>
      </p:sp>
    </p:spTree>
    <p:extLst>
      <p:ext uri="{BB962C8B-B14F-4D97-AF65-F5344CB8AC3E}">
        <p14:creationId xmlns:p14="http://schemas.microsoft.com/office/powerpoint/2010/main" val="1084699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a:t>
            </a:fld>
            <a:endParaRPr/>
          </a:p>
        </p:txBody>
      </p:sp>
    </p:spTree>
    <p:extLst>
      <p:ext uri="{BB962C8B-B14F-4D97-AF65-F5344CB8AC3E}">
        <p14:creationId xmlns:p14="http://schemas.microsoft.com/office/powerpoint/2010/main" val="1985943"/>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140</a:t>
            </a:fld>
            <a:endParaRPr/>
          </a:p>
        </p:txBody>
      </p:sp>
    </p:spTree>
    <p:extLst>
      <p:ext uri="{BB962C8B-B14F-4D97-AF65-F5344CB8AC3E}">
        <p14:creationId xmlns:p14="http://schemas.microsoft.com/office/powerpoint/2010/main" val="3815201241"/>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141</a:t>
            </a:fld>
            <a:endParaRPr/>
          </a:p>
        </p:txBody>
      </p:sp>
    </p:spTree>
    <p:extLst>
      <p:ext uri="{BB962C8B-B14F-4D97-AF65-F5344CB8AC3E}">
        <p14:creationId xmlns:p14="http://schemas.microsoft.com/office/powerpoint/2010/main" val="4117847332"/>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142</a:t>
            </a:fld>
            <a:endParaRPr/>
          </a:p>
        </p:txBody>
      </p:sp>
    </p:spTree>
    <p:extLst>
      <p:ext uri="{BB962C8B-B14F-4D97-AF65-F5344CB8AC3E}">
        <p14:creationId xmlns:p14="http://schemas.microsoft.com/office/powerpoint/2010/main" val="3785925526"/>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143</a:t>
            </a:fld>
            <a:endParaRPr/>
          </a:p>
        </p:txBody>
      </p:sp>
    </p:spTree>
    <p:extLst>
      <p:ext uri="{BB962C8B-B14F-4D97-AF65-F5344CB8AC3E}">
        <p14:creationId xmlns:p14="http://schemas.microsoft.com/office/powerpoint/2010/main" val="3559007333"/>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144</a:t>
            </a:fld>
            <a:endParaRPr/>
          </a:p>
        </p:txBody>
      </p:sp>
    </p:spTree>
    <p:extLst>
      <p:ext uri="{BB962C8B-B14F-4D97-AF65-F5344CB8AC3E}">
        <p14:creationId xmlns:p14="http://schemas.microsoft.com/office/powerpoint/2010/main" val="2351285637"/>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145</a:t>
            </a:fld>
            <a:endParaRPr/>
          </a:p>
        </p:txBody>
      </p:sp>
    </p:spTree>
    <p:extLst>
      <p:ext uri="{BB962C8B-B14F-4D97-AF65-F5344CB8AC3E}">
        <p14:creationId xmlns:p14="http://schemas.microsoft.com/office/powerpoint/2010/main" val="2701120764"/>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146</a:t>
            </a:fld>
            <a:endParaRPr/>
          </a:p>
        </p:txBody>
      </p:sp>
    </p:spTree>
    <p:extLst>
      <p:ext uri="{BB962C8B-B14F-4D97-AF65-F5344CB8AC3E}">
        <p14:creationId xmlns:p14="http://schemas.microsoft.com/office/powerpoint/2010/main" val="697945375"/>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147</a:t>
            </a:fld>
            <a:endParaRPr/>
          </a:p>
        </p:txBody>
      </p:sp>
    </p:spTree>
    <p:extLst>
      <p:ext uri="{BB962C8B-B14F-4D97-AF65-F5344CB8AC3E}">
        <p14:creationId xmlns:p14="http://schemas.microsoft.com/office/powerpoint/2010/main" val="3832112690"/>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148</a:t>
            </a:fld>
            <a:endParaRPr/>
          </a:p>
        </p:txBody>
      </p:sp>
    </p:spTree>
    <p:extLst>
      <p:ext uri="{BB962C8B-B14F-4D97-AF65-F5344CB8AC3E}">
        <p14:creationId xmlns:p14="http://schemas.microsoft.com/office/powerpoint/2010/main" val="4091838504"/>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149</a:t>
            </a:fld>
            <a:endParaRPr/>
          </a:p>
        </p:txBody>
      </p:sp>
    </p:spTree>
    <p:extLst>
      <p:ext uri="{BB962C8B-B14F-4D97-AF65-F5344CB8AC3E}">
        <p14:creationId xmlns:p14="http://schemas.microsoft.com/office/powerpoint/2010/main" val="3019060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a:t>
            </a:fld>
            <a:endParaRPr/>
          </a:p>
        </p:txBody>
      </p:sp>
    </p:spTree>
    <p:extLst>
      <p:ext uri="{BB962C8B-B14F-4D97-AF65-F5344CB8AC3E}">
        <p14:creationId xmlns:p14="http://schemas.microsoft.com/office/powerpoint/2010/main" val="3019380172"/>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150</a:t>
            </a:fld>
            <a:endParaRPr/>
          </a:p>
        </p:txBody>
      </p:sp>
    </p:spTree>
    <p:extLst>
      <p:ext uri="{BB962C8B-B14F-4D97-AF65-F5344CB8AC3E}">
        <p14:creationId xmlns:p14="http://schemas.microsoft.com/office/powerpoint/2010/main" val="1970252877"/>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151</a:t>
            </a:fld>
            <a:endParaRPr/>
          </a:p>
        </p:txBody>
      </p:sp>
    </p:spTree>
    <p:extLst>
      <p:ext uri="{BB962C8B-B14F-4D97-AF65-F5344CB8AC3E}">
        <p14:creationId xmlns:p14="http://schemas.microsoft.com/office/powerpoint/2010/main" val="281022309"/>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152</a:t>
            </a:fld>
            <a:endParaRPr/>
          </a:p>
        </p:txBody>
      </p:sp>
    </p:spTree>
    <p:extLst>
      <p:ext uri="{BB962C8B-B14F-4D97-AF65-F5344CB8AC3E}">
        <p14:creationId xmlns:p14="http://schemas.microsoft.com/office/powerpoint/2010/main" val="3517482164"/>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153</a:t>
            </a:fld>
            <a:endParaRPr/>
          </a:p>
        </p:txBody>
      </p:sp>
    </p:spTree>
    <p:extLst>
      <p:ext uri="{BB962C8B-B14F-4D97-AF65-F5344CB8AC3E}">
        <p14:creationId xmlns:p14="http://schemas.microsoft.com/office/powerpoint/2010/main" val="772903304"/>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154</a:t>
            </a:fld>
            <a:endParaRPr/>
          </a:p>
        </p:txBody>
      </p:sp>
    </p:spTree>
    <p:extLst>
      <p:ext uri="{BB962C8B-B14F-4D97-AF65-F5344CB8AC3E}">
        <p14:creationId xmlns:p14="http://schemas.microsoft.com/office/powerpoint/2010/main" val="1233320199"/>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155</a:t>
            </a:fld>
            <a:endParaRPr/>
          </a:p>
        </p:txBody>
      </p:sp>
    </p:spTree>
    <p:extLst>
      <p:ext uri="{BB962C8B-B14F-4D97-AF65-F5344CB8AC3E}">
        <p14:creationId xmlns:p14="http://schemas.microsoft.com/office/powerpoint/2010/main" val="3888277795"/>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156</a:t>
            </a:fld>
            <a:endParaRPr/>
          </a:p>
        </p:txBody>
      </p:sp>
    </p:spTree>
    <p:extLst>
      <p:ext uri="{BB962C8B-B14F-4D97-AF65-F5344CB8AC3E}">
        <p14:creationId xmlns:p14="http://schemas.microsoft.com/office/powerpoint/2010/main" val="2517782711"/>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157</a:t>
            </a:fld>
            <a:endParaRPr/>
          </a:p>
        </p:txBody>
      </p:sp>
    </p:spTree>
    <p:extLst>
      <p:ext uri="{BB962C8B-B14F-4D97-AF65-F5344CB8AC3E}">
        <p14:creationId xmlns:p14="http://schemas.microsoft.com/office/powerpoint/2010/main" val="3351782932"/>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158</a:t>
            </a:fld>
            <a:endParaRPr/>
          </a:p>
        </p:txBody>
      </p:sp>
    </p:spTree>
    <p:extLst>
      <p:ext uri="{BB962C8B-B14F-4D97-AF65-F5344CB8AC3E}">
        <p14:creationId xmlns:p14="http://schemas.microsoft.com/office/powerpoint/2010/main" val="3288608959"/>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159</a:t>
            </a:fld>
            <a:endParaRPr/>
          </a:p>
        </p:txBody>
      </p:sp>
    </p:spTree>
    <p:extLst>
      <p:ext uri="{BB962C8B-B14F-4D97-AF65-F5344CB8AC3E}">
        <p14:creationId xmlns:p14="http://schemas.microsoft.com/office/powerpoint/2010/main" val="3536366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a:t>
            </a:fld>
            <a:endParaRPr/>
          </a:p>
        </p:txBody>
      </p:sp>
    </p:spTree>
    <p:extLst>
      <p:ext uri="{BB962C8B-B14F-4D97-AF65-F5344CB8AC3E}">
        <p14:creationId xmlns:p14="http://schemas.microsoft.com/office/powerpoint/2010/main" val="317045734"/>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160</a:t>
            </a:fld>
            <a:endParaRPr/>
          </a:p>
        </p:txBody>
      </p:sp>
    </p:spTree>
    <p:extLst>
      <p:ext uri="{BB962C8B-B14F-4D97-AF65-F5344CB8AC3E}">
        <p14:creationId xmlns:p14="http://schemas.microsoft.com/office/powerpoint/2010/main" val="768177385"/>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161</a:t>
            </a:fld>
            <a:endParaRPr/>
          </a:p>
        </p:txBody>
      </p:sp>
    </p:spTree>
    <p:extLst>
      <p:ext uri="{BB962C8B-B14F-4D97-AF65-F5344CB8AC3E}">
        <p14:creationId xmlns:p14="http://schemas.microsoft.com/office/powerpoint/2010/main" val="253041315"/>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162</a:t>
            </a:fld>
            <a:endParaRPr/>
          </a:p>
        </p:txBody>
      </p:sp>
    </p:spTree>
    <p:extLst>
      <p:ext uri="{BB962C8B-B14F-4D97-AF65-F5344CB8AC3E}">
        <p14:creationId xmlns:p14="http://schemas.microsoft.com/office/powerpoint/2010/main" val="4135887516"/>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163</a:t>
            </a:fld>
            <a:endParaRPr/>
          </a:p>
        </p:txBody>
      </p:sp>
    </p:spTree>
    <p:extLst>
      <p:ext uri="{BB962C8B-B14F-4D97-AF65-F5344CB8AC3E}">
        <p14:creationId xmlns:p14="http://schemas.microsoft.com/office/powerpoint/2010/main" val="330656655"/>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164</a:t>
            </a:fld>
            <a:endParaRPr/>
          </a:p>
        </p:txBody>
      </p:sp>
    </p:spTree>
    <p:extLst>
      <p:ext uri="{BB962C8B-B14F-4D97-AF65-F5344CB8AC3E}">
        <p14:creationId xmlns:p14="http://schemas.microsoft.com/office/powerpoint/2010/main" val="2489043756"/>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165</a:t>
            </a:fld>
            <a:endParaRPr/>
          </a:p>
        </p:txBody>
      </p:sp>
    </p:spTree>
    <p:extLst>
      <p:ext uri="{BB962C8B-B14F-4D97-AF65-F5344CB8AC3E}">
        <p14:creationId xmlns:p14="http://schemas.microsoft.com/office/powerpoint/2010/main" val="2216546266"/>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166</a:t>
            </a:fld>
            <a:endParaRPr/>
          </a:p>
        </p:txBody>
      </p:sp>
    </p:spTree>
    <p:extLst>
      <p:ext uri="{BB962C8B-B14F-4D97-AF65-F5344CB8AC3E}">
        <p14:creationId xmlns:p14="http://schemas.microsoft.com/office/powerpoint/2010/main" val="641254663"/>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167</a:t>
            </a:fld>
            <a:endParaRPr/>
          </a:p>
        </p:txBody>
      </p:sp>
    </p:spTree>
    <p:extLst>
      <p:ext uri="{BB962C8B-B14F-4D97-AF65-F5344CB8AC3E}">
        <p14:creationId xmlns:p14="http://schemas.microsoft.com/office/powerpoint/2010/main" val="1664092202"/>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168</a:t>
            </a:fld>
            <a:endParaRPr/>
          </a:p>
        </p:txBody>
      </p:sp>
    </p:spTree>
    <p:extLst>
      <p:ext uri="{BB962C8B-B14F-4D97-AF65-F5344CB8AC3E}">
        <p14:creationId xmlns:p14="http://schemas.microsoft.com/office/powerpoint/2010/main" val="2300448018"/>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169</a:t>
            </a:fld>
            <a:endParaRPr/>
          </a:p>
        </p:txBody>
      </p:sp>
    </p:spTree>
    <p:extLst>
      <p:ext uri="{BB962C8B-B14F-4D97-AF65-F5344CB8AC3E}">
        <p14:creationId xmlns:p14="http://schemas.microsoft.com/office/powerpoint/2010/main" val="3193386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a:t>
            </a:fld>
            <a:endParaRPr/>
          </a:p>
        </p:txBody>
      </p:sp>
    </p:spTree>
    <p:extLst>
      <p:ext uri="{BB962C8B-B14F-4D97-AF65-F5344CB8AC3E}">
        <p14:creationId xmlns:p14="http://schemas.microsoft.com/office/powerpoint/2010/main" val="94764003"/>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170</a:t>
            </a:fld>
            <a:endParaRPr/>
          </a:p>
        </p:txBody>
      </p:sp>
    </p:spTree>
    <p:extLst>
      <p:ext uri="{BB962C8B-B14F-4D97-AF65-F5344CB8AC3E}">
        <p14:creationId xmlns:p14="http://schemas.microsoft.com/office/powerpoint/2010/main" val="1380549644"/>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171</a:t>
            </a:fld>
            <a:endParaRPr/>
          </a:p>
        </p:txBody>
      </p:sp>
    </p:spTree>
    <p:extLst>
      <p:ext uri="{BB962C8B-B14F-4D97-AF65-F5344CB8AC3E}">
        <p14:creationId xmlns:p14="http://schemas.microsoft.com/office/powerpoint/2010/main" val="2191075777"/>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172</a:t>
            </a:fld>
            <a:endParaRPr/>
          </a:p>
        </p:txBody>
      </p:sp>
    </p:spTree>
    <p:extLst>
      <p:ext uri="{BB962C8B-B14F-4D97-AF65-F5344CB8AC3E}">
        <p14:creationId xmlns:p14="http://schemas.microsoft.com/office/powerpoint/2010/main" val="1389251937"/>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173</a:t>
            </a:fld>
            <a:endParaRPr/>
          </a:p>
        </p:txBody>
      </p:sp>
    </p:spTree>
    <p:extLst>
      <p:ext uri="{BB962C8B-B14F-4D97-AF65-F5344CB8AC3E}">
        <p14:creationId xmlns:p14="http://schemas.microsoft.com/office/powerpoint/2010/main" val="3507100060"/>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174</a:t>
            </a:fld>
            <a:endParaRPr/>
          </a:p>
        </p:txBody>
      </p:sp>
    </p:spTree>
    <p:extLst>
      <p:ext uri="{BB962C8B-B14F-4D97-AF65-F5344CB8AC3E}">
        <p14:creationId xmlns:p14="http://schemas.microsoft.com/office/powerpoint/2010/main" val="3678657089"/>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175</a:t>
            </a:fld>
            <a:endParaRPr/>
          </a:p>
        </p:txBody>
      </p:sp>
    </p:spTree>
    <p:extLst>
      <p:ext uri="{BB962C8B-B14F-4D97-AF65-F5344CB8AC3E}">
        <p14:creationId xmlns:p14="http://schemas.microsoft.com/office/powerpoint/2010/main" val="1878693564"/>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176</a:t>
            </a:fld>
            <a:endParaRPr/>
          </a:p>
        </p:txBody>
      </p:sp>
    </p:spTree>
    <p:extLst>
      <p:ext uri="{BB962C8B-B14F-4D97-AF65-F5344CB8AC3E}">
        <p14:creationId xmlns:p14="http://schemas.microsoft.com/office/powerpoint/2010/main" val="3617256330"/>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177</a:t>
            </a:fld>
            <a:endParaRPr/>
          </a:p>
        </p:txBody>
      </p:sp>
    </p:spTree>
    <p:extLst>
      <p:ext uri="{BB962C8B-B14F-4D97-AF65-F5344CB8AC3E}">
        <p14:creationId xmlns:p14="http://schemas.microsoft.com/office/powerpoint/2010/main" val="1749883494"/>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178</a:t>
            </a:fld>
            <a:endParaRPr/>
          </a:p>
        </p:txBody>
      </p:sp>
    </p:spTree>
    <p:extLst>
      <p:ext uri="{BB962C8B-B14F-4D97-AF65-F5344CB8AC3E}">
        <p14:creationId xmlns:p14="http://schemas.microsoft.com/office/powerpoint/2010/main" val="1924555182"/>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179</a:t>
            </a:fld>
            <a:endParaRPr/>
          </a:p>
        </p:txBody>
      </p:sp>
    </p:spTree>
    <p:extLst>
      <p:ext uri="{BB962C8B-B14F-4D97-AF65-F5344CB8AC3E}">
        <p14:creationId xmlns:p14="http://schemas.microsoft.com/office/powerpoint/2010/main" val="65236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a:t>
            </a:fld>
            <a:endParaRPr/>
          </a:p>
        </p:txBody>
      </p:sp>
    </p:spTree>
    <p:extLst>
      <p:ext uri="{BB962C8B-B14F-4D97-AF65-F5344CB8AC3E}">
        <p14:creationId xmlns:p14="http://schemas.microsoft.com/office/powerpoint/2010/main" val="3421599747"/>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180</a:t>
            </a:fld>
            <a:endParaRPr/>
          </a:p>
        </p:txBody>
      </p:sp>
    </p:spTree>
    <p:extLst>
      <p:ext uri="{BB962C8B-B14F-4D97-AF65-F5344CB8AC3E}">
        <p14:creationId xmlns:p14="http://schemas.microsoft.com/office/powerpoint/2010/main" val="542977682"/>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181</a:t>
            </a:fld>
            <a:endParaRPr/>
          </a:p>
        </p:txBody>
      </p:sp>
    </p:spTree>
    <p:extLst>
      <p:ext uri="{BB962C8B-B14F-4D97-AF65-F5344CB8AC3E}">
        <p14:creationId xmlns:p14="http://schemas.microsoft.com/office/powerpoint/2010/main" val="883871012"/>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182</a:t>
            </a:fld>
            <a:endParaRPr/>
          </a:p>
        </p:txBody>
      </p:sp>
    </p:spTree>
    <p:extLst>
      <p:ext uri="{BB962C8B-B14F-4D97-AF65-F5344CB8AC3E}">
        <p14:creationId xmlns:p14="http://schemas.microsoft.com/office/powerpoint/2010/main" val="3626750214"/>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183</a:t>
            </a:fld>
            <a:endParaRPr/>
          </a:p>
        </p:txBody>
      </p:sp>
    </p:spTree>
    <p:extLst>
      <p:ext uri="{BB962C8B-B14F-4D97-AF65-F5344CB8AC3E}">
        <p14:creationId xmlns:p14="http://schemas.microsoft.com/office/powerpoint/2010/main" val="1601799459"/>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184</a:t>
            </a:fld>
            <a:endParaRPr/>
          </a:p>
        </p:txBody>
      </p:sp>
    </p:spTree>
    <p:extLst>
      <p:ext uri="{BB962C8B-B14F-4D97-AF65-F5344CB8AC3E}">
        <p14:creationId xmlns:p14="http://schemas.microsoft.com/office/powerpoint/2010/main" val="2561040325"/>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185</a:t>
            </a:fld>
            <a:endParaRPr/>
          </a:p>
        </p:txBody>
      </p:sp>
    </p:spTree>
    <p:extLst>
      <p:ext uri="{BB962C8B-B14F-4D97-AF65-F5344CB8AC3E}">
        <p14:creationId xmlns:p14="http://schemas.microsoft.com/office/powerpoint/2010/main" val="867956779"/>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186</a:t>
            </a:fld>
            <a:endParaRPr/>
          </a:p>
        </p:txBody>
      </p:sp>
    </p:spTree>
    <p:extLst>
      <p:ext uri="{BB962C8B-B14F-4D97-AF65-F5344CB8AC3E}">
        <p14:creationId xmlns:p14="http://schemas.microsoft.com/office/powerpoint/2010/main" val="3592958952"/>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187</a:t>
            </a:fld>
            <a:endParaRPr/>
          </a:p>
        </p:txBody>
      </p:sp>
    </p:spTree>
    <p:extLst>
      <p:ext uri="{BB962C8B-B14F-4D97-AF65-F5344CB8AC3E}">
        <p14:creationId xmlns:p14="http://schemas.microsoft.com/office/powerpoint/2010/main" val="2445245480"/>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188</a:t>
            </a:fld>
            <a:endParaRPr/>
          </a:p>
        </p:txBody>
      </p:sp>
    </p:spTree>
    <p:extLst>
      <p:ext uri="{BB962C8B-B14F-4D97-AF65-F5344CB8AC3E}">
        <p14:creationId xmlns:p14="http://schemas.microsoft.com/office/powerpoint/2010/main" val="3526320637"/>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189</a:t>
            </a:fld>
            <a:endParaRPr/>
          </a:p>
        </p:txBody>
      </p:sp>
    </p:spTree>
    <p:extLst>
      <p:ext uri="{BB962C8B-B14F-4D97-AF65-F5344CB8AC3E}">
        <p14:creationId xmlns:p14="http://schemas.microsoft.com/office/powerpoint/2010/main" val="3264152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a:t>
            </a:fld>
            <a:endParaRPr/>
          </a:p>
        </p:txBody>
      </p:sp>
    </p:spTree>
    <p:extLst>
      <p:ext uri="{BB962C8B-B14F-4D97-AF65-F5344CB8AC3E}">
        <p14:creationId xmlns:p14="http://schemas.microsoft.com/office/powerpoint/2010/main" val="3289135775"/>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190</a:t>
            </a:fld>
            <a:endParaRPr/>
          </a:p>
        </p:txBody>
      </p:sp>
    </p:spTree>
    <p:extLst>
      <p:ext uri="{BB962C8B-B14F-4D97-AF65-F5344CB8AC3E}">
        <p14:creationId xmlns:p14="http://schemas.microsoft.com/office/powerpoint/2010/main" val="1432222980"/>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191</a:t>
            </a:fld>
            <a:endParaRPr/>
          </a:p>
        </p:txBody>
      </p:sp>
    </p:spTree>
    <p:extLst>
      <p:ext uri="{BB962C8B-B14F-4D97-AF65-F5344CB8AC3E}">
        <p14:creationId xmlns:p14="http://schemas.microsoft.com/office/powerpoint/2010/main" val="976070523"/>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192</a:t>
            </a:fld>
            <a:endParaRPr/>
          </a:p>
        </p:txBody>
      </p:sp>
    </p:spTree>
    <p:extLst>
      <p:ext uri="{BB962C8B-B14F-4D97-AF65-F5344CB8AC3E}">
        <p14:creationId xmlns:p14="http://schemas.microsoft.com/office/powerpoint/2010/main" val="3016302607"/>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193</a:t>
            </a:fld>
            <a:endParaRPr/>
          </a:p>
        </p:txBody>
      </p:sp>
    </p:spTree>
    <p:extLst>
      <p:ext uri="{BB962C8B-B14F-4D97-AF65-F5344CB8AC3E}">
        <p14:creationId xmlns:p14="http://schemas.microsoft.com/office/powerpoint/2010/main" val="3197794834"/>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194</a:t>
            </a:fld>
            <a:endParaRPr/>
          </a:p>
        </p:txBody>
      </p:sp>
    </p:spTree>
    <p:extLst>
      <p:ext uri="{BB962C8B-B14F-4D97-AF65-F5344CB8AC3E}">
        <p14:creationId xmlns:p14="http://schemas.microsoft.com/office/powerpoint/2010/main" val="3535787711"/>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195</a:t>
            </a:fld>
            <a:endParaRPr/>
          </a:p>
        </p:txBody>
      </p:sp>
    </p:spTree>
    <p:extLst>
      <p:ext uri="{BB962C8B-B14F-4D97-AF65-F5344CB8AC3E}">
        <p14:creationId xmlns:p14="http://schemas.microsoft.com/office/powerpoint/2010/main" val="2469849022"/>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196</a:t>
            </a:fld>
            <a:endParaRPr/>
          </a:p>
        </p:txBody>
      </p:sp>
    </p:spTree>
    <p:extLst>
      <p:ext uri="{BB962C8B-B14F-4D97-AF65-F5344CB8AC3E}">
        <p14:creationId xmlns:p14="http://schemas.microsoft.com/office/powerpoint/2010/main" val="3724436632"/>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197</a:t>
            </a:fld>
            <a:endParaRPr/>
          </a:p>
        </p:txBody>
      </p:sp>
    </p:spTree>
    <p:extLst>
      <p:ext uri="{BB962C8B-B14F-4D97-AF65-F5344CB8AC3E}">
        <p14:creationId xmlns:p14="http://schemas.microsoft.com/office/powerpoint/2010/main" val="4154302420"/>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198</a:t>
            </a:fld>
            <a:endParaRPr/>
          </a:p>
        </p:txBody>
      </p:sp>
    </p:spTree>
    <p:extLst>
      <p:ext uri="{BB962C8B-B14F-4D97-AF65-F5344CB8AC3E}">
        <p14:creationId xmlns:p14="http://schemas.microsoft.com/office/powerpoint/2010/main" val="1609909007"/>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199</a:t>
            </a:fld>
            <a:endParaRPr/>
          </a:p>
        </p:txBody>
      </p:sp>
    </p:spTree>
    <p:extLst>
      <p:ext uri="{BB962C8B-B14F-4D97-AF65-F5344CB8AC3E}">
        <p14:creationId xmlns:p14="http://schemas.microsoft.com/office/powerpoint/2010/main" val="4239953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20</a:t>
            </a:fld>
            <a:endParaRPr/>
          </a:p>
        </p:txBody>
      </p:sp>
    </p:spTree>
    <p:extLst>
      <p:ext uri="{BB962C8B-B14F-4D97-AF65-F5344CB8AC3E}">
        <p14:creationId xmlns:p14="http://schemas.microsoft.com/office/powerpoint/2010/main" val="1007587562"/>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200</a:t>
            </a:fld>
            <a:endParaRPr/>
          </a:p>
        </p:txBody>
      </p:sp>
    </p:spTree>
    <p:extLst>
      <p:ext uri="{BB962C8B-B14F-4D97-AF65-F5344CB8AC3E}">
        <p14:creationId xmlns:p14="http://schemas.microsoft.com/office/powerpoint/2010/main" val="2793477445"/>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201</a:t>
            </a:fld>
            <a:endParaRPr/>
          </a:p>
        </p:txBody>
      </p:sp>
    </p:spTree>
    <p:extLst>
      <p:ext uri="{BB962C8B-B14F-4D97-AF65-F5344CB8AC3E}">
        <p14:creationId xmlns:p14="http://schemas.microsoft.com/office/powerpoint/2010/main" val="3767693932"/>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21</a:t>
            </a:fld>
            <a:endParaRPr/>
          </a:p>
        </p:txBody>
      </p:sp>
    </p:spTree>
    <p:extLst>
      <p:ext uri="{BB962C8B-B14F-4D97-AF65-F5344CB8AC3E}">
        <p14:creationId xmlns:p14="http://schemas.microsoft.com/office/powerpoint/2010/main" val="19519987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22</a:t>
            </a:fld>
            <a:endParaRPr/>
          </a:p>
        </p:txBody>
      </p:sp>
    </p:spTree>
    <p:extLst>
      <p:ext uri="{BB962C8B-B14F-4D97-AF65-F5344CB8AC3E}">
        <p14:creationId xmlns:p14="http://schemas.microsoft.com/office/powerpoint/2010/main" val="7606220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23</a:t>
            </a:fld>
            <a:endParaRPr/>
          </a:p>
        </p:txBody>
      </p:sp>
    </p:spTree>
    <p:extLst>
      <p:ext uri="{BB962C8B-B14F-4D97-AF65-F5344CB8AC3E}">
        <p14:creationId xmlns:p14="http://schemas.microsoft.com/office/powerpoint/2010/main" val="37296677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24</a:t>
            </a:fld>
            <a:endParaRPr/>
          </a:p>
        </p:txBody>
      </p:sp>
    </p:spTree>
    <p:extLst>
      <p:ext uri="{BB962C8B-B14F-4D97-AF65-F5344CB8AC3E}">
        <p14:creationId xmlns:p14="http://schemas.microsoft.com/office/powerpoint/2010/main" val="28201831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25</a:t>
            </a:fld>
            <a:endParaRPr/>
          </a:p>
        </p:txBody>
      </p:sp>
    </p:spTree>
    <p:extLst>
      <p:ext uri="{BB962C8B-B14F-4D97-AF65-F5344CB8AC3E}">
        <p14:creationId xmlns:p14="http://schemas.microsoft.com/office/powerpoint/2010/main" val="27026288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26</a:t>
            </a:fld>
            <a:endParaRPr/>
          </a:p>
        </p:txBody>
      </p:sp>
    </p:spTree>
    <p:extLst>
      <p:ext uri="{BB962C8B-B14F-4D97-AF65-F5344CB8AC3E}">
        <p14:creationId xmlns:p14="http://schemas.microsoft.com/office/powerpoint/2010/main" val="13188198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27</a:t>
            </a:fld>
            <a:endParaRPr/>
          </a:p>
        </p:txBody>
      </p:sp>
    </p:spTree>
    <p:extLst>
      <p:ext uri="{BB962C8B-B14F-4D97-AF65-F5344CB8AC3E}">
        <p14:creationId xmlns:p14="http://schemas.microsoft.com/office/powerpoint/2010/main" val="37084953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28</a:t>
            </a:fld>
            <a:endParaRPr/>
          </a:p>
        </p:txBody>
      </p:sp>
    </p:spTree>
    <p:extLst>
      <p:ext uri="{BB962C8B-B14F-4D97-AF65-F5344CB8AC3E}">
        <p14:creationId xmlns:p14="http://schemas.microsoft.com/office/powerpoint/2010/main" val="36548062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29</a:t>
            </a:fld>
            <a:endParaRPr/>
          </a:p>
        </p:txBody>
      </p:sp>
    </p:spTree>
    <p:extLst>
      <p:ext uri="{BB962C8B-B14F-4D97-AF65-F5344CB8AC3E}">
        <p14:creationId xmlns:p14="http://schemas.microsoft.com/office/powerpoint/2010/main" val="520196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30</a:t>
            </a:fld>
            <a:endParaRPr/>
          </a:p>
        </p:txBody>
      </p:sp>
    </p:spTree>
    <p:extLst>
      <p:ext uri="{BB962C8B-B14F-4D97-AF65-F5344CB8AC3E}">
        <p14:creationId xmlns:p14="http://schemas.microsoft.com/office/powerpoint/2010/main" val="18190778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31</a:t>
            </a:fld>
            <a:endParaRPr/>
          </a:p>
        </p:txBody>
      </p:sp>
    </p:spTree>
    <p:extLst>
      <p:ext uri="{BB962C8B-B14F-4D97-AF65-F5344CB8AC3E}">
        <p14:creationId xmlns:p14="http://schemas.microsoft.com/office/powerpoint/2010/main" val="16347374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32</a:t>
            </a:fld>
            <a:endParaRPr/>
          </a:p>
        </p:txBody>
      </p:sp>
    </p:spTree>
    <p:extLst>
      <p:ext uri="{BB962C8B-B14F-4D97-AF65-F5344CB8AC3E}">
        <p14:creationId xmlns:p14="http://schemas.microsoft.com/office/powerpoint/2010/main" val="40773837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33</a:t>
            </a:fld>
            <a:endParaRPr/>
          </a:p>
        </p:txBody>
      </p:sp>
    </p:spTree>
    <p:extLst>
      <p:ext uri="{BB962C8B-B14F-4D97-AF65-F5344CB8AC3E}">
        <p14:creationId xmlns:p14="http://schemas.microsoft.com/office/powerpoint/2010/main" val="18020603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34</a:t>
            </a:fld>
            <a:endParaRPr/>
          </a:p>
        </p:txBody>
      </p:sp>
    </p:spTree>
    <p:extLst>
      <p:ext uri="{BB962C8B-B14F-4D97-AF65-F5344CB8AC3E}">
        <p14:creationId xmlns:p14="http://schemas.microsoft.com/office/powerpoint/2010/main" val="29910268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35</a:t>
            </a:fld>
            <a:endParaRPr/>
          </a:p>
        </p:txBody>
      </p:sp>
    </p:spTree>
    <p:extLst>
      <p:ext uri="{BB962C8B-B14F-4D97-AF65-F5344CB8AC3E}">
        <p14:creationId xmlns:p14="http://schemas.microsoft.com/office/powerpoint/2010/main" val="36973245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36</a:t>
            </a:fld>
            <a:endParaRPr/>
          </a:p>
        </p:txBody>
      </p:sp>
    </p:spTree>
    <p:extLst>
      <p:ext uri="{BB962C8B-B14F-4D97-AF65-F5344CB8AC3E}">
        <p14:creationId xmlns:p14="http://schemas.microsoft.com/office/powerpoint/2010/main" val="33407428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37</a:t>
            </a:fld>
            <a:endParaRPr/>
          </a:p>
        </p:txBody>
      </p:sp>
    </p:spTree>
    <p:extLst>
      <p:ext uri="{BB962C8B-B14F-4D97-AF65-F5344CB8AC3E}">
        <p14:creationId xmlns:p14="http://schemas.microsoft.com/office/powerpoint/2010/main" val="33590699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38</a:t>
            </a:fld>
            <a:endParaRPr/>
          </a:p>
        </p:txBody>
      </p:sp>
    </p:spTree>
    <p:extLst>
      <p:ext uri="{BB962C8B-B14F-4D97-AF65-F5344CB8AC3E}">
        <p14:creationId xmlns:p14="http://schemas.microsoft.com/office/powerpoint/2010/main" val="15022222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39</a:t>
            </a:fld>
            <a:endParaRPr/>
          </a:p>
        </p:txBody>
      </p:sp>
    </p:spTree>
    <p:extLst>
      <p:ext uri="{BB962C8B-B14F-4D97-AF65-F5344CB8AC3E}">
        <p14:creationId xmlns:p14="http://schemas.microsoft.com/office/powerpoint/2010/main" val="1829871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81646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40</a:t>
            </a:fld>
            <a:endParaRPr/>
          </a:p>
        </p:txBody>
      </p:sp>
    </p:spTree>
    <p:extLst>
      <p:ext uri="{BB962C8B-B14F-4D97-AF65-F5344CB8AC3E}">
        <p14:creationId xmlns:p14="http://schemas.microsoft.com/office/powerpoint/2010/main" val="22422607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41</a:t>
            </a:fld>
            <a:endParaRPr/>
          </a:p>
        </p:txBody>
      </p:sp>
    </p:spTree>
    <p:extLst>
      <p:ext uri="{BB962C8B-B14F-4D97-AF65-F5344CB8AC3E}">
        <p14:creationId xmlns:p14="http://schemas.microsoft.com/office/powerpoint/2010/main" val="4991119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42</a:t>
            </a:fld>
            <a:endParaRPr/>
          </a:p>
        </p:txBody>
      </p:sp>
    </p:spTree>
    <p:extLst>
      <p:ext uri="{BB962C8B-B14F-4D97-AF65-F5344CB8AC3E}">
        <p14:creationId xmlns:p14="http://schemas.microsoft.com/office/powerpoint/2010/main" val="18327919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43</a:t>
            </a:fld>
            <a:endParaRPr/>
          </a:p>
        </p:txBody>
      </p:sp>
    </p:spTree>
    <p:extLst>
      <p:ext uri="{BB962C8B-B14F-4D97-AF65-F5344CB8AC3E}">
        <p14:creationId xmlns:p14="http://schemas.microsoft.com/office/powerpoint/2010/main" val="28756934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44</a:t>
            </a:fld>
            <a:endParaRPr/>
          </a:p>
        </p:txBody>
      </p:sp>
    </p:spTree>
    <p:extLst>
      <p:ext uri="{BB962C8B-B14F-4D97-AF65-F5344CB8AC3E}">
        <p14:creationId xmlns:p14="http://schemas.microsoft.com/office/powerpoint/2010/main" val="40630187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45</a:t>
            </a:fld>
            <a:endParaRPr/>
          </a:p>
        </p:txBody>
      </p:sp>
    </p:spTree>
    <p:extLst>
      <p:ext uri="{BB962C8B-B14F-4D97-AF65-F5344CB8AC3E}">
        <p14:creationId xmlns:p14="http://schemas.microsoft.com/office/powerpoint/2010/main" val="21454031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46</a:t>
            </a:fld>
            <a:endParaRPr/>
          </a:p>
        </p:txBody>
      </p:sp>
    </p:spTree>
    <p:extLst>
      <p:ext uri="{BB962C8B-B14F-4D97-AF65-F5344CB8AC3E}">
        <p14:creationId xmlns:p14="http://schemas.microsoft.com/office/powerpoint/2010/main" val="40263244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47</a:t>
            </a:fld>
            <a:endParaRPr/>
          </a:p>
        </p:txBody>
      </p:sp>
    </p:spTree>
    <p:extLst>
      <p:ext uri="{BB962C8B-B14F-4D97-AF65-F5344CB8AC3E}">
        <p14:creationId xmlns:p14="http://schemas.microsoft.com/office/powerpoint/2010/main" val="14454749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48</a:t>
            </a:fld>
            <a:endParaRPr/>
          </a:p>
        </p:txBody>
      </p:sp>
    </p:spTree>
    <p:extLst>
      <p:ext uri="{BB962C8B-B14F-4D97-AF65-F5344CB8AC3E}">
        <p14:creationId xmlns:p14="http://schemas.microsoft.com/office/powerpoint/2010/main" val="21963361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49</a:t>
            </a:fld>
            <a:endParaRPr/>
          </a:p>
        </p:txBody>
      </p:sp>
    </p:spTree>
    <p:extLst>
      <p:ext uri="{BB962C8B-B14F-4D97-AF65-F5344CB8AC3E}">
        <p14:creationId xmlns:p14="http://schemas.microsoft.com/office/powerpoint/2010/main" val="4095822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50</a:t>
            </a:fld>
            <a:endParaRPr/>
          </a:p>
        </p:txBody>
      </p:sp>
    </p:spTree>
    <p:extLst>
      <p:ext uri="{BB962C8B-B14F-4D97-AF65-F5344CB8AC3E}">
        <p14:creationId xmlns:p14="http://schemas.microsoft.com/office/powerpoint/2010/main" val="38395771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51</a:t>
            </a:fld>
            <a:endParaRPr/>
          </a:p>
        </p:txBody>
      </p:sp>
    </p:spTree>
    <p:extLst>
      <p:ext uri="{BB962C8B-B14F-4D97-AF65-F5344CB8AC3E}">
        <p14:creationId xmlns:p14="http://schemas.microsoft.com/office/powerpoint/2010/main" val="16317656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52</a:t>
            </a:fld>
            <a:endParaRPr/>
          </a:p>
        </p:txBody>
      </p:sp>
    </p:spTree>
    <p:extLst>
      <p:ext uri="{BB962C8B-B14F-4D97-AF65-F5344CB8AC3E}">
        <p14:creationId xmlns:p14="http://schemas.microsoft.com/office/powerpoint/2010/main" val="38779465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53</a:t>
            </a:fld>
            <a:endParaRPr/>
          </a:p>
        </p:txBody>
      </p:sp>
    </p:spTree>
    <p:extLst>
      <p:ext uri="{BB962C8B-B14F-4D97-AF65-F5344CB8AC3E}">
        <p14:creationId xmlns:p14="http://schemas.microsoft.com/office/powerpoint/2010/main" val="4239968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54</a:t>
            </a:fld>
            <a:endParaRPr/>
          </a:p>
        </p:txBody>
      </p:sp>
    </p:spTree>
    <p:extLst>
      <p:ext uri="{BB962C8B-B14F-4D97-AF65-F5344CB8AC3E}">
        <p14:creationId xmlns:p14="http://schemas.microsoft.com/office/powerpoint/2010/main" val="72133522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55</a:t>
            </a:fld>
            <a:endParaRPr/>
          </a:p>
        </p:txBody>
      </p:sp>
    </p:spTree>
    <p:extLst>
      <p:ext uri="{BB962C8B-B14F-4D97-AF65-F5344CB8AC3E}">
        <p14:creationId xmlns:p14="http://schemas.microsoft.com/office/powerpoint/2010/main" val="338927866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56</a:t>
            </a:fld>
            <a:endParaRPr/>
          </a:p>
        </p:txBody>
      </p:sp>
    </p:spTree>
    <p:extLst>
      <p:ext uri="{BB962C8B-B14F-4D97-AF65-F5344CB8AC3E}">
        <p14:creationId xmlns:p14="http://schemas.microsoft.com/office/powerpoint/2010/main" val="367525642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57</a:t>
            </a:fld>
            <a:endParaRPr/>
          </a:p>
        </p:txBody>
      </p:sp>
    </p:spTree>
    <p:extLst>
      <p:ext uri="{BB962C8B-B14F-4D97-AF65-F5344CB8AC3E}">
        <p14:creationId xmlns:p14="http://schemas.microsoft.com/office/powerpoint/2010/main" val="32955173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58</a:t>
            </a:fld>
            <a:endParaRPr/>
          </a:p>
        </p:txBody>
      </p:sp>
    </p:spTree>
    <p:extLst>
      <p:ext uri="{BB962C8B-B14F-4D97-AF65-F5344CB8AC3E}">
        <p14:creationId xmlns:p14="http://schemas.microsoft.com/office/powerpoint/2010/main" val="5664075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59</a:t>
            </a:fld>
            <a:endParaRPr/>
          </a:p>
        </p:txBody>
      </p:sp>
    </p:spTree>
    <p:extLst>
      <p:ext uri="{BB962C8B-B14F-4D97-AF65-F5344CB8AC3E}">
        <p14:creationId xmlns:p14="http://schemas.microsoft.com/office/powerpoint/2010/main" val="370933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a:t>
            </a:fld>
            <a:endParaRPr/>
          </a:p>
        </p:txBody>
      </p:sp>
    </p:spTree>
    <p:extLst>
      <p:ext uri="{BB962C8B-B14F-4D97-AF65-F5344CB8AC3E}">
        <p14:creationId xmlns:p14="http://schemas.microsoft.com/office/powerpoint/2010/main" val="2598630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60</a:t>
            </a:fld>
            <a:endParaRPr/>
          </a:p>
        </p:txBody>
      </p:sp>
    </p:spTree>
    <p:extLst>
      <p:ext uri="{BB962C8B-B14F-4D97-AF65-F5344CB8AC3E}">
        <p14:creationId xmlns:p14="http://schemas.microsoft.com/office/powerpoint/2010/main" val="365033282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61</a:t>
            </a:fld>
            <a:endParaRPr/>
          </a:p>
        </p:txBody>
      </p:sp>
    </p:spTree>
    <p:extLst>
      <p:ext uri="{BB962C8B-B14F-4D97-AF65-F5344CB8AC3E}">
        <p14:creationId xmlns:p14="http://schemas.microsoft.com/office/powerpoint/2010/main" val="310061081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62</a:t>
            </a:fld>
            <a:endParaRPr/>
          </a:p>
        </p:txBody>
      </p:sp>
    </p:spTree>
    <p:extLst>
      <p:ext uri="{BB962C8B-B14F-4D97-AF65-F5344CB8AC3E}">
        <p14:creationId xmlns:p14="http://schemas.microsoft.com/office/powerpoint/2010/main" val="205983350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63</a:t>
            </a:fld>
            <a:endParaRPr/>
          </a:p>
        </p:txBody>
      </p:sp>
    </p:spTree>
    <p:extLst>
      <p:ext uri="{BB962C8B-B14F-4D97-AF65-F5344CB8AC3E}">
        <p14:creationId xmlns:p14="http://schemas.microsoft.com/office/powerpoint/2010/main" val="33301618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64</a:t>
            </a:fld>
            <a:endParaRPr/>
          </a:p>
        </p:txBody>
      </p:sp>
    </p:spTree>
    <p:extLst>
      <p:ext uri="{BB962C8B-B14F-4D97-AF65-F5344CB8AC3E}">
        <p14:creationId xmlns:p14="http://schemas.microsoft.com/office/powerpoint/2010/main" val="91330237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65</a:t>
            </a:fld>
            <a:endParaRPr/>
          </a:p>
        </p:txBody>
      </p:sp>
    </p:spTree>
    <p:extLst>
      <p:ext uri="{BB962C8B-B14F-4D97-AF65-F5344CB8AC3E}">
        <p14:creationId xmlns:p14="http://schemas.microsoft.com/office/powerpoint/2010/main" val="212363501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66</a:t>
            </a:fld>
            <a:endParaRPr/>
          </a:p>
        </p:txBody>
      </p:sp>
    </p:spTree>
    <p:extLst>
      <p:ext uri="{BB962C8B-B14F-4D97-AF65-F5344CB8AC3E}">
        <p14:creationId xmlns:p14="http://schemas.microsoft.com/office/powerpoint/2010/main" val="193573120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67</a:t>
            </a:fld>
            <a:endParaRPr/>
          </a:p>
        </p:txBody>
      </p:sp>
    </p:spTree>
    <p:extLst>
      <p:ext uri="{BB962C8B-B14F-4D97-AF65-F5344CB8AC3E}">
        <p14:creationId xmlns:p14="http://schemas.microsoft.com/office/powerpoint/2010/main" val="211397891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68</a:t>
            </a:fld>
            <a:endParaRPr/>
          </a:p>
        </p:txBody>
      </p:sp>
    </p:spTree>
    <p:extLst>
      <p:ext uri="{BB962C8B-B14F-4D97-AF65-F5344CB8AC3E}">
        <p14:creationId xmlns:p14="http://schemas.microsoft.com/office/powerpoint/2010/main" val="162048553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69</a:t>
            </a:fld>
            <a:endParaRPr/>
          </a:p>
        </p:txBody>
      </p:sp>
    </p:spTree>
    <p:extLst>
      <p:ext uri="{BB962C8B-B14F-4D97-AF65-F5344CB8AC3E}">
        <p14:creationId xmlns:p14="http://schemas.microsoft.com/office/powerpoint/2010/main" val="1429458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a:t>
            </a:fld>
            <a:endParaRPr/>
          </a:p>
        </p:txBody>
      </p:sp>
    </p:spTree>
    <p:extLst>
      <p:ext uri="{BB962C8B-B14F-4D97-AF65-F5344CB8AC3E}">
        <p14:creationId xmlns:p14="http://schemas.microsoft.com/office/powerpoint/2010/main" val="45298727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70</a:t>
            </a:fld>
            <a:endParaRPr/>
          </a:p>
        </p:txBody>
      </p:sp>
    </p:spTree>
    <p:extLst>
      <p:ext uri="{BB962C8B-B14F-4D97-AF65-F5344CB8AC3E}">
        <p14:creationId xmlns:p14="http://schemas.microsoft.com/office/powerpoint/2010/main" val="357366139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71</a:t>
            </a:fld>
            <a:endParaRPr/>
          </a:p>
        </p:txBody>
      </p:sp>
    </p:spTree>
    <p:extLst>
      <p:ext uri="{BB962C8B-B14F-4D97-AF65-F5344CB8AC3E}">
        <p14:creationId xmlns:p14="http://schemas.microsoft.com/office/powerpoint/2010/main" val="420687335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72</a:t>
            </a:fld>
            <a:endParaRPr/>
          </a:p>
        </p:txBody>
      </p:sp>
    </p:spTree>
    <p:extLst>
      <p:ext uri="{BB962C8B-B14F-4D97-AF65-F5344CB8AC3E}">
        <p14:creationId xmlns:p14="http://schemas.microsoft.com/office/powerpoint/2010/main" val="176237622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73</a:t>
            </a:fld>
            <a:endParaRPr/>
          </a:p>
        </p:txBody>
      </p:sp>
    </p:spTree>
    <p:extLst>
      <p:ext uri="{BB962C8B-B14F-4D97-AF65-F5344CB8AC3E}">
        <p14:creationId xmlns:p14="http://schemas.microsoft.com/office/powerpoint/2010/main" val="365858631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74</a:t>
            </a:fld>
            <a:endParaRPr/>
          </a:p>
        </p:txBody>
      </p:sp>
    </p:spTree>
    <p:extLst>
      <p:ext uri="{BB962C8B-B14F-4D97-AF65-F5344CB8AC3E}">
        <p14:creationId xmlns:p14="http://schemas.microsoft.com/office/powerpoint/2010/main" val="68782854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75</a:t>
            </a:fld>
            <a:endParaRPr/>
          </a:p>
        </p:txBody>
      </p:sp>
    </p:spTree>
    <p:extLst>
      <p:ext uri="{BB962C8B-B14F-4D97-AF65-F5344CB8AC3E}">
        <p14:creationId xmlns:p14="http://schemas.microsoft.com/office/powerpoint/2010/main" val="241121740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76</a:t>
            </a:fld>
            <a:endParaRPr/>
          </a:p>
        </p:txBody>
      </p:sp>
    </p:spTree>
    <p:extLst>
      <p:ext uri="{BB962C8B-B14F-4D97-AF65-F5344CB8AC3E}">
        <p14:creationId xmlns:p14="http://schemas.microsoft.com/office/powerpoint/2010/main" val="324810284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77</a:t>
            </a:fld>
            <a:endParaRPr/>
          </a:p>
        </p:txBody>
      </p:sp>
    </p:spTree>
    <p:extLst>
      <p:ext uri="{BB962C8B-B14F-4D97-AF65-F5344CB8AC3E}">
        <p14:creationId xmlns:p14="http://schemas.microsoft.com/office/powerpoint/2010/main" val="31811488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78</a:t>
            </a:fld>
            <a:endParaRPr/>
          </a:p>
        </p:txBody>
      </p:sp>
    </p:spTree>
    <p:extLst>
      <p:ext uri="{BB962C8B-B14F-4D97-AF65-F5344CB8AC3E}">
        <p14:creationId xmlns:p14="http://schemas.microsoft.com/office/powerpoint/2010/main" val="37329275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79</a:t>
            </a:fld>
            <a:endParaRPr/>
          </a:p>
        </p:txBody>
      </p:sp>
    </p:spTree>
    <p:extLst>
      <p:ext uri="{BB962C8B-B14F-4D97-AF65-F5344CB8AC3E}">
        <p14:creationId xmlns:p14="http://schemas.microsoft.com/office/powerpoint/2010/main" val="2420577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a:t>
            </a:fld>
            <a:endParaRPr/>
          </a:p>
        </p:txBody>
      </p:sp>
    </p:spTree>
    <p:extLst>
      <p:ext uri="{BB962C8B-B14F-4D97-AF65-F5344CB8AC3E}">
        <p14:creationId xmlns:p14="http://schemas.microsoft.com/office/powerpoint/2010/main" val="119633998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80</a:t>
            </a:fld>
            <a:endParaRPr/>
          </a:p>
        </p:txBody>
      </p:sp>
    </p:spTree>
    <p:extLst>
      <p:ext uri="{BB962C8B-B14F-4D97-AF65-F5344CB8AC3E}">
        <p14:creationId xmlns:p14="http://schemas.microsoft.com/office/powerpoint/2010/main" val="339674290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81</a:t>
            </a:fld>
            <a:endParaRPr/>
          </a:p>
        </p:txBody>
      </p:sp>
    </p:spTree>
    <p:extLst>
      <p:ext uri="{BB962C8B-B14F-4D97-AF65-F5344CB8AC3E}">
        <p14:creationId xmlns:p14="http://schemas.microsoft.com/office/powerpoint/2010/main" val="214008874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82</a:t>
            </a:fld>
            <a:endParaRPr/>
          </a:p>
        </p:txBody>
      </p:sp>
    </p:spTree>
    <p:extLst>
      <p:ext uri="{BB962C8B-B14F-4D97-AF65-F5344CB8AC3E}">
        <p14:creationId xmlns:p14="http://schemas.microsoft.com/office/powerpoint/2010/main" val="209699508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83</a:t>
            </a:fld>
            <a:endParaRPr/>
          </a:p>
        </p:txBody>
      </p:sp>
    </p:spTree>
    <p:extLst>
      <p:ext uri="{BB962C8B-B14F-4D97-AF65-F5344CB8AC3E}">
        <p14:creationId xmlns:p14="http://schemas.microsoft.com/office/powerpoint/2010/main" val="239435670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84</a:t>
            </a:fld>
            <a:endParaRPr/>
          </a:p>
        </p:txBody>
      </p:sp>
    </p:spTree>
    <p:extLst>
      <p:ext uri="{BB962C8B-B14F-4D97-AF65-F5344CB8AC3E}">
        <p14:creationId xmlns:p14="http://schemas.microsoft.com/office/powerpoint/2010/main" val="385670453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85</a:t>
            </a:fld>
            <a:endParaRPr/>
          </a:p>
        </p:txBody>
      </p:sp>
    </p:spTree>
    <p:extLst>
      <p:ext uri="{BB962C8B-B14F-4D97-AF65-F5344CB8AC3E}">
        <p14:creationId xmlns:p14="http://schemas.microsoft.com/office/powerpoint/2010/main" val="129177134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86</a:t>
            </a:fld>
            <a:endParaRPr/>
          </a:p>
        </p:txBody>
      </p:sp>
    </p:spTree>
    <p:extLst>
      <p:ext uri="{BB962C8B-B14F-4D97-AF65-F5344CB8AC3E}">
        <p14:creationId xmlns:p14="http://schemas.microsoft.com/office/powerpoint/2010/main" val="325295611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87</a:t>
            </a:fld>
            <a:endParaRPr/>
          </a:p>
        </p:txBody>
      </p:sp>
    </p:spTree>
    <p:extLst>
      <p:ext uri="{BB962C8B-B14F-4D97-AF65-F5344CB8AC3E}">
        <p14:creationId xmlns:p14="http://schemas.microsoft.com/office/powerpoint/2010/main" val="328880362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88</a:t>
            </a:fld>
            <a:endParaRPr/>
          </a:p>
        </p:txBody>
      </p:sp>
    </p:spTree>
    <p:extLst>
      <p:ext uri="{BB962C8B-B14F-4D97-AF65-F5344CB8AC3E}">
        <p14:creationId xmlns:p14="http://schemas.microsoft.com/office/powerpoint/2010/main" val="324133821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89</a:t>
            </a:fld>
            <a:endParaRPr/>
          </a:p>
        </p:txBody>
      </p:sp>
    </p:spTree>
    <p:extLst>
      <p:ext uri="{BB962C8B-B14F-4D97-AF65-F5344CB8AC3E}">
        <p14:creationId xmlns:p14="http://schemas.microsoft.com/office/powerpoint/2010/main" val="2268433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a:t>
            </a:fld>
            <a:endParaRPr/>
          </a:p>
        </p:txBody>
      </p:sp>
    </p:spTree>
    <p:extLst>
      <p:ext uri="{BB962C8B-B14F-4D97-AF65-F5344CB8AC3E}">
        <p14:creationId xmlns:p14="http://schemas.microsoft.com/office/powerpoint/2010/main" val="192713742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90</a:t>
            </a:fld>
            <a:endParaRPr/>
          </a:p>
        </p:txBody>
      </p:sp>
    </p:spTree>
    <p:extLst>
      <p:ext uri="{BB962C8B-B14F-4D97-AF65-F5344CB8AC3E}">
        <p14:creationId xmlns:p14="http://schemas.microsoft.com/office/powerpoint/2010/main" val="341380444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91</a:t>
            </a:fld>
            <a:endParaRPr/>
          </a:p>
        </p:txBody>
      </p:sp>
    </p:spTree>
    <p:extLst>
      <p:ext uri="{BB962C8B-B14F-4D97-AF65-F5344CB8AC3E}">
        <p14:creationId xmlns:p14="http://schemas.microsoft.com/office/powerpoint/2010/main" val="42523319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92</a:t>
            </a:fld>
            <a:endParaRPr/>
          </a:p>
        </p:txBody>
      </p:sp>
    </p:spTree>
    <p:extLst>
      <p:ext uri="{BB962C8B-B14F-4D97-AF65-F5344CB8AC3E}">
        <p14:creationId xmlns:p14="http://schemas.microsoft.com/office/powerpoint/2010/main" val="304246008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93</a:t>
            </a:fld>
            <a:endParaRPr/>
          </a:p>
        </p:txBody>
      </p:sp>
    </p:spTree>
    <p:extLst>
      <p:ext uri="{BB962C8B-B14F-4D97-AF65-F5344CB8AC3E}">
        <p14:creationId xmlns:p14="http://schemas.microsoft.com/office/powerpoint/2010/main" val="179171703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94</a:t>
            </a:fld>
            <a:endParaRPr/>
          </a:p>
        </p:txBody>
      </p:sp>
    </p:spTree>
    <p:extLst>
      <p:ext uri="{BB962C8B-B14F-4D97-AF65-F5344CB8AC3E}">
        <p14:creationId xmlns:p14="http://schemas.microsoft.com/office/powerpoint/2010/main" val="50509730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95</a:t>
            </a:fld>
            <a:endParaRPr/>
          </a:p>
        </p:txBody>
      </p:sp>
    </p:spTree>
    <p:extLst>
      <p:ext uri="{BB962C8B-B14F-4D97-AF65-F5344CB8AC3E}">
        <p14:creationId xmlns:p14="http://schemas.microsoft.com/office/powerpoint/2010/main" val="292365669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96</a:t>
            </a:fld>
            <a:endParaRPr/>
          </a:p>
        </p:txBody>
      </p:sp>
    </p:spTree>
    <p:extLst>
      <p:ext uri="{BB962C8B-B14F-4D97-AF65-F5344CB8AC3E}">
        <p14:creationId xmlns:p14="http://schemas.microsoft.com/office/powerpoint/2010/main" val="52860428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97</a:t>
            </a:fld>
            <a:endParaRPr/>
          </a:p>
        </p:txBody>
      </p:sp>
    </p:spTree>
    <p:extLst>
      <p:ext uri="{BB962C8B-B14F-4D97-AF65-F5344CB8AC3E}">
        <p14:creationId xmlns:p14="http://schemas.microsoft.com/office/powerpoint/2010/main" val="343751561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98</a:t>
            </a:fld>
            <a:endParaRPr/>
          </a:p>
        </p:txBody>
      </p:sp>
    </p:spTree>
    <p:extLst>
      <p:ext uri="{BB962C8B-B14F-4D97-AF65-F5344CB8AC3E}">
        <p14:creationId xmlns:p14="http://schemas.microsoft.com/office/powerpoint/2010/main" val="117874007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99</a:t>
            </a:fld>
            <a:endParaRPr/>
          </a:p>
        </p:txBody>
      </p:sp>
    </p:spTree>
    <p:extLst>
      <p:ext uri="{BB962C8B-B14F-4D97-AF65-F5344CB8AC3E}">
        <p14:creationId xmlns:p14="http://schemas.microsoft.com/office/powerpoint/2010/main" val="2120223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8"/>
        <p:cNvGrpSpPr/>
        <p:nvPr/>
      </p:nvGrpSpPr>
      <p:grpSpPr>
        <a:xfrm>
          <a:off x="0" y="0"/>
          <a:ext cx="0" cy="0"/>
          <a:chOff x="0" y="0"/>
          <a:chExt cx="0" cy="0"/>
        </a:xfrm>
      </p:grpSpPr>
      <p:sp>
        <p:nvSpPr>
          <p:cNvPr id="19" name="Google Shape;19;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4"/>
        <p:cNvGrpSpPr/>
        <p:nvPr/>
      </p:nvGrpSpPr>
      <p:grpSpPr>
        <a:xfrm>
          <a:off x="0" y="0"/>
          <a:ext cx="0" cy="0"/>
          <a:chOff x="0" y="0"/>
          <a:chExt cx="0" cy="0"/>
        </a:xfrm>
      </p:grpSpPr>
      <p:sp>
        <p:nvSpPr>
          <p:cNvPr id="25" name="Google Shape;25;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7"/>
        <p:cNvGrpSpPr/>
        <p:nvPr/>
      </p:nvGrpSpPr>
      <p:grpSpPr>
        <a:xfrm>
          <a:off x="0" y="0"/>
          <a:ext cx="0" cy="0"/>
          <a:chOff x="0" y="0"/>
          <a:chExt cx="0" cy="0"/>
        </a:xfrm>
      </p:grpSpPr>
      <p:sp>
        <p:nvSpPr>
          <p:cNvPr id="58" name="Google Shape;5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5"/>
          <p:cNvSpPr>
            <a:spLocks noGrp="1"/>
          </p:cNvSpPr>
          <p:nvPr>
            <p:ph type="pic" idx="2"/>
          </p:nvPr>
        </p:nvSpPr>
        <p:spPr>
          <a:xfrm>
            <a:off x="5183188" y="987425"/>
            <a:ext cx="6172200" cy="4873625"/>
          </a:xfrm>
          <a:prstGeom prst="rect">
            <a:avLst/>
          </a:prstGeom>
          <a:noFill/>
          <a:ln>
            <a:noFill/>
          </a:ln>
        </p:spPr>
      </p:sp>
      <p:sp>
        <p:nvSpPr>
          <p:cNvPr id="71" name="Google Shape;71;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pic>
        <p:nvPicPr>
          <p:cNvPr id="15" name="Google Shape;15;p6"/>
          <p:cNvPicPr preferRelativeResize="0"/>
          <p:nvPr/>
        </p:nvPicPr>
        <p:blipFill rotWithShape="1">
          <a:blip r:embed="rId13">
            <a:alphaModFix/>
          </a:blip>
          <a:srcRect/>
          <a:stretch/>
        </p:blipFill>
        <p:spPr>
          <a:xfrm>
            <a:off x="10264157" y="84169"/>
            <a:ext cx="1781302" cy="1035136"/>
          </a:xfrm>
          <a:prstGeom prst="rect">
            <a:avLst/>
          </a:prstGeom>
          <a:noFill/>
          <a:ln>
            <a:noFill/>
          </a:ln>
        </p:spPr>
      </p:pic>
      <p:sp>
        <p:nvSpPr>
          <p:cNvPr id="16" name="Google Shape;16;p6"/>
          <p:cNvSpPr/>
          <p:nvPr/>
        </p:nvSpPr>
        <p:spPr>
          <a:xfrm>
            <a:off x="11714920" y="5571876"/>
            <a:ext cx="238540" cy="1286124"/>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 name="Google Shape;17;p6"/>
          <p:cNvSpPr/>
          <p:nvPr/>
        </p:nvSpPr>
        <p:spPr>
          <a:xfrm>
            <a:off x="11953461" y="4187686"/>
            <a:ext cx="238539" cy="2670314"/>
          </a:xfrm>
          <a:prstGeom prst="rect">
            <a:avLst/>
          </a:prstGeom>
          <a:solidFill>
            <a:srgbClr val="006A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04.xml"/><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10.xml"/><Relationship Id="rId1" Type="http://schemas.openxmlformats.org/officeDocument/2006/relationships/slideLayout" Target="../slideLayouts/slideLayout3.xml"/><Relationship Id="rId4" Type="http://schemas.openxmlformats.org/officeDocument/2006/relationships/image" Target="../media/image59.png"/></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37.xml"/><Relationship Id="rId1" Type="http://schemas.openxmlformats.org/officeDocument/2006/relationships/slideLayout" Target="../slideLayouts/slideLayout3.xml"/><Relationship Id="rId4" Type="http://schemas.openxmlformats.org/officeDocument/2006/relationships/image" Target="../media/image66.png"/></Relationships>
</file>

<file path=ppt/slides/_rels/slide13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61.xml"/><Relationship Id="rId1" Type="http://schemas.openxmlformats.org/officeDocument/2006/relationships/slideLayout" Target="../slideLayouts/slideLayout3.xml"/><Relationship Id="rId4" Type="http://schemas.openxmlformats.org/officeDocument/2006/relationships/image" Target="../media/image69.png"/></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65.xml"/><Relationship Id="rId1" Type="http://schemas.openxmlformats.org/officeDocument/2006/relationships/slideLayout" Target="../slideLayouts/slideLayout3.xml"/><Relationship Id="rId4" Type="http://schemas.openxmlformats.org/officeDocument/2006/relationships/image" Target="../media/image71.png"/></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70.xml"/><Relationship Id="rId1" Type="http://schemas.openxmlformats.org/officeDocument/2006/relationships/slideLayout" Target="../slideLayouts/slideLayout3.xml"/><Relationship Id="rId4" Type="http://schemas.openxmlformats.org/officeDocument/2006/relationships/image" Target="../media/image73.png"/></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75.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81.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87.xml"/><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93.xml"/><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9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0.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7.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6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8.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mailto:alejoved@gmail.com"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1.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1.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8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6.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92.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98.xml"/><Relationship Id="rId1" Type="http://schemas.openxmlformats.org/officeDocument/2006/relationships/slideLayout" Target="../slideLayouts/slideLayout3.xml"/><Relationship Id="rId4" Type="http://schemas.openxmlformats.org/officeDocument/2006/relationships/image" Target="../media/image52.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5" descr="Imagen que contiene dibujo&#10;&#10;Descripción generada automáticamente"/>
          <p:cNvPicPr preferRelativeResize="0"/>
          <p:nvPr/>
        </p:nvPicPr>
        <p:blipFill rotWithShape="1">
          <a:blip r:embed="rId3">
            <a:alphaModFix/>
          </a:blip>
          <a:srcRect/>
          <a:stretch/>
        </p:blipFill>
        <p:spPr>
          <a:xfrm>
            <a:off x="0" y="0"/>
            <a:ext cx="12192000" cy="68580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2</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200" dirty="0">
                <a:latin typeface="Arial Narrow"/>
                <a:ea typeface="Arial Narrow"/>
                <a:cs typeface="Arial Narrow"/>
                <a:sym typeface="Arial Narrow"/>
              </a:rPr>
              <a:t>Calidad del Software</a:t>
            </a:r>
          </a:p>
          <a:p>
            <a:pPr marL="1257300" lvl="1">
              <a:lnSpc>
                <a:spcPct val="100000"/>
              </a:lnSpc>
              <a:buFont typeface="+mj-lt"/>
              <a:buAutoNum type="arabicPeriod"/>
            </a:pPr>
            <a:r>
              <a:rPr lang="es-CO" sz="1200" dirty="0">
                <a:latin typeface="Arial Narrow"/>
                <a:ea typeface="Arial Narrow"/>
                <a:cs typeface="Arial Narrow"/>
                <a:sym typeface="Arial Narrow"/>
              </a:rPr>
              <a:t>Pruebas unitarias.</a:t>
            </a:r>
          </a:p>
          <a:p>
            <a:pPr marL="1257300" lvl="1">
              <a:lnSpc>
                <a:spcPct val="100000"/>
              </a:lnSpc>
              <a:buFont typeface="+mj-lt"/>
              <a:buAutoNum type="arabicPeriod"/>
            </a:pPr>
            <a:r>
              <a:rPr lang="es-CO" sz="1200" dirty="0">
                <a:latin typeface="Arial Narrow"/>
                <a:ea typeface="Arial Narrow"/>
                <a:cs typeface="Arial Narrow"/>
                <a:sym typeface="Arial Narrow"/>
              </a:rPr>
              <a:t>Pruebas de integración</a:t>
            </a:r>
          </a:p>
          <a:p>
            <a:pPr marL="1257300" lvl="1">
              <a:lnSpc>
                <a:spcPct val="100000"/>
              </a:lnSpc>
              <a:buFont typeface="+mj-lt"/>
              <a:buAutoNum type="arabicPeriod"/>
            </a:pPr>
            <a:r>
              <a:rPr lang="es-CO" sz="1200" dirty="0">
                <a:latin typeface="Arial Narrow"/>
                <a:ea typeface="Arial Narrow"/>
                <a:cs typeface="Arial Narrow"/>
                <a:sym typeface="Arial Narrow"/>
              </a:rPr>
              <a:t>Pruebas de aceptación</a:t>
            </a:r>
          </a:p>
          <a:p>
            <a:pPr marL="1257300" lvl="1">
              <a:lnSpc>
                <a:spcPct val="100000"/>
              </a:lnSpc>
              <a:buFont typeface="+mj-lt"/>
              <a:buAutoNum type="arabicPeriod"/>
            </a:pPr>
            <a:r>
              <a:rPr lang="es-CO" sz="1200" dirty="0">
                <a:latin typeface="Arial Narrow"/>
                <a:ea typeface="Arial Narrow"/>
                <a:cs typeface="Arial Narrow"/>
                <a:sym typeface="Arial Narrow"/>
              </a:rPr>
              <a:t>Pruebas de rendimiento</a:t>
            </a:r>
          </a:p>
          <a:p>
            <a:pPr marL="1257300" lvl="1">
              <a:lnSpc>
                <a:spcPct val="100000"/>
              </a:lnSpc>
              <a:buFont typeface="+mj-lt"/>
              <a:buAutoNum type="arabicPeriod"/>
            </a:pPr>
            <a:r>
              <a:rPr lang="es-CO" sz="1200" dirty="0">
                <a:latin typeface="Arial Narrow"/>
                <a:ea typeface="Arial Narrow"/>
                <a:cs typeface="Arial Narrow"/>
                <a:sym typeface="Arial Narrow"/>
              </a:rPr>
              <a:t>Pruebas de Seguridad.</a:t>
            </a:r>
          </a:p>
          <a:p>
            <a:pPr marL="800100">
              <a:lnSpc>
                <a:spcPct val="100000"/>
              </a:lnSpc>
              <a:buFont typeface="+mj-lt"/>
              <a:buAutoNum type="arabicPeriod"/>
            </a:pPr>
            <a:r>
              <a:rPr lang="es-CO" sz="1200" dirty="0">
                <a:latin typeface="Arial Narrow"/>
                <a:ea typeface="Arial Narrow"/>
                <a:cs typeface="Arial Narrow"/>
                <a:sym typeface="Arial Narrow"/>
              </a:rPr>
              <a:t>Patrones GOF</a:t>
            </a:r>
          </a:p>
          <a:p>
            <a:pPr marL="1257300" lvl="1">
              <a:lnSpc>
                <a:spcPct val="100000"/>
              </a:lnSpc>
              <a:buFont typeface="+mj-lt"/>
              <a:buAutoNum type="arabicPeriod"/>
            </a:pPr>
            <a:r>
              <a:rPr lang="es-CO" sz="1200" dirty="0">
                <a:latin typeface="Arial Narrow"/>
                <a:ea typeface="Arial Narrow"/>
                <a:cs typeface="Arial Narrow"/>
                <a:sym typeface="Arial Narrow"/>
              </a:rPr>
              <a:t>Patrones de creación</a:t>
            </a:r>
          </a:p>
          <a:p>
            <a:pPr marL="1714500" lvl="2">
              <a:lnSpc>
                <a:spcPct val="100000"/>
              </a:lnSpc>
              <a:buFont typeface="+mj-lt"/>
              <a:buAutoNum type="arabicPeriod"/>
            </a:pPr>
            <a:r>
              <a:rPr lang="es-CO" sz="1200" dirty="0">
                <a:latin typeface="Arial Narrow"/>
                <a:ea typeface="Arial Narrow"/>
                <a:cs typeface="Arial Narrow"/>
                <a:sym typeface="Arial Narrow"/>
              </a:rPr>
              <a:t>Factory </a:t>
            </a:r>
            <a:r>
              <a:rPr lang="es-CO" sz="1200" dirty="0" err="1">
                <a:latin typeface="Arial Narrow"/>
                <a:ea typeface="Arial Narrow"/>
                <a:cs typeface="Arial Narrow"/>
                <a:sym typeface="Arial Narrow"/>
              </a:rPr>
              <a:t>Method</a:t>
            </a:r>
            <a:endParaRPr lang="es-CO" sz="1200" dirty="0">
              <a:latin typeface="Arial Narrow"/>
              <a:ea typeface="Arial Narrow"/>
              <a:cs typeface="Arial Narrow"/>
              <a:sym typeface="Arial Narrow"/>
            </a:endParaRPr>
          </a:p>
          <a:p>
            <a:pPr marL="1714500" lvl="2">
              <a:lnSpc>
                <a:spcPct val="100000"/>
              </a:lnSpc>
              <a:buFont typeface="+mj-lt"/>
              <a:buAutoNum type="arabicPeriod"/>
            </a:pPr>
            <a:r>
              <a:rPr lang="es-CO" sz="1200" dirty="0" err="1">
                <a:latin typeface="Arial Narrow"/>
                <a:ea typeface="Arial Narrow"/>
                <a:cs typeface="Arial Narrow"/>
                <a:sym typeface="Arial Narrow"/>
              </a:rPr>
              <a:t>Abstract</a:t>
            </a:r>
            <a:r>
              <a:rPr lang="es-CO" sz="1200" dirty="0">
                <a:latin typeface="Arial Narrow"/>
                <a:ea typeface="Arial Narrow"/>
                <a:cs typeface="Arial Narrow"/>
                <a:sym typeface="Arial Narrow"/>
              </a:rPr>
              <a:t> Factory.</a:t>
            </a:r>
          </a:p>
          <a:p>
            <a:pPr marL="1714500" lvl="2">
              <a:lnSpc>
                <a:spcPct val="100000"/>
              </a:lnSpc>
              <a:buFont typeface="+mj-lt"/>
              <a:buAutoNum type="arabicPeriod"/>
            </a:pPr>
            <a:r>
              <a:rPr lang="es-CO" sz="1200" dirty="0" err="1">
                <a:latin typeface="Arial Narrow"/>
                <a:ea typeface="Arial Narrow"/>
                <a:cs typeface="Arial Narrow"/>
                <a:sym typeface="Arial Narrow"/>
              </a:rPr>
              <a:t>Builder</a:t>
            </a:r>
            <a:r>
              <a:rPr lang="es-CO" sz="1200" dirty="0">
                <a:latin typeface="Arial Narrow"/>
                <a:ea typeface="Arial Narrow"/>
                <a:cs typeface="Arial Narrow"/>
                <a:sym typeface="Arial Narrow"/>
              </a:rPr>
              <a:t>.</a:t>
            </a:r>
          </a:p>
          <a:p>
            <a:pPr marL="1714500" lvl="2">
              <a:lnSpc>
                <a:spcPct val="100000"/>
              </a:lnSpc>
              <a:buFont typeface="+mj-lt"/>
              <a:buAutoNum type="arabicPeriod"/>
            </a:pPr>
            <a:r>
              <a:rPr lang="es-CO" sz="1200" dirty="0" err="1">
                <a:latin typeface="Arial Narrow"/>
                <a:ea typeface="Arial Narrow"/>
                <a:cs typeface="Arial Narrow"/>
                <a:sym typeface="Arial Narrow"/>
              </a:rPr>
              <a:t>Protoype</a:t>
            </a:r>
            <a:r>
              <a:rPr lang="es-CO" sz="1200" dirty="0">
                <a:latin typeface="Arial Narrow"/>
                <a:ea typeface="Arial Narrow"/>
                <a:cs typeface="Arial Narrow"/>
                <a:sym typeface="Arial Narrow"/>
              </a:rPr>
              <a:t>.</a:t>
            </a:r>
          </a:p>
          <a:p>
            <a:pPr marL="1714500" lvl="2">
              <a:lnSpc>
                <a:spcPct val="100000"/>
              </a:lnSpc>
              <a:buFont typeface="+mj-lt"/>
              <a:buAutoNum type="arabicPeriod"/>
            </a:pPr>
            <a:r>
              <a:rPr lang="es-CO" sz="1200" dirty="0" err="1">
                <a:latin typeface="Arial Narrow"/>
                <a:ea typeface="Arial Narrow"/>
                <a:cs typeface="Arial Narrow"/>
                <a:sym typeface="Arial Narrow"/>
              </a:rPr>
              <a:t>Singleton</a:t>
            </a:r>
            <a:r>
              <a:rPr lang="es-CO" sz="1200" dirty="0">
                <a:latin typeface="Arial Narrow"/>
                <a:ea typeface="Arial Narrow"/>
                <a:cs typeface="Arial Narrow"/>
                <a:sym typeface="Arial Narrow"/>
              </a:rPr>
              <a:t>.</a:t>
            </a:r>
          </a:p>
          <a:p>
            <a:pPr marL="1257300" lvl="1">
              <a:lnSpc>
                <a:spcPct val="100000"/>
              </a:lnSpc>
              <a:buFont typeface="+mj-lt"/>
              <a:buAutoNum type="arabicPeriod"/>
            </a:pPr>
            <a:r>
              <a:rPr lang="es-CO" sz="1200" dirty="0">
                <a:latin typeface="Arial Narrow"/>
                <a:ea typeface="Arial Narrow"/>
                <a:cs typeface="Arial Narrow"/>
                <a:sym typeface="Arial Narrow"/>
              </a:rPr>
              <a:t>Patrones estructurales</a:t>
            </a:r>
          </a:p>
          <a:p>
            <a:pPr marL="1714500" lvl="2">
              <a:lnSpc>
                <a:spcPct val="100000"/>
              </a:lnSpc>
              <a:buFont typeface="+mj-lt"/>
              <a:buAutoNum type="arabicPeriod"/>
            </a:pPr>
            <a:r>
              <a:rPr lang="es-CO" sz="1200" dirty="0" err="1">
                <a:latin typeface="Arial Narrow"/>
                <a:ea typeface="Arial Narrow"/>
                <a:cs typeface="Arial Narrow"/>
                <a:sym typeface="Arial Narrow"/>
              </a:rPr>
              <a:t>Adapter</a:t>
            </a:r>
            <a:r>
              <a:rPr lang="es-CO" sz="1200" dirty="0">
                <a:latin typeface="Arial Narrow"/>
                <a:ea typeface="Arial Narrow"/>
                <a:cs typeface="Arial Narrow"/>
                <a:sym typeface="Arial Narrow"/>
              </a:rPr>
              <a:t>.</a:t>
            </a:r>
          </a:p>
          <a:p>
            <a:pPr marL="1714500" lvl="2">
              <a:lnSpc>
                <a:spcPct val="100000"/>
              </a:lnSpc>
              <a:buFont typeface="+mj-lt"/>
              <a:buAutoNum type="arabicPeriod"/>
            </a:pPr>
            <a:r>
              <a:rPr lang="es-CO" sz="1200" dirty="0">
                <a:latin typeface="Arial Narrow"/>
                <a:ea typeface="Arial Narrow"/>
                <a:cs typeface="Arial Narrow"/>
                <a:sym typeface="Arial Narrow"/>
              </a:rPr>
              <a:t>Bridge</a:t>
            </a:r>
          </a:p>
          <a:p>
            <a:pPr marL="1714500" lvl="2">
              <a:lnSpc>
                <a:spcPct val="100000"/>
              </a:lnSpc>
              <a:buFont typeface="+mj-lt"/>
              <a:buAutoNum type="arabicPeriod"/>
            </a:pPr>
            <a:r>
              <a:rPr lang="es-CO" sz="1200" dirty="0">
                <a:latin typeface="Arial Narrow"/>
                <a:ea typeface="Arial Narrow"/>
                <a:cs typeface="Arial Narrow"/>
                <a:sym typeface="Arial Narrow"/>
              </a:rPr>
              <a:t>Composite</a:t>
            </a:r>
          </a:p>
          <a:p>
            <a:pPr marL="1714500" lvl="2">
              <a:lnSpc>
                <a:spcPct val="100000"/>
              </a:lnSpc>
              <a:buFont typeface="+mj-lt"/>
              <a:buAutoNum type="arabicPeriod"/>
            </a:pPr>
            <a:r>
              <a:rPr lang="es-CO" sz="1200" dirty="0" err="1">
                <a:latin typeface="Arial Narrow"/>
                <a:ea typeface="Arial Narrow"/>
                <a:cs typeface="Arial Narrow"/>
                <a:sym typeface="Arial Narrow"/>
              </a:rPr>
              <a:t>Decorator</a:t>
            </a:r>
            <a:r>
              <a:rPr lang="es-CO" sz="1200" dirty="0">
                <a:latin typeface="Arial Narrow"/>
                <a:ea typeface="Arial Narrow"/>
                <a:cs typeface="Arial Narrow"/>
                <a:sym typeface="Arial Narrow"/>
              </a:rPr>
              <a:t>.</a:t>
            </a:r>
          </a:p>
          <a:p>
            <a:pPr marL="1714500" lvl="2">
              <a:lnSpc>
                <a:spcPct val="100000"/>
              </a:lnSpc>
              <a:buFont typeface="+mj-lt"/>
              <a:buAutoNum type="arabicPeriod"/>
            </a:pPr>
            <a:r>
              <a:rPr lang="es-CO" sz="1200" dirty="0" err="1">
                <a:latin typeface="Arial Narrow"/>
                <a:ea typeface="Arial Narrow"/>
                <a:cs typeface="Arial Narrow"/>
                <a:sym typeface="Arial Narrow"/>
              </a:rPr>
              <a:t>Facade</a:t>
            </a:r>
            <a:r>
              <a:rPr lang="es-CO" sz="1200" dirty="0">
                <a:latin typeface="Arial Narrow"/>
                <a:ea typeface="Arial Narrow"/>
                <a:cs typeface="Arial Narrow"/>
                <a:sym typeface="Arial Narrow"/>
              </a:rPr>
              <a:t>.</a:t>
            </a:r>
          </a:p>
          <a:p>
            <a:pPr marL="1714500" lvl="2">
              <a:lnSpc>
                <a:spcPct val="100000"/>
              </a:lnSpc>
              <a:buFont typeface="+mj-lt"/>
              <a:buAutoNum type="arabicPeriod"/>
            </a:pPr>
            <a:r>
              <a:rPr lang="es-CO" sz="1200" dirty="0" err="1">
                <a:latin typeface="Arial Narrow"/>
                <a:ea typeface="Arial Narrow"/>
                <a:cs typeface="Arial Narrow"/>
                <a:sym typeface="Arial Narrow"/>
              </a:rPr>
              <a:t>Flyweight</a:t>
            </a:r>
            <a:endParaRPr lang="es-CO" sz="1200" dirty="0">
              <a:latin typeface="Arial Narrow"/>
              <a:ea typeface="Arial Narrow"/>
              <a:cs typeface="Arial Narrow"/>
              <a:sym typeface="Arial Narrow"/>
            </a:endParaRPr>
          </a:p>
          <a:p>
            <a:pPr marL="1714500" lvl="2">
              <a:lnSpc>
                <a:spcPct val="100000"/>
              </a:lnSpc>
              <a:buFont typeface="+mj-lt"/>
              <a:buAutoNum type="arabicPeriod"/>
            </a:pPr>
            <a:r>
              <a:rPr lang="es-CO" sz="1200" dirty="0">
                <a:latin typeface="Arial Narrow"/>
                <a:ea typeface="Arial Narrow"/>
                <a:cs typeface="Arial Narrow"/>
                <a:sym typeface="Arial Narrow"/>
              </a:rPr>
              <a:t>Proxy</a:t>
            </a:r>
          </a:p>
        </p:txBody>
      </p:sp>
    </p:spTree>
    <p:extLst>
      <p:ext uri="{BB962C8B-B14F-4D97-AF65-F5344CB8AC3E}">
        <p14:creationId xmlns:p14="http://schemas.microsoft.com/office/powerpoint/2010/main" val="106109376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PRINCIPIO ALTA COHESION Y BAJO ACOPLAMIENTO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4128958" cy="405672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Estamos desarrollando un sistema simple para una tienda en línea.</a:t>
            </a:r>
          </a:p>
          <a:p>
            <a:pPr indent="0">
              <a:lnSpc>
                <a:spcPct val="100000"/>
              </a:lnSpc>
              <a:buNone/>
            </a:pPr>
            <a:r>
              <a:rPr lang="es-CO" sz="2000" dirty="0">
                <a:latin typeface="Arial Narrow"/>
                <a:ea typeface="Arial Narrow"/>
                <a:cs typeface="Arial Narrow"/>
                <a:sym typeface="Arial Narrow"/>
              </a:rPr>
              <a:t>Requisitos:</a:t>
            </a:r>
          </a:p>
          <a:p>
            <a:pPr marL="800100">
              <a:lnSpc>
                <a:spcPct val="100000"/>
              </a:lnSpc>
            </a:pPr>
            <a:r>
              <a:rPr lang="es-CO" sz="2000" dirty="0">
                <a:latin typeface="Arial Narrow"/>
                <a:ea typeface="Arial Narrow"/>
                <a:cs typeface="Arial Narrow"/>
                <a:sym typeface="Arial Narrow"/>
              </a:rPr>
              <a:t>Un producto tiene un nombre, precio y descripción.</a:t>
            </a:r>
          </a:p>
          <a:p>
            <a:pPr marL="800100">
              <a:lnSpc>
                <a:spcPct val="100000"/>
              </a:lnSpc>
            </a:pPr>
            <a:r>
              <a:rPr lang="es-CO" sz="2000" dirty="0">
                <a:latin typeface="Arial Narrow"/>
                <a:ea typeface="Arial Narrow"/>
                <a:cs typeface="Arial Narrow"/>
                <a:sym typeface="Arial Narrow"/>
              </a:rPr>
              <a:t>Un cliente puede agregar productos a su carrito de compras.</a:t>
            </a:r>
          </a:p>
          <a:p>
            <a:pPr marL="800100">
              <a:lnSpc>
                <a:spcPct val="100000"/>
              </a:lnSpc>
            </a:pPr>
            <a:r>
              <a:rPr lang="es-CO" sz="2000" dirty="0">
                <a:latin typeface="Arial Narrow"/>
                <a:ea typeface="Arial Narrow"/>
                <a:cs typeface="Arial Narrow"/>
                <a:sym typeface="Arial Narrow"/>
              </a:rPr>
              <a:t>El sistema debe calcular el precio total de un pedido.</a:t>
            </a:r>
          </a:p>
        </p:txBody>
      </p:sp>
      <p:pic>
        <p:nvPicPr>
          <p:cNvPr id="4" name="Imagen 3">
            <a:extLst>
              <a:ext uri="{FF2B5EF4-FFF2-40B4-BE49-F238E27FC236}">
                <a16:creationId xmlns:a16="http://schemas.microsoft.com/office/drawing/2014/main" id="{DE3A6F2B-D6CB-0266-472A-1C9E579C4F90}"/>
              </a:ext>
            </a:extLst>
          </p:cNvPr>
          <p:cNvPicPr>
            <a:picLocks noChangeAspect="1"/>
          </p:cNvPicPr>
          <p:nvPr/>
        </p:nvPicPr>
        <p:blipFill>
          <a:blip r:embed="rId3"/>
          <a:stretch>
            <a:fillRect/>
          </a:stretch>
        </p:blipFill>
        <p:spPr>
          <a:xfrm>
            <a:off x="5395912" y="1623798"/>
            <a:ext cx="4620657" cy="4194269"/>
          </a:xfrm>
          <a:prstGeom prst="rect">
            <a:avLst/>
          </a:prstGeom>
        </p:spPr>
      </p:pic>
    </p:spTree>
    <p:extLst>
      <p:ext uri="{BB962C8B-B14F-4D97-AF65-F5344CB8AC3E}">
        <p14:creationId xmlns:p14="http://schemas.microsoft.com/office/powerpoint/2010/main" val="259811267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23633"/>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PRINCIPIO ALTA COHESION Y BAJO ACOPLAMIENTO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4128958" cy="518144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La clase Producto tiene una alta responsabilidad, ya que se encarga de sus propios datos y </a:t>
            </a:r>
            <a:r>
              <a:rPr lang="es-CO" sz="2000" dirty="0" err="1">
                <a:latin typeface="Arial Narrow"/>
                <a:ea typeface="Arial Narrow"/>
                <a:cs typeface="Arial Narrow"/>
                <a:sym typeface="Arial Narrow"/>
              </a:rPr>
              <a:t>tambiend</a:t>
            </a:r>
            <a:r>
              <a:rPr lang="es-CO" sz="2000" dirty="0">
                <a:latin typeface="Arial Narrow"/>
                <a:ea typeface="Arial Narrow"/>
                <a:cs typeface="Arial Narrow"/>
                <a:sym typeface="Arial Narrow"/>
              </a:rPr>
              <a:t> e la persistencia en la base de datos. Esto viola el principio de alta cohesión.</a:t>
            </a:r>
          </a:p>
          <a:p>
            <a:pPr indent="0">
              <a:lnSpc>
                <a:spcPct val="100000"/>
              </a:lnSpc>
              <a:buNone/>
            </a:pPr>
            <a:r>
              <a:rPr lang="es-CO" sz="2000" dirty="0">
                <a:latin typeface="Arial Narrow"/>
                <a:ea typeface="Arial Narrow"/>
                <a:cs typeface="Arial Narrow"/>
                <a:sym typeface="Arial Narrow"/>
              </a:rPr>
              <a:t>Hemos creado una clase </a:t>
            </a:r>
            <a:r>
              <a:rPr lang="es-CO" sz="2000" dirty="0" err="1">
                <a:latin typeface="Arial Narrow"/>
                <a:ea typeface="Arial Narrow"/>
                <a:cs typeface="Arial Narrow"/>
                <a:sym typeface="Arial Narrow"/>
              </a:rPr>
              <a:t>RepositorioProducto</a:t>
            </a:r>
            <a:r>
              <a:rPr lang="es-CO" sz="2000" dirty="0">
                <a:latin typeface="Arial Narrow"/>
                <a:ea typeface="Arial Narrow"/>
                <a:cs typeface="Arial Narrow"/>
                <a:sym typeface="Arial Narrow"/>
              </a:rPr>
              <a:t> que se encarga exclusivamente de la persistencia de productos.</a:t>
            </a:r>
          </a:p>
          <a:p>
            <a:pPr indent="0">
              <a:lnSpc>
                <a:spcPct val="100000"/>
              </a:lnSpc>
              <a:buNone/>
            </a:pPr>
            <a:r>
              <a:rPr lang="es-CO" sz="2000" dirty="0">
                <a:latin typeface="Arial Narrow"/>
                <a:ea typeface="Arial Narrow"/>
                <a:cs typeface="Arial Narrow"/>
                <a:sym typeface="Arial Narrow"/>
              </a:rPr>
              <a:t>La clase Producto se enfoca en representar los datos del producto.</a:t>
            </a:r>
          </a:p>
          <a:p>
            <a:pPr indent="0">
              <a:lnSpc>
                <a:spcPct val="100000"/>
              </a:lnSpc>
              <a:buNone/>
            </a:pPr>
            <a:r>
              <a:rPr lang="es-CO" sz="2000" dirty="0">
                <a:latin typeface="Arial Narrow"/>
                <a:ea typeface="Arial Narrow"/>
                <a:cs typeface="Arial Narrow"/>
                <a:sym typeface="Arial Narrow"/>
              </a:rPr>
              <a:t>La clase Carrito se encarga de la lógica del carrito, incluyendo el cálculo del total.</a:t>
            </a:r>
          </a:p>
        </p:txBody>
      </p:sp>
      <p:pic>
        <p:nvPicPr>
          <p:cNvPr id="6" name="Imagen 5">
            <a:extLst>
              <a:ext uri="{FF2B5EF4-FFF2-40B4-BE49-F238E27FC236}">
                <a16:creationId xmlns:a16="http://schemas.microsoft.com/office/drawing/2014/main" id="{6F3F2043-7FB0-56CC-B9F5-BB86790119EF}"/>
              </a:ext>
            </a:extLst>
          </p:cNvPr>
          <p:cNvPicPr>
            <a:picLocks noChangeAspect="1"/>
          </p:cNvPicPr>
          <p:nvPr/>
        </p:nvPicPr>
        <p:blipFill>
          <a:blip r:embed="rId3"/>
          <a:stretch>
            <a:fillRect/>
          </a:stretch>
        </p:blipFill>
        <p:spPr>
          <a:xfrm>
            <a:off x="5474588" y="1743249"/>
            <a:ext cx="5361051" cy="4417730"/>
          </a:xfrm>
          <a:prstGeom prst="rect">
            <a:avLst/>
          </a:prstGeom>
        </p:spPr>
      </p:pic>
    </p:spTree>
    <p:extLst>
      <p:ext uri="{BB962C8B-B14F-4D97-AF65-F5344CB8AC3E}">
        <p14:creationId xmlns:p14="http://schemas.microsoft.com/office/powerpoint/2010/main" val="1734347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DEL POLIMORFISMO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632450" y="1484656"/>
            <a:ext cx="9643800" cy="238309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polimorfismo es uno de los pilares de la programación orientada a objetos. Permite que objetos de diferentes clases respondan de manera diferente al mismo mensaje. Es decir, un mismo método puede tener diferentes implementaciones en distintas clases, siempre y cuando esas clases estén relacionadas a través de una jerarquía de herencia o una interfaz común.</a:t>
            </a:r>
          </a:p>
        </p:txBody>
      </p:sp>
    </p:spTree>
    <p:extLst>
      <p:ext uri="{BB962C8B-B14F-4D97-AF65-F5344CB8AC3E}">
        <p14:creationId xmlns:p14="http://schemas.microsoft.com/office/powerpoint/2010/main" val="210802882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DEL POLIMORFISMO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632450" y="1484656"/>
            <a:ext cx="9643800" cy="216341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polimorfismo es uno de los pilares de la programación orientada a objetos. Permite que objetos de diferentes clases respondan de manera diferente al mismo mensaje. Es decir, un mismo método puede tener diferentes implementaciones en distintas clases, siempre y cuando esas clases estén relacionadas a través de una jerarquía de herencia o una interfaz común.</a:t>
            </a:r>
          </a:p>
        </p:txBody>
      </p:sp>
      <p:sp>
        <p:nvSpPr>
          <p:cNvPr id="3" name="Google Shape;104;p2">
            <a:extLst>
              <a:ext uri="{FF2B5EF4-FFF2-40B4-BE49-F238E27FC236}">
                <a16:creationId xmlns:a16="http://schemas.microsoft.com/office/drawing/2014/main" id="{B760EE4E-4ABC-C155-76E4-70C15F9D0F65}"/>
              </a:ext>
            </a:extLst>
          </p:cNvPr>
          <p:cNvSpPr txBox="1">
            <a:spLocks/>
          </p:cNvSpPr>
          <p:nvPr/>
        </p:nvSpPr>
        <p:spPr>
          <a:xfrm>
            <a:off x="632450" y="3569661"/>
            <a:ext cx="9643800" cy="238309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400" dirty="0">
                <a:latin typeface="Arial Narrow"/>
                <a:ea typeface="Arial Narrow"/>
                <a:cs typeface="Arial Narrow"/>
                <a:sym typeface="Arial Narrow"/>
              </a:rPr>
              <a:t>GRASP (General </a:t>
            </a:r>
            <a:r>
              <a:rPr lang="es-CO" sz="2400" dirty="0" err="1">
                <a:latin typeface="Arial Narrow"/>
                <a:ea typeface="Arial Narrow"/>
                <a:cs typeface="Arial Narrow"/>
                <a:sym typeface="Arial Narrow"/>
              </a:rPr>
              <a:t>Responsibility</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Assignment</a:t>
            </a:r>
            <a:r>
              <a:rPr lang="es-CO" sz="2400" dirty="0">
                <a:latin typeface="Arial Narrow"/>
                <a:ea typeface="Arial Narrow"/>
                <a:cs typeface="Arial Narrow"/>
                <a:sym typeface="Arial Narrow"/>
              </a:rPr>
              <a:t> Software </a:t>
            </a:r>
            <a:r>
              <a:rPr lang="es-CO" sz="2400" dirty="0" err="1">
                <a:latin typeface="Arial Narrow"/>
                <a:ea typeface="Arial Narrow"/>
                <a:cs typeface="Arial Narrow"/>
                <a:sym typeface="Arial Narrow"/>
              </a:rPr>
              <a:t>Patterns</a:t>
            </a:r>
            <a:r>
              <a:rPr lang="es-CO" sz="2400" dirty="0">
                <a:latin typeface="Arial Narrow"/>
                <a:ea typeface="Arial Narrow"/>
                <a:cs typeface="Arial Narrow"/>
                <a:sym typeface="Arial Narrow"/>
              </a:rPr>
              <a:t>) es un conjunto de heurísticas para asignar responsabilidades a las clases en un sistema orientado a objetos. El polimorfismo es una herramienta poderosa para implementar varios de estos principios, como el de Información Experto y el de Bajo Acoplamiento.</a:t>
            </a:r>
          </a:p>
        </p:txBody>
      </p:sp>
    </p:spTree>
    <p:extLst>
      <p:ext uri="{BB962C8B-B14F-4D97-AF65-F5344CB8AC3E}">
        <p14:creationId xmlns:p14="http://schemas.microsoft.com/office/powerpoint/2010/main" val="118456269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PRINCIPIO DEL POLIMORFISMO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702969"/>
            <a:ext cx="4779398" cy="260233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Tenemos un sistema de facturación que puede generar diferentes tipos de facturas (</a:t>
            </a:r>
            <a:r>
              <a:rPr lang="es-CO" sz="2000" dirty="0" err="1">
                <a:latin typeface="Arial Narrow"/>
                <a:ea typeface="Arial Narrow"/>
                <a:cs typeface="Arial Narrow"/>
                <a:sym typeface="Arial Narrow"/>
              </a:rPr>
              <a:t>electronicas</a:t>
            </a:r>
            <a:r>
              <a:rPr lang="es-CO" sz="2000" dirty="0">
                <a:latin typeface="Arial Narrow"/>
                <a:ea typeface="Arial Narrow"/>
                <a:cs typeface="Arial Narrow"/>
                <a:sym typeface="Arial Narrow"/>
              </a:rPr>
              <a:t>, físicas, </a:t>
            </a:r>
            <a:r>
              <a:rPr lang="es-CO" sz="2000" dirty="0" err="1">
                <a:latin typeface="Arial Narrow"/>
                <a:ea typeface="Arial Narrow"/>
                <a:cs typeface="Arial Narrow"/>
                <a:sym typeface="Arial Narrow"/>
              </a:rPr>
              <a:t>etc</a:t>
            </a:r>
            <a:r>
              <a:rPr lang="es-CO" sz="2000" dirty="0">
                <a:latin typeface="Arial Narrow"/>
                <a:ea typeface="Arial Narrow"/>
                <a:cs typeface="Arial Narrow"/>
                <a:sym typeface="Arial Narrow"/>
              </a:rPr>
              <a:t>). </a:t>
            </a:r>
          </a:p>
          <a:p>
            <a:pPr indent="0">
              <a:lnSpc>
                <a:spcPct val="100000"/>
              </a:lnSpc>
              <a:buNone/>
            </a:pPr>
            <a:r>
              <a:rPr lang="es-CO" sz="2000" dirty="0">
                <a:latin typeface="Arial Narrow"/>
                <a:ea typeface="Arial Narrow"/>
                <a:cs typeface="Arial Narrow"/>
                <a:sym typeface="Arial Narrow"/>
              </a:rPr>
              <a:t>Este código viola el principio de abierto/cerrado, ya que cada vez que se agrega un nuevo tipo de factura, hay que modificar el método generar().</a:t>
            </a:r>
          </a:p>
        </p:txBody>
      </p:sp>
      <p:pic>
        <p:nvPicPr>
          <p:cNvPr id="4" name="Imagen 3">
            <a:extLst>
              <a:ext uri="{FF2B5EF4-FFF2-40B4-BE49-F238E27FC236}">
                <a16:creationId xmlns:a16="http://schemas.microsoft.com/office/drawing/2014/main" id="{E46B02AD-4147-A017-AC45-D479FE0191DA}"/>
              </a:ext>
            </a:extLst>
          </p:cNvPr>
          <p:cNvPicPr>
            <a:picLocks noChangeAspect="1"/>
          </p:cNvPicPr>
          <p:nvPr/>
        </p:nvPicPr>
        <p:blipFill>
          <a:blip r:embed="rId3"/>
          <a:stretch>
            <a:fillRect/>
          </a:stretch>
        </p:blipFill>
        <p:spPr>
          <a:xfrm>
            <a:off x="994473" y="4444441"/>
            <a:ext cx="4520575" cy="2289319"/>
          </a:xfrm>
          <a:prstGeom prst="rect">
            <a:avLst/>
          </a:prstGeom>
        </p:spPr>
      </p:pic>
      <p:pic>
        <p:nvPicPr>
          <p:cNvPr id="8" name="Imagen 7">
            <a:extLst>
              <a:ext uri="{FF2B5EF4-FFF2-40B4-BE49-F238E27FC236}">
                <a16:creationId xmlns:a16="http://schemas.microsoft.com/office/drawing/2014/main" id="{81457D20-15B4-DC45-FC4D-86EC553C7B7F}"/>
              </a:ext>
            </a:extLst>
          </p:cNvPr>
          <p:cNvPicPr>
            <a:picLocks noChangeAspect="1"/>
          </p:cNvPicPr>
          <p:nvPr/>
        </p:nvPicPr>
        <p:blipFill>
          <a:blip r:embed="rId4"/>
          <a:stretch>
            <a:fillRect/>
          </a:stretch>
        </p:blipFill>
        <p:spPr>
          <a:xfrm>
            <a:off x="6096000" y="1623798"/>
            <a:ext cx="4710113" cy="4847886"/>
          </a:xfrm>
          <a:prstGeom prst="rect">
            <a:avLst/>
          </a:prstGeom>
        </p:spPr>
      </p:pic>
    </p:spTree>
    <p:extLst>
      <p:ext uri="{BB962C8B-B14F-4D97-AF65-F5344CB8AC3E}">
        <p14:creationId xmlns:p14="http://schemas.microsoft.com/office/powerpoint/2010/main" val="30608302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SOBRE EL PRINCIPIO DEL POLIMORFISMO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632450" y="1484656"/>
            <a:ext cx="9643800" cy="4202369"/>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Crear una interfaz: Transporte con métodos como acelerar(), frenar(), </a:t>
            </a:r>
            <a:r>
              <a:rPr lang="es-CO" sz="2400" dirty="0" err="1">
                <a:latin typeface="Arial Narrow"/>
                <a:ea typeface="Arial Narrow"/>
                <a:cs typeface="Arial Narrow"/>
                <a:sym typeface="Arial Narrow"/>
              </a:rPr>
              <a:t>mostrarInformacion</a:t>
            </a:r>
            <a:r>
              <a:rPr lang="es-CO" sz="2400" dirty="0">
                <a:latin typeface="Arial Narrow"/>
                <a:ea typeface="Arial Narrow"/>
                <a:cs typeface="Arial Narrow"/>
                <a:sym typeface="Arial Narrow"/>
              </a:rPr>
              <a:t>().</a:t>
            </a:r>
          </a:p>
          <a:p>
            <a:pPr marL="800100">
              <a:lnSpc>
                <a:spcPct val="100000"/>
              </a:lnSpc>
            </a:pPr>
            <a:r>
              <a:rPr lang="es-CO" sz="2400" dirty="0">
                <a:latin typeface="Arial Narrow"/>
                <a:ea typeface="Arial Narrow"/>
                <a:cs typeface="Arial Narrow"/>
                <a:sym typeface="Arial Narrow"/>
              </a:rPr>
              <a:t>Crear clases concretas: Coche, </a:t>
            </a:r>
            <a:r>
              <a:rPr lang="es-CO" sz="2400" dirty="0" err="1">
                <a:latin typeface="Arial Narrow"/>
                <a:ea typeface="Arial Narrow"/>
                <a:cs typeface="Arial Narrow"/>
                <a:sym typeface="Arial Narrow"/>
              </a:rPr>
              <a:t>Avion</a:t>
            </a:r>
            <a:r>
              <a:rPr lang="es-CO" sz="2400" dirty="0">
                <a:latin typeface="Arial Narrow"/>
                <a:ea typeface="Arial Narrow"/>
                <a:cs typeface="Arial Narrow"/>
                <a:sym typeface="Arial Narrow"/>
              </a:rPr>
              <a:t>, Bicicleta, cada una implementando la interfaz Transporte y con sus propias características y comportamientos específicos.</a:t>
            </a:r>
          </a:p>
          <a:p>
            <a:pPr marL="800100">
              <a:lnSpc>
                <a:spcPct val="100000"/>
              </a:lnSpc>
            </a:pPr>
            <a:r>
              <a:rPr lang="es-CO" sz="2400" dirty="0">
                <a:latin typeface="Arial Narrow"/>
                <a:ea typeface="Arial Narrow"/>
                <a:cs typeface="Arial Narrow"/>
                <a:sym typeface="Arial Narrow"/>
              </a:rPr>
              <a:t>Crear una clase </a:t>
            </a:r>
            <a:r>
              <a:rPr lang="es-CO" sz="2400" dirty="0" err="1">
                <a:latin typeface="Arial Narrow"/>
                <a:ea typeface="Arial Narrow"/>
                <a:cs typeface="Arial Narrow"/>
                <a:sym typeface="Arial Narrow"/>
              </a:rPr>
              <a:t>Garage</a:t>
            </a:r>
            <a:r>
              <a:rPr lang="es-CO" sz="2400" dirty="0">
                <a:latin typeface="Arial Narrow"/>
                <a:ea typeface="Arial Narrow"/>
                <a:cs typeface="Arial Narrow"/>
                <a:sym typeface="Arial Narrow"/>
              </a:rPr>
              <a:t>: Esta clase tendrá un método estacionar(Transporte transporte) que recibirá cualquier objeto que implemente la interfaz Transporte.</a:t>
            </a:r>
          </a:p>
          <a:p>
            <a:pPr marL="800100">
              <a:lnSpc>
                <a:spcPct val="100000"/>
              </a:lnSpc>
            </a:pPr>
            <a:r>
              <a:rPr lang="es-CO" sz="2400" dirty="0">
                <a:latin typeface="Arial Narrow"/>
                <a:ea typeface="Arial Narrow"/>
                <a:cs typeface="Arial Narrow"/>
                <a:sym typeface="Arial Narrow"/>
              </a:rPr>
              <a:t>Demostrar el polimorfismo: Crear objetos de diferentes tipos de transporte y llamar al método estacionar() del garaje.</a:t>
            </a:r>
          </a:p>
        </p:txBody>
      </p:sp>
    </p:spTree>
    <p:extLst>
      <p:ext uri="{BB962C8B-B14F-4D97-AF65-F5344CB8AC3E}">
        <p14:creationId xmlns:p14="http://schemas.microsoft.com/office/powerpoint/2010/main" val="395478713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49" y="521627"/>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SOBRE EL PRINCIPIO DEL POLIMORFISMO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A04FD354-999D-2BD5-DACA-D18A3255FADB}"/>
              </a:ext>
            </a:extLst>
          </p:cNvPr>
          <p:cNvPicPr>
            <a:picLocks noChangeAspect="1"/>
          </p:cNvPicPr>
          <p:nvPr/>
        </p:nvPicPr>
        <p:blipFill>
          <a:blip r:embed="rId3"/>
          <a:stretch>
            <a:fillRect/>
          </a:stretch>
        </p:blipFill>
        <p:spPr>
          <a:xfrm>
            <a:off x="4040158" y="1623798"/>
            <a:ext cx="3700183" cy="4998922"/>
          </a:xfrm>
          <a:prstGeom prst="rect">
            <a:avLst/>
          </a:prstGeom>
        </p:spPr>
      </p:pic>
    </p:spTree>
    <p:extLst>
      <p:ext uri="{BB962C8B-B14F-4D97-AF65-F5344CB8AC3E}">
        <p14:creationId xmlns:p14="http://schemas.microsoft.com/office/powerpoint/2010/main" val="92965655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PRINCIPIO DEL POLIMORFISMO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632450" y="1484656"/>
            <a:ext cx="9643800" cy="3660869"/>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Extensibilidad: Es fácil agregar nuevos tipos de facturas sin modificar el código existente.</a:t>
            </a:r>
          </a:p>
          <a:p>
            <a:pPr marL="800100">
              <a:lnSpc>
                <a:spcPct val="100000"/>
              </a:lnSpc>
            </a:pPr>
            <a:r>
              <a:rPr lang="es-CO" sz="2400" dirty="0">
                <a:latin typeface="Arial Narrow"/>
                <a:ea typeface="Arial Narrow"/>
                <a:cs typeface="Arial Narrow"/>
                <a:sym typeface="Arial Narrow"/>
              </a:rPr>
              <a:t>Flexibilidad: El sistema se adapta a cambios en los requisitos.</a:t>
            </a:r>
          </a:p>
          <a:p>
            <a:pPr marL="800100">
              <a:lnSpc>
                <a:spcPct val="100000"/>
              </a:lnSpc>
            </a:pPr>
            <a:r>
              <a:rPr lang="es-CO" sz="2400" dirty="0">
                <a:latin typeface="Arial Narrow"/>
                <a:ea typeface="Arial Narrow"/>
                <a:cs typeface="Arial Narrow"/>
                <a:sym typeface="Arial Narrow"/>
              </a:rPr>
              <a:t>Reusabilidad: El código se hace más reutilizable al separar las responsabilidades.</a:t>
            </a:r>
          </a:p>
          <a:p>
            <a:pPr marL="800100">
              <a:lnSpc>
                <a:spcPct val="100000"/>
              </a:lnSpc>
            </a:pPr>
            <a:r>
              <a:rPr lang="es-CO" sz="2400" dirty="0">
                <a:latin typeface="Arial Narrow"/>
                <a:ea typeface="Arial Narrow"/>
                <a:cs typeface="Arial Narrow"/>
                <a:sym typeface="Arial Narrow"/>
              </a:rPr>
              <a:t>Mantenibilidad: El código es más fácil de entender y mantener.</a:t>
            </a:r>
          </a:p>
        </p:txBody>
      </p:sp>
    </p:spTree>
    <p:extLst>
      <p:ext uri="{BB962C8B-B14F-4D97-AF65-F5344CB8AC3E}">
        <p14:creationId xmlns:p14="http://schemas.microsoft.com/office/powerpoint/2010/main" val="344123540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FABRICACION PURA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214499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de fabricación pura sugiere que cuando un objeto necesita colaborar con otros objetos, pero no tiene una asociación natural con ellos, se crea un nuevo objeto (a menudo llamado "fabricante" o "</a:t>
            </a:r>
            <a:r>
              <a:rPr lang="es-CO" sz="2400" dirty="0" err="1">
                <a:latin typeface="Arial Narrow"/>
                <a:ea typeface="Arial Narrow"/>
                <a:cs typeface="Arial Narrow"/>
                <a:sym typeface="Arial Narrow"/>
              </a:rPr>
              <a:t>factory</a:t>
            </a:r>
            <a:r>
              <a:rPr lang="es-CO" sz="2400" dirty="0">
                <a:latin typeface="Arial Narrow"/>
                <a:ea typeface="Arial Narrow"/>
                <a:cs typeface="Arial Narrow"/>
                <a:sym typeface="Arial Narrow"/>
              </a:rPr>
              <a:t>") cuya única responsabilidad es conocer a esos otros objetos y crearlos.</a:t>
            </a:r>
          </a:p>
        </p:txBody>
      </p:sp>
    </p:spTree>
    <p:extLst>
      <p:ext uri="{BB962C8B-B14F-4D97-AF65-F5344CB8AC3E}">
        <p14:creationId xmlns:p14="http://schemas.microsoft.com/office/powerpoint/2010/main" val="836013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PRINCIPIO DE FABRICACION PURA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302281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Desacopla objetos: Evita acoplar un objeto directamente a otros que no conoce o no debería conocer.</a:t>
            </a:r>
          </a:p>
          <a:p>
            <a:pPr marL="800100">
              <a:lnSpc>
                <a:spcPct val="100000"/>
              </a:lnSpc>
            </a:pPr>
            <a:r>
              <a:rPr lang="es-CO" sz="2400" dirty="0">
                <a:latin typeface="Arial Narrow"/>
                <a:ea typeface="Arial Narrow"/>
                <a:cs typeface="Arial Narrow"/>
                <a:sym typeface="Arial Narrow"/>
              </a:rPr>
              <a:t>Simplifica interfaces: La interfaz del objeto cliente se vuelve más simple, ya que solo necesita pedirle al fabricante que cree los objetos necesarios.</a:t>
            </a:r>
          </a:p>
          <a:p>
            <a:pPr marL="800100">
              <a:lnSpc>
                <a:spcPct val="100000"/>
              </a:lnSpc>
            </a:pPr>
            <a:r>
              <a:rPr lang="es-CO" sz="2400" dirty="0">
                <a:latin typeface="Arial Narrow"/>
                <a:ea typeface="Arial Narrow"/>
                <a:cs typeface="Arial Narrow"/>
                <a:sym typeface="Arial Narrow"/>
              </a:rPr>
              <a:t>Facilita cambios: Si las clases colaboradoras cambian, solo es necesario actualizar el fabricante.</a:t>
            </a:r>
          </a:p>
        </p:txBody>
      </p:sp>
    </p:spTree>
    <p:extLst>
      <p:ext uri="{BB962C8B-B14F-4D97-AF65-F5344CB8AC3E}">
        <p14:creationId xmlns:p14="http://schemas.microsoft.com/office/powerpoint/2010/main" val="279537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3</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227160"/>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400" dirty="0">
                <a:latin typeface="Arial Narrow"/>
                <a:ea typeface="Arial Narrow"/>
                <a:cs typeface="Arial Narrow"/>
                <a:sym typeface="Arial Narrow"/>
              </a:rPr>
              <a:t>Patrones de comportamiento</a:t>
            </a:r>
          </a:p>
          <a:p>
            <a:pPr marL="1257300" lvl="1">
              <a:lnSpc>
                <a:spcPct val="100000"/>
              </a:lnSpc>
              <a:buFont typeface="+mj-lt"/>
              <a:buAutoNum type="arabicPeriod"/>
            </a:pPr>
            <a:r>
              <a:rPr lang="es-CO" sz="1400" dirty="0" err="1">
                <a:latin typeface="Arial Narrow"/>
                <a:ea typeface="Arial Narrow"/>
                <a:cs typeface="Arial Narrow"/>
                <a:sym typeface="Arial Narrow"/>
              </a:rPr>
              <a:t>Chain</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of</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Responsability</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err="1">
                <a:latin typeface="Arial Narrow"/>
                <a:ea typeface="Arial Narrow"/>
                <a:cs typeface="Arial Narrow"/>
                <a:sym typeface="Arial Narrow"/>
              </a:rPr>
              <a:t>Command</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err="1">
                <a:latin typeface="Arial Narrow"/>
                <a:ea typeface="Arial Narrow"/>
                <a:cs typeface="Arial Narrow"/>
                <a:sym typeface="Arial Narrow"/>
              </a:rPr>
              <a:t>Interpreter</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err="1">
                <a:latin typeface="Arial Narrow"/>
                <a:ea typeface="Arial Narrow"/>
                <a:cs typeface="Arial Narrow"/>
                <a:sym typeface="Arial Narrow"/>
              </a:rPr>
              <a:t>Iterator</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a:latin typeface="Arial Narrow"/>
                <a:ea typeface="Arial Narrow"/>
                <a:cs typeface="Arial Narrow"/>
                <a:sym typeface="Arial Narrow"/>
              </a:rPr>
              <a:t>Mediator</a:t>
            </a:r>
          </a:p>
          <a:p>
            <a:pPr marL="1257300" lvl="1">
              <a:lnSpc>
                <a:spcPct val="100000"/>
              </a:lnSpc>
              <a:buFont typeface="+mj-lt"/>
              <a:buAutoNum type="arabicPeriod"/>
            </a:pPr>
            <a:r>
              <a:rPr lang="es-CO" sz="1400" dirty="0">
                <a:latin typeface="Arial Narrow"/>
                <a:ea typeface="Arial Narrow"/>
                <a:cs typeface="Arial Narrow"/>
                <a:sym typeface="Arial Narrow"/>
              </a:rPr>
              <a:t>Memento</a:t>
            </a:r>
          </a:p>
          <a:p>
            <a:pPr marL="1257300" lvl="1">
              <a:lnSpc>
                <a:spcPct val="100000"/>
              </a:lnSpc>
              <a:buFont typeface="+mj-lt"/>
              <a:buAutoNum type="arabicPeriod"/>
            </a:pPr>
            <a:r>
              <a:rPr lang="es-CO" sz="1400" dirty="0" err="1">
                <a:latin typeface="Arial Narrow"/>
                <a:ea typeface="Arial Narrow"/>
                <a:cs typeface="Arial Narrow"/>
                <a:sym typeface="Arial Narrow"/>
              </a:rPr>
              <a:t>Observer</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err="1">
                <a:latin typeface="Arial Narrow"/>
                <a:ea typeface="Arial Narrow"/>
                <a:cs typeface="Arial Narrow"/>
                <a:sym typeface="Arial Narrow"/>
              </a:rPr>
              <a:t>State</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err="1">
                <a:latin typeface="Arial Narrow"/>
                <a:ea typeface="Arial Narrow"/>
                <a:cs typeface="Arial Narrow"/>
                <a:sym typeface="Arial Narrow"/>
              </a:rPr>
              <a:t>Strategy</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err="1">
                <a:latin typeface="Arial Narrow"/>
                <a:ea typeface="Arial Narrow"/>
                <a:cs typeface="Arial Narrow"/>
                <a:sym typeface="Arial Narrow"/>
              </a:rPr>
              <a:t>Template</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Method</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err="1">
                <a:latin typeface="Arial Narrow"/>
                <a:ea typeface="Arial Narrow"/>
                <a:cs typeface="Arial Narrow"/>
                <a:sym typeface="Arial Narrow"/>
              </a:rPr>
              <a:t>Visitor</a:t>
            </a:r>
            <a:endParaRPr lang="es-CO" sz="1400" dirty="0">
              <a:latin typeface="Arial Narrow"/>
              <a:ea typeface="Arial Narrow"/>
              <a:cs typeface="Arial Narrow"/>
              <a:sym typeface="Arial Narrow"/>
            </a:endParaRPr>
          </a:p>
          <a:p>
            <a:pPr marL="800100">
              <a:lnSpc>
                <a:spcPct val="100000"/>
              </a:lnSpc>
              <a:buFont typeface="+mj-lt"/>
              <a:buAutoNum type="arabicPeriod"/>
            </a:pPr>
            <a:r>
              <a:rPr lang="es-CO" sz="1400" dirty="0">
                <a:latin typeface="Arial Narrow"/>
                <a:ea typeface="Arial Narrow"/>
                <a:cs typeface="Arial Narrow"/>
                <a:sym typeface="Arial Narrow"/>
              </a:rPr>
              <a:t>Patrones de arquitectura de Software</a:t>
            </a:r>
          </a:p>
          <a:p>
            <a:pPr marL="1257300" lvl="1">
              <a:lnSpc>
                <a:spcPct val="100000"/>
              </a:lnSpc>
              <a:buFont typeface="+mj-lt"/>
              <a:buAutoNum type="arabicPeriod"/>
            </a:pPr>
            <a:r>
              <a:rPr lang="es-CO" sz="1400" dirty="0">
                <a:latin typeface="Arial Narrow"/>
                <a:ea typeface="Arial Narrow"/>
                <a:cs typeface="Arial Narrow"/>
                <a:sym typeface="Arial Narrow"/>
              </a:rPr>
              <a:t>Monolítica</a:t>
            </a:r>
          </a:p>
          <a:p>
            <a:pPr marL="1257300" lvl="1">
              <a:lnSpc>
                <a:spcPct val="100000"/>
              </a:lnSpc>
              <a:buFont typeface="+mj-lt"/>
              <a:buAutoNum type="arabicPeriod"/>
            </a:pPr>
            <a:r>
              <a:rPr lang="es-CO" sz="1400" dirty="0">
                <a:latin typeface="Arial Narrow"/>
                <a:ea typeface="Arial Narrow"/>
                <a:cs typeface="Arial Narrow"/>
                <a:sym typeface="Arial Narrow"/>
              </a:rPr>
              <a:t>Cliente – Servidor</a:t>
            </a:r>
          </a:p>
          <a:p>
            <a:pPr marL="1257300" lvl="1">
              <a:lnSpc>
                <a:spcPct val="100000"/>
              </a:lnSpc>
              <a:buFont typeface="+mj-lt"/>
              <a:buAutoNum type="arabicPeriod"/>
            </a:pPr>
            <a:r>
              <a:rPr lang="es-CO" sz="1400" dirty="0">
                <a:latin typeface="Arial Narrow"/>
                <a:ea typeface="Arial Narrow"/>
                <a:cs typeface="Arial Narrow"/>
                <a:sym typeface="Arial Narrow"/>
              </a:rPr>
              <a:t>Microservicios</a:t>
            </a:r>
          </a:p>
          <a:p>
            <a:pPr marL="1257300" lvl="1">
              <a:lnSpc>
                <a:spcPct val="100000"/>
              </a:lnSpc>
              <a:buFont typeface="+mj-lt"/>
              <a:buAutoNum type="arabicPeriod"/>
            </a:pPr>
            <a:r>
              <a:rPr lang="es-CO" sz="1400" dirty="0">
                <a:latin typeface="Arial Narrow"/>
                <a:ea typeface="Arial Narrow"/>
                <a:cs typeface="Arial Narrow"/>
                <a:sym typeface="Arial Narrow"/>
              </a:rPr>
              <a:t>Orientada a eventos</a:t>
            </a:r>
          </a:p>
          <a:p>
            <a:pPr marL="1257300" lvl="1">
              <a:lnSpc>
                <a:spcPct val="100000"/>
              </a:lnSpc>
              <a:buFont typeface="+mj-lt"/>
              <a:buAutoNum type="arabicPeriod"/>
            </a:pPr>
            <a:r>
              <a:rPr lang="es-CO" sz="1400" dirty="0">
                <a:latin typeface="Arial Narrow"/>
                <a:ea typeface="Arial Narrow"/>
                <a:cs typeface="Arial Narrow"/>
                <a:sym typeface="Arial Narrow"/>
              </a:rPr>
              <a:t>MVC</a:t>
            </a:r>
          </a:p>
        </p:txBody>
      </p:sp>
    </p:spTree>
    <p:extLst>
      <p:ext uri="{BB962C8B-B14F-4D97-AF65-F5344CB8AC3E}">
        <p14:creationId xmlns:p14="http://schemas.microsoft.com/office/powerpoint/2010/main" val="340813985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PRINCIPIO DE FABRICACION PURA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6204646" cy="498877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Imagina un simulador de restaurante sencillo. Tenemos clases como Mesa, Camarero y Cocinero. Un Camarero necesita interactuar con una Mesa y un Cocinero para tomar pedidos y servir comida. Sin embargo, un Camarero no debería conocer los detalles de cómo se crea una Mesa o un Cocinero.</a:t>
            </a:r>
          </a:p>
          <a:p>
            <a:pPr marL="800100">
              <a:lnSpc>
                <a:spcPct val="100000"/>
              </a:lnSpc>
            </a:pPr>
            <a:r>
              <a:rPr lang="es-CO" sz="2000" dirty="0" err="1">
                <a:latin typeface="Arial Narrow"/>
                <a:ea typeface="Arial Narrow"/>
                <a:cs typeface="Arial Narrow"/>
                <a:sym typeface="Arial Narrow"/>
              </a:rPr>
              <a:t>FabricaRestaurante</a:t>
            </a:r>
            <a:r>
              <a:rPr lang="es-CO" sz="2000" dirty="0">
                <a:latin typeface="Arial Narrow"/>
                <a:ea typeface="Arial Narrow"/>
                <a:cs typeface="Arial Narrow"/>
                <a:sym typeface="Arial Narrow"/>
              </a:rPr>
              <a:t>: Esta clase se encarga de crear las instancias de Mesa y Cocinero. Es un objeto fabricado específicamente para esta tarea.</a:t>
            </a:r>
          </a:p>
          <a:p>
            <a:pPr marL="800100">
              <a:lnSpc>
                <a:spcPct val="100000"/>
              </a:lnSpc>
            </a:pPr>
            <a:r>
              <a:rPr lang="es-CO" sz="2000" dirty="0">
                <a:latin typeface="Arial Narrow"/>
                <a:ea typeface="Arial Narrow"/>
                <a:cs typeface="Arial Narrow"/>
                <a:sym typeface="Arial Narrow"/>
              </a:rPr>
              <a:t>Camarero: En lugar de crear directamente las instancias de Mesa y Cocinero, el Camarero recibe una instancia de </a:t>
            </a:r>
            <a:r>
              <a:rPr lang="es-CO" sz="2000" dirty="0" err="1">
                <a:latin typeface="Arial Narrow"/>
                <a:ea typeface="Arial Narrow"/>
                <a:cs typeface="Arial Narrow"/>
                <a:sym typeface="Arial Narrow"/>
              </a:rPr>
              <a:t>FabricaRestaurante</a:t>
            </a:r>
            <a:r>
              <a:rPr lang="es-CO" sz="2000" dirty="0">
                <a:latin typeface="Arial Narrow"/>
                <a:ea typeface="Arial Narrow"/>
                <a:cs typeface="Arial Narrow"/>
                <a:sym typeface="Arial Narrow"/>
              </a:rPr>
              <a:t> en su constructor. Esto desacopla al Camarero de los detalles de creación de esos objetos.</a:t>
            </a:r>
          </a:p>
          <a:p>
            <a:pPr indent="0">
              <a:lnSpc>
                <a:spcPct val="100000"/>
              </a:lnSpc>
              <a:buNone/>
            </a:pPr>
            <a:endParaRPr lang="es-CO" sz="2000" dirty="0">
              <a:latin typeface="Arial Narrow"/>
              <a:ea typeface="Arial Narrow"/>
              <a:cs typeface="Arial Narrow"/>
              <a:sym typeface="Arial Narrow"/>
            </a:endParaRPr>
          </a:p>
        </p:txBody>
      </p:sp>
      <p:pic>
        <p:nvPicPr>
          <p:cNvPr id="5" name="Imagen 4">
            <a:extLst>
              <a:ext uri="{FF2B5EF4-FFF2-40B4-BE49-F238E27FC236}">
                <a16:creationId xmlns:a16="http://schemas.microsoft.com/office/drawing/2014/main" id="{3C2096FF-3305-381B-ED6F-8480E019C11C}"/>
              </a:ext>
            </a:extLst>
          </p:cNvPr>
          <p:cNvPicPr>
            <a:picLocks noChangeAspect="1"/>
          </p:cNvPicPr>
          <p:nvPr/>
        </p:nvPicPr>
        <p:blipFill>
          <a:blip r:embed="rId3"/>
          <a:stretch>
            <a:fillRect/>
          </a:stretch>
        </p:blipFill>
        <p:spPr>
          <a:xfrm>
            <a:off x="7306056" y="1484656"/>
            <a:ext cx="3106662" cy="4459065"/>
          </a:xfrm>
          <a:prstGeom prst="rect">
            <a:avLst/>
          </a:prstGeom>
        </p:spPr>
      </p:pic>
      <p:pic>
        <p:nvPicPr>
          <p:cNvPr id="6" name="Imagen 5">
            <a:extLst>
              <a:ext uri="{FF2B5EF4-FFF2-40B4-BE49-F238E27FC236}">
                <a16:creationId xmlns:a16="http://schemas.microsoft.com/office/drawing/2014/main" id="{27312DE8-2501-19FD-8625-FD4DBDC4AE5B}"/>
              </a:ext>
            </a:extLst>
          </p:cNvPr>
          <p:cNvPicPr>
            <a:picLocks noChangeAspect="1"/>
          </p:cNvPicPr>
          <p:nvPr/>
        </p:nvPicPr>
        <p:blipFill>
          <a:blip r:embed="rId4"/>
          <a:stretch>
            <a:fillRect/>
          </a:stretch>
        </p:blipFill>
        <p:spPr>
          <a:xfrm>
            <a:off x="7306056" y="6042965"/>
            <a:ext cx="3106662" cy="328858"/>
          </a:xfrm>
          <a:prstGeom prst="rect">
            <a:avLst/>
          </a:prstGeom>
        </p:spPr>
      </p:pic>
    </p:spTree>
    <p:extLst>
      <p:ext uri="{BB962C8B-B14F-4D97-AF65-F5344CB8AC3E}">
        <p14:creationId xmlns:p14="http://schemas.microsoft.com/office/powerpoint/2010/main" val="14369507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DEL PRINCIPIO DE FABRICACION PURA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501620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Simulador de un sistema de pedidos de una tienda online.</a:t>
            </a:r>
          </a:p>
          <a:p>
            <a:pPr indent="0">
              <a:lnSpc>
                <a:spcPct val="100000"/>
              </a:lnSpc>
              <a:buNone/>
            </a:pPr>
            <a:r>
              <a:rPr lang="es-CO" sz="2200" dirty="0">
                <a:latin typeface="Arial Narrow"/>
                <a:ea typeface="Arial Narrow"/>
                <a:cs typeface="Arial Narrow"/>
                <a:sym typeface="Arial Narrow"/>
              </a:rPr>
              <a:t>Clases:</a:t>
            </a:r>
          </a:p>
          <a:p>
            <a:pPr marL="800100">
              <a:lnSpc>
                <a:spcPct val="100000"/>
              </a:lnSpc>
            </a:pPr>
            <a:r>
              <a:rPr lang="es-CO" sz="2200" dirty="0">
                <a:latin typeface="Arial Narrow"/>
                <a:ea typeface="Arial Narrow"/>
                <a:cs typeface="Arial Narrow"/>
                <a:sym typeface="Arial Narrow"/>
              </a:rPr>
              <a:t>Pedido: Representa un pedido con propiedades como ID, fecha, cliente y una lista de productos.</a:t>
            </a:r>
          </a:p>
          <a:p>
            <a:pPr marL="800100">
              <a:lnSpc>
                <a:spcPct val="100000"/>
              </a:lnSpc>
            </a:pPr>
            <a:r>
              <a:rPr lang="es-CO" sz="2200" dirty="0">
                <a:latin typeface="Arial Narrow"/>
                <a:ea typeface="Arial Narrow"/>
                <a:cs typeface="Arial Narrow"/>
                <a:sym typeface="Arial Narrow"/>
              </a:rPr>
              <a:t>Producto: Representa un producto con propiedades como nombre, precio y cantidad.</a:t>
            </a:r>
          </a:p>
          <a:p>
            <a:pPr marL="800100">
              <a:lnSpc>
                <a:spcPct val="100000"/>
              </a:lnSpc>
            </a:pPr>
            <a:r>
              <a:rPr lang="es-CO" sz="2200" dirty="0">
                <a:latin typeface="Arial Narrow"/>
                <a:ea typeface="Arial Narrow"/>
                <a:cs typeface="Arial Narrow"/>
                <a:sym typeface="Arial Narrow"/>
              </a:rPr>
              <a:t>Cliente: Representa un cliente con propiedades como nombre y dirección.</a:t>
            </a:r>
          </a:p>
          <a:p>
            <a:pPr marL="800100">
              <a:lnSpc>
                <a:spcPct val="100000"/>
              </a:lnSpc>
            </a:pPr>
            <a:r>
              <a:rPr lang="es-CO" sz="2200" dirty="0" err="1">
                <a:latin typeface="Arial Narrow"/>
                <a:ea typeface="Arial Narrow"/>
                <a:cs typeface="Arial Narrow"/>
                <a:sym typeface="Arial Narrow"/>
              </a:rPr>
              <a:t>FabricaPedidos</a:t>
            </a:r>
            <a:r>
              <a:rPr lang="es-CO" sz="2200" dirty="0">
                <a:latin typeface="Arial Narrow"/>
                <a:ea typeface="Arial Narrow"/>
                <a:cs typeface="Arial Narrow"/>
                <a:sym typeface="Arial Narrow"/>
              </a:rPr>
              <a:t>: Clase encargada de crear instancias de Pedido, Producto y Cliente.</a:t>
            </a:r>
          </a:p>
          <a:p>
            <a:pPr indent="0">
              <a:lnSpc>
                <a:spcPct val="100000"/>
              </a:lnSpc>
              <a:buNone/>
            </a:pPr>
            <a:r>
              <a:rPr lang="es-CO" sz="2200" dirty="0">
                <a:latin typeface="Arial Narrow"/>
                <a:ea typeface="Arial Narrow"/>
                <a:cs typeface="Arial Narrow"/>
                <a:sym typeface="Arial Narrow"/>
              </a:rPr>
              <a:t>Método:</a:t>
            </a:r>
          </a:p>
          <a:p>
            <a:pPr marL="800100">
              <a:lnSpc>
                <a:spcPct val="100000"/>
              </a:lnSpc>
            </a:pPr>
            <a:r>
              <a:rPr lang="es-CO" sz="2200" dirty="0" err="1">
                <a:latin typeface="Arial Narrow"/>
                <a:ea typeface="Arial Narrow"/>
                <a:cs typeface="Arial Narrow"/>
                <a:sym typeface="Arial Narrow"/>
              </a:rPr>
              <a:t>FabricaPedidos.crearPedido</a:t>
            </a:r>
            <a:r>
              <a:rPr lang="es-CO" sz="2200" dirty="0">
                <a:latin typeface="Arial Narrow"/>
                <a:ea typeface="Arial Narrow"/>
                <a:cs typeface="Arial Narrow"/>
                <a:sym typeface="Arial Narrow"/>
              </a:rPr>
              <a:t>(cliente, productos): Recibe un objeto Cliente y una lista de objetos Producto y devuelve un nuevo objeto Pedido.</a:t>
            </a:r>
          </a:p>
        </p:txBody>
      </p:sp>
    </p:spTree>
    <p:extLst>
      <p:ext uri="{BB962C8B-B14F-4D97-AF65-F5344CB8AC3E}">
        <p14:creationId xmlns:p14="http://schemas.microsoft.com/office/powerpoint/2010/main" val="306522581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DEL PRINCIPIO DE FABRICACION PURA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8" name="Imagen 7">
            <a:extLst>
              <a:ext uri="{FF2B5EF4-FFF2-40B4-BE49-F238E27FC236}">
                <a16:creationId xmlns:a16="http://schemas.microsoft.com/office/drawing/2014/main" id="{489D01B0-6D28-13A2-70AB-02DF9C7C8544}"/>
              </a:ext>
            </a:extLst>
          </p:cNvPr>
          <p:cNvPicPr>
            <a:picLocks noChangeAspect="1"/>
          </p:cNvPicPr>
          <p:nvPr/>
        </p:nvPicPr>
        <p:blipFill>
          <a:blip r:embed="rId3"/>
          <a:stretch>
            <a:fillRect/>
          </a:stretch>
        </p:blipFill>
        <p:spPr>
          <a:xfrm>
            <a:off x="3629025" y="1623798"/>
            <a:ext cx="4933950" cy="5133975"/>
          </a:xfrm>
          <a:prstGeom prst="rect">
            <a:avLst/>
          </a:prstGeom>
        </p:spPr>
      </p:pic>
    </p:spTree>
    <p:extLst>
      <p:ext uri="{BB962C8B-B14F-4D97-AF65-F5344CB8AC3E}">
        <p14:creationId xmlns:p14="http://schemas.microsoft.com/office/powerpoint/2010/main" val="229288914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DE INDIRECCIÓN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209012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de indirección en GRASP sugiere que cuando se necesita reducir el acoplamiento entre dos clases, se introduce una clase intermedia que actúa como intermediario. Esta clase intermedia, a menudo llamada "indirección", se encarga de manejar la comunicación entre las dos clases originales.</a:t>
            </a:r>
          </a:p>
        </p:txBody>
      </p:sp>
    </p:spTree>
    <p:extLst>
      <p:ext uri="{BB962C8B-B14F-4D97-AF65-F5344CB8AC3E}">
        <p14:creationId xmlns:p14="http://schemas.microsoft.com/office/powerpoint/2010/main" val="347401378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PRINCIPIO DE INDIRECCIÓN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288565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Reducir acoplamiento: Al introducir una clase intermedia, se desacopla a las dos clases originales, haciendo que sean menos dependientes entre sí.</a:t>
            </a:r>
          </a:p>
          <a:p>
            <a:pPr marL="800100">
              <a:lnSpc>
                <a:spcPct val="100000"/>
              </a:lnSpc>
            </a:pPr>
            <a:r>
              <a:rPr lang="es-CO" sz="2400" dirty="0">
                <a:latin typeface="Arial Narrow"/>
                <a:ea typeface="Arial Narrow"/>
                <a:cs typeface="Arial Narrow"/>
                <a:sym typeface="Arial Narrow"/>
              </a:rPr>
              <a:t>Facilitar cambios: Si una de las clases originales cambia, solo se necesita modificar la clase de indirección.</a:t>
            </a:r>
          </a:p>
          <a:p>
            <a:pPr marL="800100">
              <a:lnSpc>
                <a:spcPct val="100000"/>
              </a:lnSpc>
            </a:pPr>
            <a:r>
              <a:rPr lang="es-CO" sz="2400" dirty="0">
                <a:latin typeface="Arial Narrow"/>
                <a:ea typeface="Arial Narrow"/>
                <a:cs typeface="Arial Narrow"/>
                <a:sym typeface="Arial Narrow"/>
              </a:rPr>
              <a:t>Promover la reutilización: La clase de indirección puede ser reutilizada en otros contextos similares.</a:t>
            </a:r>
          </a:p>
        </p:txBody>
      </p:sp>
    </p:spTree>
    <p:extLst>
      <p:ext uri="{BB962C8B-B14F-4D97-AF65-F5344CB8AC3E}">
        <p14:creationId xmlns:p14="http://schemas.microsoft.com/office/powerpoint/2010/main" val="111873753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PRINCIPIO DE INDIRECCIÓN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5683438" cy="497963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Imaginemos un sistema de notificaciones donde un Usuario puede subscribirse a diferentes tipos de Notificación. Sin embargo, no queremos que el Usuario conozca el detalle de cómo se envían las notificaciones (por correo electrónico, SMS, etc.)</a:t>
            </a:r>
          </a:p>
          <a:p>
            <a:pPr marL="742950" indent="-285750">
              <a:lnSpc>
                <a:spcPct val="100000"/>
              </a:lnSpc>
            </a:pPr>
            <a:r>
              <a:rPr lang="es-CO" sz="1800" dirty="0">
                <a:latin typeface="Arial Narrow"/>
                <a:ea typeface="Arial Narrow"/>
                <a:cs typeface="Arial Narrow"/>
                <a:sym typeface="Arial Narrow"/>
              </a:rPr>
              <a:t>Notificador: Esta clase actúa como intermediario entre el Usuario y las clases que realmente envían las notificaciones (</a:t>
            </a:r>
            <a:r>
              <a:rPr lang="es-CO" sz="1800" dirty="0" err="1">
                <a:latin typeface="Arial Narrow"/>
                <a:ea typeface="Arial Narrow"/>
                <a:cs typeface="Arial Narrow"/>
                <a:sym typeface="Arial Narrow"/>
              </a:rPr>
              <a:t>EnviadorCorreo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EnviadorSMS</a:t>
            </a:r>
            <a:r>
              <a:rPr lang="es-CO" sz="1800" dirty="0">
                <a:latin typeface="Arial Narrow"/>
                <a:ea typeface="Arial Narrow"/>
                <a:cs typeface="Arial Narrow"/>
                <a:sym typeface="Arial Narrow"/>
              </a:rPr>
              <a:t>).</a:t>
            </a:r>
          </a:p>
          <a:p>
            <a:pPr marL="742950" indent="-285750">
              <a:lnSpc>
                <a:spcPct val="100000"/>
              </a:lnSpc>
            </a:pPr>
            <a:r>
              <a:rPr lang="es-CO" sz="1800" dirty="0">
                <a:latin typeface="Arial Narrow"/>
                <a:ea typeface="Arial Narrow"/>
                <a:cs typeface="Arial Narrow"/>
                <a:sym typeface="Arial Narrow"/>
              </a:rPr>
              <a:t>Usuario: El Usuario solo conoce al Notificador y le pide que envíe la notificación. No necesita saber cómo se envía la notificación.</a:t>
            </a:r>
          </a:p>
          <a:p>
            <a:pPr marL="742950" indent="-285750">
              <a:lnSpc>
                <a:spcPct val="100000"/>
              </a:lnSpc>
            </a:pPr>
            <a:r>
              <a:rPr lang="es-CO" sz="1800" dirty="0">
                <a:latin typeface="Arial Narrow"/>
                <a:ea typeface="Arial Narrow"/>
                <a:cs typeface="Arial Narrow"/>
                <a:sym typeface="Arial Narrow"/>
              </a:rPr>
              <a:t>Flexibilidad: Podemos agregar nuevos métodos de envío de notificaciones (por ejemplo, notificaciones </a:t>
            </a:r>
            <a:r>
              <a:rPr lang="es-CO" sz="1800" dirty="0" err="1">
                <a:latin typeface="Arial Narrow"/>
                <a:ea typeface="Arial Narrow"/>
                <a:cs typeface="Arial Narrow"/>
                <a:sym typeface="Arial Narrow"/>
              </a:rPr>
              <a:t>push</a:t>
            </a:r>
            <a:r>
              <a:rPr lang="es-CO" sz="1800" dirty="0">
                <a:latin typeface="Arial Narrow"/>
                <a:ea typeface="Arial Narrow"/>
                <a:cs typeface="Arial Narrow"/>
                <a:sym typeface="Arial Narrow"/>
              </a:rPr>
              <a:t>) sin modificar la clase Usuario. Solo necesitamos agregar una nueva clase de envío y actualizar el Notificador.</a:t>
            </a:r>
          </a:p>
        </p:txBody>
      </p:sp>
      <p:pic>
        <p:nvPicPr>
          <p:cNvPr id="4" name="Imagen 3">
            <a:extLst>
              <a:ext uri="{FF2B5EF4-FFF2-40B4-BE49-F238E27FC236}">
                <a16:creationId xmlns:a16="http://schemas.microsoft.com/office/drawing/2014/main" id="{89FDDB23-296A-A9F9-0CD9-636485BC90C4}"/>
              </a:ext>
            </a:extLst>
          </p:cNvPr>
          <p:cNvPicPr>
            <a:picLocks noChangeAspect="1"/>
          </p:cNvPicPr>
          <p:nvPr/>
        </p:nvPicPr>
        <p:blipFill>
          <a:blip r:embed="rId3"/>
          <a:stretch>
            <a:fillRect/>
          </a:stretch>
        </p:blipFill>
        <p:spPr>
          <a:xfrm>
            <a:off x="6742178" y="1876539"/>
            <a:ext cx="4045749" cy="4471225"/>
          </a:xfrm>
          <a:prstGeom prst="rect">
            <a:avLst/>
          </a:prstGeom>
        </p:spPr>
      </p:pic>
    </p:spTree>
    <p:extLst>
      <p:ext uri="{BB962C8B-B14F-4D97-AF65-F5344CB8AC3E}">
        <p14:creationId xmlns:p14="http://schemas.microsoft.com/office/powerpoint/2010/main" val="189479791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PRINCIPIO DE INDIRECCIÓN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288565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Cuando una clase necesita comunicarse con otra clase, pero no debería conocer los detalles internos de esa clase.</a:t>
            </a:r>
          </a:p>
          <a:p>
            <a:pPr marL="800100">
              <a:lnSpc>
                <a:spcPct val="100000"/>
              </a:lnSpc>
            </a:pPr>
            <a:r>
              <a:rPr lang="es-CO" sz="2400" dirty="0">
                <a:latin typeface="Arial Narrow"/>
                <a:ea typeface="Arial Narrow"/>
                <a:cs typeface="Arial Narrow"/>
                <a:sym typeface="Arial Narrow"/>
              </a:rPr>
              <a:t>Cuando se espera que la relación entre dos clases cambie en el futuro.</a:t>
            </a:r>
          </a:p>
          <a:p>
            <a:pPr marL="800100">
              <a:lnSpc>
                <a:spcPct val="100000"/>
              </a:lnSpc>
            </a:pPr>
            <a:r>
              <a:rPr lang="es-CO" sz="2400" dirty="0">
                <a:latin typeface="Arial Narrow"/>
                <a:ea typeface="Arial Narrow"/>
                <a:cs typeface="Arial Narrow"/>
                <a:sym typeface="Arial Narrow"/>
              </a:rPr>
              <a:t>Cuando se quiere promover la reutilización de código.</a:t>
            </a:r>
          </a:p>
        </p:txBody>
      </p:sp>
    </p:spTree>
    <p:extLst>
      <p:ext uri="{BB962C8B-B14F-4D97-AF65-F5344CB8AC3E}">
        <p14:creationId xmlns:p14="http://schemas.microsoft.com/office/powerpoint/2010/main" val="103271601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DEL PRINCIPIO DE INDIRECCIÓN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353488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Clases:</a:t>
            </a:r>
          </a:p>
          <a:p>
            <a:pPr marL="800100">
              <a:lnSpc>
                <a:spcPct val="100000"/>
              </a:lnSpc>
            </a:pPr>
            <a:r>
              <a:rPr lang="es-CO" sz="2400" dirty="0" err="1">
                <a:latin typeface="Arial Narrow"/>
                <a:ea typeface="Arial Narrow"/>
                <a:cs typeface="Arial Narrow"/>
                <a:sym typeface="Arial Narrow"/>
              </a:rPr>
              <a:t>CorreoElectronico</a:t>
            </a:r>
            <a:r>
              <a:rPr lang="es-CO" sz="2400" dirty="0">
                <a:latin typeface="Arial Narrow"/>
                <a:ea typeface="Arial Narrow"/>
                <a:cs typeface="Arial Narrow"/>
                <a:sym typeface="Arial Narrow"/>
              </a:rPr>
              <a:t>: Representa un correo electrónico con propiedades como destinatario, asunto y cuerpo.</a:t>
            </a:r>
          </a:p>
          <a:p>
            <a:pPr marL="800100">
              <a:lnSpc>
                <a:spcPct val="100000"/>
              </a:lnSpc>
            </a:pPr>
            <a:r>
              <a:rPr lang="es-CO" sz="2400" dirty="0" err="1">
                <a:latin typeface="Arial Narrow"/>
                <a:ea typeface="Arial Narrow"/>
                <a:cs typeface="Arial Narrow"/>
                <a:sym typeface="Arial Narrow"/>
              </a:rPr>
              <a:t>EnviadorCorreo</a:t>
            </a:r>
            <a:r>
              <a:rPr lang="es-CO" sz="2400" dirty="0">
                <a:latin typeface="Arial Narrow"/>
                <a:ea typeface="Arial Narrow"/>
                <a:cs typeface="Arial Narrow"/>
                <a:sym typeface="Arial Narrow"/>
              </a:rPr>
              <a:t>: Clase encargada de enviar correos electrónicos utilizando un servicio de correo electrónico (por ejemplo, SMTP).</a:t>
            </a:r>
          </a:p>
          <a:p>
            <a:pPr marL="800100">
              <a:lnSpc>
                <a:spcPct val="100000"/>
              </a:lnSpc>
            </a:pPr>
            <a:r>
              <a:rPr lang="es-CO" sz="2400" dirty="0">
                <a:latin typeface="Arial Narrow"/>
                <a:ea typeface="Arial Narrow"/>
                <a:cs typeface="Arial Narrow"/>
                <a:sym typeface="Arial Narrow"/>
              </a:rPr>
              <a:t>Indirección: Una clase que actúe como intermediario entre el resto del sistema y el </a:t>
            </a:r>
            <a:r>
              <a:rPr lang="es-CO" sz="2400" dirty="0" err="1">
                <a:latin typeface="Arial Narrow"/>
                <a:ea typeface="Arial Narrow"/>
                <a:cs typeface="Arial Narrow"/>
                <a:sym typeface="Arial Narrow"/>
              </a:rPr>
              <a:t>EnviadorCorreo</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30092354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DEL PRINCIPIO DE INDIRECCIÓN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7B696AF4-010C-7167-E450-9D6C13FC6387}"/>
              </a:ext>
            </a:extLst>
          </p:cNvPr>
          <p:cNvPicPr>
            <a:picLocks noChangeAspect="1"/>
          </p:cNvPicPr>
          <p:nvPr/>
        </p:nvPicPr>
        <p:blipFill>
          <a:blip r:embed="rId3"/>
          <a:stretch>
            <a:fillRect/>
          </a:stretch>
        </p:blipFill>
        <p:spPr>
          <a:xfrm>
            <a:off x="2320861" y="1703816"/>
            <a:ext cx="6813995" cy="4948940"/>
          </a:xfrm>
          <a:prstGeom prst="rect">
            <a:avLst/>
          </a:prstGeom>
        </p:spPr>
      </p:pic>
    </p:spTree>
    <p:extLst>
      <p:ext uri="{BB962C8B-B14F-4D97-AF65-F5344CB8AC3E}">
        <p14:creationId xmlns:p14="http://schemas.microsoft.com/office/powerpoint/2010/main" val="178282832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DE VARIACIONES PROTEGIDAS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23553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de variaciones protegidas en GRASP busca identificar las partes de un sistema que son más propensas a cambiar y encapsularlas de manera que los cambios futuros tengan un impacto mínimo en el resto del sistema. En otras palabras, este principio se enfoca en proteger las partes estables de un sistema de las partes que son más volátiles.</a:t>
            </a:r>
          </a:p>
        </p:txBody>
      </p:sp>
    </p:spTree>
    <p:extLst>
      <p:ext uri="{BB962C8B-B14F-4D97-AF65-F5344CB8AC3E}">
        <p14:creationId xmlns:p14="http://schemas.microsoft.com/office/powerpoint/2010/main" val="3553080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HISTORIA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258390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La ingeniería del software es una disciplina relativamente joven, pero su impacto en el mundo actual es innegable. Sus raíces se remontan a los primeros días de la computación, cuando los programadores comenzaron a darse cuenta de la complejidad creciente de los sistemas de software y la necesidad de abordarlos de manera más sistemática y disciplinada.</a:t>
            </a:r>
          </a:p>
        </p:txBody>
      </p:sp>
    </p:spTree>
    <p:extLst>
      <p:ext uri="{BB962C8B-B14F-4D97-AF65-F5344CB8AC3E}">
        <p14:creationId xmlns:p14="http://schemas.microsoft.com/office/powerpoint/2010/main" val="21427633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PRINCIPIO DE VARIACIONES PROTEGIDAS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287651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Mantenibilidad: Facilita la modificación y actualización del sistema a lo largo del tiempo.</a:t>
            </a:r>
          </a:p>
          <a:p>
            <a:pPr marL="800100">
              <a:lnSpc>
                <a:spcPct val="100000"/>
              </a:lnSpc>
            </a:pPr>
            <a:r>
              <a:rPr lang="es-CO" sz="2400" dirty="0">
                <a:latin typeface="Arial Narrow"/>
                <a:ea typeface="Arial Narrow"/>
                <a:cs typeface="Arial Narrow"/>
                <a:sym typeface="Arial Narrow"/>
              </a:rPr>
              <a:t>Flexibilidad: Permite adaptarse a nuevos requisitos sin reescribir grandes porciones de código.</a:t>
            </a:r>
          </a:p>
          <a:p>
            <a:pPr marL="800100">
              <a:lnSpc>
                <a:spcPct val="100000"/>
              </a:lnSpc>
            </a:pPr>
            <a:r>
              <a:rPr lang="es-CO" sz="2400" dirty="0">
                <a:latin typeface="Arial Narrow"/>
                <a:ea typeface="Arial Narrow"/>
                <a:cs typeface="Arial Narrow"/>
                <a:sym typeface="Arial Narrow"/>
              </a:rPr>
              <a:t>Reducción de riesgos: Minimiza la propagación de errores cuando se realizan cambios.</a:t>
            </a:r>
          </a:p>
        </p:txBody>
      </p:sp>
    </p:spTree>
    <p:extLst>
      <p:ext uri="{BB962C8B-B14F-4D97-AF65-F5344CB8AC3E}">
        <p14:creationId xmlns:p14="http://schemas.microsoft.com/office/powerpoint/2010/main" val="238834142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PRINCIPIO DE VARIACIONES PROTEGIDAS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5875462" cy="501620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Imaginemos un sistema de facturación que debe calcular impuestos de diferentes formas según el país. Si esperamos que las leyes fiscales cambien con frecuencia, podemos aplicar el principio de variaciones protegidas de la siguiente manera. </a:t>
            </a:r>
          </a:p>
          <a:p>
            <a:pPr marL="800100">
              <a:lnSpc>
                <a:spcPct val="100000"/>
              </a:lnSpc>
            </a:pPr>
            <a:r>
              <a:rPr lang="es-CO" sz="2000" dirty="0">
                <a:latin typeface="Arial Narrow"/>
                <a:ea typeface="Arial Narrow"/>
                <a:cs typeface="Arial Narrow"/>
                <a:sym typeface="Arial Narrow"/>
              </a:rPr>
              <a:t>Interfaz </a:t>
            </a:r>
            <a:r>
              <a:rPr lang="es-CO" sz="2000" dirty="0" err="1">
                <a:latin typeface="Arial Narrow"/>
                <a:ea typeface="Arial Narrow"/>
                <a:cs typeface="Arial Narrow"/>
                <a:sym typeface="Arial Narrow"/>
              </a:rPr>
              <a:t>CalculadorImpuestos</a:t>
            </a:r>
            <a:r>
              <a:rPr lang="es-CO" sz="2000" dirty="0">
                <a:latin typeface="Arial Narrow"/>
                <a:ea typeface="Arial Narrow"/>
                <a:cs typeface="Arial Narrow"/>
                <a:sym typeface="Arial Narrow"/>
              </a:rPr>
              <a:t>: Define un contrato para calcular impuestos, aislando la lógica de cálculo.</a:t>
            </a:r>
          </a:p>
          <a:p>
            <a:pPr marL="800100">
              <a:lnSpc>
                <a:spcPct val="100000"/>
              </a:lnSpc>
            </a:pPr>
            <a:r>
              <a:rPr lang="es-CO" sz="2000" dirty="0">
                <a:latin typeface="Arial Narrow"/>
                <a:ea typeface="Arial Narrow"/>
                <a:cs typeface="Arial Narrow"/>
                <a:sym typeface="Arial Narrow"/>
              </a:rPr>
              <a:t>Implementaciones concretas: Cada implementación concreta (España, EEUU, etc.) se adapta a las reglas fiscales específicas de cada país.</a:t>
            </a:r>
          </a:p>
          <a:p>
            <a:pPr marL="800100">
              <a:lnSpc>
                <a:spcPct val="100000"/>
              </a:lnSpc>
            </a:pPr>
            <a:r>
              <a:rPr lang="es-CO" sz="2000" dirty="0">
                <a:latin typeface="Arial Narrow"/>
                <a:ea typeface="Arial Narrow"/>
                <a:cs typeface="Arial Narrow"/>
                <a:sym typeface="Arial Narrow"/>
              </a:rPr>
              <a:t>Clase Factura: La clase Factura utiliza una instancia de </a:t>
            </a:r>
            <a:r>
              <a:rPr lang="es-CO" sz="2000" dirty="0" err="1">
                <a:latin typeface="Arial Narrow"/>
                <a:ea typeface="Arial Narrow"/>
                <a:cs typeface="Arial Narrow"/>
                <a:sym typeface="Arial Narrow"/>
              </a:rPr>
              <a:t>CalculadorImpuestos</a:t>
            </a:r>
            <a:r>
              <a:rPr lang="es-CO" sz="2000" dirty="0">
                <a:latin typeface="Arial Narrow"/>
                <a:ea typeface="Arial Narrow"/>
                <a:cs typeface="Arial Narrow"/>
                <a:sym typeface="Arial Narrow"/>
              </a:rPr>
              <a:t> para calcular el impuesto.</a:t>
            </a:r>
          </a:p>
        </p:txBody>
      </p:sp>
      <p:pic>
        <p:nvPicPr>
          <p:cNvPr id="7" name="Imagen 6">
            <a:extLst>
              <a:ext uri="{FF2B5EF4-FFF2-40B4-BE49-F238E27FC236}">
                <a16:creationId xmlns:a16="http://schemas.microsoft.com/office/drawing/2014/main" id="{D5A8FE47-0F94-F79B-013D-8F0569BA1DC7}"/>
              </a:ext>
            </a:extLst>
          </p:cNvPr>
          <p:cNvPicPr>
            <a:picLocks noChangeAspect="1"/>
          </p:cNvPicPr>
          <p:nvPr/>
        </p:nvPicPr>
        <p:blipFill>
          <a:blip r:embed="rId3"/>
          <a:stretch>
            <a:fillRect/>
          </a:stretch>
        </p:blipFill>
        <p:spPr>
          <a:xfrm>
            <a:off x="6745224" y="2020824"/>
            <a:ext cx="4529872" cy="3843528"/>
          </a:xfrm>
          <a:prstGeom prst="rect">
            <a:avLst/>
          </a:prstGeom>
        </p:spPr>
      </p:pic>
    </p:spTree>
    <p:extLst>
      <p:ext uri="{BB962C8B-B14F-4D97-AF65-F5344CB8AC3E}">
        <p14:creationId xmlns:p14="http://schemas.microsoft.com/office/powerpoint/2010/main" val="317823582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PRINCIPIO DE VARIACIONES PROTEGIDAS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348001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Interfaces: Definir interfaces para encapsular conceptos que puedan variar.</a:t>
            </a:r>
          </a:p>
          <a:p>
            <a:pPr marL="800100">
              <a:lnSpc>
                <a:spcPct val="100000"/>
              </a:lnSpc>
            </a:pPr>
            <a:r>
              <a:rPr lang="es-CO" sz="2400" dirty="0">
                <a:latin typeface="Arial Narrow"/>
                <a:ea typeface="Arial Narrow"/>
                <a:cs typeface="Arial Narrow"/>
                <a:sym typeface="Arial Narrow"/>
              </a:rPr>
              <a:t>Herencia: Utilizar la herencia para crear jerarquías de clases y promover la reutilización de código.</a:t>
            </a:r>
          </a:p>
          <a:p>
            <a:pPr marL="800100">
              <a:lnSpc>
                <a:spcPct val="100000"/>
              </a:lnSpc>
            </a:pPr>
            <a:r>
              <a:rPr lang="es-CO" sz="2400" dirty="0">
                <a:latin typeface="Arial Narrow"/>
                <a:ea typeface="Arial Narrow"/>
                <a:cs typeface="Arial Narrow"/>
                <a:sym typeface="Arial Narrow"/>
              </a:rPr>
              <a:t>Composición: Componer objetos en lugar de heredarlos para lograr una mayor flexibilidad.</a:t>
            </a:r>
          </a:p>
          <a:p>
            <a:pPr marL="800100">
              <a:lnSpc>
                <a:spcPct val="100000"/>
              </a:lnSpc>
            </a:pPr>
            <a:r>
              <a:rPr lang="es-CO" sz="2400" dirty="0">
                <a:latin typeface="Arial Narrow"/>
                <a:ea typeface="Arial Narrow"/>
                <a:cs typeface="Arial Narrow"/>
                <a:sym typeface="Arial Narrow"/>
              </a:rPr>
              <a:t>Patrones de diseño: Utilizar patrones como </a:t>
            </a:r>
            <a:r>
              <a:rPr lang="es-CO" sz="2400" dirty="0" err="1">
                <a:latin typeface="Arial Narrow"/>
                <a:ea typeface="Arial Narrow"/>
                <a:cs typeface="Arial Narrow"/>
                <a:sym typeface="Arial Narrow"/>
              </a:rPr>
              <a:t>Strategy</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State</a:t>
            </a:r>
            <a:r>
              <a:rPr lang="es-CO" sz="2400" dirty="0">
                <a:latin typeface="Arial Narrow"/>
                <a:ea typeface="Arial Narrow"/>
                <a:cs typeface="Arial Narrow"/>
                <a:sym typeface="Arial Narrow"/>
              </a:rPr>
              <a:t> y Factory para gestionar variaciones.</a:t>
            </a:r>
          </a:p>
        </p:txBody>
      </p:sp>
    </p:spTree>
    <p:extLst>
      <p:ext uri="{BB962C8B-B14F-4D97-AF65-F5344CB8AC3E}">
        <p14:creationId xmlns:p14="http://schemas.microsoft.com/office/powerpoint/2010/main" val="333835986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SOBRE EL PRINCIPIO DE VARIACIONES PROTEGIDAS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434869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Sistema de envió de notificaciones.</a:t>
            </a:r>
          </a:p>
          <a:p>
            <a:pPr indent="0">
              <a:lnSpc>
                <a:spcPct val="100000"/>
              </a:lnSpc>
              <a:buNone/>
            </a:pPr>
            <a:r>
              <a:rPr lang="es-CO" sz="2400" dirty="0">
                <a:latin typeface="Arial Narrow"/>
                <a:ea typeface="Arial Narrow"/>
                <a:cs typeface="Arial Narrow"/>
                <a:sym typeface="Arial Narrow"/>
              </a:rPr>
              <a:t>Clases:</a:t>
            </a:r>
          </a:p>
          <a:p>
            <a:pPr marL="800100">
              <a:lnSpc>
                <a:spcPct val="100000"/>
              </a:lnSpc>
            </a:pPr>
            <a:r>
              <a:rPr lang="es-CO" sz="2400" dirty="0" err="1">
                <a:latin typeface="Arial Narrow"/>
                <a:ea typeface="Arial Narrow"/>
                <a:cs typeface="Arial Narrow"/>
                <a:sym typeface="Arial Narrow"/>
              </a:rPr>
              <a:t>Notificacion</a:t>
            </a:r>
            <a:r>
              <a:rPr lang="es-CO" sz="2400" dirty="0">
                <a:latin typeface="Arial Narrow"/>
                <a:ea typeface="Arial Narrow"/>
                <a:cs typeface="Arial Narrow"/>
                <a:sym typeface="Arial Narrow"/>
              </a:rPr>
              <a:t>: Representa una notificación con propiedades como título y cuerpo.</a:t>
            </a:r>
          </a:p>
          <a:p>
            <a:pPr marL="800100">
              <a:lnSpc>
                <a:spcPct val="100000"/>
              </a:lnSpc>
            </a:pPr>
            <a:r>
              <a:rPr lang="es-CO" sz="2400" dirty="0" err="1">
                <a:latin typeface="Arial Narrow"/>
                <a:ea typeface="Arial Narrow"/>
                <a:cs typeface="Arial Narrow"/>
                <a:sym typeface="Arial Narrow"/>
              </a:rPr>
              <a:t>CanalNotificacion</a:t>
            </a:r>
            <a:r>
              <a:rPr lang="es-CO" sz="2400" dirty="0">
                <a:latin typeface="Arial Narrow"/>
                <a:ea typeface="Arial Narrow"/>
                <a:cs typeface="Arial Narrow"/>
                <a:sym typeface="Arial Narrow"/>
              </a:rPr>
              <a:t>: Interfaz que define el método para enviar una notificación.</a:t>
            </a:r>
          </a:p>
          <a:p>
            <a:pPr marL="800100">
              <a:lnSpc>
                <a:spcPct val="100000"/>
              </a:lnSpc>
            </a:pPr>
            <a:r>
              <a:rPr lang="es-CO" sz="2400" dirty="0">
                <a:latin typeface="Arial Narrow"/>
                <a:ea typeface="Arial Narrow"/>
                <a:cs typeface="Arial Narrow"/>
                <a:sym typeface="Arial Narrow"/>
              </a:rPr>
              <a:t>Implementaciones concretas: </a:t>
            </a:r>
            <a:r>
              <a:rPr lang="es-CO" sz="2400" dirty="0" err="1">
                <a:latin typeface="Arial Narrow"/>
                <a:ea typeface="Arial Narrow"/>
                <a:cs typeface="Arial Narrow"/>
                <a:sym typeface="Arial Narrow"/>
              </a:rPr>
              <a:t>CanalCorreoElectronico</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CanalSMS</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CanalWhatsaap</a:t>
            </a:r>
            <a:r>
              <a:rPr lang="es-CO" sz="2400" dirty="0">
                <a:latin typeface="Arial Narrow"/>
                <a:ea typeface="Arial Narrow"/>
                <a:cs typeface="Arial Narrow"/>
                <a:sym typeface="Arial Narrow"/>
              </a:rPr>
              <a:t>, cada una con su propia lógica de envío.</a:t>
            </a:r>
          </a:p>
          <a:p>
            <a:pPr marL="800100">
              <a:lnSpc>
                <a:spcPct val="100000"/>
              </a:lnSpc>
            </a:pPr>
            <a:r>
              <a:rPr lang="es-CO" sz="2400" dirty="0">
                <a:latin typeface="Arial Narrow"/>
                <a:ea typeface="Arial Narrow"/>
                <a:cs typeface="Arial Narrow"/>
                <a:sym typeface="Arial Narrow"/>
              </a:rPr>
              <a:t>Notificador: Clase que coordina el envío de notificaciones, utilizando una instancia de </a:t>
            </a:r>
            <a:r>
              <a:rPr lang="es-CO" sz="2400" dirty="0" err="1">
                <a:latin typeface="Arial Narrow"/>
                <a:ea typeface="Arial Narrow"/>
                <a:cs typeface="Arial Narrow"/>
                <a:sym typeface="Arial Narrow"/>
              </a:rPr>
              <a:t>CanalNotificacion</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138546404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SOBRE EL PRINCIPIO DE VARIACIONES PROTEGIDAS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A9B3F9FF-53E7-6911-34BF-766B20B7609C}"/>
              </a:ext>
            </a:extLst>
          </p:cNvPr>
          <p:cNvPicPr>
            <a:picLocks noChangeAspect="1"/>
          </p:cNvPicPr>
          <p:nvPr/>
        </p:nvPicPr>
        <p:blipFill>
          <a:blip r:embed="rId3"/>
          <a:stretch>
            <a:fillRect/>
          </a:stretch>
        </p:blipFill>
        <p:spPr>
          <a:xfrm>
            <a:off x="3034855" y="1761448"/>
            <a:ext cx="6122289" cy="4869666"/>
          </a:xfrm>
          <a:prstGeom prst="rect">
            <a:avLst/>
          </a:prstGeom>
        </p:spPr>
      </p:pic>
    </p:spTree>
    <p:extLst>
      <p:ext uri="{BB962C8B-B14F-4D97-AF65-F5344CB8AC3E}">
        <p14:creationId xmlns:p14="http://schemas.microsoft.com/office/powerpoint/2010/main" val="198878650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CALIDAD DEL SOFTWARE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373260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 calidad del software se refiere a la medida en que un programa cumple con los requisitos establecidos y satisface las necesidades del usuario. Un software de calidad es aquel que funciona de manera confiable, eficiente, segura y es fácil de usar</a:t>
            </a:r>
          </a:p>
        </p:txBody>
      </p:sp>
    </p:spTree>
    <p:extLst>
      <p:ext uri="{BB962C8B-B14F-4D97-AF65-F5344CB8AC3E}">
        <p14:creationId xmlns:p14="http://schemas.microsoft.com/office/powerpoint/2010/main" val="81896936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 CALIDAD DEL SOFTWARE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373260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Satisfacción del usuario: Un software de calidad mejora la experiencia del usuario, aumentando la satisfacción y fidelidad.</a:t>
            </a:r>
          </a:p>
          <a:p>
            <a:pPr marL="800100">
              <a:lnSpc>
                <a:spcPct val="100000"/>
              </a:lnSpc>
            </a:pPr>
            <a:r>
              <a:rPr lang="es-CO" sz="2400" dirty="0">
                <a:latin typeface="Arial Narrow"/>
                <a:ea typeface="Arial Narrow"/>
                <a:cs typeface="Arial Narrow"/>
                <a:sym typeface="Arial Narrow"/>
              </a:rPr>
              <a:t>Reducción de costos: Los errores en el software pueden resultar en costos significativos por mantenimiento, soporte técnico y pérdida de clientes.</a:t>
            </a:r>
          </a:p>
          <a:p>
            <a:pPr marL="800100">
              <a:lnSpc>
                <a:spcPct val="100000"/>
              </a:lnSpc>
            </a:pPr>
            <a:r>
              <a:rPr lang="es-CO" sz="2400" dirty="0">
                <a:latin typeface="Arial Narrow"/>
                <a:ea typeface="Arial Narrow"/>
                <a:cs typeface="Arial Narrow"/>
                <a:sym typeface="Arial Narrow"/>
              </a:rPr>
              <a:t>Mejora de la productividad: Un software confiable y eficiente permite a los usuarios realizar sus tareas de manera más rápida y efectiva.</a:t>
            </a:r>
          </a:p>
          <a:p>
            <a:pPr marL="800100">
              <a:lnSpc>
                <a:spcPct val="100000"/>
              </a:lnSpc>
            </a:pPr>
            <a:r>
              <a:rPr lang="es-CO" sz="2400" dirty="0">
                <a:latin typeface="Arial Narrow"/>
                <a:ea typeface="Arial Narrow"/>
                <a:cs typeface="Arial Narrow"/>
                <a:sym typeface="Arial Narrow"/>
              </a:rPr>
              <a:t>Fortalecimiento de la reputación: Un software de alta calidad refuerza la imagen de la empresa y genera confianza en sus productos.</a:t>
            </a:r>
          </a:p>
        </p:txBody>
      </p:sp>
    </p:spTree>
    <p:extLst>
      <p:ext uri="{BB962C8B-B14F-4D97-AF65-F5344CB8AC3E}">
        <p14:creationId xmlns:p14="http://schemas.microsoft.com/office/powerpoint/2010/main" val="102619448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DE LA CALIDAD DEL SOFTWARE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100" dirty="0">
                <a:latin typeface="Arial Narrow"/>
                <a:ea typeface="Arial Narrow"/>
                <a:cs typeface="Arial Narrow"/>
                <a:sym typeface="Arial Narrow"/>
              </a:rPr>
              <a:t>Las características principales que definen la calidad del software son:</a:t>
            </a:r>
          </a:p>
          <a:p>
            <a:pPr marL="800100">
              <a:lnSpc>
                <a:spcPct val="100000"/>
              </a:lnSpc>
            </a:pPr>
            <a:r>
              <a:rPr lang="es-CO" sz="2100" dirty="0">
                <a:latin typeface="Arial Narrow"/>
                <a:ea typeface="Arial Narrow"/>
                <a:cs typeface="Arial Narrow"/>
                <a:sym typeface="Arial Narrow"/>
              </a:rPr>
              <a:t>Funcionalidad: El software cumple con todos los requisitos funcionales especificados.</a:t>
            </a:r>
          </a:p>
          <a:p>
            <a:pPr marL="800100">
              <a:lnSpc>
                <a:spcPct val="100000"/>
              </a:lnSpc>
            </a:pPr>
            <a:r>
              <a:rPr lang="es-CO" sz="2100" dirty="0">
                <a:latin typeface="Arial Narrow"/>
                <a:ea typeface="Arial Narrow"/>
                <a:cs typeface="Arial Narrow"/>
                <a:sym typeface="Arial Narrow"/>
              </a:rPr>
              <a:t>Fiabilidad: El software funciona de manera correcta y consistente a lo largo del tiempo.</a:t>
            </a:r>
          </a:p>
          <a:p>
            <a:pPr marL="800100">
              <a:lnSpc>
                <a:spcPct val="100000"/>
              </a:lnSpc>
            </a:pPr>
            <a:r>
              <a:rPr lang="es-CO" sz="2100" dirty="0">
                <a:latin typeface="Arial Narrow"/>
                <a:ea typeface="Arial Narrow"/>
                <a:cs typeface="Arial Narrow"/>
                <a:sym typeface="Arial Narrow"/>
              </a:rPr>
              <a:t>Usabilidad: El software es fácil de aprender y utilizar.</a:t>
            </a:r>
          </a:p>
          <a:p>
            <a:pPr marL="800100">
              <a:lnSpc>
                <a:spcPct val="100000"/>
              </a:lnSpc>
            </a:pPr>
            <a:r>
              <a:rPr lang="es-CO" sz="2100" dirty="0">
                <a:latin typeface="Arial Narrow"/>
                <a:ea typeface="Arial Narrow"/>
                <a:cs typeface="Arial Narrow"/>
                <a:sym typeface="Arial Narrow"/>
              </a:rPr>
              <a:t>Eficiencia: El software utiliza los recursos del sistema de manera óptima.</a:t>
            </a:r>
          </a:p>
          <a:p>
            <a:pPr marL="800100">
              <a:lnSpc>
                <a:spcPct val="100000"/>
              </a:lnSpc>
            </a:pPr>
            <a:r>
              <a:rPr lang="es-CO" sz="2100" dirty="0">
                <a:latin typeface="Arial Narrow"/>
                <a:ea typeface="Arial Narrow"/>
                <a:cs typeface="Arial Narrow"/>
                <a:sym typeface="Arial Narrow"/>
              </a:rPr>
              <a:t>Mantenibilidad: El software es fácil de modificar y actualizar.</a:t>
            </a:r>
          </a:p>
          <a:p>
            <a:pPr marL="800100">
              <a:lnSpc>
                <a:spcPct val="100000"/>
              </a:lnSpc>
            </a:pPr>
            <a:r>
              <a:rPr lang="es-CO" sz="2100" dirty="0">
                <a:latin typeface="Arial Narrow"/>
                <a:ea typeface="Arial Narrow"/>
                <a:cs typeface="Arial Narrow"/>
                <a:sym typeface="Arial Narrow"/>
              </a:rPr>
              <a:t>Portabilidad: El software puede ejecutarse en diferentes plataformas y entornos.</a:t>
            </a:r>
          </a:p>
          <a:p>
            <a:pPr marL="800100">
              <a:lnSpc>
                <a:spcPct val="100000"/>
              </a:lnSpc>
            </a:pPr>
            <a:r>
              <a:rPr lang="es-CO" sz="2100" dirty="0">
                <a:latin typeface="Arial Narrow"/>
                <a:ea typeface="Arial Narrow"/>
                <a:cs typeface="Arial Narrow"/>
                <a:sym typeface="Arial Narrow"/>
              </a:rPr>
              <a:t>Seguridad: El software protege la información confidencial y está protegido contra ataques.</a:t>
            </a:r>
          </a:p>
          <a:p>
            <a:pPr marL="800100">
              <a:lnSpc>
                <a:spcPct val="100000"/>
              </a:lnSpc>
            </a:pPr>
            <a:r>
              <a:rPr lang="es-CO" sz="2100" dirty="0">
                <a:latin typeface="Arial Narrow"/>
                <a:ea typeface="Arial Narrow"/>
                <a:cs typeface="Arial Narrow"/>
                <a:sym typeface="Arial Narrow"/>
              </a:rPr>
              <a:t>Compatibilidad: El software funciona correctamente con otros sistemas y aplicaciones.</a:t>
            </a:r>
          </a:p>
        </p:txBody>
      </p:sp>
    </p:spTree>
    <p:extLst>
      <p:ext uri="{BB962C8B-B14F-4D97-AF65-F5344CB8AC3E}">
        <p14:creationId xmlns:p14="http://schemas.microsoft.com/office/powerpoint/2010/main" val="126281854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ASEGURAMIENTO DE LA CALIDAD DEL SOFTWARE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100" dirty="0">
                <a:latin typeface="Arial Narrow"/>
                <a:ea typeface="Arial Narrow"/>
                <a:cs typeface="Arial Narrow"/>
                <a:sym typeface="Arial Narrow"/>
              </a:rPr>
              <a:t>Existen diversas técnicas y metodologías para asegurar la calidad del software, entre las que destacan:</a:t>
            </a:r>
          </a:p>
          <a:p>
            <a:pPr marL="800100">
              <a:lnSpc>
                <a:spcPct val="100000"/>
              </a:lnSpc>
            </a:pPr>
            <a:r>
              <a:rPr lang="es-CO" sz="2100" dirty="0">
                <a:latin typeface="Arial Narrow"/>
                <a:ea typeface="Arial Narrow"/>
                <a:cs typeface="Arial Narrow"/>
                <a:sym typeface="Arial Narrow"/>
              </a:rPr>
              <a:t>Pruebas de software: Se realizan pruebas exhaustivas para detectar y corregir errores en el software.</a:t>
            </a:r>
          </a:p>
          <a:p>
            <a:pPr marL="800100">
              <a:lnSpc>
                <a:spcPct val="100000"/>
              </a:lnSpc>
            </a:pPr>
            <a:r>
              <a:rPr lang="es-CO" sz="2100" dirty="0">
                <a:latin typeface="Arial Narrow"/>
                <a:ea typeface="Arial Narrow"/>
                <a:cs typeface="Arial Narrow"/>
                <a:sym typeface="Arial Narrow"/>
              </a:rPr>
              <a:t>Revisiones de código: Se revisan cuidadosamente las líneas de código para identificar posibles problemas.</a:t>
            </a:r>
          </a:p>
          <a:p>
            <a:pPr marL="800100">
              <a:lnSpc>
                <a:spcPct val="100000"/>
              </a:lnSpc>
            </a:pPr>
            <a:r>
              <a:rPr lang="es-CO" sz="2100" dirty="0">
                <a:latin typeface="Arial Narrow"/>
                <a:ea typeface="Arial Narrow"/>
                <a:cs typeface="Arial Narrow"/>
                <a:sym typeface="Arial Narrow"/>
              </a:rPr>
              <a:t>Análisis estático: Se utiliza software especializado para analizar el código sin ejecutarlo y detectar posibles errores.</a:t>
            </a:r>
          </a:p>
          <a:p>
            <a:pPr marL="800100">
              <a:lnSpc>
                <a:spcPct val="100000"/>
              </a:lnSpc>
            </a:pPr>
            <a:r>
              <a:rPr lang="es-CO" sz="2100" dirty="0">
                <a:latin typeface="Arial Narrow"/>
                <a:ea typeface="Arial Narrow"/>
                <a:cs typeface="Arial Narrow"/>
                <a:sym typeface="Arial Narrow"/>
              </a:rPr>
              <a:t>Desarrollo ágil: Se utiliza una metodología de desarrollo iterativa e incremental que permite detectar y corregir errores de manera temprana.</a:t>
            </a:r>
          </a:p>
          <a:p>
            <a:pPr marL="800100">
              <a:lnSpc>
                <a:spcPct val="100000"/>
              </a:lnSpc>
            </a:pPr>
            <a:r>
              <a:rPr lang="es-CO" sz="2100" dirty="0">
                <a:latin typeface="Arial Narrow"/>
                <a:ea typeface="Arial Narrow"/>
                <a:cs typeface="Arial Narrow"/>
                <a:sym typeface="Arial Narrow"/>
              </a:rPr>
              <a:t>Gestión de la configuración: Se controla y gestiona de manera rigurosa las versiones del software.</a:t>
            </a:r>
          </a:p>
        </p:txBody>
      </p:sp>
    </p:spTree>
    <p:extLst>
      <p:ext uri="{BB962C8B-B14F-4D97-AF65-F5344CB8AC3E}">
        <p14:creationId xmlns:p14="http://schemas.microsoft.com/office/powerpoint/2010/main" val="301266255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MODELOS DE CALIDAD DE SOFTWARE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150961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Existen diversos modelos que describen los atributos de calidad del software, como el modelo ISO/IEC 9126 y el modelo SPICE. Estos modelos proporcionan un marco de referencia para evaluar y mejorar la calidad del software.</a:t>
            </a:r>
          </a:p>
        </p:txBody>
      </p:sp>
    </p:spTree>
    <p:extLst>
      <p:ext uri="{BB962C8B-B14F-4D97-AF65-F5344CB8AC3E}">
        <p14:creationId xmlns:p14="http://schemas.microsoft.com/office/powerpoint/2010/main" val="3147745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ORIGEN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3732601"/>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Décadas de 1950 y 1960: Los primeros programas eran escritos a menudo por una sola persona o por equipos muy pequeños. A medida que los sistemas se volvían más grandes y complejos, surgieron los primeros problemas de gestión de proyectos y mantenimiento de código.</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La "crisis del software": A finales de los años 60 y principios de los 70, la creciente demanda de software y la complejidad de los sistemas llevaron a lo que se conoce como la "crisis del software". Los proyectos se retrasaban, los costos se disparaban y la calidad del software era a menudo deficiente.</a:t>
            </a:r>
          </a:p>
        </p:txBody>
      </p:sp>
    </p:spTree>
    <p:extLst>
      <p:ext uri="{BB962C8B-B14F-4D97-AF65-F5344CB8AC3E}">
        <p14:creationId xmlns:p14="http://schemas.microsoft.com/office/powerpoint/2010/main" val="99898181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PRUEBAS UNITARIAS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229178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Las pruebas unitarias son una técnica de aseguramiento de la calidad del software que consiste en aislar y probar las unidades más pequeñas de código fuente, generalmente funciones o métodos, para verificar que funcionen correctamente de manera individual.</a:t>
            </a:r>
          </a:p>
        </p:txBody>
      </p:sp>
    </p:spTree>
    <p:extLst>
      <p:ext uri="{BB962C8B-B14F-4D97-AF65-F5344CB8AC3E}">
        <p14:creationId xmlns:p14="http://schemas.microsoft.com/office/powerpoint/2010/main" val="140566148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PRUEBAS UNITARIAS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Detección temprana de errores: Al probar cada unidad de código de forma aislada, se identifican errores de programación de manera temprana, lo que facilita su corrección y reduce los costos de depuración posteriores.</a:t>
            </a:r>
          </a:p>
          <a:p>
            <a:pPr marL="800100">
              <a:lnSpc>
                <a:spcPct val="100000"/>
              </a:lnSpc>
            </a:pPr>
            <a:r>
              <a:rPr lang="es-CO" sz="2000" dirty="0">
                <a:latin typeface="Arial Narrow"/>
                <a:ea typeface="Arial Narrow"/>
                <a:cs typeface="Arial Narrow"/>
                <a:sym typeface="Arial Narrow"/>
              </a:rPr>
              <a:t>Mejora de la calidad del código: Las pruebas unitarias promueven la escritura de código más limpio, modular y fácil de mantener.</a:t>
            </a:r>
          </a:p>
          <a:p>
            <a:pPr marL="800100">
              <a:lnSpc>
                <a:spcPct val="100000"/>
              </a:lnSpc>
            </a:pPr>
            <a:r>
              <a:rPr lang="es-CO" sz="2000" dirty="0">
                <a:latin typeface="Arial Narrow"/>
                <a:ea typeface="Arial Narrow"/>
                <a:cs typeface="Arial Narrow"/>
                <a:sym typeface="Arial Narrow"/>
              </a:rPr>
              <a:t>Mayor confianza en el código: Al tener un conjunto sólido de pruebas unitarias, los desarrolladores pueden realizar cambios en el código con mayor confianza, sabiendo que las pruebas detectarán cualquier efecto no deseado.</a:t>
            </a:r>
          </a:p>
          <a:p>
            <a:pPr marL="800100">
              <a:lnSpc>
                <a:spcPct val="100000"/>
              </a:lnSpc>
            </a:pPr>
            <a:r>
              <a:rPr lang="es-CO" sz="2000" dirty="0">
                <a:latin typeface="Arial Narrow"/>
                <a:ea typeface="Arial Narrow"/>
                <a:cs typeface="Arial Narrow"/>
                <a:sym typeface="Arial Narrow"/>
              </a:rPr>
              <a:t>Facilitan la integración: Las pruebas unitarias garantizan que cada componente del sistema funcione correctamente por sí solo, lo que facilita la integración de diferentes partes del software.</a:t>
            </a:r>
          </a:p>
          <a:p>
            <a:pPr marL="800100">
              <a:lnSpc>
                <a:spcPct val="100000"/>
              </a:lnSpc>
            </a:pPr>
            <a:r>
              <a:rPr lang="es-CO" sz="2000" dirty="0">
                <a:latin typeface="Arial Narrow"/>
                <a:ea typeface="Arial Narrow"/>
                <a:cs typeface="Arial Narrow"/>
                <a:sym typeface="Arial Narrow"/>
              </a:rPr>
              <a:t>Documentación del código: Las pruebas unitarias actúan como una forma de documentación viviente, ya que muestran cómo se espera que funcione cada parte del código.</a:t>
            </a:r>
          </a:p>
        </p:txBody>
      </p:sp>
    </p:spTree>
    <p:extLst>
      <p:ext uri="{BB962C8B-B14F-4D97-AF65-F5344CB8AC3E}">
        <p14:creationId xmlns:p14="http://schemas.microsoft.com/office/powerpoint/2010/main" val="302874118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PASOS EN LAS PRUEBAS UNITARIAS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446471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Aislamiento de la unidad de código: Se aísla la función o método que se va a probar, eliminando cualquier dependencia externa (bases de datos, servicios web, etc.) mediante el uso de </a:t>
            </a:r>
            <a:r>
              <a:rPr lang="es-CO" sz="2400" dirty="0" err="1">
                <a:latin typeface="Arial Narrow"/>
                <a:ea typeface="Arial Narrow"/>
                <a:cs typeface="Arial Narrow"/>
                <a:sym typeface="Arial Narrow"/>
              </a:rPr>
              <a:t>stubs</a:t>
            </a:r>
            <a:r>
              <a:rPr lang="es-CO" sz="2400" dirty="0">
                <a:latin typeface="Arial Narrow"/>
                <a:ea typeface="Arial Narrow"/>
                <a:cs typeface="Arial Narrow"/>
                <a:sym typeface="Arial Narrow"/>
              </a:rPr>
              <a:t> o </a:t>
            </a:r>
            <a:r>
              <a:rPr lang="es-CO" sz="2400" dirty="0" err="1">
                <a:latin typeface="Arial Narrow"/>
                <a:ea typeface="Arial Narrow"/>
                <a:cs typeface="Arial Narrow"/>
                <a:sym typeface="Arial Narrow"/>
              </a:rPr>
              <a:t>mocks</a:t>
            </a:r>
            <a:r>
              <a:rPr lang="es-CO" sz="2400" dirty="0">
                <a:latin typeface="Arial Narrow"/>
                <a:ea typeface="Arial Narrow"/>
                <a:cs typeface="Arial Narrow"/>
                <a:sym typeface="Arial Narrow"/>
              </a:rPr>
              <a:t>.</a:t>
            </a:r>
          </a:p>
          <a:p>
            <a:pPr marL="800100">
              <a:lnSpc>
                <a:spcPct val="100000"/>
              </a:lnSpc>
            </a:pPr>
            <a:r>
              <a:rPr lang="es-CO" sz="2400" dirty="0">
                <a:latin typeface="Arial Narrow"/>
                <a:ea typeface="Arial Narrow"/>
                <a:cs typeface="Arial Narrow"/>
                <a:sym typeface="Arial Narrow"/>
              </a:rPr>
              <a:t>Diseño de casos de prueba: Se crean casos de prueba que cubran diferentes escenarios de entrada y salida, incluyendo casos límite y valores inválidos.</a:t>
            </a:r>
          </a:p>
          <a:p>
            <a:pPr marL="800100">
              <a:lnSpc>
                <a:spcPct val="100000"/>
              </a:lnSpc>
            </a:pPr>
            <a:r>
              <a:rPr lang="es-CO" sz="2400" dirty="0">
                <a:latin typeface="Arial Narrow"/>
                <a:ea typeface="Arial Narrow"/>
                <a:cs typeface="Arial Narrow"/>
                <a:sym typeface="Arial Narrow"/>
              </a:rPr>
              <a:t>Ejecución de las pruebas: Se ejecuta cada caso de prueba y se compara el resultado obtenido con el resultado esperado.</a:t>
            </a:r>
          </a:p>
          <a:p>
            <a:pPr marL="800100">
              <a:lnSpc>
                <a:spcPct val="100000"/>
              </a:lnSpc>
            </a:pPr>
            <a:r>
              <a:rPr lang="es-CO" sz="2400" dirty="0">
                <a:latin typeface="Arial Narrow"/>
                <a:ea typeface="Arial Narrow"/>
                <a:cs typeface="Arial Narrow"/>
                <a:sym typeface="Arial Narrow"/>
              </a:rPr>
              <a:t>Verificación de resultados: Si el resultado obtenido no coincide con el esperado, se identifica y corrige el error en el código.</a:t>
            </a:r>
          </a:p>
        </p:txBody>
      </p:sp>
    </p:spTree>
    <p:extLst>
      <p:ext uri="{BB962C8B-B14F-4D97-AF65-F5344CB8AC3E}">
        <p14:creationId xmlns:p14="http://schemas.microsoft.com/office/powerpoint/2010/main" val="305878057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 LAS PRUEBAS UNITARIAS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483206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Mayor calidad del software: Al detectar y corregir errores de manera temprana, se reduce el número de defectos en el producto final.</a:t>
            </a:r>
          </a:p>
          <a:p>
            <a:pPr indent="0">
              <a:lnSpc>
                <a:spcPct val="100000"/>
              </a:lnSpc>
              <a:buNone/>
            </a:pPr>
            <a:r>
              <a:rPr lang="es-CO" sz="2400" dirty="0">
                <a:latin typeface="Arial Narrow"/>
                <a:ea typeface="Arial Narrow"/>
                <a:cs typeface="Arial Narrow"/>
                <a:sym typeface="Arial Narrow"/>
              </a:rPr>
              <a:t>Aumento de la productividad: Las pruebas unitarias permiten a los desarrolladores trabajar de forma más eficiente, ya que pueden identificar y solucionar problemas rápidamente.</a:t>
            </a:r>
          </a:p>
          <a:p>
            <a:pPr indent="0">
              <a:lnSpc>
                <a:spcPct val="100000"/>
              </a:lnSpc>
              <a:buNone/>
            </a:pPr>
            <a:r>
              <a:rPr lang="es-CO" sz="2400" dirty="0">
                <a:latin typeface="Arial Narrow"/>
                <a:ea typeface="Arial Narrow"/>
                <a:cs typeface="Arial Narrow"/>
                <a:sym typeface="Arial Narrow"/>
              </a:rPr>
              <a:t>Reducción de costos: Al detectar y corregir errores en las primeras etapas del desarrollo, se evitan costos mayores asociados a la corrección de errores en etapas posteriores.</a:t>
            </a:r>
          </a:p>
          <a:p>
            <a:pPr indent="0">
              <a:lnSpc>
                <a:spcPct val="100000"/>
              </a:lnSpc>
              <a:buNone/>
            </a:pPr>
            <a:r>
              <a:rPr lang="es-CO" sz="2400" dirty="0">
                <a:latin typeface="Arial Narrow"/>
                <a:ea typeface="Arial Narrow"/>
                <a:cs typeface="Arial Narrow"/>
                <a:sym typeface="Arial Narrow"/>
              </a:rPr>
              <a:t>Facilitación del mantenimiento: Las pruebas unitarias hacen que el código sea más fácil de mantener y modificar, ya que se puede verificar rápidamente si los cambios introducidos han afectado a otras partes del sistema.</a:t>
            </a:r>
          </a:p>
        </p:txBody>
      </p:sp>
    </p:spTree>
    <p:extLst>
      <p:ext uri="{BB962C8B-B14F-4D97-AF65-F5344CB8AC3E}">
        <p14:creationId xmlns:p14="http://schemas.microsoft.com/office/powerpoint/2010/main" val="183495932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HERRAMIENTAS PARA PRUEBAS UNITARIAS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483206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Existen numerosas herramientas para realizar pruebas unitarias, tanto gratuitas como comerciales. Algunas de las más populares incluyen:</a:t>
            </a:r>
          </a:p>
          <a:p>
            <a:pPr indent="0">
              <a:lnSpc>
                <a:spcPct val="100000"/>
              </a:lnSpc>
              <a:buNone/>
            </a:pPr>
            <a:r>
              <a:rPr lang="es-CO" sz="2400" dirty="0" err="1">
                <a:latin typeface="Arial Narrow"/>
                <a:ea typeface="Arial Narrow"/>
                <a:cs typeface="Arial Narrow"/>
                <a:sym typeface="Arial Narrow"/>
              </a:rPr>
              <a:t>JUnit</a:t>
            </a:r>
            <a:r>
              <a:rPr lang="es-CO" sz="2400" dirty="0">
                <a:latin typeface="Arial Narrow"/>
                <a:ea typeface="Arial Narrow"/>
                <a:cs typeface="Arial Narrow"/>
                <a:sym typeface="Arial Narrow"/>
              </a:rPr>
              <a:t>: Para Java</a:t>
            </a:r>
          </a:p>
          <a:p>
            <a:pPr indent="0">
              <a:lnSpc>
                <a:spcPct val="100000"/>
              </a:lnSpc>
              <a:buNone/>
            </a:pPr>
            <a:r>
              <a:rPr lang="es-CO" sz="2400" dirty="0" err="1">
                <a:latin typeface="Arial Narrow"/>
                <a:ea typeface="Arial Narrow"/>
                <a:cs typeface="Arial Narrow"/>
                <a:sym typeface="Arial Narrow"/>
              </a:rPr>
              <a:t>NUnit</a:t>
            </a:r>
            <a:r>
              <a:rPr lang="es-CO" sz="2400" dirty="0">
                <a:latin typeface="Arial Narrow"/>
                <a:ea typeface="Arial Narrow"/>
                <a:cs typeface="Arial Narrow"/>
                <a:sym typeface="Arial Narrow"/>
              </a:rPr>
              <a:t>: Para .NET</a:t>
            </a:r>
          </a:p>
          <a:p>
            <a:pPr indent="0">
              <a:lnSpc>
                <a:spcPct val="100000"/>
              </a:lnSpc>
              <a:buNone/>
            </a:pPr>
            <a:r>
              <a:rPr lang="es-CO" sz="2400" dirty="0" err="1">
                <a:latin typeface="Arial Narrow"/>
                <a:ea typeface="Arial Narrow"/>
                <a:cs typeface="Arial Narrow"/>
                <a:sym typeface="Arial Narrow"/>
              </a:rPr>
              <a:t>Pytest</a:t>
            </a:r>
            <a:r>
              <a:rPr lang="es-CO" sz="2400" dirty="0">
                <a:latin typeface="Arial Narrow"/>
                <a:ea typeface="Arial Narrow"/>
                <a:cs typeface="Arial Narrow"/>
                <a:sym typeface="Arial Narrow"/>
              </a:rPr>
              <a:t>: Para Python</a:t>
            </a:r>
          </a:p>
          <a:p>
            <a:pPr indent="0">
              <a:lnSpc>
                <a:spcPct val="100000"/>
              </a:lnSpc>
              <a:buNone/>
            </a:pPr>
            <a:r>
              <a:rPr lang="es-CO" sz="2400" dirty="0" err="1">
                <a:latin typeface="Arial Narrow"/>
                <a:ea typeface="Arial Narrow"/>
                <a:cs typeface="Arial Narrow"/>
                <a:sym typeface="Arial Narrow"/>
              </a:rPr>
              <a:t>Jest</a:t>
            </a:r>
            <a:r>
              <a:rPr lang="es-CO" sz="2400" dirty="0">
                <a:latin typeface="Arial Narrow"/>
                <a:ea typeface="Arial Narrow"/>
                <a:cs typeface="Arial Narrow"/>
                <a:sym typeface="Arial Narrow"/>
              </a:rPr>
              <a:t>: Para JavaScript</a:t>
            </a:r>
          </a:p>
        </p:txBody>
      </p:sp>
    </p:spTree>
    <p:extLst>
      <p:ext uri="{BB962C8B-B14F-4D97-AF65-F5344CB8AC3E}">
        <p14:creationId xmlns:p14="http://schemas.microsoft.com/office/powerpoint/2010/main" val="339192914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12347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err="1">
                <a:latin typeface="Arial Narrow"/>
                <a:ea typeface="Arial Narrow"/>
                <a:cs typeface="Arial Narrow"/>
                <a:sym typeface="Arial Narrow"/>
              </a:rPr>
              <a:t>JUnit</a:t>
            </a:r>
            <a:r>
              <a:rPr lang="es-CO" sz="2200" dirty="0">
                <a:latin typeface="Arial Narrow"/>
                <a:ea typeface="Arial Narrow"/>
                <a:cs typeface="Arial Narrow"/>
                <a:sym typeface="Arial Narrow"/>
              </a:rPr>
              <a:t> es un </a:t>
            </a:r>
            <a:r>
              <a:rPr lang="es-CO" sz="2200" dirty="0" err="1">
                <a:latin typeface="Arial Narrow"/>
                <a:ea typeface="Arial Narrow"/>
                <a:cs typeface="Arial Narrow"/>
                <a:sym typeface="Arial Narrow"/>
              </a:rPr>
              <a:t>framework</a:t>
            </a:r>
            <a:r>
              <a:rPr lang="es-CO" sz="2200" dirty="0">
                <a:latin typeface="Arial Narrow"/>
                <a:ea typeface="Arial Narrow"/>
                <a:cs typeface="Arial Narrow"/>
                <a:sym typeface="Arial Narrow"/>
              </a:rPr>
              <a:t> de pruebas unitarias muy popular en el mundo Java. Nos permite escribir y ejecutar pruebas automatizadas para verificar el correcto funcionamiento de pequeñas unidades de código, como métodos o clases individuales.</a:t>
            </a:r>
          </a:p>
          <a:p>
            <a:pPr indent="0">
              <a:lnSpc>
                <a:spcPct val="100000"/>
              </a:lnSpc>
              <a:buNone/>
            </a:pPr>
            <a:r>
              <a:rPr lang="es-CO" sz="2200" dirty="0">
                <a:latin typeface="Arial Narrow"/>
                <a:ea typeface="Arial Narrow"/>
                <a:cs typeface="Arial Narrow"/>
                <a:sym typeface="Arial Narrow"/>
              </a:rPr>
              <a:t>¿Por qué usar </a:t>
            </a:r>
            <a:r>
              <a:rPr lang="es-CO" sz="2200" dirty="0" err="1">
                <a:latin typeface="Arial Narrow"/>
                <a:ea typeface="Arial Narrow"/>
                <a:cs typeface="Arial Narrow"/>
                <a:sym typeface="Arial Narrow"/>
              </a:rPr>
              <a:t>JUnit</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Automatización: Permite ejecutar pruebas de manera automática, ahorrando tiempo y esfuerzo.</a:t>
            </a:r>
          </a:p>
          <a:p>
            <a:pPr indent="0">
              <a:lnSpc>
                <a:spcPct val="100000"/>
              </a:lnSpc>
              <a:buNone/>
            </a:pPr>
            <a:r>
              <a:rPr lang="es-CO" sz="2200" dirty="0">
                <a:latin typeface="Arial Narrow"/>
                <a:ea typeface="Arial Narrow"/>
                <a:cs typeface="Arial Narrow"/>
                <a:sym typeface="Arial Narrow"/>
              </a:rPr>
              <a:t>Fiabilidad: Garantiza que el código funcione como se espera, incluso después de realizar cambios.</a:t>
            </a:r>
          </a:p>
          <a:p>
            <a:pPr indent="0">
              <a:lnSpc>
                <a:spcPct val="100000"/>
              </a:lnSpc>
              <a:buNone/>
            </a:pPr>
            <a:r>
              <a:rPr lang="es-CO" sz="2200" dirty="0">
                <a:latin typeface="Arial Narrow"/>
                <a:ea typeface="Arial Narrow"/>
                <a:cs typeface="Arial Narrow"/>
                <a:sym typeface="Arial Narrow"/>
              </a:rPr>
              <a:t>Facilidad de uso: Proporciona una sintaxis sencilla y anotaciones para definir y ejecutar pruebas.</a:t>
            </a:r>
          </a:p>
          <a:p>
            <a:pPr indent="0">
              <a:lnSpc>
                <a:spcPct val="100000"/>
              </a:lnSpc>
              <a:buNone/>
            </a:pPr>
            <a:r>
              <a:rPr lang="es-CO" sz="2200" dirty="0">
                <a:latin typeface="Arial Narrow"/>
                <a:ea typeface="Arial Narrow"/>
                <a:cs typeface="Arial Narrow"/>
                <a:sym typeface="Arial Narrow"/>
              </a:rPr>
              <a:t>Integración: Se integra fácilmente con otros </a:t>
            </a:r>
            <a:r>
              <a:rPr lang="es-CO" sz="2200" dirty="0" err="1">
                <a:latin typeface="Arial Narrow"/>
                <a:ea typeface="Arial Narrow"/>
                <a:cs typeface="Arial Narrow"/>
                <a:sym typeface="Arial Narrow"/>
              </a:rPr>
              <a:t>frameworks</a:t>
            </a:r>
            <a:r>
              <a:rPr lang="es-CO" sz="2200" dirty="0">
                <a:latin typeface="Arial Narrow"/>
                <a:ea typeface="Arial Narrow"/>
                <a:cs typeface="Arial Narrow"/>
                <a:sym typeface="Arial Narrow"/>
              </a:rPr>
              <a:t> y herramientas de desarrollo.</a:t>
            </a: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299340374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USAR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12347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Mayor confianza en el código: Al tener pruebas unitarias, se puede modificar el código con mayor seguridad, sabiendo que las pruebas detectarán cualquier error introducido.</a:t>
            </a:r>
          </a:p>
          <a:p>
            <a:pPr marL="800100">
              <a:lnSpc>
                <a:spcPct val="100000"/>
              </a:lnSpc>
            </a:pPr>
            <a:r>
              <a:rPr lang="es-CO" sz="2200" dirty="0">
                <a:latin typeface="Arial Narrow"/>
                <a:ea typeface="Arial Narrow"/>
                <a:cs typeface="Arial Narrow"/>
                <a:sym typeface="Arial Narrow"/>
              </a:rPr>
              <a:t>Mejora la calidad del código: Las pruebas unitarias fomentan la escritura de código más modular, </a:t>
            </a:r>
            <a:r>
              <a:rPr lang="es-CO" sz="2200" dirty="0" err="1">
                <a:latin typeface="Arial Narrow"/>
                <a:ea typeface="Arial Narrow"/>
                <a:cs typeface="Arial Narrow"/>
                <a:sym typeface="Arial Narrow"/>
              </a:rPr>
              <a:t>testable</a:t>
            </a:r>
            <a:r>
              <a:rPr lang="es-CO" sz="2200" dirty="0">
                <a:latin typeface="Arial Narrow"/>
                <a:ea typeface="Arial Narrow"/>
                <a:cs typeface="Arial Narrow"/>
                <a:sym typeface="Arial Narrow"/>
              </a:rPr>
              <a:t> y mantenible.</a:t>
            </a:r>
          </a:p>
          <a:p>
            <a:pPr marL="800100">
              <a:lnSpc>
                <a:spcPct val="100000"/>
              </a:lnSpc>
            </a:pPr>
            <a:r>
              <a:rPr lang="es-CO" sz="2200" dirty="0">
                <a:latin typeface="Arial Narrow"/>
                <a:ea typeface="Arial Narrow"/>
                <a:cs typeface="Arial Narrow"/>
                <a:sym typeface="Arial Narrow"/>
              </a:rPr>
              <a:t>Facilita la depuración: Al aislar los errores en pequeñas unidades de código, se agiliza el proceso de depuración.</a:t>
            </a:r>
          </a:p>
          <a:p>
            <a:pPr marL="800100">
              <a:lnSpc>
                <a:spcPct val="100000"/>
              </a:lnSpc>
            </a:pPr>
            <a:r>
              <a:rPr lang="es-CO" sz="2200" dirty="0">
                <a:latin typeface="Arial Narrow"/>
                <a:ea typeface="Arial Narrow"/>
                <a:cs typeface="Arial Narrow"/>
                <a:sym typeface="Arial Narrow"/>
              </a:rPr>
              <a:t>Integración con herramientas CI/CD: Se puede integrar </a:t>
            </a:r>
            <a:r>
              <a:rPr lang="es-CO" sz="2200" dirty="0" err="1">
                <a:latin typeface="Arial Narrow"/>
                <a:ea typeface="Arial Narrow"/>
                <a:cs typeface="Arial Narrow"/>
                <a:sym typeface="Arial Narrow"/>
              </a:rPr>
              <a:t>JUnit</a:t>
            </a:r>
            <a:r>
              <a:rPr lang="es-CO" sz="2200" dirty="0">
                <a:latin typeface="Arial Narrow"/>
                <a:ea typeface="Arial Narrow"/>
                <a:cs typeface="Arial Narrow"/>
                <a:sym typeface="Arial Narrow"/>
              </a:rPr>
              <a:t> con herramientas de integración continua y despliegue continuo para automatizar el proceso de construcción y prueba del software.</a:t>
            </a:r>
          </a:p>
        </p:txBody>
      </p:sp>
    </p:spTree>
    <p:extLst>
      <p:ext uri="{BB962C8B-B14F-4D97-AF65-F5344CB8AC3E}">
        <p14:creationId xmlns:p14="http://schemas.microsoft.com/office/powerpoint/2010/main" val="247687306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BASICO DE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3934673" cy="71105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Tenemos el siguiente código:</a:t>
            </a:r>
          </a:p>
        </p:txBody>
      </p:sp>
      <p:sp>
        <p:nvSpPr>
          <p:cNvPr id="3" name="Google Shape;104;p2">
            <a:extLst>
              <a:ext uri="{FF2B5EF4-FFF2-40B4-BE49-F238E27FC236}">
                <a16:creationId xmlns:a16="http://schemas.microsoft.com/office/drawing/2014/main" id="{6870DA43-36C6-139D-454E-B2C3147D1D52}"/>
              </a:ext>
            </a:extLst>
          </p:cNvPr>
          <p:cNvSpPr txBox="1">
            <a:spLocks/>
          </p:cNvSpPr>
          <p:nvPr/>
        </p:nvSpPr>
        <p:spPr>
          <a:xfrm>
            <a:off x="5440386" y="1610757"/>
            <a:ext cx="3934673" cy="71105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200" dirty="0">
                <a:latin typeface="Arial Narrow"/>
                <a:ea typeface="Arial Narrow"/>
                <a:cs typeface="Arial Narrow"/>
                <a:sym typeface="Arial Narrow"/>
              </a:rPr>
              <a:t>Una prueba unitaria seria:</a:t>
            </a:r>
          </a:p>
        </p:txBody>
      </p:sp>
      <p:pic>
        <p:nvPicPr>
          <p:cNvPr id="5" name="Imagen 4">
            <a:extLst>
              <a:ext uri="{FF2B5EF4-FFF2-40B4-BE49-F238E27FC236}">
                <a16:creationId xmlns:a16="http://schemas.microsoft.com/office/drawing/2014/main" id="{938B9F63-B735-70E9-3C23-F18F6EC97D00}"/>
              </a:ext>
            </a:extLst>
          </p:cNvPr>
          <p:cNvPicPr>
            <a:picLocks noChangeAspect="1"/>
          </p:cNvPicPr>
          <p:nvPr/>
        </p:nvPicPr>
        <p:blipFill>
          <a:blip r:embed="rId3"/>
          <a:stretch>
            <a:fillRect/>
          </a:stretch>
        </p:blipFill>
        <p:spPr>
          <a:xfrm>
            <a:off x="1268436" y="2332514"/>
            <a:ext cx="4171950" cy="1600200"/>
          </a:xfrm>
          <a:prstGeom prst="rect">
            <a:avLst/>
          </a:prstGeom>
        </p:spPr>
      </p:pic>
      <p:pic>
        <p:nvPicPr>
          <p:cNvPr id="7" name="Imagen 6">
            <a:extLst>
              <a:ext uri="{FF2B5EF4-FFF2-40B4-BE49-F238E27FC236}">
                <a16:creationId xmlns:a16="http://schemas.microsoft.com/office/drawing/2014/main" id="{2057EB46-DF21-0FC0-8E79-C30897FE1929}"/>
              </a:ext>
            </a:extLst>
          </p:cNvPr>
          <p:cNvPicPr>
            <a:picLocks noChangeAspect="1"/>
          </p:cNvPicPr>
          <p:nvPr/>
        </p:nvPicPr>
        <p:blipFill>
          <a:blip r:embed="rId4"/>
          <a:stretch>
            <a:fillRect/>
          </a:stretch>
        </p:blipFill>
        <p:spPr>
          <a:xfrm>
            <a:off x="5973172" y="2332514"/>
            <a:ext cx="4414412" cy="2042489"/>
          </a:xfrm>
          <a:prstGeom prst="rect">
            <a:avLst/>
          </a:prstGeom>
        </p:spPr>
      </p:pic>
    </p:spTree>
    <p:extLst>
      <p:ext uri="{BB962C8B-B14F-4D97-AF65-F5344CB8AC3E}">
        <p14:creationId xmlns:p14="http://schemas.microsoft.com/office/powerpoint/2010/main" val="391515207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AVANZADO CON ANOTACIONES DE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6870DA43-36C6-139D-454E-B2C3147D1D52}"/>
              </a:ext>
            </a:extLst>
          </p:cNvPr>
          <p:cNvSpPr txBox="1">
            <a:spLocks/>
          </p:cNvSpPr>
          <p:nvPr/>
        </p:nvSpPr>
        <p:spPr>
          <a:xfrm>
            <a:off x="191730" y="1623798"/>
            <a:ext cx="3934673" cy="71105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200" dirty="0">
                <a:latin typeface="Arial Narrow"/>
                <a:ea typeface="Arial Narrow"/>
                <a:cs typeface="Arial Narrow"/>
                <a:sym typeface="Arial Narrow"/>
              </a:rPr>
              <a:t>Una prueba unitaria seria:</a:t>
            </a:r>
          </a:p>
        </p:txBody>
      </p:sp>
      <p:pic>
        <p:nvPicPr>
          <p:cNvPr id="10" name="Imagen 9">
            <a:extLst>
              <a:ext uri="{FF2B5EF4-FFF2-40B4-BE49-F238E27FC236}">
                <a16:creationId xmlns:a16="http://schemas.microsoft.com/office/drawing/2014/main" id="{DB8FFEF3-60A8-43EA-5857-E73346AC20AF}"/>
              </a:ext>
            </a:extLst>
          </p:cNvPr>
          <p:cNvPicPr>
            <a:picLocks noChangeAspect="1"/>
          </p:cNvPicPr>
          <p:nvPr/>
        </p:nvPicPr>
        <p:blipFill>
          <a:blip r:embed="rId3"/>
          <a:stretch>
            <a:fillRect/>
          </a:stretch>
        </p:blipFill>
        <p:spPr>
          <a:xfrm>
            <a:off x="2706625" y="2332513"/>
            <a:ext cx="5831002" cy="4371091"/>
          </a:xfrm>
          <a:prstGeom prst="rect">
            <a:avLst/>
          </a:prstGeom>
        </p:spPr>
      </p:pic>
    </p:spTree>
    <p:extLst>
      <p:ext uri="{BB962C8B-B14F-4D97-AF65-F5344CB8AC3E}">
        <p14:creationId xmlns:p14="http://schemas.microsoft.com/office/powerpoint/2010/main" val="194833606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ANOTACIONES COMUNES DE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86131"/>
            <a:ext cx="9643800" cy="523654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@Test: Indica que un método es una prueba unitaria.</a:t>
            </a:r>
          </a:p>
          <a:p>
            <a:pPr indent="0">
              <a:lnSpc>
                <a:spcPct val="100000"/>
              </a:lnSpc>
              <a:buNone/>
            </a:pPr>
            <a:r>
              <a:rPr lang="es-CO" sz="1800" dirty="0">
                <a:latin typeface="Arial Narrow"/>
                <a:ea typeface="Arial Narrow"/>
                <a:cs typeface="Arial Narrow"/>
                <a:sym typeface="Arial Narrow"/>
              </a:rPr>
              <a:t>@BeforeEach: Se ejecuta antes de cada método de prueba.</a:t>
            </a:r>
          </a:p>
          <a:p>
            <a:pPr indent="0">
              <a:lnSpc>
                <a:spcPct val="100000"/>
              </a:lnSpc>
              <a:buNone/>
            </a:pPr>
            <a:r>
              <a:rPr lang="es-CO" sz="1800" dirty="0">
                <a:latin typeface="Arial Narrow"/>
                <a:ea typeface="Arial Narrow"/>
                <a:cs typeface="Arial Narrow"/>
                <a:sym typeface="Arial Narrow"/>
              </a:rPr>
              <a:t>@AfterEach: Se ejecuta después de cada método de prueba.</a:t>
            </a:r>
          </a:p>
          <a:p>
            <a:pPr indent="0">
              <a:lnSpc>
                <a:spcPct val="100000"/>
              </a:lnSpc>
              <a:buNone/>
            </a:pPr>
            <a:r>
              <a:rPr lang="es-CO" sz="1800" dirty="0">
                <a:latin typeface="Arial Narrow"/>
                <a:ea typeface="Arial Narrow"/>
                <a:cs typeface="Arial Narrow"/>
                <a:sym typeface="Arial Narrow"/>
              </a:rPr>
              <a:t>@BeforeAll: Se ejecuta una sola vez antes de todas las pruebas de la clase.</a:t>
            </a:r>
          </a:p>
          <a:p>
            <a:pPr indent="0">
              <a:lnSpc>
                <a:spcPct val="100000"/>
              </a:lnSpc>
              <a:buNone/>
            </a:pPr>
            <a:r>
              <a:rPr lang="es-CO" sz="1800" dirty="0">
                <a:latin typeface="Arial Narrow"/>
                <a:ea typeface="Arial Narrow"/>
                <a:cs typeface="Arial Narrow"/>
                <a:sym typeface="Arial Narrow"/>
              </a:rPr>
              <a:t>@AfterAll: Se ejecuta una sola vez después de todas las pruebas de la clase.</a:t>
            </a:r>
          </a:p>
          <a:p>
            <a:pPr indent="0">
              <a:lnSpc>
                <a:spcPct val="100000"/>
              </a:lnSpc>
              <a:buNone/>
            </a:pPr>
            <a:r>
              <a:rPr lang="es-CO" sz="1800" dirty="0">
                <a:latin typeface="Arial Narrow"/>
                <a:ea typeface="Arial Narrow"/>
                <a:cs typeface="Arial Narrow"/>
                <a:sym typeface="Arial Narrow"/>
              </a:rPr>
              <a:t>@Disabled: Deshabilita una prueba.</a:t>
            </a:r>
          </a:p>
          <a:p>
            <a:pPr indent="0">
              <a:lnSpc>
                <a:spcPct val="100000"/>
              </a:lnSpc>
              <a:buNone/>
            </a:pPr>
            <a:r>
              <a:rPr lang="es-CO" sz="1800" dirty="0">
                <a:latin typeface="Arial Narrow"/>
                <a:ea typeface="Arial Narrow"/>
                <a:cs typeface="Arial Narrow"/>
                <a:sym typeface="Arial Narrow"/>
              </a:rPr>
              <a:t>@RepeatedTest: Permite repetir una prueba un número específico de veces.</a:t>
            </a:r>
          </a:p>
          <a:p>
            <a:pPr indent="0">
              <a:lnSpc>
                <a:spcPct val="100000"/>
              </a:lnSpc>
              <a:buNone/>
            </a:pPr>
            <a:r>
              <a:rPr lang="es-CO" sz="1800" dirty="0">
                <a:latin typeface="Arial Narrow"/>
                <a:ea typeface="Arial Narrow"/>
                <a:cs typeface="Arial Narrow"/>
                <a:sym typeface="Arial Narrow"/>
              </a:rPr>
              <a:t>@DisplayName: Asigna un nombre descriptivo a una prueba.</a:t>
            </a:r>
          </a:p>
          <a:p>
            <a:pPr indent="0">
              <a:lnSpc>
                <a:spcPct val="100000"/>
              </a:lnSpc>
              <a:buNone/>
            </a:pPr>
            <a:r>
              <a:rPr lang="es-CO" sz="1800" dirty="0">
                <a:latin typeface="Arial Narrow"/>
                <a:ea typeface="Arial Narrow"/>
                <a:cs typeface="Arial Narrow"/>
                <a:sym typeface="Arial Narrow"/>
              </a:rPr>
              <a:t>@Tag: Asigna una etiqueta a una prueba para facilitar la agrupación y filtrado.</a:t>
            </a:r>
          </a:p>
          <a:p>
            <a:pPr indent="0">
              <a:lnSpc>
                <a:spcPct val="100000"/>
              </a:lnSpc>
              <a:buNone/>
            </a:pPr>
            <a:r>
              <a:rPr lang="es-CO" sz="1800" dirty="0">
                <a:latin typeface="Arial Narrow"/>
                <a:ea typeface="Arial Narrow"/>
                <a:cs typeface="Arial Narrow"/>
                <a:sym typeface="Arial Narrow"/>
              </a:rPr>
              <a:t>@ParameterizedTest: Permite parametrizar una prueba con diferentes conjuntos de datos.</a:t>
            </a:r>
          </a:p>
          <a:p>
            <a:pPr indent="0">
              <a:lnSpc>
                <a:spcPct val="100000"/>
              </a:lnSpc>
              <a:buNone/>
            </a:pPr>
            <a:r>
              <a:rPr lang="es-CO" sz="1800" dirty="0">
                <a:latin typeface="Arial Narrow"/>
                <a:ea typeface="Arial Narrow"/>
                <a:cs typeface="Arial Narrow"/>
                <a:sym typeface="Arial Narrow"/>
              </a:rPr>
              <a:t>@CsvSource: Proporciona una fuente de datos CSV para pruebas parametrizadas.</a:t>
            </a:r>
          </a:p>
          <a:p>
            <a:pPr indent="0">
              <a:lnSpc>
                <a:spcPct val="100000"/>
              </a:lnSpc>
              <a:buNone/>
            </a:pPr>
            <a:r>
              <a:rPr lang="es-CO" sz="1800" dirty="0">
                <a:latin typeface="Arial Narrow"/>
                <a:ea typeface="Arial Narrow"/>
                <a:cs typeface="Arial Narrow"/>
                <a:sym typeface="Arial Narrow"/>
              </a:rPr>
              <a:t>@CsvFileSource: Carga datos de un archivo CSV para pruebas parametrizadas.</a:t>
            </a:r>
          </a:p>
          <a:p>
            <a:pPr indent="0">
              <a:lnSpc>
                <a:spcPct val="100000"/>
              </a:lnSpc>
              <a:buNone/>
            </a:pPr>
            <a:r>
              <a:rPr lang="es-CO" sz="1800" dirty="0">
                <a:latin typeface="Arial Narrow"/>
                <a:ea typeface="Arial Narrow"/>
                <a:cs typeface="Arial Narrow"/>
                <a:sym typeface="Arial Narrow"/>
              </a:rPr>
              <a:t>@MethodSource: Indica un método que proporciona los datos para pruebas parametrizadas.</a:t>
            </a:r>
          </a:p>
        </p:txBody>
      </p:sp>
    </p:spTree>
    <p:extLst>
      <p:ext uri="{BB962C8B-B14F-4D97-AF65-F5344CB8AC3E}">
        <p14:creationId xmlns:p14="http://schemas.microsoft.com/office/powerpoint/2010/main" val="2327141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NACIMIENTO FORMAL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3732601"/>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Conferencia de la OTAN de 1968: Este evento marcó un punto de inflexión, ya que se reconoció oficialmente la necesidad de una disciplina de ingeniería para el desarrollo de software.</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Metodologías estructuradas: En las décadas de 1970 y 1980, surgieron diversas metodologías estructuradas que buscaban mejorar la calidad y la productividad del desarrollo de software. Estas metodologías se enfocaban en la planificación, el análisis, el diseño y la implementación de sistemas de manera sistemática.</a:t>
            </a:r>
          </a:p>
        </p:txBody>
      </p:sp>
    </p:spTree>
    <p:extLst>
      <p:ext uri="{BB962C8B-B14F-4D97-AF65-F5344CB8AC3E}">
        <p14:creationId xmlns:p14="http://schemas.microsoft.com/office/powerpoint/2010/main" val="30645788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ASERCIONES COMUNES DE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err="1">
                <a:latin typeface="Arial Narrow"/>
                <a:ea typeface="Arial Narrow"/>
                <a:cs typeface="Arial Narrow"/>
                <a:sym typeface="Arial Narrow"/>
              </a:rPr>
              <a:t>assertEquals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expected</a:t>
            </a:r>
            <a:r>
              <a:rPr lang="es-CO" sz="2200" dirty="0">
                <a:latin typeface="Arial Narrow"/>
                <a:ea typeface="Arial Narrow"/>
                <a:cs typeface="Arial Narrow"/>
                <a:sym typeface="Arial Narrow"/>
              </a:rPr>
              <a:t>, actual): Comprueba si el valor actual es igual al valor esperado.</a:t>
            </a:r>
          </a:p>
          <a:p>
            <a:pPr indent="0">
              <a:lnSpc>
                <a:spcPct val="100000"/>
              </a:lnSpc>
              <a:buNone/>
            </a:pPr>
            <a:r>
              <a:rPr lang="es-CO" sz="2200" dirty="0" err="1">
                <a:latin typeface="Arial Narrow"/>
                <a:ea typeface="Arial Narrow"/>
                <a:cs typeface="Arial Narrow"/>
                <a:sym typeface="Arial Narrow"/>
              </a:rPr>
              <a:t>assertNotEquals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unexpected</a:t>
            </a:r>
            <a:r>
              <a:rPr lang="es-CO" sz="2200" dirty="0">
                <a:latin typeface="Arial Narrow"/>
                <a:ea typeface="Arial Narrow"/>
                <a:cs typeface="Arial Narrow"/>
                <a:sym typeface="Arial Narrow"/>
              </a:rPr>
              <a:t>, actual): Comprueba si el valor actual es diferente del valor inesperado.</a:t>
            </a:r>
          </a:p>
          <a:p>
            <a:pPr indent="0">
              <a:lnSpc>
                <a:spcPct val="100000"/>
              </a:lnSpc>
              <a:buNone/>
            </a:pPr>
            <a:r>
              <a:rPr lang="es-CO" sz="2200" dirty="0" err="1">
                <a:latin typeface="Arial Narrow"/>
                <a:ea typeface="Arial Narrow"/>
                <a:cs typeface="Arial Narrow"/>
                <a:sym typeface="Arial Narrow"/>
              </a:rPr>
              <a:t>assertTrue</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condition</a:t>
            </a:r>
            <a:r>
              <a:rPr lang="es-CO" sz="2200" dirty="0">
                <a:latin typeface="Arial Narrow"/>
                <a:ea typeface="Arial Narrow"/>
                <a:cs typeface="Arial Narrow"/>
                <a:sym typeface="Arial Narrow"/>
              </a:rPr>
              <a:t>): Comprueba si una condición es verdadera.</a:t>
            </a:r>
          </a:p>
          <a:p>
            <a:pPr indent="0">
              <a:lnSpc>
                <a:spcPct val="100000"/>
              </a:lnSpc>
              <a:buNone/>
            </a:pPr>
            <a:r>
              <a:rPr lang="es-CO" sz="2200" dirty="0" err="1">
                <a:latin typeface="Arial Narrow"/>
                <a:ea typeface="Arial Narrow"/>
                <a:cs typeface="Arial Narrow"/>
                <a:sym typeface="Arial Narrow"/>
              </a:rPr>
              <a:t>assertFalse</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condition</a:t>
            </a:r>
            <a:r>
              <a:rPr lang="es-CO" sz="2200" dirty="0">
                <a:latin typeface="Arial Narrow"/>
                <a:ea typeface="Arial Narrow"/>
                <a:cs typeface="Arial Narrow"/>
                <a:sym typeface="Arial Narrow"/>
              </a:rPr>
              <a:t>): Comprueba si una condición es falsa.</a:t>
            </a:r>
          </a:p>
          <a:p>
            <a:pPr indent="0">
              <a:lnSpc>
                <a:spcPct val="100000"/>
              </a:lnSpc>
              <a:buNone/>
            </a:pPr>
            <a:r>
              <a:rPr lang="es-CO" sz="2200" dirty="0" err="1">
                <a:latin typeface="Arial Narrow"/>
                <a:ea typeface="Arial Narrow"/>
                <a:cs typeface="Arial Narrow"/>
                <a:sym typeface="Arial Narrow"/>
              </a:rPr>
              <a:t>assertNull</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object</a:t>
            </a:r>
            <a:r>
              <a:rPr lang="es-CO" sz="2200" dirty="0">
                <a:latin typeface="Arial Narrow"/>
                <a:ea typeface="Arial Narrow"/>
                <a:cs typeface="Arial Narrow"/>
                <a:sym typeface="Arial Narrow"/>
              </a:rPr>
              <a:t>): Comprueba si un objeto es nulo.</a:t>
            </a:r>
          </a:p>
          <a:p>
            <a:pPr indent="0">
              <a:lnSpc>
                <a:spcPct val="100000"/>
              </a:lnSpc>
              <a:buNone/>
            </a:pPr>
            <a:r>
              <a:rPr lang="es-CO" sz="2200" dirty="0" err="1">
                <a:latin typeface="Arial Narrow"/>
                <a:ea typeface="Arial Narrow"/>
                <a:cs typeface="Arial Narrow"/>
                <a:sym typeface="Arial Narrow"/>
              </a:rPr>
              <a:t>assertNotNull</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object</a:t>
            </a:r>
            <a:r>
              <a:rPr lang="es-CO" sz="2200" dirty="0">
                <a:latin typeface="Arial Narrow"/>
                <a:ea typeface="Arial Narrow"/>
                <a:cs typeface="Arial Narrow"/>
                <a:sym typeface="Arial Narrow"/>
              </a:rPr>
              <a:t>): Comprueba si un objeto no es nulo.</a:t>
            </a:r>
          </a:p>
          <a:p>
            <a:pPr indent="0">
              <a:lnSpc>
                <a:spcPct val="100000"/>
              </a:lnSpc>
              <a:buNone/>
            </a:pPr>
            <a:r>
              <a:rPr lang="es-CO" sz="2200" dirty="0" err="1">
                <a:latin typeface="Arial Narrow"/>
                <a:ea typeface="Arial Narrow"/>
                <a:cs typeface="Arial Narrow"/>
                <a:sym typeface="Arial Narrow"/>
              </a:rPr>
              <a:t>assertThrows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expectedException.class</a:t>
            </a:r>
            <a:r>
              <a:rPr lang="es-CO" sz="2200" dirty="0">
                <a:latin typeface="Arial Narrow"/>
                <a:ea typeface="Arial Narrow"/>
                <a:cs typeface="Arial Narrow"/>
                <a:sym typeface="Arial Narrow"/>
              </a:rPr>
              <a:t>, () ): Comprueba si se lanza una excepción específica al ejecutar el código proporcionado.</a:t>
            </a:r>
          </a:p>
          <a:p>
            <a:pPr indent="0">
              <a:lnSpc>
                <a:spcPct val="100000"/>
              </a:lnSpc>
              <a:buNone/>
            </a:pPr>
            <a:r>
              <a:rPr lang="es-CO" sz="2200" dirty="0" err="1">
                <a:latin typeface="Arial Narrow"/>
                <a:ea typeface="Arial Narrow"/>
                <a:cs typeface="Arial Narrow"/>
                <a:sym typeface="Arial Narrow"/>
              </a:rPr>
              <a:t>assertArrayEquals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expectedArray</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actualArray</a:t>
            </a:r>
            <a:r>
              <a:rPr lang="es-CO" sz="2200" dirty="0">
                <a:latin typeface="Arial Narrow"/>
                <a:ea typeface="Arial Narrow"/>
                <a:cs typeface="Arial Narrow"/>
                <a:sym typeface="Arial Narrow"/>
              </a:rPr>
              <a:t>): Compara dos </a:t>
            </a:r>
            <a:r>
              <a:rPr lang="es-CO" sz="2200" dirty="0" err="1">
                <a:latin typeface="Arial Narrow"/>
                <a:ea typeface="Arial Narrow"/>
                <a:cs typeface="Arial Narrow"/>
                <a:sym typeface="Arial Narrow"/>
              </a:rPr>
              <a:t>arrays</a:t>
            </a:r>
            <a:r>
              <a:rPr lang="es-CO" sz="2200" dirty="0">
                <a:latin typeface="Arial Narrow"/>
                <a:ea typeface="Arial Narrow"/>
                <a:cs typeface="Arial Narrow"/>
                <a:sym typeface="Arial Narrow"/>
              </a:rPr>
              <a:t>.</a:t>
            </a:r>
          </a:p>
          <a:p>
            <a:pPr indent="0">
              <a:lnSpc>
                <a:spcPct val="100000"/>
              </a:lnSpc>
              <a:buNone/>
            </a:pPr>
            <a:r>
              <a:rPr lang="es-CO" sz="2200" dirty="0" err="1">
                <a:latin typeface="Arial Narrow"/>
                <a:ea typeface="Arial Narrow"/>
                <a:cs typeface="Arial Narrow"/>
                <a:sym typeface="Arial Narrow"/>
              </a:rPr>
              <a:t>assertIterableEquals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expected</a:t>
            </a:r>
            <a:r>
              <a:rPr lang="es-CO" sz="2200" dirty="0">
                <a:latin typeface="Arial Narrow"/>
                <a:ea typeface="Arial Narrow"/>
                <a:cs typeface="Arial Narrow"/>
                <a:sym typeface="Arial Narrow"/>
              </a:rPr>
              <a:t>, actual): Compara dos iterables (listas, conjuntos, etc.).</a:t>
            </a:r>
          </a:p>
        </p:txBody>
      </p:sp>
    </p:spTree>
    <p:extLst>
      <p:ext uri="{BB962C8B-B14F-4D97-AF65-F5344CB8AC3E}">
        <p14:creationId xmlns:p14="http://schemas.microsoft.com/office/powerpoint/2010/main" val="388132856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PRUEBAS UNITARIAS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84657"/>
            <a:ext cx="9643800" cy="5373343"/>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400" dirty="0">
                <a:latin typeface="Arial Narrow"/>
                <a:ea typeface="Arial Narrow"/>
                <a:cs typeface="Arial Narrow"/>
                <a:sym typeface="Arial Narrow"/>
              </a:rPr>
              <a:t>Hacer uso de los modelos del proyecto para la construcción de las pruebas.</a:t>
            </a:r>
          </a:p>
          <a:p>
            <a:pPr marL="800100">
              <a:lnSpc>
                <a:spcPct val="100000"/>
              </a:lnSpc>
              <a:buFont typeface="+mj-lt"/>
              <a:buAutoNum type="arabicPeriod"/>
            </a:pPr>
            <a:r>
              <a:rPr lang="es-CO" sz="1400" dirty="0">
                <a:latin typeface="Arial Narrow"/>
                <a:ea typeface="Arial Narrow"/>
                <a:cs typeface="Arial Narrow"/>
                <a:sym typeface="Arial Narrow"/>
              </a:rPr>
              <a:t>Escritura de pruebas unitarias: Crea una nueva clase de prueba (nombre de la clase a probar + Test) con al menos 5 casos de prueba.</a:t>
            </a:r>
          </a:p>
          <a:p>
            <a:pPr marL="800100">
              <a:lnSpc>
                <a:spcPct val="100000"/>
              </a:lnSpc>
              <a:buFont typeface="+mj-lt"/>
              <a:buAutoNum type="arabicPeriod"/>
            </a:pPr>
            <a:r>
              <a:rPr lang="es-CO" sz="1400" dirty="0">
                <a:latin typeface="Arial Narrow"/>
                <a:ea typeface="Arial Narrow"/>
                <a:cs typeface="Arial Narrow"/>
                <a:sym typeface="Arial Narrow"/>
              </a:rPr>
              <a:t>Utilizar las siguientes anotaciones:</a:t>
            </a:r>
          </a:p>
          <a:p>
            <a:pPr marL="1257300" lvl="1">
              <a:lnSpc>
                <a:spcPct val="100000"/>
              </a:lnSpc>
              <a:buFont typeface="+mj-lt"/>
              <a:buAutoNum type="arabicPeriod"/>
            </a:pPr>
            <a:r>
              <a:rPr lang="es-CO" sz="1400" dirty="0">
                <a:latin typeface="Arial Narrow"/>
                <a:ea typeface="Arial Narrow"/>
                <a:cs typeface="Arial Narrow"/>
                <a:sym typeface="Arial Narrow"/>
              </a:rPr>
              <a:t>@Test.</a:t>
            </a:r>
          </a:p>
          <a:p>
            <a:pPr marL="1257300" lvl="1">
              <a:lnSpc>
                <a:spcPct val="100000"/>
              </a:lnSpc>
              <a:buFont typeface="+mj-lt"/>
              <a:buAutoNum type="arabicPeriod"/>
            </a:pPr>
            <a:r>
              <a:rPr lang="es-CO" sz="1400" dirty="0">
                <a:latin typeface="Arial Narrow"/>
                <a:ea typeface="Arial Narrow"/>
                <a:cs typeface="Arial Narrow"/>
                <a:sym typeface="Arial Narrow"/>
              </a:rPr>
              <a:t>@BeforeAll.</a:t>
            </a:r>
          </a:p>
          <a:p>
            <a:pPr marL="1257300" lvl="1">
              <a:lnSpc>
                <a:spcPct val="100000"/>
              </a:lnSpc>
              <a:buFont typeface="+mj-lt"/>
              <a:buAutoNum type="arabicPeriod"/>
            </a:pPr>
            <a:r>
              <a:rPr lang="es-CO" sz="1400" dirty="0">
                <a:latin typeface="Arial Narrow"/>
                <a:ea typeface="Arial Narrow"/>
                <a:cs typeface="Arial Narrow"/>
                <a:sym typeface="Arial Narrow"/>
              </a:rPr>
              <a:t>@AfterAll.</a:t>
            </a:r>
          </a:p>
          <a:p>
            <a:pPr marL="1257300" lvl="1">
              <a:lnSpc>
                <a:spcPct val="100000"/>
              </a:lnSpc>
              <a:buFont typeface="+mj-lt"/>
              <a:buAutoNum type="arabicPeriod"/>
            </a:pPr>
            <a:r>
              <a:rPr lang="es-CO" sz="1400" dirty="0">
                <a:latin typeface="Arial Narrow"/>
                <a:ea typeface="Arial Narrow"/>
                <a:cs typeface="Arial Narrow"/>
                <a:sym typeface="Arial Narrow"/>
              </a:rPr>
              <a:t>@BeforeEach.</a:t>
            </a:r>
          </a:p>
          <a:p>
            <a:pPr marL="1257300" lvl="1">
              <a:lnSpc>
                <a:spcPct val="100000"/>
              </a:lnSpc>
              <a:buFont typeface="+mj-lt"/>
              <a:buAutoNum type="arabicPeriod"/>
            </a:pPr>
            <a:r>
              <a:rPr lang="es-CO" sz="1400" dirty="0">
                <a:latin typeface="Arial Narrow"/>
                <a:ea typeface="Arial Narrow"/>
                <a:cs typeface="Arial Narrow"/>
                <a:sym typeface="Arial Narrow"/>
              </a:rPr>
              <a:t>@AfterEach.</a:t>
            </a:r>
          </a:p>
          <a:p>
            <a:pPr marL="1257300" lvl="1">
              <a:lnSpc>
                <a:spcPct val="100000"/>
              </a:lnSpc>
              <a:buFont typeface="+mj-lt"/>
              <a:buAutoNum type="arabicPeriod"/>
            </a:pPr>
            <a:r>
              <a:rPr lang="es-CO" sz="1400" dirty="0">
                <a:latin typeface="Arial Narrow"/>
                <a:ea typeface="Arial Narrow"/>
                <a:cs typeface="Arial Narrow"/>
                <a:sym typeface="Arial Narrow"/>
              </a:rPr>
              <a:t>@RepeatedTest.</a:t>
            </a:r>
          </a:p>
          <a:p>
            <a:pPr marL="800100">
              <a:lnSpc>
                <a:spcPct val="100000"/>
              </a:lnSpc>
              <a:buFont typeface="+mj-lt"/>
              <a:buAutoNum type="arabicPeriod"/>
            </a:pPr>
            <a:r>
              <a:rPr lang="es-CO" sz="1400" dirty="0">
                <a:latin typeface="Arial Narrow"/>
                <a:ea typeface="Arial Narrow"/>
                <a:cs typeface="Arial Narrow"/>
                <a:sym typeface="Arial Narrow"/>
              </a:rPr>
              <a:t>Dentro de cada método de prueba: Crea objetos de la clase a probar; Llamar a los métodos que deseas probar.</a:t>
            </a:r>
          </a:p>
          <a:p>
            <a:pPr marL="800100">
              <a:lnSpc>
                <a:spcPct val="100000"/>
              </a:lnSpc>
              <a:buFont typeface="+mj-lt"/>
              <a:buAutoNum type="arabicPeriod"/>
            </a:pPr>
            <a:r>
              <a:rPr lang="es-CO" sz="1400" dirty="0">
                <a:latin typeface="Arial Narrow"/>
                <a:ea typeface="Arial Narrow"/>
                <a:cs typeface="Arial Narrow"/>
                <a:sym typeface="Arial Narrow"/>
              </a:rPr>
              <a:t>Utiliza los siguientes métodos </a:t>
            </a:r>
            <a:r>
              <a:rPr lang="es-CO" sz="1400" dirty="0" err="1">
                <a:latin typeface="Arial Narrow"/>
                <a:ea typeface="Arial Narrow"/>
                <a:cs typeface="Arial Narrow"/>
                <a:sym typeface="Arial Narrow"/>
              </a:rPr>
              <a:t>assert</a:t>
            </a:r>
            <a:r>
              <a:rPr lang="es-CO" sz="1400" dirty="0">
                <a:latin typeface="Arial Narrow"/>
                <a:ea typeface="Arial Narrow"/>
                <a:cs typeface="Arial Narrow"/>
                <a:sym typeface="Arial Narrow"/>
              </a:rPr>
              <a:t>:</a:t>
            </a:r>
          </a:p>
          <a:p>
            <a:pPr marL="1257300" lvl="1">
              <a:lnSpc>
                <a:spcPct val="100000"/>
              </a:lnSpc>
              <a:buFont typeface="+mj-lt"/>
              <a:buAutoNum type="arabicPeriod"/>
            </a:pPr>
            <a:r>
              <a:rPr lang="es-CO" sz="1400" dirty="0" err="1">
                <a:latin typeface="Arial Narrow"/>
                <a:ea typeface="Arial Narrow"/>
                <a:cs typeface="Arial Narrow"/>
                <a:sym typeface="Arial Narrow"/>
              </a:rPr>
              <a:t>AssertEquals</a:t>
            </a:r>
            <a:r>
              <a:rPr lang="es-CO" sz="1400" dirty="0">
                <a:latin typeface="Arial Narrow"/>
                <a:ea typeface="Arial Narrow"/>
                <a:cs typeface="Arial Narrow"/>
                <a:sym typeface="Arial Narrow"/>
              </a:rPr>
              <a:t>.</a:t>
            </a:r>
          </a:p>
          <a:p>
            <a:pPr marL="1257300" lvl="1">
              <a:lnSpc>
                <a:spcPct val="100000"/>
              </a:lnSpc>
              <a:buFont typeface="+mj-lt"/>
              <a:buAutoNum type="arabicPeriod"/>
            </a:pPr>
            <a:r>
              <a:rPr lang="es-CO" sz="1400" dirty="0" err="1">
                <a:latin typeface="Arial Narrow"/>
                <a:ea typeface="Arial Narrow"/>
                <a:cs typeface="Arial Narrow"/>
                <a:sym typeface="Arial Narrow"/>
              </a:rPr>
              <a:t>AssertNotEquals</a:t>
            </a:r>
            <a:r>
              <a:rPr lang="es-CO" sz="1400" dirty="0">
                <a:latin typeface="Arial Narrow"/>
                <a:ea typeface="Arial Narrow"/>
                <a:cs typeface="Arial Narrow"/>
                <a:sym typeface="Arial Narrow"/>
              </a:rPr>
              <a:t>.</a:t>
            </a:r>
          </a:p>
          <a:p>
            <a:pPr marL="1257300" lvl="1">
              <a:lnSpc>
                <a:spcPct val="100000"/>
              </a:lnSpc>
              <a:buFont typeface="+mj-lt"/>
              <a:buAutoNum type="arabicPeriod"/>
            </a:pPr>
            <a:r>
              <a:rPr lang="es-CO" sz="1400" dirty="0" err="1">
                <a:latin typeface="Arial Narrow"/>
                <a:ea typeface="Arial Narrow"/>
                <a:cs typeface="Arial Narrow"/>
                <a:sym typeface="Arial Narrow"/>
              </a:rPr>
              <a:t>AssertTrue</a:t>
            </a:r>
            <a:r>
              <a:rPr lang="es-CO" sz="1400" dirty="0">
                <a:latin typeface="Arial Narrow"/>
                <a:ea typeface="Arial Narrow"/>
                <a:cs typeface="Arial Narrow"/>
                <a:sym typeface="Arial Narrow"/>
              </a:rPr>
              <a:t>.</a:t>
            </a:r>
          </a:p>
          <a:p>
            <a:pPr marL="1257300" lvl="1">
              <a:lnSpc>
                <a:spcPct val="100000"/>
              </a:lnSpc>
              <a:buFont typeface="+mj-lt"/>
              <a:buAutoNum type="arabicPeriod"/>
            </a:pPr>
            <a:r>
              <a:rPr lang="es-CO" sz="1400" dirty="0" err="1">
                <a:latin typeface="Arial Narrow"/>
                <a:ea typeface="Arial Narrow"/>
                <a:cs typeface="Arial Narrow"/>
                <a:sym typeface="Arial Narrow"/>
              </a:rPr>
              <a:t>AssertFalse</a:t>
            </a:r>
            <a:r>
              <a:rPr lang="es-CO" sz="1400" dirty="0">
                <a:latin typeface="Arial Narrow"/>
                <a:ea typeface="Arial Narrow"/>
                <a:cs typeface="Arial Narrow"/>
                <a:sym typeface="Arial Narrow"/>
              </a:rPr>
              <a:t>.</a:t>
            </a:r>
          </a:p>
          <a:p>
            <a:pPr marL="1257300" lvl="1">
              <a:lnSpc>
                <a:spcPct val="100000"/>
              </a:lnSpc>
              <a:buFont typeface="+mj-lt"/>
              <a:buAutoNum type="arabicPeriod"/>
            </a:pPr>
            <a:r>
              <a:rPr lang="es-CO" sz="1400" dirty="0" err="1">
                <a:latin typeface="Arial Narrow"/>
                <a:ea typeface="Arial Narrow"/>
                <a:cs typeface="Arial Narrow"/>
                <a:sym typeface="Arial Narrow"/>
              </a:rPr>
              <a:t>AssertNull</a:t>
            </a:r>
            <a:r>
              <a:rPr lang="es-CO" sz="1400" dirty="0">
                <a:latin typeface="Arial Narrow"/>
                <a:ea typeface="Arial Narrow"/>
                <a:cs typeface="Arial Narrow"/>
                <a:sym typeface="Arial Narrow"/>
              </a:rPr>
              <a:t>.</a:t>
            </a:r>
          </a:p>
          <a:p>
            <a:pPr marL="1257300" lvl="1">
              <a:lnSpc>
                <a:spcPct val="100000"/>
              </a:lnSpc>
              <a:buFont typeface="+mj-lt"/>
              <a:buAutoNum type="arabicPeriod"/>
            </a:pPr>
            <a:r>
              <a:rPr lang="es-CO" sz="1400" dirty="0" err="1">
                <a:latin typeface="Arial Narrow"/>
                <a:ea typeface="Arial Narrow"/>
                <a:cs typeface="Arial Narrow"/>
                <a:sym typeface="Arial Narrow"/>
              </a:rPr>
              <a:t>AssertNotNull</a:t>
            </a:r>
            <a:r>
              <a:rPr lang="es-CO" sz="1400" dirty="0">
                <a:latin typeface="Arial Narrow"/>
                <a:ea typeface="Arial Narrow"/>
                <a:cs typeface="Arial Narrow"/>
                <a:sym typeface="Arial Narrow"/>
              </a:rPr>
              <a:t>.</a:t>
            </a:r>
          </a:p>
          <a:p>
            <a:pPr marL="1257300" lvl="1">
              <a:lnSpc>
                <a:spcPct val="100000"/>
              </a:lnSpc>
              <a:buFont typeface="+mj-lt"/>
              <a:buAutoNum type="arabicPeriod"/>
            </a:pPr>
            <a:endParaRPr lang="es-CO" sz="1400" dirty="0">
              <a:latin typeface="Arial Narrow"/>
              <a:ea typeface="Arial Narrow"/>
              <a:cs typeface="Arial Narrow"/>
              <a:sym typeface="Arial Narrow"/>
            </a:endParaRPr>
          </a:p>
        </p:txBody>
      </p:sp>
    </p:spTree>
    <p:extLst>
      <p:ext uri="{BB962C8B-B14F-4D97-AF65-F5344CB8AC3E}">
        <p14:creationId xmlns:p14="http://schemas.microsoft.com/office/powerpoint/2010/main" val="378333512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PRUEBAS DE INTEGRACION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Las pruebas de integración son una fase crucial en el desarrollo de software donde se verifica cómo interactúan y funcionan juntos los diferentes módulos o componentes de una aplicación. Es como armar un rompecabezas: Cada pieza (módulo) debe encajar perfectamente con las demás para formar una imagen completa y funcional.</a:t>
            </a:r>
          </a:p>
        </p:txBody>
      </p:sp>
    </p:spTree>
    <p:extLst>
      <p:ext uri="{BB962C8B-B14F-4D97-AF65-F5344CB8AC3E}">
        <p14:creationId xmlns:p14="http://schemas.microsoft.com/office/powerpoint/2010/main" val="366228852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OBJETIVO DE LAS PRUEBAS DE INTEGRACION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Verificar interfaces: Asegurar que los diferentes módulos se comuniquen correctamente entre sí a través de sus interfaces (</a:t>
            </a:r>
            <a:r>
              <a:rPr lang="es-CO" sz="2400" dirty="0" err="1">
                <a:latin typeface="Arial Narrow"/>
                <a:ea typeface="Arial Narrow"/>
                <a:cs typeface="Arial Narrow"/>
                <a:sym typeface="Arial Narrow"/>
              </a:rPr>
              <a:t>APIs</a:t>
            </a:r>
            <a:r>
              <a:rPr lang="es-CO" sz="2400" dirty="0">
                <a:latin typeface="Arial Narrow"/>
                <a:ea typeface="Arial Narrow"/>
                <a:cs typeface="Arial Narrow"/>
                <a:sym typeface="Arial Narrow"/>
              </a:rPr>
              <a:t>, llamadas a métodos, etc.).</a:t>
            </a:r>
          </a:p>
          <a:p>
            <a:pPr marL="800100">
              <a:lnSpc>
                <a:spcPct val="100000"/>
              </a:lnSpc>
            </a:pPr>
            <a:r>
              <a:rPr lang="es-CO" sz="2400" dirty="0">
                <a:latin typeface="Arial Narrow"/>
                <a:ea typeface="Arial Narrow"/>
                <a:cs typeface="Arial Narrow"/>
                <a:sym typeface="Arial Narrow"/>
              </a:rPr>
              <a:t>Detectar problemas de integración: Identificar y resolver conflictos o incompatibilidades entre los módulos.</a:t>
            </a:r>
          </a:p>
          <a:p>
            <a:pPr marL="800100">
              <a:lnSpc>
                <a:spcPct val="100000"/>
              </a:lnSpc>
            </a:pPr>
            <a:r>
              <a:rPr lang="es-CO" sz="2400" dirty="0">
                <a:latin typeface="Arial Narrow"/>
                <a:ea typeface="Arial Narrow"/>
                <a:cs typeface="Arial Narrow"/>
                <a:sym typeface="Arial Narrow"/>
              </a:rPr>
              <a:t>Validar el flujo de datos: Comprobar que los datos fluyan correctamente entre los diferentes componentes del sistema.</a:t>
            </a:r>
          </a:p>
        </p:txBody>
      </p:sp>
    </p:spTree>
    <p:extLst>
      <p:ext uri="{BB962C8B-B14F-4D97-AF65-F5344CB8AC3E}">
        <p14:creationId xmlns:p14="http://schemas.microsoft.com/office/powerpoint/2010/main" val="21697929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PRUEBAS DE INTEGRACION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Detección temprana de errores: Al probar los módulos en conjunto, se pueden descubrir errores que no se manifiestan en las pruebas unitarias.</a:t>
            </a:r>
          </a:p>
          <a:p>
            <a:pPr marL="800100">
              <a:lnSpc>
                <a:spcPct val="100000"/>
              </a:lnSpc>
            </a:pPr>
            <a:r>
              <a:rPr lang="es-CO" sz="2400" dirty="0">
                <a:latin typeface="Arial Narrow"/>
                <a:ea typeface="Arial Narrow"/>
                <a:cs typeface="Arial Narrow"/>
                <a:sym typeface="Arial Narrow"/>
              </a:rPr>
              <a:t>Mayor confianza en el sistema: Las pruebas de integración proporcionan una mayor confianza en la estabilidad y el funcionamiento del sistema completo.</a:t>
            </a:r>
          </a:p>
          <a:p>
            <a:pPr marL="800100">
              <a:lnSpc>
                <a:spcPct val="100000"/>
              </a:lnSpc>
            </a:pPr>
            <a:r>
              <a:rPr lang="es-CO" sz="2400" dirty="0">
                <a:latin typeface="Arial Narrow"/>
                <a:ea typeface="Arial Narrow"/>
                <a:cs typeface="Arial Narrow"/>
                <a:sym typeface="Arial Narrow"/>
              </a:rPr>
              <a:t>Prevención de problemas en producción: Al identificar y corregir problemas en las primeras etapas del desarrollo, se reduce el riesgo de fallos en el entorno de producción.</a:t>
            </a:r>
          </a:p>
        </p:txBody>
      </p:sp>
    </p:spTree>
    <p:extLst>
      <p:ext uri="{BB962C8B-B14F-4D97-AF65-F5344CB8AC3E}">
        <p14:creationId xmlns:p14="http://schemas.microsoft.com/office/powerpoint/2010/main" val="300194728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DESAFIO DE LAS PRUEBAS DE INTEGRACION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Complejidad: A medida que aumenta el número de módulos, la complejidad de las pruebas también aumenta.</a:t>
            </a:r>
          </a:p>
          <a:p>
            <a:pPr marL="800100">
              <a:lnSpc>
                <a:spcPct val="100000"/>
              </a:lnSpc>
            </a:pPr>
            <a:r>
              <a:rPr lang="es-CO" sz="2400" dirty="0">
                <a:latin typeface="Arial Narrow"/>
                <a:ea typeface="Arial Narrow"/>
                <a:cs typeface="Arial Narrow"/>
                <a:sym typeface="Arial Narrow"/>
              </a:rPr>
              <a:t>Dependencias: Los módulos pueden tener dependencias entre sí, lo que puede dificultar el aislamiento de los errores.</a:t>
            </a:r>
          </a:p>
          <a:p>
            <a:pPr marL="800100">
              <a:lnSpc>
                <a:spcPct val="100000"/>
              </a:lnSpc>
            </a:pPr>
            <a:r>
              <a:rPr lang="es-CO" sz="2400" dirty="0">
                <a:latin typeface="Arial Narrow"/>
                <a:ea typeface="Arial Narrow"/>
                <a:cs typeface="Arial Narrow"/>
                <a:sym typeface="Arial Narrow"/>
              </a:rPr>
              <a:t>Entornos de prueba: Es necesario configurar entornos de prueba que reflejen lo más fielmente posible el entorno de producción.</a:t>
            </a:r>
          </a:p>
        </p:txBody>
      </p:sp>
    </p:spTree>
    <p:extLst>
      <p:ext uri="{BB962C8B-B14F-4D97-AF65-F5344CB8AC3E}">
        <p14:creationId xmlns:p14="http://schemas.microsoft.com/office/powerpoint/2010/main" val="365934296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HERRAMIENTAS PARA LAS PRUEBAS DE INTEGRACION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Existen numerosas herramientas que pueden ayudar a automatizar las pruebas de integración, como:</a:t>
            </a:r>
          </a:p>
          <a:p>
            <a:pPr marL="800100">
              <a:lnSpc>
                <a:spcPct val="100000"/>
              </a:lnSpc>
            </a:pPr>
            <a:r>
              <a:rPr lang="es-CO" sz="2400" dirty="0" err="1">
                <a:latin typeface="Arial Narrow"/>
                <a:ea typeface="Arial Narrow"/>
                <a:cs typeface="Arial Narrow"/>
                <a:sym typeface="Arial Narrow"/>
              </a:rPr>
              <a:t>Selenium</a:t>
            </a:r>
            <a:r>
              <a:rPr lang="es-CO" sz="2400" dirty="0">
                <a:latin typeface="Arial Narrow"/>
                <a:ea typeface="Arial Narrow"/>
                <a:cs typeface="Arial Narrow"/>
                <a:sym typeface="Arial Narrow"/>
              </a:rPr>
              <a:t>: Para automatizar pruebas en aplicaciones web.</a:t>
            </a:r>
          </a:p>
          <a:p>
            <a:pPr marL="800100">
              <a:lnSpc>
                <a:spcPct val="100000"/>
              </a:lnSpc>
            </a:pPr>
            <a:r>
              <a:rPr lang="es-CO" sz="2400" dirty="0" err="1">
                <a:latin typeface="Arial Narrow"/>
                <a:ea typeface="Arial Narrow"/>
                <a:cs typeface="Arial Narrow"/>
                <a:sym typeface="Arial Narrow"/>
              </a:rPr>
              <a:t>Serenity</a:t>
            </a:r>
            <a:r>
              <a:rPr lang="es-CO" sz="2400" dirty="0">
                <a:latin typeface="Arial Narrow"/>
                <a:ea typeface="Arial Narrow"/>
                <a:cs typeface="Arial Narrow"/>
                <a:sym typeface="Arial Narrow"/>
              </a:rPr>
              <a:t>: Para escribir pruebas en aplicaciones de </a:t>
            </a:r>
            <a:r>
              <a:rPr lang="es-CO" sz="2400" dirty="0" err="1">
                <a:latin typeface="Arial Narrow"/>
                <a:ea typeface="Arial Narrow"/>
                <a:cs typeface="Arial Narrow"/>
                <a:sym typeface="Arial Narrow"/>
              </a:rPr>
              <a:t>BackEnd</a:t>
            </a:r>
            <a:r>
              <a:rPr lang="es-CO" sz="2400" dirty="0">
                <a:latin typeface="Arial Narrow"/>
                <a:ea typeface="Arial Narrow"/>
                <a:cs typeface="Arial Narrow"/>
                <a:sym typeface="Arial Narrow"/>
              </a:rPr>
              <a:t>.</a:t>
            </a:r>
          </a:p>
          <a:p>
            <a:pPr marL="800100">
              <a:lnSpc>
                <a:spcPct val="100000"/>
              </a:lnSpc>
            </a:pPr>
            <a:r>
              <a:rPr lang="es-CO" sz="2400" dirty="0" err="1">
                <a:latin typeface="Arial Narrow"/>
                <a:ea typeface="Arial Narrow"/>
                <a:cs typeface="Arial Narrow"/>
                <a:sym typeface="Arial Narrow"/>
              </a:rPr>
              <a:t>SoapUI</a:t>
            </a:r>
            <a:r>
              <a:rPr lang="es-CO" sz="2400" dirty="0">
                <a:latin typeface="Arial Narrow"/>
                <a:ea typeface="Arial Narrow"/>
                <a:cs typeface="Arial Narrow"/>
                <a:sym typeface="Arial Narrow"/>
              </a:rPr>
              <a:t>: Para probar servicios de JSON Y XML.</a:t>
            </a:r>
          </a:p>
          <a:p>
            <a:pPr marL="800100">
              <a:lnSpc>
                <a:spcPct val="100000"/>
              </a:lnSpc>
            </a:pPr>
            <a:r>
              <a:rPr lang="es-CO" sz="2400" dirty="0" err="1">
                <a:latin typeface="Arial Narrow"/>
                <a:ea typeface="Arial Narrow"/>
                <a:cs typeface="Arial Narrow"/>
                <a:sym typeface="Arial Narrow"/>
              </a:rPr>
              <a:t>Postman</a:t>
            </a:r>
            <a:r>
              <a:rPr lang="es-CO" sz="2400" dirty="0">
                <a:latin typeface="Arial Narrow"/>
                <a:ea typeface="Arial Narrow"/>
                <a:cs typeface="Arial Narrow"/>
                <a:sym typeface="Arial Narrow"/>
              </a:rPr>
              <a:t>: Para probar </a:t>
            </a:r>
            <a:r>
              <a:rPr lang="es-CO" sz="2400" dirty="0" err="1">
                <a:latin typeface="Arial Narrow"/>
                <a:ea typeface="Arial Narrow"/>
                <a:cs typeface="Arial Narrow"/>
                <a:sym typeface="Arial Narrow"/>
              </a:rPr>
              <a:t>APIs</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186125170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HERRAMIENTAS PARA LAS PRUEBAS DE INTEGRACION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Existen numerosas herramientas que pueden ayudar a automatizar las pruebas de integración, como:</a:t>
            </a:r>
          </a:p>
          <a:p>
            <a:pPr marL="800100">
              <a:lnSpc>
                <a:spcPct val="100000"/>
              </a:lnSpc>
            </a:pPr>
            <a:r>
              <a:rPr lang="es-CO" sz="2400" dirty="0" err="1">
                <a:latin typeface="Arial Narrow"/>
                <a:ea typeface="Arial Narrow"/>
                <a:cs typeface="Arial Narrow"/>
                <a:sym typeface="Arial Narrow"/>
              </a:rPr>
              <a:t>Selenium</a:t>
            </a:r>
            <a:r>
              <a:rPr lang="es-CO" sz="2400" dirty="0">
                <a:latin typeface="Arial Narrow"/>
                <a:ea typeface="Arial Narrow"/>
                <a:cs typeface="Arial Narrow"/>
                <a:sym typeface="Arial Narrow"/>
              </a:rPr>
              <a:t>: Para automatizar pruebas en aplicaciones web.</a:t>
            </a:r>
          </a:p>
          <a:p>
            <a:pPr marL="800100">
              <a:lnSpc>
                <a:spcPct val="100000"/>
              </a:lnSpc>
            </a:pPr>
            <a:r>
              <a:rPr lang="es-CO" sz="2400" dirty="0" err="1">
                <a:latin typeface="Arial Narrow"/>
                <a:ea typeface="Arial Narrow"/>
                <a:cs typeface="Arial Narrow"/>
                <a:sym typeface="Arial Narrow"/>
              </a:rPr>
              <a:t>Serenity</a:t>
            </a:r>
            <a:r>
              <a:rPr lang="es-CO" sz="2400" dirty="0">
                <a:latin typeface="Arial Narrow"/>
                <a:ea typeface="Arial Narrow"/>
                <a:cs typeface="Arial Narrow"/>
                <a:sym typeface="Arial Narrow"/>
              </a:rPr>
              <a:t>: Para escribir pruebas en aplicaciones de </a:t>
            </a:r>
            <a:r>
              <a:rPr lang="es-CO" sz="2400" dirty="0" err="1">
                <a:latin typeface="Arial Narrow"/>
                <a:ea typeface="Arial Narrow"/>
                <a:cs typeface="Arial Narrow"/>
                <a:sym typeface="Arial Narrow"/>
              </a:rPr>
              <a:t>BackEnd</a:t>
            </a:r>
            <a:r>
              <a:rPr lang="es-CO" sz="2400" dirty="0">
                <a:latin typeface="Arial Narrow"/>
                <a:ea typeface="Arial Narrow"/>
                <a:cs typeface="Arial Narrow"/>
                <a:sym typeface="Arial Narrow"/>
              </a:rPr>
              <a:t>.</a:t>
            </a:r>
          </a:p>
          <a:p>
            <a:pPr marL="800100">
              <a:lnSpc>
                <a:spcPct val="100000"/>
              </a:lnSpc>
            </a:pPr>
            <a:r>
              <a:rPr lang="es-CO" sz="2400" dirty="0" err="1">
                <a:latin typeface="Arial Narrow"/>
                <a:ea typeface="Arial Narrow"/>
                <a:cs typeface="Arial Narrow"/>
                <a:sym typeface="Arial Narrow"/>
              </a:rPr>
              <a:t>SoapUI</a:t>
            </a:r>
            <a:r>
              <a:rPr lang="es-CO" sz="2400" dirty="0">
                <a:latin typeface="Arial Narrow"/>
                <a:ea typeface="Arial Narrow"/>
                <a:cs typeface="Arial Narrow"/>
                <a:sym typeface="Arial Narrow"/>
              </a:rPr>
              <a:t>: Para probar servicios de JSON Y XML.</a:t>
            </a:r>
          </a:p>
          <a:p>
            <a:pPr marL="800100">
              <a:lnSpc>
                <a:spcPct val="100000"/>
              </a:lnSpc>
            </a:pPr>
            <a:r>
              <a:rPr lang="es-CO" sz="2400" dirty="0" err="1">
                <a:latin typeface="Arial Narrow"/>
                <a:ea typeface="Arial Narrow"/>
                <a:cs typeface="Arial Narrow"/>
                <a:sym typeface="Arial Narrow"/>
              </a:rPr>
              <a:t>Postman</a:t>
            </a:r>
            <a:r>
              <a:rPr lang="es-CO" sz="2400" dirty="0">
                <a:latin typeface="Arial Narrow"/>
                <a:ea typeface="Arial Narrow"/>
                <a:cs typeface="Arial Narrow"/>
                <a:sym typeface="Arial Narrow"/>
              </a:rPr>
              <a:t>: Para probar </a:t>
            </a:r>
            <a:r>
              <a:rPr lang="es-CO" sz="2400" dirty="0" err="1">
                <a:latin typeface="Arial Narrow"/>
                <a:ea typeface="Arial Narrow"/>
                <a:cs typeface="Arial Narrow"/>
                <a:sym typeface="Arial Narrow"/>
              </a:rPr>
              <a:t>APIs</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18980177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PRUEBAS DE ACEPTACION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Las pruebas de aceptación son el último paso crucial en el proceso de desarrollo de software antes de que un producto esté listo para ser lanzado al mercado. En esta etapa, el software se entrega a los usuarios finales o a un grupo representativo para que lo evalúen y verifiquen si cumple con los requisitos y expectativas establecidos.</a:t>
            </a:r>
          </a:p>
          <a:p>
            <a:pPr indent="0">
              <a:lnSpc>
                <a:spcPct val="100000"/>
              </a:lnSpc>
              <a:buNone/>
            </a:pPr>
            <a:r>
              <a:rPr lang="es-CO" sz="2400" dirty="0">
                <a:latin typeface="Arial Narrow"/>
                <a:ea typeface="Arial Narrow"/>
                <a:cs typeface="Arial Narrow"/>
                <a:sym typeface="Arial Narrow"/>
              </a:rPr>
              <a:t>El objetivo principal es determinar si el software es apto para su uso en un entorno real y si satisface las necesidades del negocio.</a:t>
            </a:r>
          </a:p>
        </p:txBody>
      </p:sp>
    </p:spTree>
    <p:extLst>
      <p:ext uri="{BB962C8B-B14F-4D97-AF65-F5344CB8AC3E}">
        <p14:creationId xmlns:p14="http://schemas.microsoft.com/office/powerpoint/2010/main" val="155483059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PRUEBAS DE ACEPTACION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47730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Validación de requisitos: Garantizan que el software cumpla con todos los requisitos funcionales y no funcionales especificados en la documentación del proyecto.</a:t>
            </a:r>
          </a:p>
          <a:p>
            <a:pPr marL="800100">
              <a:lnSpc>
                <a:spcPct val="100000"/>
              </a:lnSpc>
            </a:pPr>
            <a:r>
              <a:rPr lang="es-CO" sz="2400" dirty="0">
                <a:latin typeface="Arial Narrow"/>
                <a:ea typeface="Arial Narrow"/>
                <a:cs typeface="Arial Narrow"/>
                <a:sym typeface="Arial Narrow"/>
              </a:rPr>
              <a:t>Aprobación del usuario: Obtienen la aprobación formal de los usuarios finales, quienes son los principales interesados en el éxito del producto.</a:t>
            </a:r>
          </a:p>
          <a:p>
            <a:pPr marL="800100">
              <a:lnSpc>
                <a:spcPct val="100000"/>
              </a:lnSpc>
            </a:pPr>
            <a:r>
              <a:rPr lang="es-CO" sz="2400" dirty="0">
                <a:latin typeface="Arial Narrow"/>
                <a:ea typeface="Arial Narrow"/>
                <a:cs typeface="Arial Narrow"/>
                <a:sym typeface="Arial Narrow"/>
              </a:rPr>
              <a:t>Reducción de riesgos: Ayudan a identificar y corregir defectos antes de que el software sea lanzado al mercado, reduciendo así los costos y los riesgos asociados a un lanzamiento fallido.</a:t>
            </a:r>
          </a:p>
          <a:p>
            <a:pPr marL="800100">
              <a:lnSpc>
                <a:spcPct val="100000"/>
              </a:lnSpc>
            </a:pPr>
            <a:r>
              <a:rPr lang="es-CO" sz="2400" dirty="0">
                <a:latin typeface="Arial Narrow"/>
                <a:ea typeface="Arial Narrow"/>
                <a:cs typeface="Arial Narrow"/>
                <a:sym typeface="Arial Narrow"/>
              </a:rPr>
              <a:t>Mejora de la calidad: Contribuyen a mejorar la calidad percibida del producto por parte de los usuarios.</a:t>
            </a:r>
          </a:p>
        </p:txBody>
      </p:sp>
    </p:spTree>
    <p:extLst>
      <p:ext uri="{BB962C8B-B14F-4D97-AF65-F5344CB8AC3E}">
        <p14:creationId xmlns:p14="http://schemas.microsoft.com/office/powerpoint/2010/main" val="1535817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PERSONALIDADES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3732601"/>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Margaret Hamilton: Pionera en el desarrollo de software, famosa por su trabajo en el proyecto </a:t>
            </a:r>
            <a:r>
              <a:rPr lang="es-CO" sz="2400" dirty="0" err="1">
                <a:latin typeface="Arial Narrow"/>
                <a:ea typeface="Arial Narrow"/>
                <a:cs typeface="Arial Narrow"/>
                <a:sym typeface="Arial Narrow"/>
              </a:rPr>
              <a:t>Apollo</a:t>
            </a:r>
            <a:r>
              <a:rPr lang="es-CO" sz="2400" dirty="0">
                <a:latin typeface="Arial Narrow"/>
                <a:ea typeface="Arial Narrow"/>
                <a:cs typeface="Arial Narrow"/>
                <a:sym typeface="Arial Narrow"/>
              </a:rPr>
              <a:t> de la NASA.</a:t>
            </a:r>
          </a:p>
          <a:p>
            <a:pPr marL="457200" lvl="0" indent="0" algn="l" rtl="0">
              <a:lnSpc>
                <a:spcPct val="100000"/>
              </a:lnSpc>
              <a:spcBef>
                <a:spcPts val="1000"/>
              </a:spcBef>
              <a:spcAft>
                <a:spcPts val="0"/>
              </a:spcAft>
              <a:buSzPts val="1800"/>
              <a:buNone/>
            </a:pPr>
            <a:r>
              <a:rPr lang="es-CO" sz="2400" dirty="0" err="1">
                <a:latin typeface="Arial Narrow"/>
                <a:ea typeface="Arial Narrow"/>
                <a:cs typeface="Arial Narrow"/>
                <a:sym typeface="Arial Narrow"/>
              </a:rPr>
              <a:t>Edsger</a:t>
            </a:r>
            <a:r>
              <a:rPr lang="es-CO" sz="2400" dirty="0">
                <a:latin typeface="Arial Narrow"/>
                <a:ea typeface="Arial Narrow"/>
                <a:cs typeface="Arial Narrow"/>
                <a:sym typeface="Arial Narrow"/>
              </a:rPr>
              <a:t> Dijkstra: Informático neerlandés que hizo importantes contribuciones a la teoría de la programación y la estructuración de programas.</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Friedrich Bauer: Considerado uno de los fundadores de la ingeniería del software.</a:t>
            </a:r>
          </a:p>
        </p:txBody>
      </p:sp>
    </p:spTree>
    <p:extLst>
      <p:ext uri="{BB962C8B-B14F-4D97-AF65-F5344CB8AC3E}">
        <p14:creationId xmlns:p14="http://schemas.microsoft.com/office/powerpoint/2010/main" val="393703223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TIPOS DE PRUEBAS DE ACEPTACION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Pruebas de Aceptación del Usuario (UAT): Realizadas por los usuarios finales para verificar si el software cumple con sus necesidades y expectativas.</a:t>
            </a:r>
          </a:p>
          <a:p>
            <a:pPr marL="800100">
              <a:lnSpc>
                <a:spcPct val="100000"/>
              </a:lnSpc>
            </a:pPr>
            <a:r>
              <a:rPr lang="es-CO" sz="2400" dirty="0">
                <a:latin typeface="Arial Narrow"/>
                <a:ea typeface="Arial Narrow"/>
                <a:cs typeface="Arial Narrow"/>
                <a:sym typeface="Arial Narrow"/>
              </a:rPr>
              <a:t>Pruebas Alfa: Realizadas por un grupo interno de usuarios, como empleados de la empresa, en un entorno controlado.</a:t>
            </a:r>
          </a:p>
          <a:p>
            <a:pPr marL="800100">
              <a:lnSpc>
                <a:spcPct val="100000"/>
              </a:lnSpc>
            </a:pPr>
            <a:r>
              <a:rPr lang="es-CO" sz="2400" dirty="0">
                <a:latin typeface="Arial Narrow"/>
                <a:ea typeface="Arial Narrow"/>
                <a:cs typeface="Arial Narrow"/>
                <a:sym typeface="Arial Narrow"/>
              </a:rPr>
              <a:t>Pruebas Beta: Realizadas por un grupo externo de usuarios, como clientes potenciales, en un entorno más cercano al real.</a:t>
            </a:r>
          </a:p>
          <a:p>
            <a:pPr marL="800100">
              <a:lnSpc>
                <a:spcPct val="100000"/>
              </a:lnSpc>
            </a:pPr>
            <a:r>
              <a:rPr lang="es-CO" sz="2400" dirty="0">
                <a:latin typeface="Arial Narrow"/>
                <a:ea typeface="Arial Narrow"/>
                <a:cs typeface="Arial Narrow"/>
                <a:sym typeface="Arial Narrow"/>
              </a:rPr>
              <a:t>Pruebas de Aceptación del Contrato: Verifican que el software cumpla con los términos de un contrato o acuerdo legal.</a:t>
            </a:r>
          </a:p>
          <a:p>
            <a:pPr marL="800100">
              <a:lnSpc>
                <a:spcPct val="100000"/>
              </a:lnSpc>
            </a:pPr>
            <a:r>
              <a:rPr lang="es-CO" sz="2400" dirty="0">
                <a:latin typeface="Arial Narrow"/>
                <a:ea typeface="Arial Narrow"/>
                <a:cs typeface="Arial Narrow"/>
                <a:sym typeface="Arial Narrow"/>
              </a:rPr>
              <a:t>Pruebas de Aceptación del Sistema: Evalúan el sistema completo, incluyendo hardware, software y datos, para asegurar que funciona correctamente en un entorno de producción.</a:t>
            </a:r>
          </a:p>
        </p:txBody>
      </p:sp>
    </p:spTree>
    <p:extLst>
      <p:ext uri="{BB962C8B-B14F-4D97-AF65-F5344CB8AC3E}">
        <p14:creationId xmlns:p14="http://schemas.microsoft.com/office/powerpoint/2010/main" val="149479460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PROCESO DE LAS PRUEBAS DE ACEPTACION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400" dirty="0">
                <a:latin typeface="Arial Narrow"/>
                <a:ea typeface="Arial Narrow"/>
                <a:cs typeface="Arial Narrow"/>
                <a:sym typeface="Arial Narrow"/>
              </a:rPr>
              <a:t>Desarrollo de casos de prueba: Se crean casos de prueba basados en los requisitos del usuario y en los escenarios de uso más comunes.</a:t>
            </a:r>
          </a:p>
          <a:p>
            <a:pPr marL="914400" indent="-457200">
              <a:lnSpc>
                <a:spcPct val="100000"/>
              </a:lnSpc>
              <a:buFont typeface="+mj-lt"/>
              <a:buAutoNum type="arabicPeriod"/>
            </a:pPr>
            <a:r>
              <a:rPr lang="es-CO" sz="2400" dirty="0">
                <a:latin typeface="Arial Narrow"/>
                <a:ea typeface="Arial Narrow"/>
                <a:cs typeface="Arial Narrow"/>
                <a:sym typeface="Arial Narrow"/>
              </a:rPr>
              <a:t>Ejecución de pruebas: Los usuarios finales ejecutan los casos de prueba y documentan los resultados.</a:t>
            </a:r>
          </a:p>
          <a:p>
            <a:pPr marL="914400" indent="-457200">
              <a:lnSpc>
                <a:spcPct val="100000"/>
              </a:lnSpc>
              <a:buFont typeface="+mj-lt"/>
              <a:buAutoNum type="arabicPeriod"/>
            </a:pPr>
            <a:r>
              <a:rPr lang="es-CO" sz="2400" dirty="0">
                <a:latin typeface="Arial Narrow"/>
                <a:ea typeface="Arial Narrow"/>
                <a:cs typeface="Arial Narrow"/>
                <a:sym typeface="Arial Narrow"/>
              </a:rPr>
              <a:t>Revisión de resultados: Se analizan los resultados de las pruebas para identificar cualquier desviación de los requisitos.</a:t>
            </a:r>
          </a:p>
          <a:p>
            <a:pPr marL="914400" indent="-457200">
              <a:lnSpc>
                <a:spcPct val="100000"/>
              </a:lnSpc>
              <a:buFont typeface="+mj-lt"/>
              <a:buAutoNum type="arabicPeriod"/>
            </a:pPr>
            <a:r>
              <a:rPr lang="es-CO" sz="2400" dirty="0">
                <a:latin typeface="Arial Narrow"/>
                <a:ea typeface="Arial Narrow"/>
                <a:cs typeface="Arial Narrow"/>
                <a:sym typeface="Arial Narrow"/>
              </a:rPr>
              <a:t>Resolución de defectos: Se corrigen los defectos identificados en las pruebas.</a:t>
            </a:r>
          </a:p>
          <a:p>
            <a:pPr marL="914400" indent="-457200">
              <a:lnSpc>
                <a:spcPct val="100000"/>
              </a:lnSpc>
              <a:buFont typeface="+mj-lt"/>
              <a:buAutoNum type="arabicPeriod"/>
            </a:pPr>
            <a:r>
              <a:rPr lang="es-CO" sz="2400" dirty="0">
                <a:latin typeface="Arial Narrow"/>
                <a:ea typeface="Arial Narrow"/>
                <a:cs typeface="Arial Narrow"/>
                <a:sym typeface="Arial Narrow"/>
              </a:rPr>
              <a:t>Aprobación final: Si el software cumple con todos los criterios de aceptación, se otorga la aprobación final para su lanzamiento.</a:t>
            </a:r>
          </a:p>
        </p:txBody>
      </p:sp>
    </p:spTree>
    <p:extLst>
      <p:ext uri="{BB962C8B-B14F-4D97-AF65-F5344CB8AC3E}">
        <p14:creationId xmlns:p14="http://schemas.microsoft.com/office/powerpoint/2010/main" val="387348075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HERRAMIENTAS PARA LAS PRUEBAS DE ACEPTACION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Existen numerosas herramientas que pueden ayudar a automatizar las pruebas de aceptación, como:</a:t>
            </a:r>
          </a:p>
          <a:p>
            <a:pPr marL="800100">
              <a:lnSpc>
                <a:spcPct val="100000"/>
              </a:lnSpc>
            </a:pPr>
            <a:r>
              <a:rPr lang="es-CO" sz="2400" dirty="0" err="1">
                <a:latin typeface="Arial Narrow"/>
                <a:ea typeface="Arial Narrow"/>
                <a:cs typeface="Arial Narrow"/>
                <a:sym typeface="Arial Narrow"/>
              </a:rPr>
              <a:t>Selenium</a:t>
            </a:r>
            <a:r>
              <a:rPr lang="es-CO" sz="2400" dirty="0">
                <a:latin typeface="Arial Narrow"/>
                <a:ea typeface="Arial Narrow"/>
                <a:cs typeface="Arial Narrow"/>
                <a:sym typeface="Arial Narrow"/>
              </a:rPr>
              <a:t>: Para automatizar pruebas en aplicaciones web.</a:t>
            </a:r>
          </a:p>
          <a:p>
            <a:pPr marL="800100">
              <a:lnSpc>
                <a:spcPct val="100000"/>
              </a:lnSpc>
            </a:pPr>
            <a:r>
              <a:rPr lang="es-CO" sz="2400" dirty="0" err="1">
                <a:latin typeface="Arial Narrow"/>
                <a:ea typeface="Arial Narrow"/>
                <a:cs typeface="Arial Narrow"/>
                <a:sym typeface="Arial Narrow"/>
              </a:rPr>
              <a:t>Serenity</a:t>
            </a:r>
            <a:r>
              <a:rPr lang="es-CO" sz="2400" dirty="0">
                <a:latin typeface="Arial Narrow"/>
                <a:ea typeface="Arial Narrow"/>
                <a:cs typeface="Arial Narrow"/>
                <a:sym typeface="Arial Narrow"/>
              </a:rPr>
              <a:t>: Para escribir pruebas en aplicaciones de </a:t>
            </a:r>
            <a:r>
              <a:rPr lang="es-CO" sz="2400" dirty="0" err="1">
                <a:latin typeface="Arial Narrow"/>
                <a:ea typeface="Arial Narrow"/>
                <a:cs typeface="Arial Narrow"/>
                <a:sym typeface="Arial Narrow"/>
              </a:rPr>
              <a:t>BackEnd</a:t>
            </a:r>
            <a:r>
              <a:rPr lang="es-CO" sz="2400" dirty="0">
                <a:latin typeface="Arial Narrow"/>
                <a:ea typeface="Arial Narrow"/>
                <a:cs typeface="Arial Narrow"/>
                <a:sym typeface="Arial Narrow"/>
              </a:rPr>
              <a:t>.</a:t>
            </a:r>
          </a:p>
          <a:p>
            <a:pPr marL="800100">
              <a:lnSpc>
                <a:spcPct val="100000"/>
              </a:lnSpc>
            </a:pPr>
            <a:r>
              <a:rPr lang="es-CO" sz="2400" dirty="0">
                <a:latin typeface="Arial Narrow"/>
                <a:ea typeface="Arial Narrow"/>
                <a:cs typeface="Arial Narrow"/>
                <a:sym typeface="Arial Narrow"/>
              </a:rPr>
              <a:t>Otros </a:t>
            </a:r>
            <a:r>
              <a:rPr lang="es-CO" sz="2400" dirty="0" err="1">
                <a:latin typeface="Arial Narrow"/>
                <a:ea typeface="Arial Narrow"/>
                <a:cs typeface="Arial Narrow"/>
                <a:sym typeface="Arial Narrow"/>
              </a:rPr>
              <a:t>Frameworks</a:t>
            </a:r>
            <a:r>
              <a:rPr lang="es-CO" sz="2400" dirty="0">
                <a:latin typeface="Arial Narrow"/>
                <a:ea typeface="Arial Narrow"/>
                <a:cs typeface="Arial Narrow"/>
                <a:sym typeface="Arial Narrow"/>
              </a:rPr>
              <a:t> de pruebas.</a:t>
            </a:r>
          </a:p>
        </p:txBody>
      </p:sp>
    </p:spTree>
    <p:extLst>
      <p:ext uri="{BB962C8B-B14F-4D97-AF65-F5344CB8AC3E}">
        <p14:creationId xmlns:p14="http://schemas.microsoft.com/office/powerpoint/2010/main" val="16198583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PATRONES GOF</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Los patrones de diseño </a:t>
            </a:r>
            <a:r>
              <a:rPr lang="es-CO" sz="2400" dirty="0" err="1">
                <a:latin typeface="Arial Narrow"/>
                <a:ea typeface="Arial Narrow"/>
                <a:cs typeface="Arial Narrow"/>
                <a:sym typeface="Arial Narrow"/>
              </a:rPr>
              <a:t>GoF</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Gang</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of</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Four</a:t>
            </a:r>
            <a:r>
              <a:rPr lang="es-CO" sz="2400" dirty="0">
                <a:latin typeface="Arial Narrow"/>
                <a:ea typeface="Arial Narrow"/>
                <a:cs typeface="Arial Narrow"/>
                <a:sym typeface="Arial Narrow"/>
              </a:rPr>
              <a:t>) son soluciones reutilizables a problemas comunes de diseño de software. Estos patrones, documentados por Erich Gamma, Richard Helm, Ralph Johnson y John </a:t>
            </a:r>
            <a:r>
              <a:rPr lang="es-CO" sz="2400" dirty="0" err="1">
                <a:latin typeface="Arial Narrow"/>
                <a:ea typeface="Arial Narrow"/>
                <a:cs typeface="Arial Narrow"/>
                <a:sym typeface="Arial Narrow"/>
              </a:rPr>
              <a:t>Vlissides</a:t>
            </a:r>
            <a:r>
              <a:rPr lang="es-CO" sz="2400" dirty="0">
                <a:latin typeface="Arial Narrow"/>
                <a:ea typeface="Arial Narrow"/>
                <a:cs typeface="Arial Narrow"/>
                <a:sym typeface="Arial Narrow"/>
              </a:rPr>
              <a:t> en su libro "</a:t>
            </a:r>
            <a:r>
              <a:rPr lang="es-CO" sz="2400" dirty="0" err="1">
                <a:latin typeface="Arial Narrow"/>
                <a:ea typeface="Arial Narrow"/>
                <a:cs typeface="Arial Narrow"/>
                <a:sym typeface="Arial Narrow"/>
              </a:rPr>
              <a:t>Design</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Patterns</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Elements</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of</a:t>
            </a:r>
            <a:r>
              <a:rPr lang="es-CO" sz="2400" dirty="0">
                <a:latin typeface="Arial Narrow"/>
                <a:ea typeface="Arial Narrow"/>
                <a:cs typeface="Arial Narrow"/>
                <a:sym typeface="Arial Narrow"/>
              </a:rPr>
              <a:t> Reusable </a:t>
            </a:r>
            <a:r>
              <a:rPr lang="es-CO" sz="2400" dirty="0" err="1">
                <a:latin typeface="Arial Narrow"/>
                <a:ea typeface="Arial Narrow"/>
                <a:cs typeface="Arial Narrow"/>
                <a:sym typeface="Arial Narrow"/>
              </a:rPr>
              <a:t>Object-Oriented</a:t>
            </a:r>
            <a:r>
              <a:rPr lang="es-CO" sz="2400" dirty="0">
                <a:latin typeface="Arial Narrow"/>
                <a:ea typeface="Arial Narrow"/>
                <a:cs typeface="Arial Narrow"/>
                <a:sym typeface="Arial Narrow"/>
              </a:rPr>
              <a:t> Software", ofrecen un vocabulario común para discutir soluciones de diseño y promueven la creación de software más flexible, mantenible y reutilizable.</a:t>
            </a:r>
          </a:p>
        </p:txBody>
      </p:sp>
    </p:spTree>
    <p:extLst>
      <p:ext uri="{BB962C8B-B14F-4D97-AF65-F5344CB8AC3E}">
        <p14:creationId xmlns:p14="http://schemas.microsoft.com/office/powerpoint/2010/main" val="95879648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LOS PATRONES GOF</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Reutilización: Los patrones permiten aprovechar soluciones probadas en el tiempo, evitando reinventar la rueda.</a:t>
            </a:r>
          </a:p>
          <a:p>
            <a:pPr marL="800100">
              <a:lnSpc>
                <a:spcPct val="100000"/>
              </a:lnSpc>
            </a:pPr>
            <a:r>
              <a:rPr lang="es-CO" sz="2400" dirty="0">
                <a:latin typeface="Arial Narrow"/>
                <a:ea typeface="Arial Narrow"/>
                <a:cs typeface="Arial Narrow"/>
                <a:sym typeface="Arial Narrow"/>
              </a:rPr>
              <a:t>Comunicación: Un vocabulario común facilita la comunicación entre desarrolladores.</a:t>
            </a:r>
          </a:p>
          <a:p>
            <a:pPr marL="800100">
              <a:lnSpc>
                <a:spcPct val="100000"/>
              </a:lnSpc>
            </a:pPr>
            <a:r>
              <a:rPr lang="es-CO" sz="2400" dirty="0">
                <a:latin typeface="Arial Narrow"/>
                <a:ea typeface="Arial Narrow"/>
                <a:cs typeface="Arial Narrow"/>
                <a:sym typeface="Arial Narrow"/>
              </a:rPr>
              <a:t>Diseño flexible: Los patrones promueven diseños que se adaptan a los cambios de requerimientos.</a:t>
            </a:r>
          </a:p>
          <a:p>
            <a:pPr marL="800100">
              <a:lnSpc>
                <a:spcPct val="100000"/>
              </a:lnSpc>
            </a:pPr>
            <a:r>
              <a:rPr lang="es-CO" sz="2400" dirty="0">
                <a:latin typeface="Arial Narrow"/>
                <a:ea typeface="Arial Narrow"/>
                <a:cs typeface="Arial Narrow"/>
                <a:sym typeface="Arial Narrow"/>
              </a:rPr>
              <a:t>Mejora de la calidad del código: Al seguir patrones establecidos, se reduce la probabilidad de introducir errores comunes.</a:t>
            </a:r>
          </a:p>
        </p:txBody>
      </p:sp>
    </p:spTree>
    <p:extLst>
      <p:ext uri="{BB962C8B-B14F-4D97-AF65-F5344CB8AC3E}">
        <p14:creationId xmlns:p14="http://schemas.microsoft.com/office/powerpoint/2010/main" val="381253363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PATRONES CREACIONALES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Creacionales: Se ocupan de la creación de objetos, encapsulando el proceso de creación para hacerlo independiente del cliente.</a:t>
            </a:r>
          </a:p>
          <a:p>
            <a:pPr marL="800100">
              <a:lnSpc>
                <a:spcPct val="100000"/>
              </a:lnSpc>
            </a:pPr>
            <a:r>
              <a:rPr lang="es-CO" sz="2200" dirty="0">
                <a:latin typeface="Arial Narrow"/>
                <a:ea typeface="Arial Narrow"/>
                <a:cs typeface="Arial Narrow"/>
                <a:sym typeface="Arial Narrow"/>
              </a:rPr>
              <a:t>Factory </a:t>
            </a:r>
            <a:r>
              <a:rPr lang="es-CO" sz="2200" dirty="0" err="1">
                <a:latin typeface="Arial Narrow"/>
                <a:ea typeface="Arial Narrow"/>
                <a:cs typeface="Arial Narrow"/>
                <a:sym typeface="Arial Narrow"/>
              </a:rPr>
              <a:t>Method</a:t>
            </a:r>
            <a:r>
              <a:rPr lang="es-CO" sz="2200" dirty="0">
                <a:latin typeface="Arial Narrow"/>
                <a:ea typeface="Arial Narrow"/>
                <a:cs typeface="Arial Narrow"/>
                <a:sym typeface="Arial Narrow"/>
              </a:rPr>
              <a:t>: Define una interfaz para crear un objeto, pero deja que las subclases decidan qué clase instanciar.</a:t>
            </a:r>
          </a:p>
          <a:p>
            <a:pPr marL="800100">
              <a:lnSpc>
                <a:spcPct val="100000"/>
              </a:lnSpc>
            </a:pPr>
            <a:r>
              <a:rPr lang="es-CO" sz="2200" dirty="0" err="1">
                <a:latin typeface="Arial Narrow"/>
                <a:ea typeface="Arial Narrow"/>
                <a:cs typeface="Arial Narrow"/>
                <a:sym typeface="Arial Narrow"/>
              </a:rPr>
              <a:t>Abstract</a:t>
            </a:r>
            <a:r>
              <a:rPr lang="es-CO" sz="2200" dirty="0">
                <a:latin typeface="Arial Narrow"/>
                <a:ea typeface="Arial Narrow"/>
                <a:cs typeface="Arial Narrow"/>
                <a:sym typeface="Arial Narrow"/>
              </a:rPr>
              <a:t> Factory: Proporciona una interfaz para crear familias de objetos relacionados o dependientes sin especificar sus clases concretas.</a:t>
            </a:r>
          </a:p>
          <a:p>
            <a:pPr marL="800100">
              <a:lnSpc>
                <a:spcPct val="100000"/>
              </a:lnSpc>
            </a:pPr>
            <a:r>
              <a:rPr lang="es-CO" sz="2200" dirty="0" err="1">
                <a:latin typeface="Arial Narrow"/>
                <a:ea typeface="Arial Narrow"/>
                <a:cs typeface="Arial Narrow"/>
                <a:sym typeface="Arial Narrow"/>
              </a:rPr>
              <a:t>Builder</a:t>
            </a:r>
            <a:r>
              <a:rPr lang="es-CO" sz="2200" dirty="0">
                <a:latin typeface="Arial Narrow"/>
                <a:ea typeface="Arial Narrow"/>
                <a:cs typeface="Arial Narrow"/>
                <a:sym typeface="Arial Narrow"/>
              </a:rPr>
              <a:t>: Separa la construcción de un objeto complejo de su representación, permitiendo que el mismo proceso de construcción cree diferentes representaciones.</a:t>
            </a:r>
          </a:p>
          <a:p>
            <a:pPr marL="800100">
              <a:lnSpc>
                <a:spcPct val="100000"/>
              </a:lnSpc>
            </a:pPr>
            <a:r>
              <a:rPr lang="es-CO" sz="2200" dirty="0" err="1">
                <a:latin typeface="Arial Narrow"/>
                <a:ea typeface="Arial Narrow"/>
                <a:cs typeface="Arial Narrow"/>
                <a:sym typeface="Arial Narrow"/>
              </a:rPr>
              <a:t>Prototype</a:t>
            </a:r>
            <a:r>
              <a:rPr lang="es-CO" sz="2200" dirty="0">
                <a:latin typeface="Arial Narrow"/>
                <a:ea typeface="Arial Narrow"/>
                <a:cs typeface="Arial Narrow"/>
                <a:sym typeface="Arial Narrow"/>
              </a:rPr>
              <a:t>: Especifica los tipos de objetos a crear instanciando prototipos y creando nuevos objetos copiando estos prototipos.</a:t>
            </a:r>
          </a:p>
          <a:p>
            <a:pPr marL="800100">
              <a:lnSpc>
                <a:spcPct val="100000"/>
              </a:lnSpc>
            </a:pPr>
            <a:r>
              <a:rPr lang="es-CO" sz="2200" dirty="0" err="1">
                <a:latin typeface="Arial Narrow"/>
                <a:ea typeface="Arial Narrow"/>
                <a:cs typeface="Arial Narrow"/>
                <a:sym typeface="Arial Narrow"/>
              </a:rPr>
              <a:t>Singleton</a:t>
            </a:r>
            <a:r>
              <a:rPr lang="es-CO" sz="2200" dirty="0">
                <a:latin typeface="Arial Narrow"/>
                <a:ea typeface="Arial Narrow"/>
                <a:cs typeface="Arial Narrow"/>
                <a:sym typeface="Arial Narrow"/>
              </a:rPr>
              <a:t>: Garantiza que una clase tenga solo una instancia y proporciona un punto de acceso global a ella.</a:t>
            </a:r>
          </a:p>
        </p:txBody>
      </p:sp>
    </p:spTree>
    <p:extLst>
      <p:ext uri="{BB962C8B-B14F-4D97-AF65-F5344CB8AC3E}">
        <p14:creationId xmlns:p14="http://schemas.microsoft.com/office/powerpoint/2010/main" val="193313843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PATRONES ESTRUCTURALES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61856"/>
            <a:ext cx="9643800" cy="523654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Se ocupan de cómo las clases y objetos se combinan para formar estructuras más grandes.</a:t>
            </a:r>
          </a:p>
          <a:p>
            <a:pPr marL="800100">
              <a:lnSpc>
                <a:spcPct val="100000"/>
              </a:lnSpc>
            </a:pPr>
            <a:r>
              <a:rPr lang="es-CO" sz="2200" dirty="0" err="1">
                <a:latin typeface="Arial Narrow"/>
                <a:ea typeface="Arial Narrow"/>
                <a:cs typeface="Arial Narrow"/>
                <a:sym typeface="Arial Narrow"/>
              </a:rPr>
              <a:t>Adapter</a:t>
            </a:r>
            <a:r>
              <a:rPr lang="es-CO" sz="2200" dirty="0">
                <a:latin typeface="Arial Narrow"/>
                <a:ea typeface="Arial Narrow"/>
                <a:cs typeface="Arial Narrow"/>
                <a:sym typeface="Arial Narrow"/>
              </a:rPr>
              <a:t>: Convierte la interfaz de una clase en otra que los clientes esperan.</a:t>
            </a:r>
          </a:p>
          <a:p>
            <a:pPr marL="800100">
              <a:lnSpc>
                <a:spcPct val="100000"/>
              </a:lnSpc>
            </a:pPr>
            <a:r>
              <a:rPr lang="es-CO" sz="2200" dirty="0">
                <a:latin typeface="Arial Narrow"/>
                <a:ea typeface="Arial Narrow"/>
                <a:cs typeface="Arial Narrow"/>
                <a:sym typeface="Arial Narrow"/>
              </a:rPr>
              <a:t>Bridge: Separa una abstracción de su implementación, de modo que ambas puedan variar independientemente.</a:t>
            </a:r>
          </a:p>
          <a:p>
            <a:pPr marL="800100">
              <a:lnSpc>
                <a:spcPct val="100000"/>
              </a:lnSpc>
            </a:pPr>
            <a:r>
              <a:rPr lang="es-CO" sz="2200" dirty="0">
                <a:latin typeface="Arial Narrow"/>
                <a:ea typeface="Arial Narrow"/>
                <a:cs typeface="Arial Narrow"/>
                <a:sym typeface="Arial Narrow"/>
              </a:rPr>
              <a:t>Composite: Compone objetos en estructuras de árbol para representar jerarquías parte-todo.</a:t>
            </a:r>
          </a:p>
          <a:p>
            <a:pPr marL="800100">
              <a:lnSpc>
                <a:spcPct val="100000"/>
              </a:lnSpc>
            </a:pPr>
            <a:r>
              <a:rPr lang="es-CO" sz="2200" dirty="0" err="1">
                <a:latin typeface="Arial Narrow"/>
                <a:ea typeface="Arial Narrow"/>
                <a:cs typeface="Arial Narrow"/>
                <a:sym typeface="Arial Narrow"/>
              </a:rPr>
              <a:t>Decorator</a:t>
            </a:r>
            <a:r>
              <a:rPr lang="es-CO" sz="2200" dirty="0">
                <a:latin typeface="Arial Narrow"/>
                <a:ea typeface="Arial Narrow"/>
                <a:cs typeface="Arial Narrow"/>
                <a:sym typeface="Arial Narrow"/>
              </a:rPr>
              <a:t>: Añade responsabilidades adicionales a un objeto dinámicamente.</a:t>
            </a:r>
          </a:p>
          <a:p>
            <a:pPr marL="800100">
              <a:lnSpc>
                <a:spcPct val="100000"/>
              </a:lnSpc>
            </a:pPr>
            <a:r>
              <a:rPr lang="es-CO" sz="2200" dirty="0" err="1">
                <a:latin typeface="Arial Narrow"/>
                <a:ea typeface="Arial Narrow"/>
                <a:cs typeface="Arial Narrow"/>
                <a:sym typeface="Arial Narrow"/>
              </a:rPr>
              <a:t>Facade</a:t>
            </a:r>
            <a:r>
              <a:rPr lang="es-CO" sz="2200" dirty="0">
                <a:latin typeface="Arial Narrow"/>
                <a:ea typeface="Arial Narrow"/>
                <a:cs typeface="Arial Narrow"/>
                <a:sym typeface="Arial Narrow"/>
              </a:rPr>
              <a:t>: Proporciona una interfaz unificada a un conjunto de interfaces en un subsistema.</a:t>
            </a:r>
          </a:p>
          <a:p>
            <a:pPr marL="800100">
              <a:lnSpc>
                <a:spcPct val="100000"/>
              </a:lnSpc>
            </a:pPr>
            <a:r>
              <a:rPr lang="es-CO" sz="2200" dirty="0" err="1">
                <a:latin typeface="Arial Narrow"/>
                <a:ea typeface="Arial Narrow"/>
                <a:cs typeface="Arial Narrow"/>
                <a:sym typeface="Arial Narrow"/>
              </a:rPr>
              <a:t>Flyweight</a:t>
            </a:r>
            <a:r>
              <a:rPr lang="es-CO" sz="2200" dirty="0">
                <a:latin typeface="Arial Narrow"/>
                <a:ea typeface="Arial Narrow"/>
                <a:cs typeface="Arial Narrow"/>
                <a:sym typeface="Arial Narrow"/>
              </a:rPr>
              <a:t>: Usa compartición para sustancialmente reducir la cantidad de objetos.</a:t>
            </a:r>
          </a:p>
          <a:p>
            <a:pPr marL="800100">
              <a:lnSpc>
                <a:spcPct val="100000"/>
              </a:lnSpc>
            </a:pPr>
            <a:r>
              <a:rPr lang="es-CO" sz="2200" dirty="0">
                <a:latin typeface="Arial Narrow"/>
                <a:ea typeface="Arial Narrow"/>
                <a:cs typeface="Arial Narrow"/>
                <a:sym typeface="Arial Narrow"/>
              </a:rPr>
              <a:t>Proxy: Funciona como sustituto de otro objeto para controlar el acceso a él.</a:t>
            </a:r>
          </a:p>
        </p:txBody>
      </p:sp>
    </p:spTree>
    <p:extLst>
      <p:ext uri="{BB962C8B-B14F-4D97-AF65-F5344CB8AC3E}">
        <p14:creationId xmlns:p14="http://schemas.microsoft.com/office/powerpoint/2010/main" val="346500053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PATRONES COMPORTAMENTALES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28728"/>
            <a:ext cx="9643800" cy="542927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400" dirty="0">
                <a:latin typeface="Arial Narrow"/>
                <a:ea typeface="Arial Narrow"/>
                <a:cs typeface="Arial Narrow"/>
                <a:sym typeface="Arial Narrow"/>
              </a:rPr>
              <a:t>Se ocupan de la asignación de responsabilidades entre objetos y cómo estos interactúan.</a:t>
            </a:r>
          </a:p>
          <a:p>
            <a:pPr marL="742950" indent="-285750">
              <a:lnSpc>
                <a:spcPct val="100000"/>
              </a:lnSpc>
            </a:pPr>
            <a:r>
              <a:rPr lang="es-CO" sz="1400" dirty="0" err="1">
                <a:latin typeface="Arial Narrow"/>
                <a:ea typeface="Arial Narrow"/>
                <a:cs typeface="Arial Narrow"/>
                <a:sym typeface="Arial Narrow"/>
              </a:rPr>
              <a:t>Chain</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of</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Responsibility</a:t>
            </a:r>
            <a:r>
              <a:rPr lang="es-CO" sz="1400" dirty="0">
                <a:latin typeface="Arial Narrow"/>
                <a:ea typeface="Arial Narrow"/>
                <a:cs typeface="Arial Narrow"/>
                <a:sym typeface="Arial Narrow"/>
              </a:rPr>
              <a:t>: Enlaza objetos en una cadena y pasa una solicitud a lo largo de la cadena hasta que un objeto la maneje.</a:t>
            </a:r>
          </a:p>
          <a:p>
            <a:pPr marL="742950" indent="-285750">
              <a:lnSpc>
                <a:spcPct val="100000"/>
              </a:lnSpc>
            </a:pPr>
            <a:r>
              <a:rPr lang="es-CO" sz="1400" dirty="0" err="1">
                <a:latin typeface="Arial Narrow"/>
                <a:ea typeface="Arial Narrow"/>
                <a:cs typeface="Arial Narrow"/>
                <a:sym typeface="Arial Narrow"/>
              </a:rPr>
              <a:t>Command</a:t>
            </a:r>
            <a:r>
              <a:rPr lang="es-CO" sz="1400" dirty="0">
                <a:latin typeface="Arial Narrow"/>
                <a:ea typeface="Arial Narrow"/>
                <a:cs typeface="Arial Narrow"/>
                <a:sym typeface="Arial Narrow"/>
              </a:rPr>
              <a:t>: Encapsula una solicitud como un objeto, permitiendo parametrizar clientes con diferentes solicitudes, colas o registros de solicitudes, y soportar operaciones que se deshacen.</a:t>
            </a:r>
          </a:p>
          <a:p>
            <a:pPr marL="742950" indent="-285750">
              <a:lnSpc>
                <a:spcPct val="100000"/>
              </a:lnSpc>
            </a:pPr>
            <a:r>
              <a:rPr lang="es-CO" sz="1400" dirty="0" err="1">
                <a:latin typeface="Arial Narrow"/>
                <a:ea typeface="Arial Narrow"/>
                <a:cs typeface="Arial Narrow"/>
                <a:sym typeface="Arial Narrow"/>
              </a:rPr>
              <a:t>Interpreter</a:t>
            </a:r>
            <a:r>
              <a:rPr lang="es-CO" sz="1400" dirty="0">
                <a:latin typeface="Arial Narrow"/>
                <a:ea typeface="Arial Narrow"/>
                <a:cs typeface="Arial Narrow"/>
                <a:sym typeface="Arial Narrow"/>
              </a:rPr>
              <a:t>: Dado un lenguaje, define una representación de su gramática junto con un intérprete que usa esa representación para interpretar sentencias del lenguaje.</a:t>
            </a:r>
          </a:p>
          <a:p>
            <a:pPr marL="742950" indent="-285750">
              <a:lnSpc>
                <a:spcPct val="100000"/>
              </a:lnSpc>
            </a:pPr>
            <a:r>
              <a:rPr lang="es-CO" sz="1400" dirty="0" err="1">
                <a:latin typeface="Arial Narrow"/>
                <a:ea typeface="Arial Narrow"/>
                <a:cs typeface="Arial Narrow"/>
                <a:sym typeface="Arial Narrow"/>
              </a:rPr>
              <a:t>Iterator</a:t>
            </a:r>
            <a:r>
              <a:rPr lang="es-CO" sz="1400" dirty="0">
                <a:latin typeface="Arial Narrow"/>
                <a:ea typeface="Arial Narrow"/>
                <a:cs typeface="Arial Narrow"/>
                <a:sym typeface="Arial Narrow"/>
              </a:rPr>
              <a:t>: Proporciona una manera de acceder secuencialmente a los elementos de un objeto agregado sin exponer su representación interna.</a:t>
            </a:r>
          </a:p>
          <a:p>
            <a:pPr marL="742950" indent="-285750">
              <a:lnSpc>
                <a:spcPct val="100000"/>
              </a:lnSpc>
            </a:pPr>
            <a:r>
              <a:rPr lang="es-CO" sz="1400" dirty="0">
                <a:latin typeface="Arial Narrow"/>
                <a:ea typeface="Arial Narrow"/>
                <a:cs typeface="Arial Narrow"/>
                <a:sym typeface="Arial Narrow"/>
              </a:rPr>
              <a:t>Mediator: Define un objeto que encapsula cómo un conjunto de objetos interactúa.   </a:t>
            </a:r>
          </a:p>
          <a:p>
            <a:pPr marL="742950" indent="-285750">
              <a:lnSpc>
                <a:spcPct val="100000"/>
              </a:lnSpc>
            </a:pPr>
            <a:r>
              <a:rPr lang="es-CO" sz="1400" dirty="0">
                <a:latin typeface="Arial Narrow"/>
                <a:ea typeface="Arial Narrow"/>
                <a:cs typeface="Arial Narrow"/>
                <a:sym typeface="Arial Narrow"/>
              </a:rPr>
              <a:t>Memento: Captura y externaliza el estado interno de un objeto de manera que el objeto se pueda restaurar a ese estado posteriormente.</a:t>
            </a:r>
          </a:p>
          <a:p>
            <a:pPr marL="742950" indent="-285750">
              <a:lnSpc>
                <a:spcPct val="100000"/>
              </a:lnSpc>
            </a:pPr>
            <a:r>
              <a:rPr lang="es-CO" sz="1400" dirty="0" err="1">
                <a:latin typeface="Arial Narrow"/>
                <a:ea typeface="Arial Narrow"/>
                <a:cs typeface="Arial Narrow"/>
                <a:sym typeface="Arial Narrow"/>
              </a:rPr>
              <a:t>Observer</a:t>
            </a:r>
            <a:r>
              <a:rPr lang="es-CO" sz="1400" dirty="0">
                <a:latin typeface="Arial Narrow"/>
                <a:ea typeface="Arial Narrow"/>
                <a:cs typeface="Arial Narrow"/>
                <a:sym typeface="Arial Narrow"/>
              </a:rPr>
              <a:t>: Define una dependencia uno a muchos entre objetos de manera que cuando un objeto cambia de estado, todos sus dependientes son notificados y actualizados automáticamente.</a:t>
            </a:r>
          </a:p>
          <a:p>
            <a:pPr marL="742950" indent="-285750">
              <a:lnSpc>
                <a:spcPct val="100000"/>
              </a:lnSpc>
            </a:pPr>
            <a:r>
              <a:rPr lang="es-CO" sz="1400" dirty="0" err="1">
                <a:latin typeface="Arial Narrow"/>
                <a:ea typeface="Arial Narrow"/>
                <a:cs typeface="Arial Narrow"/>
                <a:sym typeface="Arial Narrow"/>
              </a:rPr>
              <a:t>State</a:t>
            </a:r>
            <a:r>
              <a:rPr lang="es-CO" sz="1400" dirty="0">
                <a:latin typeface="Arial Narrow"/>
                <a:ea typeface="Arial Narrow"/>
                <a:cs typeface="Arial Narrow"/>
                <a:sym typeface="Arial Narrow"/>
              </a:rPr>
              <a:t>: Permite a un objeto alterar su comportamiento cuando su estado interno cambia.</a:t>
            </a:r>
          </a:p>
          <a:p>
            <a:pPr marL="742950" indent="-285750">
              <a:lnSpc>
                <a:spcPct val="100000"/>
              </a:lnSpc>
            </a:pPr>
            <a:r>
              <a:rPr lang="es-CO" sz="1400" dirty="0" err="1">
                <a:latin typeface="Arial Narrow"/>
                <a:ea typeface="Arial Narrow"/>
                <a:cs typeface="Arial Narrow"/>
                <a:sym typeface="Arial Narrow"/>
              </a:rPr>
              <a:t>Strategy</a:t>
            </a:r>
            <a:r>
              <a:rPr lang="es-CO" sz="1400" dirty="0">
                <a:latin typeface="Arial Narrow"/>
                <a:ea typeface="Arial Narrow"/>
                <a:cs typeface="Arial Narrow"/>
                <a:sym typeface="Arial Narrow"/>
              </a:rPr>
              <a:t>: Define una familia de algoritmos, encapsula cada uno y los hace intercambiables.</a:t>
            </a:r>
          </a:p>
          <a:p>
            <a:pPr marL="742950" indent="-285750">
              <a:lnSpc>
                <a:spcPct val="100000"/>
              </a:lnSpc>
            </a:pPr>
            <a:r>
              <a:rPr lang="es-CO" sz="1400" dirty="0" err="1">
                <a:latin typeface="Arial Narrow"/>
                <a:ea typeface="Arial Narrow"/>
                <a:cs typeface="Arial Narrow"/>
                <a:sym typeface="Arial Narrow"/>
              </a:rPr>
              <a:t>Template</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Method</a:t>
            </a:r>
            <a:r>
              <a:rPr lang="es-CO" sz="1400" dirty="0">
                <a:latin typeface="Arial Narrow"/>
                <a:ea typeface="Arial Narrow"/>
                <a:cs typeface="Arial Narrow"/>
                <a:sym typeface="Arial Narrow"/>
              </a:rPr>
              <a:t>: Define el esqueleto de un algoritmo en un método, difiriendo algunos pasos a subclases.</a:t>
            </a:r>
          </a:p>
          <a:p>
            <a:pPr marL="742950" indent="-285750">
              <a:lnSpc>
                <a:spcPct val="100000"/>
              </a:lnSpc>
            </a:pPr>
            <a:r>
              <a:rPr lang="es-CO" sz="1400" dirty="0" err="1">
                <a:latin typeface="Arial Narrow"/>
                <a:ea typeface="Arial Narrow"/>
                <a:cs typeface="Arial Narrow"/>
                <a:sym typeface="Arial Narrow"/>
              </a:rPr>
              <a:t>Visitor</a:t>
            </a:r>
            <a:r>
              <a:rPr lang="es-CO" sz="1400" dirty="0">
                <a:latin typeface="Arial Narrow"/>
                <a:ea typeface="Arial Narrow"/>
                <a:cs typeface="Arial Narrow"/>
                <a:sym typeface="Arial Narrow"/>
              </a:rPr>
              <a:t>: Representa una operación a ser realizada sobre elementos de una estructura de objetos. Permite definir nuevas operaciones sin cambiar las clases de los elementos sobre los que opera.</a:t>
            </a:r>
          </a:p>
        </p:txBody>
      </p:sp>
    </p:spTree>
    <p:extLst>
      <p:ext uri="{BB962C8B-B14F-4D97-AF65-F5344CB8AC3E}">
        <p14:creationId xmlns:p14="http://schemas.microsoft.com/office/powerpoint/2010/main" val="60824856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 FACTORY METHOD</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9643800" cy="320657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Factory </a:t>
            </a:r>
            <a:r>
              <a:rPr lang="es-CO" sz="2400" dirty="0" err="1">
                <a:latin typeface="Arial Narrow"/>
                <a:ea typeface="Arial Narrow"/>
                <a:cs typeface="Arial Narrow"/>
                <a:sym typeface="Arial Narrow"/>
              </a:rPr>
              <a:t>Method</a:t>
            </a:r>
            <a:r>
              <a:rPr lang="es-CO" sz="2400" dirty="0">
                <a:latin typeface="Arial Narrow"/>
                <a:ea typeface="Arial Narrow"/>
                <a:cs typeface="Arial Narrow"/>
                <a:sym typeface="Arial Narrow"/>
              </a:rPr>
              <a:t> es un patrón de diseño creacional que proporciona una interfaz para crear objetos, pero deja que las subclases decidan qué clase instanciar. En otras palabras, delega la creación de objetos a las subclases, proporcionando una mayor flexibilidad y extensibilidad.</a:t>
            </a:r>
          </a:p>
        </p:txBody>
      </p:sp>
    </p:spTree>
    <p:extLst>
      <p:ext uri="{BB962C8B-B14F-4D97-AF65-F5344CB8AC3E}">
        <p14:creationId xmlns:p14="http://schemas.microsoft.com/office/powerpoint/2010/main" val="383677712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PATRON FACTORY METHOD</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9643800" cy="320657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Abstracción de la creación: Separa la creación de objetos de su uso, haciendo el código más flexible y fácil de mantener.</a:t>
            </a:r>
          </a:p>
          <a:p>
            <a:pPr marL="800100">
              <a:lnSpc>
                <a:spcPct val="100000"/>
              </a:lnSpc>
            </a:pPr>
            <a:r>
              <a:rPr lang="es-CO" sz="2400" dirty="0">
                <a:latin typeface="Arial Narrow"/>
                <a:ea typeface="Arial Narrow"/>
                <a:cs typeface="Arial Narrow"/>
                <a:sym typeface="Arial Narrow"/>
              </a:rPr>
              <a:t>Extensibilidad: Permite agregar nuevas clases de productos sin modificar el código existente.</a:t>
            </a:r>
          </a:p>
          <a:p>
            <a:pPr marL="800100">
              <a:lnSpc>
                <a:spcPct val="100000"/>
              </a:lnSpc>
            </a:pPr>
            <a:r>
              <a:rPr lang="es-CO" sz="2400" dirty="0">
                <a:latin typeface="Arial Narrow"/>
                <a:ea typeface="Arial Narrow"/>
                <a:cs typeface="Arial Narrow"/>
                <a:sym typeface="Arial Narrow"/>
              </a:rPr>
              <a:t>Inyección de dependencias: Facilita la inyección de dependencias en los objetos creados.</a:t>
            </a:r>
          </a:p>
        </p:txBody>
      </p:sp>
    </p:spTree>
    <p:extLst>
      <p:ext uri="{BB962C8B-B14F-4D97-AF65-F5344CB8AC3E}">
        <p14:creationId xmlns:p14="http://schemas.microsoft.com/office/powerpoint/2010/main" val="3106727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EVOLUCIONES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Orientación a objetos: A finales de los 80 y principios de los 90, la programación orientada a objetos se convirtió en un paradigma dominante, cambiando la forma en que se concebían y diseñaban los sistemas de software.</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Desarrollo ágil: En las últimas décadas, los métodos ágiles han ganado popularidad, enfatizando la colaboración, la flexibilidad y la entrega incremental de software.</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Ingeniería de software basada en modelos: Esta tendencia busca utilizar modelos formales para representar y analizar sistemas de software, lo que permite una mayor automatización y una mejor comprensión del sistema.</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Cloud </a:t>
            </a:r>
            <a:r>
              <a:rPr lang="es-CO" sz="2400" dirty="0" err="1">
                <a:latin typeface="Arial Narrow"/>
                <a:ea typeface="Arial Narrow"/>
                <a:cs typeface="Arial Narrow"/>
                <a:sym typeface="Arial Narrow"/>
              </a:rPr>
              <a:t>computing</a:t>
            </a:r>
            <a:r>
              <a:rPr lang="es-CO" sz="2400" dirty="0">
                <a:latin typeface="Arial Narrow"/>
                <a:ea typeface="Arial Narrow"/>
                <a:cs typeface="Arial Narrow"/>
                <a:sym typeface="Arial Narrow"/>
              </a:rPr>
              <a:t> y DevOps: La adopción de la nube y las prácticas de DevOps han revolucionado la forma en que se desarrolla, despliega y opera el software.</a:t>
            </a:r>
          </a:p>
        </p:txBody>
      </p:sp>
    </p:spTree>
    <p:extLst>
      <p:ext uri="{BB962C8B-B14F-4D97-AF65-F5344CB8AC3E}">
        <p14:creationId xmlns:p14="http://schemas.microsoft.com/office/powerpoint/2010/main" val="196781668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DEL PATRON FACTORY METHOD</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9643800" cy="320657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err="1">
                <a:latin typeface="Arial Narrow"/>
                <a:ea typeface="Arial Narrow"/>
                <a:cs typeface="Arial Narrow"/>
                <a:sym typeface="Arial Narrow"/>
              </a:rPr>
              <a:t>Product</a:t>
            </a:r>
            <a:r>
              <a:rPr lang="es-CO" sz="2400" dirty="0">
                <a:latin typeface="Arial Narrow"/>
                <a:ea typeface="Arial Narrow"/>
                <a:cs typeface="Arial Narrow"/>
                <a:sym typeface="Arial Narrow"/>
              </a:rPr>
              <a:t>: Define la interfaz de los objetos a crear.</a:t>
            </a:r>
          </a:p>
          <a:p>
            <a:pPr indent="0">
              <a:lnSpc>
                <a:spcPct val="100000"/>
              </a:lnSpc>
              <a:buNone/>
            </a:pPr>
            <a:r>
              <a:rPr lang="es-CO" sz="2400" dirty="0" err="1">
                <a:latin typeface="Arial Narrow"/>
                <a:ea typeface="Arial Narrow"/>
                <a:cs typeface="Arial Narrow"/>
                <a:sym typeface="Arial Narrow"/>
              </a:rPr>
              <a:t>ConcreteProduct</a:t>
            </a:r>
            <a:r>
              <a:rPr lang="es-CO" sz="2400" dirty="0">
                <a:latin typeface="Arial Narrow"/>
                <a:ea typeface="Arial Narrow"/>
                <a:cs typeface="Arial Narrow"/>
                <a:sym typeface="Arial Narrow"/>
              </a:rPr>
              <a:t>: Implementa la interfaz </a:t>
            </a:r>
            <a:r>
              <a:rPr lang="es-CO" sz="2400" dirty="0" err="1">
                <a:latin typeface="Arial Narrow"/>
                <a:ea typeface="Arial Narrow"/>
                <a:cs typeface="Arial Narrow"/>
                <a:sym typeface="Arial Narrow"/>
              </a:rPr>
              <a:t>Product</a:t>
            </a:r>
            <a:r>
              <a:rPr lang="es-CO" sz="2400" dirty="0">
                <a:latin typeface="Arial Narrow"/>
                <a:ea typeface="Arial Narrow"/>
                <a:cs typeface="Arial Narrow"/>
                <a:sym typeface="Arial Narrow"/>
              </a:rPr>
              <a:t> y representa las variantes concretas de un producto.</a:t>
            </a:r>
          </a:p>
          <a:p>
            <a:pPr indent="0">
              <a:lnSpc>
                <a:spcPct val="100000"/>
              </a:lnSpc>
              <a:buNone/>
            </a:pPr>
            <a:r>
              <a:rPr lang="es-CO" sz="2400" dirty="0" err="1">
                <a:latin typeface="Arial Narrow"/>
                <a:ea typeface="Arial Narrow"/>
                <a:cs typeface="Arial Narrow"/>
                <a:sym typeface="Arial Narrow"/>
              </a:rPr>
              <a:t>Creator</a:t>
            </a:r>
            <a:r>
              <a:rPr lang="es-CO" sz="2400" dirty="0">
                <a:latin typeface="Arial Narrow"/>
                <a:ea typeface="Arial Narrow"/>
                <a:cs typeface="Arial Narrow"/>
                <a:sym typeface="Arial Narrow"/>
              </a:rPr>
              <a:t>: Declara el método </a:t>
            </a:r>
            <a:r>
              <a:rPr lang="es-CO" sz="2400" dirty="0" err="1">
                <a:latin typeface="Arial Narrow"/>
                <a:ea typeface="Arial Narrow"/>
                <a:cs typeface="Arial Narrow"/>
                <a:sym typeface="Arial Narrow"/>
              </a:rPr>
              <a:t>factoryMethod</a:t>
            </a:r>
            <a:r>
              <a:rPr lang="es-CO" sz="2400" dirty="0">
                <a:latin typeface="Arial Narrow"/>
                <a:ea typeface="Arial Narrow"/>
                <a:cs typeface="Arial Narrow"/>
                <a:sym typeface="Arial Narrow"/>
              </a:rPr>
              <a:t>, que retorna un objeto de tipo </a:t>
            </a:r>
            <a:r>
              <a:rPr lang="es-CO" sz="2400" dirty="0" err="1">
                <a:latin typeface="Arial Narrow"/>
                <a:ea typeface="Arial Narrow"/>
                <a:cs typeface="Arial Narrow"/>
                <a:sym typeface="Arial Narrow"/>
              </a:rPr>
              <a:t>Product</a:t>
            </a:r>
            <a:r>
              <a:rPr lang="es-CO" sz="2400" dirty="0">
                <a:latin typeface="Arial Narrow"/>
                <a:ea typeface="Arial Narrow"/>
                <a:cs typeface="Arial Narrow"/>
                <a:sym typeface="Arial Narrow"/>
              </a:rPr>
              <a:t>.</a:t>
            </a:r>
          </a:p>
          <a:p>
            <a:pPr indent="0">
              <a:lnSpc>
                <a:spcPct val="100000"/>
              </a:lnSpc>
              <a:buNone/>
            </a:pPr>
            <a:r>
              <a:rPr lang="es-CO" sz="2400" dirty="0" err="1">
                <a:latin typeface="Arial Narrow"/>
                <a:ea typeface="Arial Narrow"/>
                <a:cs typeface="Arial Narrow"/>
                <a:sym typeface="Arial Narrow"/>
              </a:rPr>
              <a:t>ConcreteCreator</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Sobreescribe</a:t>
            </a:r>
            <a:r>
              <a:rPr lang="es-CO" sz="2400" dirty="0">
                <a:latin typeface="Arial Narrow"/>
                <a:ea typeface="Arial Narrow"/>
                <a:cs typeface="Arial Narrow"/>
                <a:sym typeface="Arial Narrow"/>
              </a:rPr>
              <a:t> el método </a:t>
            </a:r>
            <a:r>
              <a:rPr lang="es-CO" sz="2400" dirty="0" err="1">
                <a:latin typeface="Arial Narrow"/>
                <a:ea typeface="Arial Narrow"/>
                <a:cs typeface="Arial Narrow"/>
                <a:sym typeface="Arial Narrow"/>
              </a:rPr>
              <a:t>factoryMethod</a:t>
            </a:r>
            <a:r>
              <a:rPr lang="es-CO" sz="2400" dirty="0">
                <a:latin typeface="Arial Narrow"/>
                <a:ea typeface="Arial Narrow"/>
                <a:cs typeface="Arial Narrow"/>
                <a:sym typeface="Arial Narrow"/>
              </a:rPr>
              <a:t> para retornar un objeto concreto de tipo </a:t>
            </a:r>
            <a:r>
              <a:rPr lang="es-CO" sz="2400" dirty="0" err="1">
                <a:latin typeface="Arial Narrow"/>
                <a:ea typeface="Arial Narrow"/>
                <a:cs typeface="Arial Narrow"/>
                <a:sym typeface="Arial Narrow"/>
              </a:rPr>
              <a:t>Product</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123165294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PATRON FACTORY METHOD</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4019230" cy="2493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Imaginemos que queremos crear una aplicación que utilice diferentes tipos de </a:t>
            </a:r>
            <a:r>
              <a:rPr lang="es-CO" sz="2400" dirty="0" err="1">
                <a:latin typeface="Arial Narrow"/>
                <a:ea typeface="Arial Narrow"/>
                <a:cs typeface="Arial Narrow"/>
                <a:sym typeface="Arial Narrow"/>
              </a:rPr>
              <a:t>loggers</a:t>
            </a:r>
            <a:r>
              <a:rPr lang="es-CO" sz="2400" dirty="0">
                <a:latin typeface="Arial Narrow"/>
                <a:ea typeface="Arial Narrow"/>
                <a:cs typeface="Arial Narrow"/>
                <a:sym typeface="Arial Narrow"/>
              </a:rPr>
              <a:t> (consola, archivo, base de datos).</a:t>
            </a:r>
          </a:p>
        </p:txBody>
      </p:sp>
      <p:pic>
        <p:nvPicPr>
          <p:cNvPr id="4" name="Imagen 3">
            <a:extLst>
              <a:ext uri="{FF2B5EF4-FFF2-40B4-BE49-F238E27FC236}">
                <a16:creationId xmlns:a16="http://schemas.microsoft.com/office/drawing/2014/main" id="{41CAD154-F9BB-A467-00D7-9F74FD8365C3}"/>
              </a:ext>
            </a:extLst>
          </p:cNvPr>
          <p:cNvPicPr>
            <a:picLocks noChangeAspect="1"/>
          </p:cNvPicPr>
          <p:nvPr/>
        </p:nvPicPr>
        <p:blipFill>
          <a:blip r:embed="rId3"/>
          <a:stretch>
            <a:fillRect/>
          </a:stretch>
        </p:blipFill>
        <p:spPr>
          <a:xfrm>
            <a:off x="4754880" y="1669398"/>
            <a:ext cx="2992187" cy="5014338"/>
          </a:xfrm>
          <a:prstGeom prst="rect">
            <a:avLst/>
          </a:prstGeom>
        </p:spPr>
      </p:pic>
      <p:pic>
        <p:nvPicPr>
          <p:cNvPr id="6" name="Imagen 5">
            <a:extLst>
              <a:ext uri="{FF2B5EF4-FFF2-40B4-BE49-F238E27FC236}">
                <a16:creationId xmlns:a16="http://schemas.microsoft.com/office/drawing/2014/main" id="{D76CA2EB-B14B-7504-9E51-53ABCFAF11DF}"/>
              </a:ext>
            </a:extLst>
          </p:cNvPr>
          <p:cNvPicPr>
            <a:picLocks noChangeAspect="1"/>
          </p:cNvPicPr>
          <p:nvPr/>
        </p:nvPicPr>
        <p:blipFill>
          <a:blip r:embed="rId4"/>
          <a:stretch>
            <a:fillRect/>
          </a:stretch>
        </p:blipFill>
        <p:spPr>
          <a:xfrm>
            <a:off x="7903655" y="2969185"/>
            <a:ext cx="3727514" cy="1131708"/>
          </a:xfrm>
          <a:prstGeom prst="rect">
            <a:avLst/>
          </a:prstGeom>
        </p:spPr>
      </p:pic>
    </p:spTree>
    <p:extLst>
      <p:ext uri="{BB962C8B-B14F-4D97-AF65-F5344CB8AC3E}">
        <p14:creationId xmlns:p14="http://schemas.microsoft.com/office/powerpoint/2010/main" val="174763090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PATRONES ABSTRACT FACTORY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9643800"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de diseño </a:t>
            </a:r>
            <a:r>
              <a:rPr lang="es-CO" sz="2400" dirty="0" err="1">
                <a:latin typeface="Arial Narrow"/>
                <a:ea typeface="Arial Narrow"/>
                <a:cs typeface="Arial Narrow"/>
                <a:sym typeface="Arial Narrow"/>
              </a:rPr>
              <a:t>Abstract</a:t>
            </a:r>
            <a:r>
              <a:rPr lang="es-CO" sz="2400" dirty="0">
                <a:latin typeface="Arial Narrow"/>
                <a:ea typeface="Arial Narrow"/>
                <a:cs typeface="Arial Narrow"/>
                <a:sym typeface="Arial Narrow"/>
              </a:rPr>
              <a:t> Factory es un patrón creacional que te permite producir familias de objetos relacionados sin especificar sus clases concretas. Imaginemos que tienes una fábrica de autos. Puedes tener una fábrica que produce autos deportivos, otra que produce autos familiares y otra que produce camiones. Cada fábrica produce diferentes tipos de vehículos, pero todos comparten ciertas características comunes (como tener ruedas, motor, etc.).</a:t>
            </a:r>
          </a:p>
        </p:txBody>
      </p:sp>
    </p:spTree>
    <p:extLst>
      <p:ext uri="{BB962C8B-B14F-4D97-AF65-F5344CB8AC3E}">
        <p14:creationId xmlns:p14="http://schemas.microsoft.com/office/powerpoint/2010/main" val="402978527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PATRON ABSTRACT FACTORY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9643800"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Aislamiento de código: Separa la creación de objetos de su uso, haciendo el código más flexible y fácil de mantener.</a:t>
            </a:r>
          </a:p>
          <a:p>
            <a:pPr marL="800100">
              <a:lnSpc>
                <a:spcPct val="100000"/>
              </a:lnSpc>
            </a:pPr>
            <a:r>
              <a:rPr lang="es-CO" sz="2400" dirty="0">
                <a:latin typeface="Arial Narrow"/>
                <a:ea typeface="Arial Narrow"/>
                <a:cs typeface="Arial Narrow"/>
                <a:sym typeface="Arial Narrow"/>
              </a:rPr>
              <a:t>Consistencia: Garantiza que los objetos creados pertenezcan a la misma familia, lo que es útil cuando necesitas mantener una coherencia visual o funcional.</a:t>
            </a:r>
          </a:p>
          <a:p>
            <a:pPr marL="800100">
              <a:lnSpc>
                <a:spcPct val="100000"/>
              </a:lnSpc>
            </a:pPr>
            <a:r>
              <a:rPr lang="es-CO" sz="2400" dirty="0">
                <a:latin typeface="Arial Narrow"/>
                <a:ea typeface="Arial Narrow"/>
                <a:cs typeface="Arial Narrow"/>
                <a:sym typeface="Arial Narrow"/>
              </a:rPr>
              <a:t>Configuración: Permite cambiar la familia de productos en tiempo de ejecución simplemente cambiando la fábrica.</a:t>
            </a:r>
          </a:p>
        </p:txBody>
      </p:sp>
    </p:spTree>
    <p:extLst>
      <p:ext uri="{BB962C8B-B14F-4D97-AF65-F5344CB8AC3E}">
        <p14:creationId xmlns:p14="http://schemas.microsoft.com/office/powerpoint/2010/main" val="351314519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DEL PATRON ABSTRACT FACTORY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9643800"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err="1">
                <a:latin typeface="Arial Narrow"/>
                <a:ea typeface="Arial Narrow"/>
                <a:cs typeface="Arial Narrow"/>
                <a:sym typeface="Arial Narrow"/>
              </a:rPr>
              <a:t>AbstractFactory</a:t>
            </a:r>
            <a:r>
              <a:rPr lang="es-CO" sz="2400" dirty="0">
                <a:latin typeface="Arial Narrow"/>
                <a:ea typeface="Arial Narrow"/>
                <a:cs typeface="Arial Narrow"/>
                <a:sym typeface="Arial Narrow"/>
              </a:rPr>
              <a:t>: Define una interfaz para crear un conjunto de productos relacionados.</a:t>
            </a:r>
          </a:p>
          <a:p>
            <a:pPr marL="800100">
              <a:lnSpc>
                <a:spcPct val="100000"/>
              </a:lnSpc>
            </a:pPr>
            <a:r>
              <a:rPr lang="es-CO" sz="2400" dirty="0" err="1">
                <a:latin typeface="Arial Narrow"/>
                <a:ea typeface="Arial Narrow"/>
                <a:cs typeface="Arial Narrow"/>
                <a:sym typeface="Arial Narrow"/>
              </a:rPr>
              <a:t>ConcreteFactory</a:t>
            </a:r>
            <a:r>
              <a:rPr lang="es-CO" sz="2400" dirty="0">
                <a:latin typeface="Arial Narrow"/>
                <a:ea typeface="Arial Narrow"/>
                <a:cs typeface="Arial Narrow"/>
                <a:sym typeface="Arial Narrow"/>
              </a:rPr>
              <a:t>: Implementa la interfaz </a:t>
            </a:r>
            <a:r>
              <a:rPr lang="es-CO" sz="2400" dirty="0" err="1">
                <a:latin typeface="Arial Narrow"/>
                <a:ea typeface="Arial Narrow"/>
                <a:cs typeface="Arial Narrow"/>
                <a:sym typeface="Arial Narrow"/>
              </a:rPr>
              <a:t>AbstractFactory</a:t>
            </a:r>
            <a:r>
              <a:rPr lang="es-CO" sz="2400" dirty="0">
                <a:latin typeface="Arial Narrow"/>
                <a:ea typeface="Arial Narrow"/>
                <a:cs typeface="Arial Narrow"/>
                <a:sym typeface="Arial Narrow"/>
              </a:rPr>
              <a:t> y crea una familia de productos concreta.</a:t>
            </a:r>
          </a:p>
          <a:p>
            <a:pPr marL="800100">
              <a:lnSpc>
                <a:spcPct val="100000"/>
              </a:lnSpc>
            </a:pPr>
            <a:r>
              <a:rPr lang="es-CO" sz="2400" dirty="0" err="1">
                <a:latin typeface="Arial Narrow"/>
                <a:ea typeface="Arial Narrow"/>
                <a:cs typeface="Arial Narrow"/>
                <a:sym typeface="Arial Narrow"/>
              </a:rPr>
              <a:t>AbstractProduct</a:t>
            </a:r>
            <a:r>
              <a:rPr lang="es-CO" sz="2400" dirty="0">
                <a:latin typeface="Arial Narrow"/>
                <a:ea typeface="Arial Narrow"/>
                <a:cs typeface="Arial Narrow"/>
                <a:sym typeface="Arial Narrow"/>
              </a:rPr>
              <a:t>: Define una interfaz para un tipo de producto.</a:t>
            </a:r>
          </a:p>
          <a:p>
            <a:pPr marL="800100">
              <a:lnSpc>
                <a:spcPct val="100000"/>
              </a:lnSpc>
            </a:pPr>
            <a:r>
              <a:rPr lang="es-CO" sz="2400" dirty="0" err="1">
                <a:latin typeface="Arial Narrow"/>
                <a:ea typeface="Arial Narrow"/>
                <a:cs typeface="Arial Narrow"/>
                <a:sym typeface="Arial Narrow"/>
              </a:rPr>
              <a:t>ConcreteProduct</a:t>
            </a:r>
            <a:r>
              <a:rPr lang="es-CO" sz="2400" dirty="0">
                <a:latin typeface="Arial Narrow"/>
                <a:ea typeface="Arial Narrow"/>
                <a:cs typeface="Arial Narrow"/>
                <a:sym typeface="Arial Narrow"/>
              </a:rPr>
              <a:t>: Implementa la interfaz </a:t>
            </a:r>
            <a:r>
              <a:rPr lang="es-CO" sz="2400" dirty="0" err="1">
                <a:latin typeface="Arial Narrow"/>
                <a:ea typeface="Arial Narrow"/>
                <a:cs typeface="Arial Narrow"/>
                <a:sym typeface="Arial Narrow"/>
              </a:rPr>
              <a:t>AbstractProduct</a:t>
            </a:r>
            <a:r>
              <a:rPr lang="es-CO" sz="2400" dirty="0">
                <a:latin typeface="Arial Narrow"/>
                <a:ea typeface="Arial Narrow"/>
                <a:cs typeface="Arial Narrow"/>
                <a:sym typeface="Arial Narrow"/>
              </a:rPr>
              <a:t> y corresponde a una variante concreta de un producto.</a:t>
            </a:r>
          </a:p>
        </p:txBody>
      </p:sp>
    </p:spTree>
    <p:extLst>
      <p:ext uri="{BB962C8B-B14F-4D97-AF65-F5344CB8AC3E}">
        <p14:creationId xmlns:p14="http://schemas.microsoft.com/office/powerpoint/2010/main" val="258038673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PATRON ABSTRACT FACTORY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3927790"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Supongamos que queremos crear una aplicación con diferentes temas visuales (Windows, Mac, GTK). Cada tema tiene sus propios tipos de botones (botones normales, botones de radio, etc.).</a:t>
            </a:r>
          </a:p>
        </p:txBody>
      </p:sp>
      <p:pic>
        <p:nvPicPr>
          <p:cNvPr id="4" name="Imagen 3">
            <a:extLst>
              <a:ext uri="{FF2B5EF4-FFF2-40B4-BE49-F238E27FC236}">
                <a16:creationId xmlns:a16="http://schemas.microsoft.com/office/drawing/2014/main" id="{2B8DFC75-0ECD-16CF-91AD-42AA9AA3816B}"/>
              </a:ext>
            </a:extLst>
          </p:cNvPr>
          <p:cNvPicPr>
            <a:picLocks noChangeAspect="1"/>
          </p:cNvPicPr>
          <p:nvPr/>
        </p:nvPicPr>
        <p:blipFill>
          <a:blip r:embed="rId3"/>
          <a:stretch>
            <a:fillRect/>
          </a:stretch>
        </p:blipFill>
        <p:spPr>
          <a:xfrm>
            <a:off x="4912115" y="1623798"/>
            <a:ext cx="2719309" cy="4983480"/>
          </a:xfrm>
          <a:prstGeom prst="rect">
            <a:avLst/>
          </a:prstGeom>
        </p:spPr>
      </p:pic>
      <p:pic>
        <p:nvPicPr>
          <p:cNvPr id="6" name="Imagen 5">
            <a:extLst>
              <a:ext uri="{FF2B5EF4-FFF2-40B4-BE49-F238E27FC236}">
                <a16:creationId xmlns:a16="http://schemas.microsoft.com/office/drawing/2014/main" id="{174A950C-366E-709B-C3FC-F83FFC7B8156}"/>
              </a:ext>
            </a:extLst>
          </p:cNvPr>
          <p:cNvPicPr>
            <a:picLocks noChangeAspect="1"/>
          </p:cNvPicPr>
          <p:nvPr/>
        </p:nvPicPr>
        <p:blipFill>
          <a:blip r:embed="rId4"/>
          <a:stretch>
            <a:fillRect/>
          </a:stretch>
        </p:blipFill>
        <p:spPr>
          <a:xfrm>
            <a:off x="7785855" y="2499200"/>
            <a:ext cx="3561849" cy="1859600"/>
          </a:xfrm>
          <a:prstGeom prst="rect">
            <a:avLst/>
          </a:prstGeom>
        </p:spPr>
      </p:pic>
    </p:spTree>
    <p:extLst>
      <p:ext uri="{BB962C8B-B14F-4D97-AF65-F5344CB8AC3E}">
        <p14:creationId xmlns:p14="http://schemas.microsoft.com/office/powerpoint/2010/main" val="1477656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DEL PATRON ABSTRACT FACTORY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Flexibilidad: Permite cambiar fácilmente la apariencia o el comportamiento de una aplicación.</a:t>
            </a:r>
          </a:p>
          <a:p>
            <a:pPr marL="800100">
              <a:lnSpc>
                <a:spcPct val="100000"/>
              </a:lnSpc>
            </a:pPr>
            <a:r>
              <a:rPr lang="es-CO" sz="2400" dirty="0">
                <a:latin typeface="Arial Narrow"/>
                <a:ea typeface="Arial Narrow"/>
                <a:cs typeface="Arial Narrow"/>
                <a:sym typeface="Arial Narrow"/>
              </a:rPr>
              <a:t>Reutilización: Los componentes creados por una fábrica pueden ser reutilizados en diferentes partes de la aplicación.</a:t>
            </a:r>
          </a:p>
          <a:p>
            <a:pPr marL="800100">
              <a:lnSpc>
                <a:spcPct val="100000"/>
              </a:lnSpc>
            </a:pPr>
            <a:r>
              <a:rPr lang="es-CO" sz="2400" dirty="0">
                <a:latin typeface="Arial Narrow"/>
                <a:ea typeface="Arial Narrow"/>
                <a:cs typeface="Arial Narrow"/>
                <a:sym typeface="Arial Narrow"/>
              </a:rPr>
              <a:t>Aislamiento: Separa la creación de objetos de su uso, lo que facilita las pruebas y el mantenimiento.</a:t>
            </a:r>
          </a:p>
        </p:txBody>
      </p:sp>
    </p:spTree>
    <p:extLst>
      <p:ext uri="{BB962C8B-B14F-4D97-AF65-F5344CB8AC3E}">
        <p14:creationId xmlns:p14="http://schemas.microsoft.com/office/powerpoint/2010/main" val="69267986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 BUILDER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a:t>
            </a:r>
            <a:r>
              <a:rPr lang="es-CO" sz="2400" dirty="0" err="1">
                <a:latin typeface="Arial Narrow"/>
                <a:ea typeface="Arial Narrow"/>
                <a:cs typeface="Arial Narrow"/>
                <a:sym typeface="Arial Narrow"/>
              </a:rPr>
              <a:t>Builder</a:t>
            </a:r>
            <a:r>
              <a:rPr lang="es-CO" sz="2400" dirty="0">
                <a:latin typeface="Arial Narrow"/>
                <a:ea typeface="Arial Narrow"/>
                <a:cs typeface="Arial Narrow"/>
                <a:sym typeface="Arial Narrow"/>
              </a:rPr>
              <a:t> es un patrón de diseño creacional que nos permite construir objetos complejos de forma gradual y flexible. En lugar de usar constructores con múltiples parámetros, el </a:t>
            </a:r>
            <a:r>
              <a:rPr lang="es-CO" sz="2400" dirty="0" err="1">
                <a:latin typeface="Arial Narrow"/>
                <a:ea typeface="Arial Narrow"/>
                <a:cs typeface="Arial Narrow"/>
                <a:sym typeface="Arial Narrow"/>
              </a:rPr>
              <a:t>Builder</a:t>
            </a:r>
            <a:r>
              <a:rPr lang="es-CO" sz="2400" dirty="0">
                <a:latin typeface="Arial Narrow"/>
                <a:ea typeface="Arial Narrow"/>
                <a:cs typeface="Arial Narrow"/>
                <a:sym typeface="Arial Narrow"/>
              </a:rPr>
              <a:t> separa la construcción del objeto en una serie de pasos, lo que facilita la creación de objetos con diferentes configuraciones.</a:t>
            </a:r>
          </a:p>
        </p:txBody>
      </p:sp>
    </p:spTree>
    <p:extLst>
      <p:ext uri="{BB962C8B-B14F-4D97-AF65-F5344CB8AC3E}">
        <p14:creationId xmlns:p14="http://schemas.microsoft.com/office/powerpoint/2010/main" val="131642312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PATRON BUILDER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Objetos complejos: Ideal para construir objetos con muchos atributos, algunos de los cuales pueden ser opcionales.</a:t>
            </a:r>
          </a:p>
          <a:p>
            <a:pPr marL="800100">
              <a:lnSpc>
                <a:spcPct val="100000"/>
              </a:lnSpc>
            </a:pPr>
            <a:r>
              <a:rPr lang="es-CO" sz="2400" dirty="0">
                <a:latin typeface="Arial Narrow"/>
                <a:ea typeface="Arial Narrow"/>
                <a:cs typeface="Arial Narrow"/>
                <a:sym typeface="Arial Narrow"/>
              </a:rPr>
              <a:t>Fluidez: Permite construir objetos de forma fluida encadenando métodos.</a:t>
            </a:r>
          </a:p>
          <a:p>
            <a:pPr marL="800100">
              <a:lnSpc>
                <a:spcPct val="100000"/>
              </a:lnSpc>
            </a:pPr>
            <a:r>
              <a:rPr lang="es-CO" sz="2400" dirty="0">
                <a:latin typeface="Arial Narrow"/>
                <a:ea typeface="Arial Narrow"/>
                <a:cs typeface="Arial Narrow"/>
                <a:sym typeface="Arial Narrow"/>
              </a:rPr>
              <a:t>Legibilidad: El código se vuelve más legible y mantenible al separar la construcción de la representación del objeto.</a:t>
            </a:r>
          </a:p>
          <a:p>
            <a:pPr marL="800100">
              <a:lnSpc>
                <a:spcPct val="100000"/>
              </a:lnSpc>
            </a:pPr>
            <a:r>
              <a:rPr lang="es-CO" sz="2400" dirty="0">
                <a:latin typeface="Arial Narrow"/>
                <a:ea typeface="Arial Narrow"/>
                <a:cs typeface="Arial Narrow"/>
                <a:sym typeface="Arial Narrow"/>
              </a:rPr>
              <a:t>Flexibilidad: Facilita la creación de diferentes representaciones del mismo objeto.</a:t>
            </a:r>
          </a:p>
        </p:txBody>
      </p:sp>
    </p:spTree>
    <p:extLst>
      <p:ext uri="{BB962C8B-B14F-4D97-AF65-F5344CB8AC3E}">
        <p14:creationId xmlns:p14="http://schemas.microsoft.com/office/powerpoint/2010/main" val="326675640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DEL PATRON BUILDER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a:t>
            </a:r>
            <a:r>
              <a:rPr lang="es-CO" sz="2400" dirty="0" err="1">
                <a:latin typeface="Arial Narrow"/>
                <a:ea typeface="Arial Narrow"/>
                <a:cs typeface="Arial Narrow"/>
                <a:sym typeface="Arial Narrow"/>
              </a:rPr>
              <a:t>Builder</a:t>
            </a:r>
            <a:r>
              <a:rPr lang="es-CO" sz="2400" dirty="0">
                <a:latin typeface="Arial Narrow"/>
                <a:ea typeface="Arial Narrow"/>
                <a:cs typeface="Arial Narrow"/>
                <a:sym typeface="Arial Narrow"/>
              </a:rPr>
              <a:t> generalmente consta de los siguientes elementos:</a:t>
            </a:r>
          </a:p>
          <a:p>
            <a:pPr marL="800100">
              <a:lnSpc>
                <a:spcPct val="100000"/>
              </a:lnSpc>
            </a:pPr>
            <a:r>
              <a:rPr lang="es-CO" sz="2400" dirty="0" err="1">
                <a:latin typeface="Arial Narrow"/>
                <a:ea typeface="Arial Narrow"/>
                <a:cs typeface="Arial Narrow"/>
                <a:sym typeface="Arial Narrow"/>
              </a:rPr>
              <a:t>Product</a:t>
            </a:r>
            <a:r>
              <a:rPr lang="es-CO" sz="2400" dirty="0">
                <a:latin typeface="Arial Narrow"/>
                <a:ea typeface="Arial Narrow"/>
                <a:cs typeface="Arial Narrow"/>
                <a:sym typeface="Arial Narrow"/>
              </a:rPr>
              <a:t>: Representa el objeto final que se construirá.</a:t>
            </a:r>
          </a:p>
          <a:p>
            <a:pPr marL="800100">
              <a:lnSpc>
                <a:spcPct val="100000"/>
              </a:lnSpc>
            </a:pPr>
            <a:r>
              <a:rPr lang="es-CO" sz="2400" dirty="0" err="1">
                <a:latin typeface="Arial Narrow"/>
                <a:ea typeface="Arial Narrow"/>
                <a:cs typeface="Arial Narrow"/>
                <a:sym typeface="Arial Narrow"/>
              </a:rPr>
              <a:t>Builder</a:t>
            </a:r>
            <a:r>
              <a:rPr lang="es-CO" sz="2400" dirty="0">
                <a:latin typeface="Arial Narrow"/>
                <a:ea typeface="Arial Narrow"/>
                <a:cs typeface="Arial Narrow"/>
                <a:sym typeface="Arial Narrow"/>
              </a:rPr>
              <a:t>: Define una interfaz para crear las partes del producto.</a:t>
            </a:r>
          </a:p>
          <a:p>
            <a:pPr marL="800100">
              <a:lnSpc>
                <a:spcPct val="100000"/>
              </a:lnSpc>
            </a:pPr>
            <a:r>
              <a:rPr lang="es-CO" sz="2400" dirty="0" err="1">
                <a:latin typeface="Arial Narrow"/>
                <a:ea typeface="Arial Narrow"/>
                <a:cs typeface="Arial Narrow"/>
                <a:sym typeface="Arial Narrow"/>
              </a:rPr>
              <a:t>ConcreteBuilder</a:t>
            </a:r>
            <a:r>
              <a:rPr lang="es-CO" sz="2400" dirty="0">
                <a:latin typeface="Arial Narrow"/>
                <a:ea typeface="Arial Narrow"/>
                <a:cs typeface="Arial Narrow"/>
                <a:sym typeface="Arial Narrow"/>
              </a:rPr>
              <a:t>: Implementa la interfaz </a:t>
            </a:r>
            <a:r>
              <a:rPr lang="es-CO" sz="2400" dirty="0" err="1">
                <a:latin typeface="Arial Narrow"/>
                <a:ea typeface="Arial Narrow"/>
                <a:cs typeface="Arial Narrow"/>
                <a:sym typeface="Arial Narrow"/>
              </a:rPr>
              <a:t>Builder</a:t>
            </a:r>
            <a:r>
              <a:rPr lang="es-CO" sz="2400" dirty="0">
                <a:latin typeface="Arial Narrow"/>
                <a:ea typeface="Arial Narrow"/>
                <a:cs typeface="Arial Narrow"/>
                <a:sym typeface="Arial Narrow"/>
              </a:rPr>
              <a:t> y construye un objeto concreto.</a:t>
            </a:r>
          </a:p>
          <a:p>
            <a:pPr marL="800100">
              <a:lnSpc>
                <a:spcPct val="100000"/>
              </a:lnSpc>
            </a:pPr>
            <a:r>
              <a:rPr lang="es-CO" sz="2400" dirty="0">
                <a:latin typeface="Arial Narrow"/>
                <a:ea typeface="Arial Narrow"/>
                <a:cs typeface="Arial Narrow"/>
                <a:sym typeface="Arial Narrow"/>
              </a:rPr>
              <a:t>Director: Construye un objeto usando el </a:t>
            </a:r>
            <a:r>
              <a:rPr lang="es-CO" sz="2400" dirty="0" err="1">
                <a:latin typeface="Arial Narrow"/>
                <a:ea typeface="Arial Narrow"/>
                <a:cs typeface="Arial Narrow"/>
                <a:sym typeface="Arial Narrow"/>
              </a:rPr>
              <a:t>Builder</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961959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 – SINGLE RESPONSABILITY PRINCIPLE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El Principio de Responsabilidad Única (Single </a:t>
            </a:r>
            <a:r>
              <a:rPr lang="es-CO" sz="2400" dirty="0" err="1">
                <a:latin typeface="Arial Narrow"/>
                <a:ea typeface="Arial Narrow"/>
                <a:cs typeface="Arial Narrow"/>
                <a:sym typeface="Arial Narrow"/>
              </a:rPr>
              <a:t>Responsibility</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Principle</a:t>
            </a:r>
            <a:r>
              <a:rPr lang="es-CO" sz="2400" dirty="0">
                <a:latin typeface="Arial Narrow"/>
                <a:ea typeface="Arial Narrow"/>
                <a:cs typeface="Arial Narrow"/>
                <a:sym typeface="Arial Narrow"/>
              </a:rPr>
              <a:t>, SRP), es uno de los pilares fundamentales de la programación orientada a objetos (POO) y de los principios SOLID. Este principio establece que una clase debe tener una única razón para cambiar. En otras palabras, una clase debe tener una sola responsabilidad bien definida</a:t>
            </a:r>
          </a:p>
        </p:txBody>
      </p:sp>
    </p:spTree>
    <p:extLst>
      <p:ext uri="{BB962C8B-B14F-4D97-AF65-F5344CB8AC3E}">
        <p14:creationId xmlns:p14="http://schemas.microsoft.com/office/powerpoint/2010/main" val="341714461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PATRON BUILDER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49" y="1530256"/>
            <a:ext cx="3183487"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Imaginemos que queremos construir una casa con diferentes características (tamaño, número de habitaciones, tipo de techo, etc.).</a:t>
            </a:r>
          </a:p>
        </p:txBody>
      </p:sp>
      <p:pic>
        <p:nvPicPr>
          <p:cNvPr id="4" name="Imagen 3">
            <a:extLst>
              <a:ext uri="{FF2B5EF4-FFF2-40B4-BE49-F238E27FC236}">
                <a16:creationId xmlns:a16="http://schemas.microsoft.com/office/drawing/2014/main" id="{32C45F3B-BCAE-F7C6-D04E-77D0316C3C2B}"/>
              </a:ext>
            </a:extLst>
          </p:cNvPr>
          <p:cNvPicPr>
            <a:picLocks noChangeAspect="1"/>
          </p:cNvPicPr>
          <p:nvPr/>
        </p:nvPicPr>
        <p:blipFill>
          <a:blip r:embed="rId3"/>
          <a:stretch>
            <a:fillRect/>
          </a:stretch>
        </p:blipFill>
        <p:spPr>
          <a:xfrm>
            <a:off x="4027990" y="1530256"/>
            <a:ext cx="3183488" cy="5151905"/>
          </a:xfrm>
          <a:prstGeom prst="rect">
            <a:avLst/>
          </a:prstGeom>
        </p:spPr>
      </p:pic>
      <p:pic>
        <p:nvPicPr>
          <p:cNvPr id="6" name="Imagen 5">
            <a:extLst>
              <a:ext uri="{FF2B5EF4-FFF2-40B4-BE49-F238E27FC236}">
                <a16:creationId xmlns:a16="http://schemas.microsoft.com/office/drawing/2014/main" id="{E8CF0198-9743-518E-101F-A95CDD8E3724}"/>
              </a:ext>
            </a:extLst>
          </p:cNvPr>
          <p:cNvPicPr>
            <a:picLocks noChangeAspect="1"/>
          </p:cNvPicPr>
          <p:nvPr/>
        </p:nvPicPr>
        <p:blipFill>
          <a:blip r:embed="rId4"/>
          <a:stretch>
            <a:fillRect/>
          </a:stretch>
        </p:blipFill>
        <p:spPr>
          <a:xfrm>
            <a:off x="7370125" y="2922651"/>
            <a:ext cx="4086225" cy="1543050"/>
          </a:xfrm>
          <a:prstGeom prst="rect">
            <a:avLst/>
          </a:prstGeom>
        </p:spPr>
      </p:pic>
    </p:spTree>
    <p:extLst>
      <p:ext uri="{BB962C8B-B14F-4D97-AF65-F5344CB8AC3E}">
        <p14:creationId xmlns:p14="http://schemas.microsoft.com/office/powerpoint/2010/main" val="13085188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DEL PATRON BUILDER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Legibilidad: El código es más fácil de leer y entender.</a:t>
            </a:r>
          </a:p>
          <a:p>
            <a:pPr marL="800100">
              <a:lnSpc>
                <a:spcPct val="100000"/>
              </a:lnSpc>
            </a:pPr>
            <a:r>
              <a:rPr lang="es-CO" sz="2400" dirty="0">
                <a:latin typeface="Arial Narrow"/>
                <a:ea typeface="Arial Narrow"/>
                <a:cs typeface="Arial Narrow"/>
                <a:sym typeface="Arial Narrow"/>
              </a:rPr>
              <a:t>Flexibilidad: Permite crear diferentes configuraciones del mismo objeto.</a:t>
            </a:r>
          </a:p>
          <a:p>
            <a:pPr marL="800100">
              <a:lnSpc>
                <a:spcPct val="100000"/>
              </a:lnSpc>
            </a:pPr>
            <a:r>
              <a:rPr lang="es-CO" sz="2400" dirty="0">
                <a:latin typeface="Arial Narrow"/>
                <a:ea typeface="Arial Narrow"/>
                <a:cs typeface="Arial Narrow"/>
                <a:sym typeface="Arial Narrow"/>
              </a:rPr>
              <a:t>Encapsulación: Oculta la complejidad de la construcción del objeto.</a:t>
            </a:r>
          </a:p>
          <a:p>
            <a:pPr marL="800100">
              <a:lnSpc>
                <a:spcPct val="100000"/>
              </a:lnSpc>
            </a:pPr>
            <a:r>
              <a:rPr lang="es-CO" sz="2400" dirty="0">
                <a:latin typeface="Arial Narrow"/>
                <a:ea typeface="Arial Narrow"/>
                <a:cs typeface="Arial Narrow"/>
                <a:sym typeface="Arial Narrow"/>
              </a:rPr>
              <a:t>Evita constructores con muchos parámetros.</a:t>
            </a:r>
          </a:p>
        </p:txBody>
      </p:sp>
    </p:spTree>
    <p:extLst>
      <p:ext uri="{BB962C8B-B14F-4D97-AF65-F5344CB8AC3E}">
        <p14:creationId xmlns:p14="http://schemas.microsoft.com/office/powerpoint/2010/main" val="230648634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 PROTOTYPE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a:t>
            </a:r>
            <a:r>
              <a:rPr lang="es-CO" sz="2400" dirty="0" err="1">
                <a:latin typeface="Arial Narrow"/>
                <a:ea typeface="Arial Narrow"/>
                <a:cs typeface="Arial Narrow"/>
                <a:sym typeface="Arial Narrow"/>
              </a:rPr>
              <a:t>Prototype</a:t>
            </a:r>
            <a:r>
              <a:rPr lang="es-CO" sz="2400" dirty="0">
                <a:latin typeface="Arial Narrow"/>
                <a:ea typeface="Arial Narrow"/>
                <a:cs typeface="Arial Narrow"/>
                <a:sym typeface="Arial Narrow"/>
              </a:rPr>
              <a:t> es un patrón de diseño creacional que permite crear nuevos objetos clonando un objeto existente, en lugar de instanciarlos directamente. Esto es especialmente útil cuando la creación de un objeto es costosa en términos de recursos o cuando se necesitan muchas copias de un objeto con pequeñas variaciones.</a:t>
            </a:r>
          </a:p>
        </p:txBody>
      </p:sp>
    </p:spTree>
    <p:extLst>
      <p:ext uri="{BB962C8B-B14F-4D97-AF65-F5344CB8AC3E}">
        <p14:creationId xmlns:p14="http://schemas.microsoft.com/office/powerpoint/2010/main" val="26727938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PATRON PROTOTYPE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Creación eficiente: Evita la sobrecarga de crear objetos complejos desde cero.</a:t>
            </a:r>
          </a:p>
          <a:p>
            <a:pPr marL="800100">
              <a:lnSpc>
                <a:spcPct val="100000"/>
              </a:lnSpc>
            </a:pPr>
            <a:r>
              <a:rPr lang="es-CO" sz="2400" dirty="0">
                <a:latin typeface="Arial Narrow"/>
                <a:ea typeface="Arial Narrow"/>
                <a:cs typeface="Arial Narrow"/>
                <a:sym typeface="Arial Narrow"/>
              </a:rPr>
              <a:t>Flexibilidad: Permite crear variaciones de un objeto base de forma rápida.</a:t>
            </a:r>
          </a:p>
          <a:p>
            <a:pPr marL="800100">
              <a:lnSpc>
                <a:spcPct val="100000"/>
              </a:lnSpc>
            </a:pPr>
            <a:r>
              <a:rPr lang="es-CO" sz="2400" dirty="0">
                <a:latin typeface="Arial Narrow"/>
                <a:ea typeface="Arial Narrow"/>
                <a:cs typeface="Arial Narrow"/>
                <a:sym typeface="Arial Narrow"/>
              </a:rPr>
              <a:t>Configuración dinámica: Los objetos clonados pueden ser configurados después de la creación.</a:t>
            </a:r>
          </a:p>
        </p:txBody>
      </p:sp>
    </p:spTree>
    <p:extLst>
      <p:ext uri="{BB962C8B-B14F-4D97-AF65-F5344CB8AC3E}">
        <p14:creationId xmlns:p14="http://schemas.microsoft.com/office/powerpoint/2010/main" val="207477900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DEL PATRON PROTOTYPE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a:t>
            </a:r>
            <a:r>
              <a:rPr lang="es-CO" sz="2400" dirty="0" err="1">
                <a:latin typeface="Arial Narrow"/>
                <a:ea typeface="Arial Narrow"/>
                <a:cs typeface="Arial Narrow"/>
                <a:sym typeface="Arial Narrow"/>
              </a:rPr>
              <a:t>Prototype</a:t>
            </a:r>
            <a:r>
              <a:rPr lang="es-CO" sz="2400" dirty="0">
                <a:latin typeface="Arial Narrow"/>
                <a:ea typeface="Arial Narrow"/>
                <a:cs typeface="Arial Narrow"/>
                <a:sym typeface="Arial Narrow"/>
              </a:rPr>
              <a:t> generalmente consta de los siguientes elementos:</a:t>
            </a:r>
          </a:p>
          <a:p>
            <a:pPr marL="800100">
              <a:lnSpc>
                <a:spcPct val="100000"/>
              </a:lnSpc>
            </a:pPr>
            <a:r>
              <a:rPr lang="es-CO" sz="2400" dirty="0" err="1">
                <a:latin typeface="Arial Narrow"/>
                <a:ea typeface="Arial Narrow"/>
                <a:cs typeface="Arial Narrow"/>
                <a:sym typeface="Arial Narrow"/>
              </a:rPr>
              <a:t>Prototype</a:t>
            </a:r>
            <a:r>
              <a:rPr lang="es-CO" sz="2400" dirty="0">
                <a:latin typeface="Arial Narrow"/>
                <a:ea typeface="Arial Narrow"/>
                <a:cs typeface="Arial Narrow"/>
                <a:sym typeface="Arial Narrow"/>
              </a:rPr>
              <a:t>: Define una interfaz que especifica el método de clonación.</a:t>
            </a:r>
          </a:p>
          <a:p>
            <a:pPr marL="800100">
              <a:lnSpc>
                <a:spcPct val="100000"/>
              </a:lnSpc>
            </a:pPr>
            <a:r>
              <a:rPr lang="es-CO" sz="2400" dirty="0" err="1">
                <a:latin typeface="Arial Narrow"/>
                <a:ea typeface="Arial Narrow"/>
                <a:cs typeface="Arial Narrow"/>
                <a:sym typeface="Arial Narrow"/>
              </a:rPr>
              <a:t>ConcretePrototype</a:t>
            </a:r>
            <a:r>
              <a:rPr lang="es-CO" sz="2400" dirty="0">
                <a:latin typeface="Arial Narrow"/>
                <a:ea typeface="Arial Narrow"/>
                <a:cs typeface="Arial Narrow"/>
                <a:sym typeface="Arial Narrow"/>
              </a:rPr>
              <a:t>: Implementa la interfaz </a:t>
            </a:r>
            <a:r>
              <a:rPr lang="es-CO" sz="2400" dirty="0" err="1">
                <a:latin typeface="Arial Narrow"/>
                <a:ea typeface="Arial Narrow"/>
                <a:cs typeface="Arial Narrow"/>
                <a:sym typeface="Arial Narrow"/>
              </a:rPr>
              <a:t>Prototype</a:t>
            </a:r>
            <a:r>
              <a:rPr lang="es-CO" sz="2400" dirty="0">
                <a:latin typeface="Arial Narrow"/>
                <a:ea typeface="Arial Narrow"/>
                <a:cs typeface="Arial Narrow"/>
                <a:sym typeface="Arial Narrow"/>
              </a:rPr>
              <a:t> y proporciona la implementación del método de clonación.</a:t>
            </a:r>
          </a:p>
        </p:txBody>
      </p:sp>
    </p:spTree>
    <p:extLst>
      <p:ext uri="{BB962C8B-B14F-4D97-AF65-F5344CB8AC3E}">
        <p14:creationId xmlns:p14="http://schemas.microsoft.com/office/powerpoint/2010/main" val="304185028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PATRON PROTOTYPE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4988494" cy="370011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Interfaz </a:t>
            </a:r>
            <a:r>
              <a:rPr lang="es-CO" sz="2400" dirty="0" err="1">
                <a:latin typeface="Arial Narrow"/>
                <a:ea typeface="Arial Narrow"/>
                <a:cs typeface="Arial Narrow"/>
                <a:sym typeface="Arial Narrow"/>
              </a:rPr>
              <a:t>Prototype</a:t>
            </a:r>
            <a:r>
              <a:rPr lang="es-CO" sz="2400" dirty="0">
                <a:latin typeface="Arial Narrow"/>
                <a:ea typeface="Arial Narrow"/>
                <a:cs typeface="Arial Narrow"/>
                <a:sym typeface="Arial Narrow"/>
              </a:rPr>
              <a:t>: Define el método clone().</a:t>
            </a:r>
          </a:p>
          <a:p>
            <a:pPr indent="0">
              <a:lnSpc>
                <a:spcPct val="100000"/>
              </a:lnSpc>
              <a:buNone/>
            </a:pPr>
            <a:r>
              <a:rPr lang="es-CO" sz="2400" dirty="0">
                <a:latin typeface="Arial Narrow"/>
                <a:ea typeface="Arial Narrow"/>
                <a:cs typeface="Arial Narrow"/>
                <a:sym typeface="Arial Narrow"/>
              </a:rPr>
              <a:t>Clase </a:t>
            </a:r>
            <a:r>
              <a:rPr lang="es-CO" sz="2400" dirty="0" err="1">
                <a:latin typeface="Arial Narrow"/>
                <a:ea typeface="Arial Narrow"/>
                <a:cs typeface="Arial Narrow"/>
                <a:sym typeface="Arial Narrow"/>
              </a:rPr>
              <a:t>Circle</a:t>
            </a:r>
            <a:r>
              <a:rPr lang="es-CO" sz="2400" dirty="0">
                <a:latin typeface="Arial Narrow"/>
                <a:ea typeface="Arial Narrow"/>
                <a:cs typeface="Arial Narrow"/>
                <a:sym typeface="Arial Narrow"/>
              </a:rPr>
              <a:t>: Implementa la interfaz </a:t>
            </a:r>
            <a:r>
              <a:rPr lang="es-CO" sz="2400" dirty="0" err="1">
                <a:latin typeface="Arial Narrow"/>
                <a:ea typeface="Arial Narrow"/>
                <a:cs typeface="Arial Narrow"/>
                <a:sym typeface="Arial Narrow"/>
              </a:rPr>
              <a:t>Prototype</a:t>
            </a:r>
            <a:r>
              <a:rPr lang="es-CO" sz="2400" dirty="0">
                <a:latin typeface="Arial Narrow"/>
                <a:ea typeface="Arial Narrow"/>
                <a:cs typeface="Arial Narrow"/>
                <a:sym typeface="Arial Narrow"/>
              </a:rPr>
              <a:t> y tiene un constructor de copia para clonar el objeto.</a:t>
            </a:r>
          </a:p>
          <a:p>
            <a:pPr indent="0">
              <a:lnSpc>
                <a:spcPct val="100000"/>
              </a:lnSpc>
              <a:buNone/>
            </a:pPr>
            <a:r>
              <a:rPr lang="es-CO" sz="2400" dirty="0">
                <a:latin typeface="Arial Narrow"/>
                <a:ea typeface="Arial Narrow"/>
                <a:cs typeface="Arial Narrow"/>
                <a:sym typeface="Arial Narrow"/>
              </a:rPr>
              <a:t>Método </a:t>
            </a:r>
            <a:r>
              <a:rPr lang="es-CO" sz="2400" dirty="0" err="1">
                <a:latin typeface="Arial Narrow"/>
                <a:ea typeface="Arial Narrow"/>
                <a:cs typeface="Arial Narrow"/>
                <a:sym typeface="Arial Narrow"/>
              </a:rPr>
              <a:t>main</a:t>
            </a:r>
            <a:r>
              <a:rPr lang="es-CO" sz="2400" dirty="0">
                <a:latin typeface="Arial Narrow"/>
                <a:ea typeface="Arial Narrow"/>
                <a:cs typeface="Arial Narrow"/>
                <a:sym typeface="Arial Narrow"/>
              </a:rPr>
              <a:t>: Crea un círculo, lo clona y muestra las propiedades de ambos círculos.</a:t>
            </a:r>
          </a:p>
        </p:txBody>
      </p:sp>
      <p:pic>
        <p:nvPicPr>
          <p:cNvPr id="4" name="Imagen 3">
            <a:extLst>
              <a:ext uri="{FF2B5EF4-FFF2-40B4-BE49-F238E27FC236}">
                <a16:creationId xmlns:a16="http://schemas.microsoft.com/office/drawing/2014/main" id="{A2E7CC30-11A5-CB22-1640-875E11A8D7CA}"/>
              </a:ext>
            </a:extLst>
          </p:cNvPr>
          <p:cNvPicPr>
            <a:picLocks noChangeAspect="1"/>
          </p:cNvPicPr>
          <p:nvPr/>
        </p:nvPicPr>
        <p:blipFill>
          <a:blip r:embed="rId3"/>
          <a:stretch>
            <a:fillRect/>
          </a:stretch>
        </p:blipFill>
        <p:spPr>
          <a:xfrm>
            <a:off x="6246062" y="1484656"/>
            <a:ext cx="3234575" cy="5161050"/>
          </a:xfrm>
          <a:prstGeom prst="rect">
            <a:avLst/>
          </a:prstGeom>
        </p:spPr>
      </p:pic>
    </p:spTree>
    <p:extLst>
      <p:ext uri="{BB962C8B-B14F-4D97-AF65-F5344CB8AC3E}">
        <p14:creationId xmlns:p14="http://schemas.microsoft.com/office/powerpoint/2010/main" val="323225846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DEL PATRON PROTOTYPE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Flexibilidad: Permite crear objetos complejos de forma sencilla.</a:t>
            </a:r>
          </a:p>
          <a:p>
            <a:pPr indent="0">
              <a:lnSpc>
                <a:spcPct val="100000"/>
              </a:lnSpc>
              <a:buNone/>
            </a:pPr>
            <a:r>
              <a:rPr lang="es-CO" sz="2400" dirty="0">
                <a:latin typeface="Arial Narrow"/>
                <a:ea typeface="Arial Narrow"/>
                <a:cs typeface="Arial Narrow"/>
                <a:sym typeface="Arial Narrow"/>
              </a:rPr>
              <a:t>Rendimiento: Evita la recreación de objetos idénticos.</a:t>
            </a:r>
          </a:p>
          <a:p>
            <a:pPr indent="0">
              <a:lnSpc>
                <a:spcPct val="100000"/>
              </a:lnSpc>
              <a:buNone/>
            </a:pPr>
            <a:r>
              <a:rPr lang="es-CO" sz="2400" dirty="0">
                <a:latin typeface="Arial Narrow"/>
                <a:ea typeface="Arial Narrow"/>
                <a:cs typeface="Arial Narrow"/>
                <a:sym typeface="Arial Narrow"/>
              </a:rPr>
              <a:t>Configuración: Facilita la creación de objetos con diferentes configuraciones.</a:t>
            </a:r>
          </a:p>
        </p:txBody>
      </p:sp>
    </p:spTree>
    <p:extLst>
      <p:ext uri="{BB962C8B-B14F-4D97-AF65-F5344CB8AC3E}">
        <p14:creationId xmlns:p14="http://schemas.microsoft.com/office/powerpoint/2010/main" val="135045534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ADICIONALES DEL PATRON PROTOTYPE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Clonación profunda vs. superficial: La clonación profunda crea una copia independiente de todos los objetos, mientras que la clonación superficial crea una nueva instancia, pero comparte referencias a objetos internos.</a:t>
            </a:r>
          </a:p>
          <a:p>
            <a:pPr indent="0">
              <a:lnSpc>
                <a:spcPct val="100000"/>
              </a:lnSpc>
              <a:buNone/>
            </a:pPr>
            <a:r>
              <a:rPr lang="es-CO" sz="2400" dirty="0">
                <a:latin typeface="Arial Narrow"/>
                <a:ea typeface="Arial Narrow"/>
                <a:cs typeface="Arial Narrow"/>
                <a:sym typeface="Arial Narrow"/>
              </a:rPr>
              <a:t>Serialización: La serialización puede ser una alternativa a la clonación, especialmente para objetos complejos.</a:t>
            </a:r>
          </a:p>
          <a:p>
            <a:pPr indent="0">
              <a:lnSpc>
                <a:spcPct val="100000"/>
              </a:lnSpc>
              <a:buNone/>
            </a:pPr>
            <a:r>
              <a:rPr lang="es-CO" sz="2400" dirty="0">
                <a:latin typeface="Arial Narrow"/>
                <a:ea typeface="Arial Narrow"/>
                <a:cs typeface="Arial Narrow"/>
                <a:sym typeface="Arial Narrow"/>
              </a:rPr>
              <a:t>Framework de clonación: Algunos </a:t>
            </a:r>
            <a:r>
              <a:rPr lang="es-CO" sz="2400" dirty="0" err="1">
                <a:latin typeface="Arial Narrow"/>
                <a:ea typeface="Arial Narrow"/>
                <a:cs typeface="Arial Narrow"/>
                <a:sym typeface="Arial Narrow"/>
              </a:rPr>
              <a:t>frameworks</a:t>
            </a:r>
            <a:r>
              <a:rPr lang="es-CO" sz="2400" dirty="0">
                <a:latin typeface="Arial Narrow"/>
                <a:ea typeface="Arial Narrow"/>
                <a:cs typeface="Arial Narrow"/>
                <a:sym typeface="Arial Narrow"/>
              </a:rPr>
              <a:t> proporcionan mecanismos de clonación más sofisticados.</a:t>
            </a:r>
          </a:p>
        </p:txBody>
      </p:sp>
    </p:spTree>
    <p:extLst>
      <p:ext uri="{BB962C8B-B14F-4D97-AF65-F5344CB8AC3E}">
        <p14:creationId xmlns:p14="http://schemas.microsoft.com/office/powerpoint/2010/main" val="86106748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 SINGLETON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a:t>
            </a:r>
            <a:r>
              <a:rPr lang="es-CO" sz="2400" dirty="0" err="1">
                <a:latin typeface="Arial Narrow"/>
                <a:ea typeface="Arial Narrow"/>
                <a:cs typeface="Arial Narrow"/>
                <a:sym typeface="Arial Narrow"/>
              </a:rPr>
              <a:t>Singleton</a:t>
            </a:r>
            <a:r>
              <a:rPr lang="es-CO" sz="2400" dirty="0">
                <a:latin typeface="Arial Narrow"/>
                <a:ea typeface="Arial Narrow"/>
                <a:cs typeface="Arial Narrow"/>
                <a:sym typeface="Arial Narrow"/>
              </a:rPr>
              <a:t> es un patrón de diseño creacional que garantiza que una clase tenga una única instancia y proporciona un punto de acceso global a ella. En otras palabras, solo puede existir un objeto de esa clase en todo el sistema. Este patrón es útil cuando necesitas asegurar que solo haya una instancia de un recurso compartido, como una conexión a una base de datos o un objeto de configuración.</a:t>
            </a:r>
          </a:p>
        </p:txBody>
      </p:sp>
    </p:spTree>
    <p:extLst>
      <p:ext uri="{BB962C8B-B14F-4D97-AF65-F5344CB8AC3E}">
        <p14:creationId xmlns:p14="http://schemas.microsoft.com/office/powerpoint/2010/main" val="206950677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PATRON SINGLETON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Recursos compartidos: Cuando tienes un recurso que solo debe ser utilizado por una única instancia, como un </a:t>
            </a:r>
            <a:r>
              <a:rPr lang="es-CO" sz="2400" dirty="0" err="1">
                <a:latin typeface="Arial Narrow"/>
                <a:ea typeface="Arial Narrow"/>
                <a:cs typeface="Arial Narrow"/>
                <a:sym typeface="Arial Narrow"/>
              </a:rPr>
              <a:t>logger</a:t>
            </a:r>
            <a:r>
              <a:rPr lang="es-CO" sz="2400" dirty="0">
                <a:latin typeface="Arial Narrow"/>
                <a:ea typeface="Arial Narrow"/>
                <a:cs typeface="Arial Narrow"/>
                <a:sym typeface="Arial Narrow"/>
              </a:rPr>
              <a:t>, un pool de conexiones a base de datos o un objeto de configuración global.</a:t>
            </a:r>
          </a:p>
          <a:p>
            <a:pPr marL="800100">
              <a:lnSpc>
                <a:spcPct val="100000"/>
              </a:lnSpc>
            </a:pPr>
            <a:r>
              <a:rPr lang="es-CO" sz="2400" dirty="0">
                <a:latin typeface="Arial Narrow"/>
                <a:ea typeface="Arial Narrow"/>
                <a:cs typeface="Arial Narrow"/>
                <a:sym typeface="Arial Narrow"/>
              </a:rPr>
              <a:t>Clases de utilidad: Para clases que proporcionan métodos estáticos de utilidad, como una clase de utilidades matemáticas.</a:t>
            </a:r>
          </a:p>
          <a:p>
            <a:pPr marL="800100">
              <a:lnSpc>
                <a:spcPct val="100000"/>
              </a:lnSpc>
            </a:pPr>
            <a:r>
              <a:rPr lang="es-CO" sz="2400" dirty="0">
                <a:latin typeface="Arial Narrow"/>
                <a:ea typeface="Arial Narrow"/>
                <a:cs typeface="Arial Narrow"/>
                <a:sym typeface="Arial Narrow"/>
              </a:rPr>
              <a:t>Objetos que representan el estado global de una aplicación: Por ejemplo, un objeto que almacena información sobre el usuario actualmente conectado.</a:t>
            </a:r>
          </a:p>
        </p:txBody>
      </p:sp>
    </p:spTree>
    <p:extLst>
      <p:ext uri="{BB962C8B-B14F-4D97-AF65-F5344CB8AC3E}">
        <p14:creationId xmlns:p14="http://schemas.microsoft.com/office/powerpoint/2010/main" val="4173196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IMPORTANTES DEL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Mayor mantenibilidad: Al tener clases con responsabilidades bien delimitadas, es más fácil modificar el código sin afectar otras partes del sistema.</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Menor acoplamiento: Las clases con una sola responsabilidad están menos acopladas entre sí, lo que reduce la propagación de cambios.</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Código más limpio y legible: Al tener clases con responsabilidades claras, el código es más fácil de entender y de mantener.</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Facilita la reutilización: Clases con responsabilidades específicas son más fáciles de reutilizar en diferentes partes de la aplicación.</a:t>
            </a:r>
          </a:p>
        </p:txBody>
      </p:sp>
    </p:spTree>
    <p:extLst>
      <p:ext uri="{BB962C8B-B14F-4D97-AF65-F5344CB8AC3E}">
        <p14:creationId xmlns:p14="http://schemas.microsoft.com/office/powerpoint/2010/main" val="425172123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DEL PATRON SINGLETON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Un </a:t>
            </a:r>
            <a:r>
              <a:rPr lang="es-CO" sz="2400" dirty="0" err="1">
                <a:latin typeface="Arial Narrow"/>
                <a:ea typeface="Arial Narrow"/>
                <a:cs typeface="Arial Narrow"/>
                <a:sym typeface="Arial Narrow"/>
              </a:rPr>
              <a:t>Singleton</a:t>
            </a:r>
            <a:r>
              <a:rPr lang="es-CO" sz="2400" dirty="0">
                <a:latin typeface="Arial Narrow"/>
                <a:ea typeface="Arial Narrow"/>
                <a:cs typeface="Arial Narrow"/>
                <a:sym typeface="Arial Narrow"/>
              </a:rPr>
              <a:t> típico tiene los siguientes elementos:</a:t>
            </a:r>
          </a:p>
          <a:p>
            <a:pPr marL="800100">
              <a:lnSpc>
                <a:spcPct val="100000"/>
              </a:lnSpc>
            </a:pPr>
            <a:r>
              <a:rPr lang="es-CO" sz="2400" dirty="0">
                <a:latin typeface="Arial Narrow"/>
                <a:ea typeface="Arial Narrow"/>
                <a:cs typeface="Arial Narrow"/>
                <a:sym typeface="Arial Narrow"/>
              </a:rPr>
              <a:t>Constructor privado: Evita que se creen instancias desde fuera de la clase.</a:t>
            </a:r>
          </a:p>
          <a:p>
            <a:pPr marL="800100">
              <a:lnSpc>
                <a:spcPct val="100000"/>
              </a:lnSpc>
            </a:pPr>
            <a:r>
              <a:rPr lang="es-CO" sz="2400" dirty="0">
                <a:latin typeface="Arial Narrow"/>
                <a:ea typeface="Arial Narrow"/>
                <a:cs typeface="Arial Narrow"/>
                <a:sym typeface="Arial Narrow"/>
              </a:rPr>
              <a:t>Atributo estático privado: Almacena la única instancia de la clase.</a:t>
            </a:r>
          </a:p>
          <a:p>
            <a:pPr marL="800100">
              <a:lnSpc>
                <a:spcPct val="100000"/>
              </a:lnSpc>
            </a:pPr>
            <a:r>
              <a:rPr lang="es-CO" sz="2400" dirty="0">
                <a:latin typeface="Arial Narrow"/>
                <a:ea typeface="Arial Narrow"/>
                <a:cs typeface="Arial Narrow"/>
                <a:sym typeface="Arial Narrow"/>
              </a:rPr>
              <a:t>Método estático público: Devuelve la instancia existente o la crea si no existe.</a:t>
            </a:r>
          </a:p>
        </p:txBody>
      </p:sp>
    </p:spTree>
    <p:extLst>
      <p:ext uri="{BB962C8B-B14F-4D97-AF65-F5344CB8AC3E}">
        <p14:creationId xmlns:p14="http://schemas.microsoft.com/office/powerpoint/2010/main" val="60482600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PATRON SINGLETON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4988494" cy="445918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Atributo estático: </a:t>
            </a:r>
            <a:r>
              <a:rPr lang="es-CO" sz="2000" dirty="0" err="1">
                <a:latin typeface="Arial Narrow"/>
                <a:ea typeface="Arial Narrow"/>
                <a:cs typeface="Arial Narrow"/>
                <a:sym typeface="Arial Narrow"/>
              </a:rPr>
              <a:t>instance</a:t>
            </a:r>
            <a:r>
              <a:rPr lang="es-CO" sz="2000" dirty="0">
                <a:latin typeface="Arial Narrow"/>
                <a:ea typeface="Arial Narrow"/>
                <a:cs typeface="Arial Narrow"/>
                <a:sym typeface="Arial Narrow"/>
              </a:rPr>
              <a:t> almacena la única instancia de la clase.</a:t>
            </a:r>
          </a:p>
          <a:p>
            <a:pPr marL="800100">
              <a:lnSpc>
                <a:spcPct val="100000"/>
              </a:lnSpc>
            </a:pPr>
            <a:r>
              <a:rPr lang="es-CO" sz="2000" dirty="0">
                <a:latin typeface="Arial Narrow"/>
                <a:ea typeface="Arial Narrow"/>
                <a:cs typeface="Arial Narrow"/>
                <a:sym typeface="Arial Narrow"/>
              </a:rPr>
              <a:t>Constructor privado: Evita que se creen nuevas instancias desde fuera.</a:t>
            </a:r>
          </a:p>
          <a:p>
            <a:pPr marL="800100">
              <a:lnSpc>
                <a:spcPct val="100000"/>
              </a:lnSpc>
            </a:pPr>
            <a:r>
              <a:rPr lang="es-CO" sz="2000" dirty="0">
                <a:latin typeface="Arial Narrow"/>
                <a:ea typeface="Arial Narrow"/>
                <a:cs typeface="Arial Narrow"/>
                <a:sym typeface="Arial Narrow"/>
              </a:rPr>
              <a:t>Método </a:t>
            </a:r>
            <a:r>
              <a:rPr lang="es-CO" sz="2000" dirty="0" err="1">
                <a:latin typeface="Arial Narrow"/>
                <a:ea typeface="Arial Narrow"/>
                <a:cs typeface="Arial Narrow"/>
                <a:sym typeface="Arial Narrow"/>
              </a:rPr>
              <a:t>getInstance</a:t>
            </a:r>
            <a:r>
              <a:rPr lang="es-CO" sz="2000" dirty="0">
                <a:latin typeface="Arial Narrow"/>
                <a:ea typeface="Arial Narrow"/>
                <a:cs typeface="Arial Narrow"/>
                <a:sym typeface="Arial Narrow"/>
              </a:rPr>
              <a:t>():</a:t>
            </a:r>
          </a:p>
          <a:p>
            <a:pPr marL="1257300" lvl="1">
              <a:lnSpc>
                <a:spcPct val="100000"/>
              </a:lnSpc>
            </a:pPr>
            <a:r>
              <a:rPr lang="es-CO" sz="2000" dirty="0">
                <a:latin typeface="Arial Narrow"/>
                <a:ea typeface="Arial Narrow"/>
                <a:cs typeface="Arial Narrow"/>
                <a:sym typeface="Arial Narrow"/>
              </a:rPr>
              <a:t>Comprueba si la instancia existe: Si no existe, la crea.</a:t>
            </a:r>
          </a:p>
          <a:p>
            <a:pPr marL="1257300" lvl="1">
              <a:lnSpc>
                <a:spcPct val="100000"/>
              </a:lnSpc>
            </a:pPr>
            <a:r>
              <a:rPr lang="es-CO" sz="2000" dirty="0">
                <a:latin typeface="Arial Narrow"/>
                <a:ea typeface="Arial Narrow"/>
                <a:cs typeface="Arial Narrow"/>
                <a:sym typeface="Arial Narrow"/>
              </a:rPr>
              <a:t>Sincronización: El bloque </a:t>
            </a:r>
            <a:r>
              <a:rPr lang="es-CO" sz="2000" dirty="0" err="1">
                <a:latin typeface="Arial Narrow"/>
                <a:ea typeface="Arial Narrow"/>
                <a:cs typeface="Arial Narrow"/>
                <a:sym typeface="Arial Narrow"/>
              </a:rPr>
              <a:t>synchronized</a:t>
            </a:r>
            <a:r>
              <a:rPr lang="es-CO" sz="2000" dirty="0">
                <a:latin typeface="Arial Narrow"/>
                <a:ea typeface="Arial Narrow"/>
                <a:cs typeface="Arial Narrow"/>
                <a:sym typeface="Arial Narrow"/>
              </a:rPr>
              <a:t> garantiza que solo un hilo cree la instancia, evitando problemas de concurrencia.</a:t>
            </a:r>
          </a:p>
        </p:txBody>
      </p:sp>
      <p:pic>
        <p:nvPicPr>
          <p:cNvPr id="5" name="Imagen 4">
            <a:extLst>
              <a:ext uri="{FF2B5EF4-FFF2-40B4-BE49-F238E27FC236}">
                <a16:creationId xmlns:a16="http://schemas.microsoft.com/office/drawing/2014/main" id="{0DB61B49-27A6-A755-0EDA-E80966643274}"/>
              </a:ext>
            </a:extLst>
          </p:cNvPr>
          <p:cNvPicPr>
            <a:picLocks noChangeAspect="1"/>
          </p:cNvPicPr>
          <p:nvPr/>
        </p:nvPicPr>
        <p:blipFill>
          <a:blip r:embed="rId3"/>
          <a:stretch>
            <a:fillRect/>
          </a:stretch>
        </p:blipFill>
        <p:spPr>
          <a:xfrm>
            <a:off x="6162865" y="1530256"/>
            <a:ext cx="4420208" cy="4139024"/>
          </a:xfrm>
          <a:prstGeom prst="rect">
            <a:avLst/>
          </a:prstGeom>
        </p:spPr>
      </p:pic>
    </p:spTree>
    <p:extLst>
      <p:ext uri="{BB962C8B-B14F-4D97-AF65-F5344CB8AC3E}">
        <p14:creationId xmlns:p14="http://schemas.microsoft.com/office/powerpoint/2010/main" val="420452815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DEL PATRON SINGLETON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Control sobre la creación de objetos: Garantiza que solo exista una instancia.</a:t>
            </a:r>
          </a:p>
          <a:p>
            <a:pPr marL="800100">
              <a:lnSpc>
                <a:spcPct val="100000"/>
              </a:lnSpc>
            </a:pPr>
            <a:r>
              <a:rPr lang="es-CO" sz="2400" dirty="0">
                <a:latin typeface="Arial Narrow"/>
                <a:ea typeface="Arial Narrow"/>
                <a:cs typeface="Arial Narrow"/>
                <a:sym typeface="Arial Narrow"/>
              </a:rPr>
              <a:t>Acceso global: Facilita el acceso a la instancia desde cualquier parte del código.</a:t>
            </a:r>
          </a:p>
          <a:p>
            <a:pPr marL="800100">
              <a:lnSpc>
                <a:spcPct val="100000"/>
              </a:lnSpc>
            </a:pPr>
            <a:r>
              <a:rPr lang="es-CO" sz="2400" dirty="0">
                <a:latin typeface="Arial Narrow"/>
                <a:ea typeface="Arial Narrow"/>
                <a:cs typeface="Arial Narrow"/>
                <a:sym typeface="Arial Narrow"/>
              </a:rPr>
              <a:t>Optimización: Evita la creación repetida de objetos.</a:t>
            </a:r>
          </a:p>
        </p:txBody>
      </p:sp>
    </p:spTree>
    <p:extLst>
      <p:ext uri="{BB962C8B-B14F-4D97-AF65-F5344CB8AC3E}">
        <p14:creationId xmlns:p14="http://schemas.microsoft.com/office/powerpoint/2010/main" val="119721235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DEL PATRON SINGLETON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Hilos múltiples: Es importante sincronizar el acceso a la instancia para evitar problemas en entornos multihilo.</a:t>
            </a:r>
          </a:p>
          <a:p>
            <a:pPr marL="800100">
              <a:lnSpc>
                <a:spcPct val="100000"/>
              </a:lnSpc>
            </a:pPr>
            <a:r>
              <a:rPr lang="es-CO" sz="2400" dirty="0">
                <a:latin typeface="Arial Narrow"/>
                <a:ea typeface="Arial Narrow"/>
                <a:cs typeface="Arial Narrow"/>
                <a:sym typeface="Arial Narrow"/>
              </a:rPr>
              <a:t>Inicialización diferida: En algunos casos, puede ser útil inicializar la instancia solo cuando se necesita por primera vez.</a:t>
            </a:r>
          </a:p>
          <a:p>
            <a:pPr marL="800100">
              <a:lnSpc>
                <a:spcPct val="100000"/>
              </a:lnSpc>
            </a:pPr>
            <a:r>
              <a:rPr lang="es-CO" sz="2400" dirty="0">
                <a:latin typeface="Arial Narrow"/>
                <a:ea typeface="Arial Narrow"/>
                <a:cs typeface="Arial Narrow"/>
                <a:sym typeface="Arial Narrow"/>
              </a:rPr>
              <a:t>Serialización: Si la clase </a:t>
            </a:r>
            <a:r>
              <a:rPr lang="es-CO" sz="2400" dirty="0" err="1">
                <a:latin typeface="Arial Narrow"/>
                <a:ea typeface="Arial Narrow"/>
                <a:cs typeface="Arial Narrow"/>
                <a:sym typeface="Arial Narrow"/>
              </a:rPr>
              <a:t>Singleton</a:t>
            </a:r>
            <a:r>
              <a:rPr lang="es-CO" sz="2400" dirty="0">
                <a:latin typeface="Arial Narrow"/>
                <a:ea typeface="Arial Narrow"/>
                <a:cs typeface="Arial Narrow"/>
                <a:sym typeface="Arial Narrow"/>
              </a:rPr>
              <a:t> necesita ser serializada, se deben tener en cuenta las implicaciones para mantener la unicidad de la instancia.</a:t>
            </a:r>
          </a:p>
        </p:txBody>
      </p:sp>
    </p:spTree>
    <p:extLst>
      <p:ext uri="{BB962C8B-B14F-4D97-AF65-F5344CB8AC3E}">
        <p14:creationId xmlns:p14="http://schemas.microsoft.com/office/powerpoint/2010/main" val="83035225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 ADAPTER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Adaptador es un patrón de diseño estructural que permite que clases con interfaces incompatibles trabajen juntas. Es como un adaptador que convierte un enchufe de un tipo a otro, permitiendo que un dispositivo funcione en una toma de corriente diferente. En programación, el adaptador actúa como un puente entre dos clases con interfaces distintas, haciendo que parezcan compatibles.</a:t>
            </a:r>
          </a:p>
        </p:txBody>
      </p:sp>
    </p:spTree>
    <p:extLst>
      <p:ext uri="{BB962C8B-B14F-4D97-AF65-F5344CB8AC3E}">
        <p14:creationId xmlns:p14="http://schemas.microsoft.com/office/powerpoint/2010/main" val="109200502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PATRON ADAPTER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Interfaces incompatibles: Cuando tienes dos clases que necesitan trabajar juntas pero tienen interfaces diferentes.</a:t>
            </a:r>
          </a:p>
          <a:p>
            <a:pPr marL="800100">
              <a:lnSpc>
                <a:spcPct val="100000"/>
              </a:lnSpc>
            </a:pPr>
            <a:r>
              <a:rPr lang="es-CO" sz="2400" dirty="0">
                <a:latin typeface="Arial Narrow"/>
                <a:ea typeface="Arial Narrow"/>
                <a:cs typeface="Arial Narrow"/>
                <a:sym typeface="Arial Narrow"/>
              </a:rPr>
              <a:t>Legado de código: Cuando quieres reutilizar código existente que no se ajusta a una nueva interfaz.</a:t>
            </a:r>
          </a:p>
          <a:p>
            <a:pPr marL="800100">
              <a:lnSpc>
                <a:spcPct val="100000"/>
              </a:lnSpc>
            </a:pPr>
            <a:r>
              <a:rPr lang="es-CO" sz="2400" dirty="0">
                <a:latin typeface="Arial Narrow"/>
                <a:ea typeface="Arial Narrow"/>
                <a:cs typeface="Arial Narrow"/>
                <a:sym typeface="Arial Narrow"/>
              </a:rPr>
              <a:t>Bibliotecas de terceros: Cuando quieres integrar una biblioteca de terceros que no tiene la interfaz deseada.</a:t>
            </a:r>
          </a:p>
        </p:txBody>
      </p:sp>
    </p:spTree>
    <p:extLst>
      <p:ext uri="{BB962C8B-B14F-4D97-AF65-F5344CB8AC3E}">
        <p14:creationId xmlns:p14="http://schemas.microsoft.com/office/powerpoint/2010/main" val="313332152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DEL PATRON ADAPTER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Existen dos formas principales de implementar el patrón Adaptador:</a:t>
            </a:r>
          </a:p>
          <a:p>
            <a:pPr marL="800100">
              <a:lnSpc>
                <a:spcPct val="100000"/>
              </a:lnSpc>
            </a:pPr>
            <a:r>
              <a:rPr lang="es-CO" sz="2400" dirty="0">
                <a:latin typeface="Arial Narrow"/>
                <a:ea typeface="Arial Narrow"/>
                <a:cs typeface="Arial Narrow"/>
                <a:sym typeface="Arial Narrow"/>
              </a:rPr>
              <a:t>Adaptador de Clase: El adaptador hereda de la clase que se adaptará e implementa la interfaz deseada.</a:t>
            </a:r>
          </a:p>
          <a:p>
            <a:pPr marL="800100">
              <a:lnSpc>
                <a:spcPct val="100000"/>
              </a:lnSpc>
            </a:pPr>
            <a:r>
              <a:rPr lang="es-CO" sz="2400" dirty="0">
                <a:latin typeface="Arial Narrow"/>
                <a:ea typeface="Arial Narrow"/>
                <a:cs typeface="Arial Narrow"/>
                <a:sym typeface="Arial Narrow"/>
              </a:rPr>
              <a:t>Adaptador de Objeto: El adaptador mantiene una referencia a un objeto de la clase que se adaptará y delega las llamadas a ese objeto.</a:t>
            </a:r>
          </a:p>
        </p:txBody>
      </p:sp>
    </p:spTree>
    <p:extLst>
      <p:ext uri="{BB962C8B-B14F-4D97-AF65-F5344CB8AC3E}">
        <p14:creationId xmlns:p14="http://schemas.microsoft.com/office/powerpoint/2010/main" val="330228169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PATRON ADAPTER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5912038" cy="504428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err="1">
                <a:latin typeface="Arial Narrow"/>
                <a:ea typeface="Arial Narrow"/>
                <a:cs typeface="Arial Narrow"/>
                <a:sym typeface="Arial Narrow"/>
              </a:rPr>
              <a:t>TargetInterface</a:t>
            </a:r>
            <a:r>
              <a:rPr lang="es-CO" sz="2000" dirty="0">
                <a:latin typeface="Arial Narrow"/>
                <a:ea typeface="Arial Narrow"/>
                <a:cs typeface="Arial Narrow"/>
                <a:sym typeface="Arial Narrow"/>
              </a:rPr>
              <a:t>: Define el método </a:t>
            </a:r>
            <a:r>
              <a:rPr lang="es-CO" sz="2000" dirty="0" err="1">
                <a:latin typeface="Arial Narrow"/>
                <a:ea typeface="Arial Narrow"/>
                <a:cs typeface="Arial Narrow"/>
                <a:sym typeface="Arial Narrow"/>
              </a:rPr>
              <a:t>request</a:t>
            </a:r>
            <a:r>
              <a:rPr lang="es-CO" sz="2000" dirty="0">
                <a:latin typeface="Arial Narrow"/>
                <a:ea typeface="Arial Narrow"/>
                <a:cs typeface="Arial Narrow"/>
                <a:sym typeface="Arial Narrow"/>
              </a:rPr>
              <a:t>(), que es la interfaz que necesitamos.</a:t>
            </a:r>
          </a:p>
          <a:p>
            <a:pPr marL="800100">
              <a:lnSpc>
                <a:spcPct val="100000"/>
              </a:lnSpc>
            </a:pPr>
            <a:r>
              <a:rPr lang="es-CO" sz="2000" dirty="0" err="1">
                <a:latin typeface="Arial Narrow"/>
                <a:ea typeface="Arial Narrow"/>
                <a:cs typeface="Arial Narrow"/>
                <a:sym typeface="Arial Narrow"/>
              </a:rPr>
              <a:t>Adaptee</a:t>
            </a:r>
            <a:r>
              <a:rPr lang="es-CO" sz="2000" dirty="0">
                <a:latin typeface="Arial Narrow"/>
                <a:ea typeface="Arial Narrow"/>
                <a:cs typeface="Arial Narrow"/>
                <a:sym typeface="Arial Narrow"/>
              </a:rPr>
              <a:t>: Tiene un método </a:t>
            </a:r>
            <a:r>
              <a:rPr lang="es-CO" sz="2000" dirty="0" err="1">
                <a:latin typeface="Arial Narrow"/>
                <a:ea typeface="Arial Narrow"/>
                <a:cs typeface="Arial Narrow"/>
                <a:sym typeface="Arial Narrow"/>
              </a:rPr>
              <a:t>specificRequest</a:t>
            </a:r>
            <a:r>
              <a:rPr lang="es-CO" sz="2000" dirty="0">
                <a:latin typeface="Arial Narrow"/>
                <a:ea typeface="Arial Narrow"/>
                <a:cs typeface="Arial Narrow"/>
                <a:sym typeface="Arial Narrow"/>
              </a:rPr>
              <a:t>() que realiza una funcionalidad similar, pero con un nombre diferente.</a:t>
            </a:r>
          </a:p>
          <a:p>
            <a:pPr marL="800100">
              <a:lnSpc>
                <a:spcPct val="100000"/>
              </a:lnSpc>
            </a:pPr>
            <a:r>
              <a:rPr lang="es-CO" sz="2000" dirty="0" err="1">
                <a:latin typeface="Arial Narrow"/>
                <a:ea typeface="Arial Narrow"/>
                <a:cs typeface="Arial Narrow"/>
                <a:sym typeface="Arial Narrow"/>
              </a:rPr>
              <a:t>Adapter</a:t>
            </a:r>
            <a:r>
              <a:rPr lang="es-CO" sz="2000" dirty="0">
                <a:latin typeface="Arial Narrow"/>
                <a:ea typeface="Arial Narrow"/>
                <a:cs typeface="Arial Narrow"/>
                <a:sym typeface="Arial Narrow"/>
              </a:rPr>
              <a:t>:</a:t>
            </a:r>
          </a:p>
          <a:p>
            <a:pPr marL="1257300" lvl="1">
              <a:lnSpc>
                <a:spcPct val="100000"/>
              </a:lnSpc>
            </a:pPr>
            <a:r>
              <a:rPr lang="es-CO" sz="2000" dirty="0">
                <a:latin typeface="Arial Narrow"/>
                <a:ea typeface="Arial Narrow"/>
                <a:cs typeface="Arial Narrow"/>
                <a:sym typeface="Arial Narrow"/>
              </a:rPr>
              <a:t>Tiene una referencia a un objeto </a:t>
            </a:r>
            <a:r>
              <a:rPr lang="es-CO" sz="2000" dirty="0" err="1">
                <a:latin typeface="Arial Narrow"/>
                <a:ea typeface="Arial Narrow"/>
                <a:cs typeface="Arial Narrow"/>
                <a:sym typeface="Arial Narrow"/>
              </a:rPr>
              <a:t>Adaptee</a:t>
            </a:r>
            <a:r>
              <a:rPr lang="es-CO" sz="2000" dirty="0">
                <a:latin typeface="Arial Narrow"/>
                <a:ea typeface="Arial Narrow"/>
                <a:cs typeface="Arial Narrow"/>
                <a:sym typeface="Arial Narrow"/>
              </a:rPr>
              <a:t>.</a:t>
            </a:r>
          </a:p>
          <a:p>
            <a:pPr marL="1257300" lvl="1">
              <a:lnSpc>
                <a:spcPct val="100000"/>
              </a:lnSpc>
            </a:pPr>
            <a:r>
              <a:rPr lang="es-CO" sz="2000" dirty="0">
                <a:latin typeface="Arial Narrow"/>
                <a:ea typeface="Arial Narrow"/>
                <a:cs typeface="Arial Narrow"/>
                <a:sym typeface="Arial Narrow"/>
              </a:rPr>
              <a:t>Implementa el método </a:t>
            </a:r>
            <a:r>
              <a:rPr lang="es-CO" sz="2000" dirty="0" err="1">
                <a:latin typeface="Arial Narrow"/>
                <a:ea typeface="Arial Narrow"/>
                <a:cs typeface="Arial Narrow"/>
                <a:sym typeface="Arial Narrow"/>
              </a:rPr>
              <a:t>request</a:t>
            </a:r>
            <a:r>
              <a:rPr lang="es-CO" sz="2000" dirty="0">
                <a:latin typeface="Arial Narrow"/>
                <a:ea typeface="Arial Narrow"/>
                <a:cs typeface="Arial Narrow"/>
                <a:sym typeface="Arial Narrow"/>
              </a:rPr>
              <a:t>() de la interfaz </a:t>
            </a:r>
            <a:r>
              <a:rPr lang="es-CO" sz="2000" dirty="0" err="1">
                <a:latin typeface="Arial Narrow"/>
                <a:ea typeface="Arial Narrow"/>
                <a:cs typeface="Arial Narrow"/>
                <a:sym typeface="Arial Narrow"/>
              </a:rPr>
              <a:t>TargetInterface</a:t>
            </a:r>
            <a:r>
              <a:rPr lang="es-CO" sz="2000" dirty="0">
                <a:latin typeface="Arial Narrow"/>
                <a:ea typeface="Arial Narrow"/>
                <a:cs typeface="Arial Narrow"/>
                <a:sym typeface="Arial Narrow"/>
              </a:rPr>
              <a:t>, delegando la llamada al método </a:t>
            </a:r>
            <a:r>
              <a:rPr lang="es-CO" sz="2000" dirty="0" err="1">
                <a:latin typeface="Arial Narrow"/>
                <a:ea typeface="Arial Narrow"/>
                <a:cs typeface="Arial Narrow"/>
                <a:sym typeface="Arial Narrow"/>
              </a:rPr>
              <a:t>specificRequest</a:t>
            </a:r>
            <a:r>
              <a:rPr lang="es-CO" sz="2000" dirty="0">
                <a:latin typeface="Arial Narrow"/>
                <a:ea typeface="Arial Narrow"/>
                <a:cs typeface="Arial Narrow"/>
                <a:sym typeface="Arial Narrow"/>
              </a:rPr>
              <a:t>() del objeto </a:t>
            </a:r>
            <a:r>
              <a:rPr lang="es-CO" sz="2000" dirty="0" err="1">
                <a:latin typeface="Arial Narrow"/>
                <a:ea typeface="Arial Narrow"/>
                <a:cs typeface="Arial Narrow"/>
                <a:sym typeface="Arial Narrow"/>
              </a:rPr>
              <a:t>Adaptee</a:t>
            </a:r>
            <a:r>
              <a:rPr lang="es-CO" sz="2000" dirty="0">
                <a:latin typeface="Arial Narrow"/>
                <a:ea typeface="Arial Narrow"/>
                <a:cs typeface="Arial Narrow"/>
                <a:sym typeface="Arial Narrow"/>
              </a:rPr>
              <a:t>.</a:t>
            </a:r>
          </a:p>
          <a:p>
            <a:pPr marL="800100">
              <a:lnSpc>
                <a:spcPct val="100000"/>
              </a:lnSpc>
            </a:pPr>
            <a:r>
              <a:rPr lang="es-CO" sz="2000" dirty="0">
                <a:latin typeface="Arial Narrow"/>
                <a:ea typeface="Arial Narrow"/>
                <a:cs typeface="Arial Narrow"/>
                <a:sym typeface="Arial Narrow"/>
              </a:rPr>
              <a:t>Client: Crea una instancia del adaptador y lo usa como si fuera un objeto de la interfaz </a:t>
            </a:r>
            <a:r>
              <a:rPr lang="es-CO" sz="2000" dirty="0" err="1">
                <a:latin typeface="Arial Narrow"/>
                <a:ea typeface="Arial Narrow"/>
                <a:cs typeface="Arial Narrow"/>
                <a:sym typeface="Arial Narrow"/>
              </a:rPr>
              <a:t>TargetInterface</a:t>
            </a:r>
            <a:r>
              <a:rPr lang="es-CO" sz="2000" dirty="0">
                <a:latin typeface="Arial Narrow"/>
                <a:ea typeface="Arial Narrow"/>
                <a:cs typeface="Arial Narrow"/>
                <a:sym typeface="Arial Narrow"/>
              </a:rPr>
              <a:t>.</a:t>
            </a:r>
          </a:p>
        </p:txBody>
      </p:sp>
      <p:pic>
        <p:nvPicPr>
          <p:cNvPr id="4" name="Imagen 3">
            <a:extLst>
              <a:ext uri="{FF2B5EF4-FFF2-40B4-BE49-F238E27FC236}">
                <a16:creationId xmlns:a16="http://schemas.microsoft.com/office/drawing/2014/main" id="{E65627DF-C781-8FC6-4A35-A73A73EA7D0C}"/>
              </a:ext>
            </a:extLst>
          </p:cNvPr>
          <p:cNvPicPr>
            <a:picLocks noChangeAspect="1"/>
          </p:cNvPicPr>
          <p:nvPr/>
        </p:nvPicPr>
        <p:blipFill>
          <a:blip r:embed="rId3"/>
          <a:stretch>
            <a:fillRect/>
          </a:stretch>
        </p:blipFill>
        <p:spPr>
          <a:xfrm>
            <a:off x="6880850" y="1530256"/>
            <a:ext cx="4267200" cy="5295900"/>
          </a:xfrm>
          <a:prstGeom prst="rect">
            <a:avLst/>
          </a:prstGeom>
        </p:spPr>
      </p:pic>
    </p:spTree>
    <p:extLst>
      <p:ext uri="{BB962C8B-B14F-4D97-AF65-F5344CB8AC3E}">
        <p14:creationId xmlns:p14="http://schemas.microsoft.com/office/powerpoint/2010/main" val="173238496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DEL PATRON ADAPTER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Reutilización de código: Permite reutilizar clases existentes sin modificarlas.</a:t>
            </a:r>
          </a:p>
          <a:p>
            <a:pPr marL="800100">
              <a:lnSpc>
                <a:spcPct val="100000"/>
              </a:lnSpc>
            </a:pPr>
            <a:r>
              <a:rPr lang="es-CO" sz="2400" dirty="0">
                <a:latin typeface="Arial Narrow"/>
                <a:ea typeface="Arial Narrow"/>
                <a:cs typeface="Arial Narrow"/>
                <a:sym typeface="Arial Narrow"/>
              </a:rPr>
              <a:t>Flexibilidad: Facilita la integración de diferentes clases con interfaces incompatibles.</a:t>
            </a:r>
          </a:p>
          <a:p>
            <a:pPr marL="800100">
              <a:lnSpc>
                <a:spcPct val="100000"/>
              </a:lnSpc>
            </a:pPr>
            <a:r>
              <a:rPr lang="es-CO" sz="2400" dirty="0">
                <a:latin typeface="Arial Narrow"/>
                <a:ea typeface="Arial Narrow"/>
                <a:cs typeface="Arial Narrow"/>
                <a:sym typeface="Arial Narrow"/>
              </a:rPr>
              <a:t>Aislamiento: Aísla al cliente de los detalles de implementación de la clase adaptada.</a:t>
            </a:r>
          </a:p>
        </p:txBody>
      </p:sp>
    </p:spTree>
    <p:extLst>
      <p:ext uri="{BB962C8B-B14F-4D97-AF65-F5344CB8AC3E}">
        <p14:creationId xmlns:p14="http://schemas.microsoft.com/office/powerpoint/2010/main" val="355522549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ADICIONALES DEL PATRON ADAPTER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Adaptador de Clase vs. Adaptador de Objeto: La elección entre un adaptador de clase y un adaptador de objeto depende de la relación entre las clases involucradas y de las necesidades específicas del diseño.</a:t>
            </a:r>
          </a:p>
          <a:p>
            <a:pPr marL="800100">
              <a:lnSpc>
                <a:spcPct val="100000"/>
              </a:lnSpc>
            </a:pPr>
            <a:r>
              <a:rPr lang="es-CO" sz="2400" dirty="0">
                <a:latin typeface="Arial Narrow"/>
                <a:ea typeface="Arial Narrow"/>
                <a:cs typeface="Arial Narrow"/>
                <a:sym typeface="Arial Narrow"/>
              </a:rPr>
              <a:t>Múltiples Adaptadores: Es posible que necesites crear múltiples adaptadores para diferentes escenarios.</a:t>
            </a:r>
          </a:p>
          <a:p>
            <a:pPr marL="800100">
              <a:lnSpc>
                <a:spcPct val="100000"/>
              </a:lnSpc>
            </a:pPr>
            <a:r>
              <a:rPr lang="es-CO" sz="2400" dirty="0">
                <a:latin typeface="Arial Narrow"/>
                <a:ea typeface="Arial Narrow"/>
                <a:cs typeface="Arial Narrow"/>
                <a:sym typeface="Arial Narrow"/>
              </a:rPr>
              <a:t>Adaptadores compuestos: En casos más complejos, puedes crear adaptadores compuestos que combinen las funcionalidades de varios adaptadores.</a:t>
            </a:r>
          </a:p>
        </p:txBody>
      </p:sp>
    </p:spTree>
    <p:extLst>
      <p:ext uri="{BB962C8B-B14F-4D97-AF65-F5344CB8AC3E}">
        <p14:creationId xmlns:p14="http://schemas.microsoft.com/office/powerpoint/2010/main" val="3241157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APLICACIÓN DEL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Identificar responsabilidades: Analiza las tareas que realiza una clase y agrupa las que están relacionadas.</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Crear nuevas clases: Si una clase tiene múltiples responsabilidades, divídela en varias clases más pequeñas, cada una con una única responsabilidad.</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Nombrar las clases adecuadamente: Los nombres de las clases deben reflejar claramente su responsabilidad.</a:t>
            </a:r>
          </a:p>
        </p:txBody>
      </p:sp>
    </p:spTree>
    <p:extLst>
      <p:ext uri="{BB962C8B-B14F-4D97-AF65-F5344CB8AC3E}">
        <p14:creationId xmlns:p14="http://schemas.microsoft.com/office/powerpoint/2010/main" val="2827751360"/>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 BRIDGE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Bridge es un patrón de diseño estructural que desacopla una abstracción de su implementación, permitiendo que ambas varíen independientemente. Es como separar la interfaz de un objeto de su implementación, lo que ofrece una mayor flexibilidad y permite cambios en ambas partes sin afectar la otra.</a:t>
            </a:r>
          </a:p>
        </p:txBody>
      </p:sp>
    </p:spTree>
    <p:extLst>
      <p:ext uri="{BB962C8B-B14F-4D97-AF65-F5344CB8AC3E}">
        <p14:creationId xmlns:p14="http://schemas.microsoft.com/office/powerpoint/2010/main" val="183373669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PATRON BRIDGE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Abstracción e implementación independientes: Cuando necesitas que la abstracción y la implementación de una clase puedan variar por separado.</a:t>
            </a:r>
          </a:p>
          <a:p>
            <a:pPr marL="800100">
              <a:lnSpc>
                <a:spcPct val="100000"/>
              </a:lnSpc>
            </a:pPr>
            <a:r>
              <a:rPr lang="es-CO" sz="2400" dirty="0">
                <a:latin typeface="Arial Narrow"/>
                <a:ea typeface="Arial Narrow"/>
                <a:cs typeface="Arial Narrow"/>
                <a:sym typeface="Arial Narrow"/>
              </a:rPr>
              <a:t>Jerarquías de herencia profundas: Cuando tienes jerarquías de herencia muy profundas y quieres evitar la explosión combinatoria de clases.</a:t>
            </a:r>
          </a:p>
          <a:p>
            <a:pPr marL="800100">
              <a:lnSpc>
                <a:spcPct val="100000"/>
              </a:lnSpc>
            </a:pPr>
            <a:r>
              <a:rPr lang="es-CO" sz="2400" dirty="0">
                <a:latin typeface="Arial Narrow"/>
                <a:ea typeface="Arial Narrow"/>
                <a:cs typeface="Arial Narrow"/>
                <a:sym typeface="Arial Narrow"/>
              </a:rPr>
              <a:t>Múltiples implementaciones: Cuando necesitas que una abstracción pueda tener múltiples implementaciones.</a:t>
            </a:r>
          </a:p>
        </p:txBody>
      </p:sp>
    </p:spTree>
    <p:extLst>
      <p:ext uri="{BB962C8B-B14F-4D97-AF65-F5344CB8AC3E}">
        <p14:creationId xmlns:p14="http://schemas.microsoft.com/office/powerpoint/2010/main" val="184454411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ESTRCUTURA DEL PATRON BRIDGE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Bridge involucra dos jerarquías:</a:t>
            </a:r>
          </a:p>
          <a:p>
            <a:pPr marL="800100">
              <a:lnSpc>
                <a:spcPct val="100000"/>
              </a:lnSpc>
            </a:pPr>
            <a:r>
              <a:rPr lang="es-CO" sz="2400" dirty="0">
                <a:latin typeface="Arial Narrow"/>
                <a:ea typeface="Arial Narrow"/>
                <a:cs typeface="Arial Narrow"/>
                <a:sym typeface="Arial Narrow"/>
              </a:rPr>
              <a:t>Abstracción: Define la interfaz de alto nivel y mantiene una referencia a una implementación.</a:t>
            </a:r>
          </a:p>
          <a:p>
            <a:pPr marL="800100">
              <a:lnSpc>
                <a:spcPct val="100000"/>
              </a:lnSpc>
            </a:pPr>
            <a:r>
              <a:rPr lang="es-CO" sz="2400" dirty="0">
                <a:latin typeface="Arial Narrow"/>
                <a:ea typeface="Arial Narrow"/>
                <a:cs typeface="Arial Narrow"/>
                <a:sym typeface="Arial Narrow"/>
              </a:rPr>
              <a:t>Implementación: Define la interfaz para las implementaciones.</a:t>
            </a:r>
          </a:p>
        </p:txBody>
      </p:sp>
    </p:spTree>
    <p:extLst>
      <p:ext uri="{BB962C8B-B14F-4D97-AF65-F5344CB8AC3E}">
        <p14:creationId xmlns:p14="http://schemas.microsoft.com/office/powerpoint/2010/main" val="1055897633"/>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PATRON BRIDGE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5957758" cy="509012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Imaginemos que queremos representar diferentes tipos de formas (círculos, rectángulos) que pueden ser dibujados con diferentes colores (rojo, verde, azul).</a:t>
            </a:r>
          </a:p>
          <a:p>
            <a:pPr indent="0">
              <a:lnSpc>
                <a:spcPct val="100000"/>
              </a:lnSpc>
              <a:buNone/>
            </a:pPr>
            <a:r>
              <a:rPr lang="es-CO" sz="2000" dirty="0" err="1">
                <a:latin typeface="Arial Narrow"/>
                <a:ea typeface="Arial Narrow"/>
                <a:cs typeface="Arial Narrow"/>
                <a:sym typeface="Arial Narrow"/>
              </a:rPr>
              <a:t>Shape</a:t>
            </a:r>
            <a:r>
              <a:rPr lang="es-CO" sz="2000" dirty="0">
                <a:latin typeface="Arial Narrow"/>
                <a:ea typeface="Arial Narrow"/>
                <a:cs typeface="Arial Narrow"/>
                <a:sym typeface="Arial Narrow"/>
              </a:rPr>
              <a:t>: La abstracción base para todas las formas.</a:t>
            </a:r>
          </a:p>
          <a:p>
            <a:pPr indent="0">
              <a:lnSpc>
                <a:spcPct val="100000"/>
              </a:lnSpc>
              <a:buNone/>
            </a:pPr>
            <a:r>
              <a:rPr lang="es-CO" sz="2000" dirty="0" err="1">
                <a:latin typeface="Arial Narrow"/>
                <a:ea typeface="Arial Narrow"/>
                <a:cs typeface="Arial Narrow"/>
                <a:sym typeface="Arial Narrow"/>
              </a:rPr>
              <a:t>Circle</a:t>
            </a:r>
            <a:r>
              <a:rPr lang="es-CO" sz="2000" dirty="0">
                <a:latin typeface="Arial Narrow"/>
                <a:ea typeface="Arial Narrow"/>
                <a:cs typeface="Arial Narrow"/>
                <a:sym typeface="Arial Narrow"/>
              </a:rPr>
              <a:t>: Una abstracción refinada que representa un círculo y mantiene una referencia a un objeto de tipo Color.</a:t>
            </a:r>
          </a:p>
          <a:p>
            <a:pPr indent="0">
              <a:lnSpc>
                <a:spcPct val="100000"/>
              </a:lnSpc>
              <a:buNone/>
            </a:pPr>
            <a:r>
              <a:rPr lang="es-CO" sz="2000" dirty="0">
                <a:latin typeface="Arial Narrow"/>
                <a:ea typeface="Arial Narrow"/>
                <a:cs typeface="Arial Narrow"/>
                <a:sym typeface="Arial Narrow"/>
              </a:rPr>
              <a:t>Color: La interfaz para las implementaciones de color.</a:t>
            </a:r>
          </a:p>
          <a:p>
            <a:pPr indent="0">
              <a:lnSpc>
                <a:spcPct val="100000"/>
              </a:lnSpc>
              <a:buNone/>
            </a:pPr>
            <a:r>
              <a:rPr lang="es-CO" sz="2000" dirty="0" err="1">
                <a:latin typeface="Arial Narrow"/>
                <a:ea typeface="Arial Narrow"/>
                <a:cs typeface="Arial Narrow"/>
                <a:sym typeface="Arial Narrow"/>
              </a:rPr>
              <a:t>RedColor</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GreenColor</a:t>
            </a:r>
            <a:r>
              <a:rPr lang="es-CO" sz="2000" dirty="0">
                <a:latin typeface="Arial Narrow"/>
                <a:ea typeface="Arial Narrow"/>
                <a:cs typeface="Arial Narrow"/>
                <a:sym typeface="Arial Narrow"/>
              </a:rPr>
              <a:t>: Implementaciones concretas de la interfaz Color.</a:t>
            </a:r>
          </a:p>
          <a:p>
            <a:pPr indent="0">
              <a:lnSpc>
                <a:spcPct val="100000"/>
              </a:lnSpc>
              <a:buNone/>
            </a:pPr>
            <a:r>
              <a:rPr lang="es-CO" sz="2000" dirty="0">
                <a:latin typeface="Arial Narrow"/>
                <a:ea typeface="Arial Narrow"/>
                <a:cs typeface="Arial Narrow"/>
                <a:sym typeface="Arial Narrow"/>
              </a:rPr>
              <a:t>Client: Crea diferentes instancias de </a:t>
            </a:r>
            <a:r>
              <a:rPr lang="es-CO" sz="2000" dirty="0" err="1">
                <a:latin typeface="Arial Narrow"/>
                <a:ea typeface="Arial Narrow"/>
                <a:cs typeface="Arial Narrow"/>
                <a:sym typeface="Arial Narrow"/>
              </a:rPr>
              <a:t>Circle</a:t>
            </a:r>
            <a:r>
              <a:rPr lang="es-CO" sz="2000" dirty="0">
                <a:latin typeface="Arial Narrow"/>
                <a:ea typeface="Arial Narrow"/>
                <a:cs typeface="Arial Narrow"/>
                <a:sym typeface="Arial Narrow"/>
              </a:rPr>
              <a:t> con diferentes colores y las dibuja.</a:t>
            </a:r>
          </a:p>
        </p:txBody>
      </p:sp>
      <p:pic>
        <p:nvPicPr>
          <p:cNvPr id="4" name="Imagen 3">
            <a:extLst>
              <a:ext uri="{FF2B5EF4-FFF2-40B4-BE49-F238E27FC236}">
                <a16:creationId xmlns:a16="http://schemas.microsoft.com/office/drawing/2014/main" id="{6FC5EE75-78A7-A6B7-DCA1-49103FC83EF3}"/>
              </a:ext>
            </a:extLst>
          </p:cNvPr>
          <p:cNvPicPr>
            <a:picLocks noChangeAspect="1"/>
          </p:cNvPicPr>
          <p:nvPr/>
        </p:nvPicPr>
        <p:blipFill>
          <a:blip r:embed="rId3"/>
          <a:stretch>
            <a:fillRect/>
          </a:stretch>
        </p:blipFill>
        <p:spPr>
          <a:xfrm>
            <a:off x="6989261" y="1530256"/>
            <a:ext cx="3396592" cy="5260651"/>
          </a:xfrm>
          <a:prstGeom prst="rect">
            <a:avLst/>
          </a:prstGeom>
        </p:spPr>
      </p:pic>
    </p:spTree>
    <p:extLst>
      <p:ext uri="{BB962C8B-B14F-4D97-AF65-F5344CB8AC3E}">
        <p14:creationId xmlns:p14="http://schemas.microsoft.com/office/powerpoint/2010/main" val="73741817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DEL PATRON BRIDGE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Desacoplamiento: Separa la abstracción de la implementación, permitiendo cambios independientes.</a:t>
            </a:r>
          </a:p>
          <a:p>
            <a:pPr marL="800100">
              <a:lnSpc>
                <a:spcPct val="100000"/>
              </a:lnSpc>
            </a:pPr>
            <a:r>
              <a:rPr lang="es-CO" sz="2400" dirty="0">
                <a:latin typeface="Arial Narrow"/>
                <a:ea typeface="Arial Narrow"/>
                <a:cs typeface="Arial Narrow"/>
                <a:sym typeface="Arial Narrow"/>
              </a:rPr>
              <a:t>Flexibilidad: Permite agregar nuevas abstracciones o implementaciones sin afectar las existentes.</a:t>
            </a:r>
          </a:p>
          <a:p>
            <a:pPr marL="800100">
              <a:lnSpc>
                <a:spcPct val="100000"/>
              </a:lnSpc>
            </a:pPr>
            <a:r>
              <a:rPr lang="es-CO" sz="2400" dirty="0">
                <a:latin typeface="Arial Narrow"/>
                <a:ea typeface="Arial Narrow"/>
                <a:cs typeface="Arial Narrow"/>
                <a:sym typeface="Arial Narrow"/>
              </a:rPr>
              <a:t>Reutilización: Promueve la reutilización de código al permitir que diferentes abstracciones compartan la misma implementación.</a:t>
            </a:r>
          </a:p>
        </p:txBody>
      </p:sp>
    </p:spTree>
    <p:extLst>
      <p:ext uri="{BB962C8B-B14F-4D97-AF65-F5344CB8AC3E}">
        <p14:creationId xmlns:p14="http://schemas.microsoft.com/office/powerpoint/2010/main" val="229408413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ADICIONALES DEL PATRON BRIDGE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Múltiples niveles de abstracción: Puedes tener múltiples niveles de abstracción y de implementación.</a:t>
            </a:r>
          </a:p>
          <a:p>
            <a:pPr marL="800100">
              <a:lnSpc>
                <a:spcPct val="100000"/>
              </a:lnSpc>
            </a:pPr>
            <a:r>
              <a:rPr lang="es-CO" sz="2400" dirty="0">
                <a:latin typeface="Arial Narrow"/>
                <a:ea typeface="Arial Narrow"/>
                <a:cs typeface="Arial Narrow"/>
                <a:sym typeface="Arial Narrow"/>
              </a:rPr>
              <a:t>Combinaciones: Puedes crear diferentes combinaciones de abstracciones e implementaciones.</a:t>
            </a:r>
          </a:p>
        </p:txBody>
      </p:sp>
    </p:spTree>
    <p:extLst>
      <p:ext uri="{BB962C8B-B14F-4D97-AF65-F5344CB8AC3E}">
        <p14:creationId xmlns:p14="http://schemas.microsoft.com/office/powerpoint/2010/main" val="165357593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 COMPOSITE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Composite es un patrón de diseño estructural que nos permite tratar objetos individuales y composiciones de objetos de manera uniforme. Esto significa que podemos crear estructuras jerárquicas complejas donde los objetos pueden contener otros objetos, formando un árbol. Este patrón es especialmente útil cuando queremos representar estructuras como directorios y archivos, componentes de interfaz de usuario o expresiones matemáticas.</a:t>
            </a:r>
          </a:p>
        </p:txBody>
      </p:sp>
    </p:spTree>
    <p:extLst>
      <p:ext uri="{BB962C8B-B14F-4D97-AF65-F5344CB8AC3E}">
        <p14:creationId xmlns:p14="http://schemas.microsoft.com/office/powerpoint/2010/main" val="303592833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PATRON COMPOSITE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Jerarquías parte-todo: Cuando necesitas representar estructuras donde los objetos pueden contener otros objetos.</a:t>
            </a:r>
          </a:p>
          <a:p>
            <a:pPr marL="800100">
              <a:lnSpc>
                <a:spcPct val="100000"/>
              </a:lnSpc>
            </a:pPr>
            <a:r>
              <a:rPr lang="es-CO" sz="2400" dirty="0">
                <a:latin typeface="Arial Narrow"/>
                <a:ea typeface="Arial Narrow"/>
                <a:cs typeface="Arial Narrow"/>
                <a:sym typeface="Arial Narrow"/>
              </a:rPr>
              <a:t>Tratamiento uniforme: Cuando quieres tratar objetos individuales y composiciones de objetos de la misma manera.</a:t>
            </a:r>
          </a:p>
          <a:p>
            <a:pPr marL="800100">
              <a:lnSpc>
                <a:spcPct val="100000"/>
              </a:lnSpc>
            </a:pPr>
            <a:r>
              <a:rPr lang="es-CO" sz="2400" dirty="0">
                <a:latin typeface="Arial Narrow"/>
                <a:ea typeface="Arial Narrow"/>
                <a:cs typeface="Arial Narrow"/>
                <a:sym typeface="Arial Narrow"/>
              </a:rPr>
              <a:t>Recorridos recursivos: Cuando necesitas realizar operaciones recursivas en la estructura.</a:t>
            </a:r>
          </a:p>
        </p:txBody>
      </p:sp>
    </p:spTree>
    <p:extLst>
      <p:ext uri="{BB962C8B-B14F-4D97-AF65-F5344CB8AC3E}">
        <p14:creationId xmlns:p14="http://schemas.microsoft.com/office/powerpoint/2010/main" val="174086812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DEL PATRON COMPOSITE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Composite generalmente consta de tres componentes:</a:t>
            </a:r>
          </a:p>
          <a:p>
            <a:pPr marL="800100">
              <a:lnSpc>
                <a:spcPct val="100000"/>
              </a:lnSpc>
            </a:pPr>
            <a:r>
              <a:rPr lang="es-CO" sz="2400" dirty="0">
                <a:latin typeface="Arial Narrow"/>
                <a:ea typeface="Arial Narrow"/>
                <a:cs typeface="Arial Narrow"/>
                <a:sym typeface="Arial Narrow"/>
              </a:rPr>
              <a:t>Componente: Define la interfaz común para todos los objetos en la jerarquía.</a:t>
            </a:r>
          </a:p>
          <a:p>
            <a:pPr marL="800100">
              <a:lnSpc>
                <a:spcPct val="100000"/>
              </a:lnSpc>
            </a:pPr>
            <a:r>
              <a:rPr lang="es-CO" sz="2400" dirty="0">
                <a:latin typeface="Arial Narrow"/>
                <a:ea typeface="Arial Narrow"/>
                <a:cs typeface="Arial Narrow"/>
                <a:sym typeface="Arial Narrow"/>
              </a:rPr>
              <a:t>Hoja: Representa los objetos individuales que no contienen otros objetos.</a:t>
            </a:r>
          </a:p>
          <a:p>
            <a:pPr marL="800100">
              <a:lnSpc>
                <a:spcPct val="100000"/>
              </a:lnSpc>
            </a:pPr>
            <a:r>
              <a:rPr lang="es-CO" sz="2400" dirty="0">
                <a:latin typeface="Arial Narrow"/>
                <a:ea typeface="Arial Narrow"/>
                <a:cs typeface="Arial Narrow"/>
                <a:sym typeface="Arial Narrow"/>
              </a:rPr>
              <a:t>Composite: Representa los objetos compuestos que contienen otros objetos.</a:t>
            </a:r>
          </a:p>
        </p:txBody>
      </p:sp>
    </p:spTree>
    <p:extLst>
      <p:ext uri="{BB962C8B-B14F-4D97-AF65-F5344CB8AC3E}">
        <p14:creationId xmlns:p14="http://schemas.microsoft.com/office/powerpoint/2010/main" val="1787407640"/>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PATRON COMPOSITE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5360350" cy="520187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Imaginemos que tenemos que representar un sistema de archivos.</a:t>
            </a:r>
          </a:p>
          <a:p>
            <a:pPr indent="0">
              <a:lnSpc>
                <a:spcPct val="100000"/>
              </a:lnSpc>
              <a:buNone/>
            </a:pPr>
            <a:r>
              <a:rPr lang="es-CO" sz="2400" dirty="0" err="1">
                <a:latin typeface="Arial Narrow"/>
                <a:ea typeface="Arial Narrow"/>
                <a:cs typeface="Arial Narrow"/>
                <a:sym typeface="Arial Narrow"/>
              </a:rPr>
              <a:t>FileSystemItem</a:t>
            </a:r>
            <a:r>
              <a:rPr lang="es-CO" sz="2400" dirty="0">
                <a:latin typeface="Arial Narrow"/>
                <a:ea typeface="Arial Narrow"/>
                <a:cs typeface="Arial Narrow"/>
                <a:sym typeface="Arial Narrow"/>
              </a:rPr>
              <a:t>: Define los métodos comunes para todos los elementos del sistema de archivos.</a:t>
            </a:r>
          </a:p>
          <a:p>
            <a:pPr indent="0">
              <a:lnSpc>
                <a:spcPct val="100000"/>
              </a:lnSpc>
              <a:buNone/>
            </a:pPr>
            <a:r>
              <a:rPr lang="es-CO" sz="2400" dirty="0">
                <a:latin typeface="Arial Narrow"/>
                <a:ea typeface="Arial Narrow"/>
                <a:cs typeface="Arial Narrow"/>
                <a:sym typeface="Arial Narrow"/>
              </a:rPr>
              <a:t>File: Representa un archivo individual.</a:t>
            </a:r>
          </a:p>
          <a:p>
            <a:pPr indent="0">
              <a:lnSpc>
                <a:spcPct val="100000"/>
              </a:lnSpc>
              <a:buNone/>
            </a:pPr>
            <a:r>
              <a:rPr lang="es-CO" sz="2400" dirty="0" err="1">
                <a:latin typeface="Arial Narrow"/>
                <a:ea typeface="Arial Narrow"/>
                <a:cs typeface="Arial Narrow"/>
                <a:sym typeface="Arial Narrow"/>
              </a:rPr>
              <a:t>Directory</a:t>
            </a:r>
            <a:r>
              <a:rPr lang="es-CO" sz="2400" dirty="0">
                <a:latin typeface="Arial Narrow"/>
                <a:ea typeface="Arial Narrow"/>
                <a:cs typeface="Arial Narrow"/>
                <a:sym typeface="Arial Narrow"/>
              </a:rPr>
              <a:t>: Representa un directorio que puede contener otros archivos o directorios.</a:t>
            </a:r>
          </a:p>
          <a:p>
            <a:pPr indent="0">
              <a:lnSpc>
                <a:spcPct val="100000"/>
              </a:lnSpc>
              <a:buNone/>
            </a:pPr>
            <a:r>
              <a:rPr lang="es-CO" sz="2400" dirty="0">
                <a:latin typeface="Arial Narrow"/>
                <a:ea typeface="Arial Narrow"/>
                <a:cs typeface="Arial Narrow"/>
                <a:sym typeface="Arial Narrow"/>
              </a:rPr>
              <a:t>Client: Crea una estructura de directorios y archivos y calcula el tamaño total del directorio raíz.</a:t>
            </a:r>
          </a:p>
        </p:txBody>
      </p:sp>
      <p:pic>
        <p:nvPicPr>
          <p:cNvPr id="4" name="Imagen 3">
            <a:extLst>
              <a:ext uri="{FF2B5EF4-FFF2-40B4-BE49-F238E27FC236}">
                <a16:creationId xmlns:a16="http://schemas.microsoft.com/office/drawing/2014/main" id="{BAA02484-0813-BC68-3EFE-6562EBB0782A}"/>
              </a:ext>
            </a:extLst>
          </p:cNvPr>
          <p:cNvPicPr>
            <a:picLocks noChangeAspect="1"/>
          </p:cNvPicPr>
          <p:nvPr/>
        </p:nvPicPr>
        <p:blipFill>
          <a:blip r:embed="rId3"/>
          <a:stretch>
            <a:fillRect/>
          </a:stretch>
        </p:blipFill>
        <p:spPr>
          <a:xfrm>
            <a:off x="6345936" y="1530256"/>
            <a:ext cx="4036520" cy="5247475"/>
          </a:xfrm>
          <a:prstGeom prst="rect">
            <a:avLst/>
          </a:prstGeom>
        </p:spPr>
      </p:pic>
    </p:spTree>
    <p:extLst>
      <p:ext uri="{BB962C8B-B14F-4D97-AF65-F5344CB8AC3E}">
        <p14:creationId xmlns:p14="http://schemas.microsoft.com/office/powerpoint/2010/main" val="818046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18"/>
          <p:cNvSpPr/>
          <p:nvPr/>
        </p:nvSpPr>
        <p:spPr>
          <a:xfrm>
            <a:off x="381000" y="431800"/>
            <a:ext cx="11468100" cy="4886001"/>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97" name="Google Shape;97;p18"/>
          <p:cNvPicPr preferRelativeResize="0"/>
          <p:nvPr/>
        </p:nvPicPr>
        <p:blipFill rotWithShape="1">
          <a:blip r:embed="rId3">
            <a:alphaModFix/>
          </a:blip>
          <a:srcRect/>
          <a:stretch/>
        </p:blipFill>
        <p:spPr>
          <a:xfrm>
            <a:off x="9422296" y="5317801"/>
            <a:ext cx="2650435" cy="1540200"/>
          </a:xfrm>
          <a:prstGeom prst="rect">
            <a:avLst/>
          </a:prstGeom>
          <a:noFill/>
          <a:ln>
            <a:noFill/>
          </a:ln>
        </p:spPr>
      </p:pic>
      <p:sp>
        <p:nvSpPr>
          <p:cNvPr id="98" name="Google Shape;98;p18"/>
          <p:cNvSpPr txBox="1">
            <a:spLocks noGrp="1"/>
          </p:cNvSpPr>
          <p:nvPr>
            <p:ph type="title"/>
          </p:nvPr>
        </p:nvSpPr>
        <p:spPr>
          <a:xfrm>
            <a:off x="831850" y="1774484"/>
            <a:ext cx="10515600" cy="310700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4286"/>
              <a:buNone/>
            </a:pPr>
            <a:r>
              <a:rPr lang="es-CO" b="1" dirty="0">
                <a:solidFill>
                  <a:schemeClr val="lt1"/>
                </a:solidFill>
                <a:latin typeface="Trebuchet MS"/>
                <a:ea typeface="Trebuchet MS"/>
                <a:cs typeface="Trebuchet MS"/>
                <a:sym typeface="Trebuchet MS"/>
              </a:rPr>
              <a:t>INGENIERIA DEL SOFTWARE II</a:t>
            </a:r>
            <a:br>
              <a:rPr lang="es-CO" b="1" dirty="0">
                <a:solidFill>
                  <a:schemeClr val="lt1"/>
                </a:solidFill>
                <a:latin typeface="Trebuchet MS"/>
                <a:ea typeface="Trebuchet MS"/>
                <a:cs typeface="Trebuchet MS"/>
                <a:sym typeface="Trebuchet MS"/>
              </a:rPr>
            </a:br>
            <a:br>
              <a:rPr lang="es-CO" b="1" dirty="0">
                <a:solidFill>
                  <a:schemeClr val="lt1"/>
                </a:solidFill>
                <a:latin typeface="Trebuchet MS"/>
                <a:ea typeface="Trebuchet MS"/>
                <a:cs typeface="Trebuchet MS"/>
                <a:sym typeface="Trebuchet MS"/>
              </a:rPr>
            </a:br>
            <a:r>
              <a:rPr lang="es-CO" sz="2800" b="1" dirty="0">
                <a:solidFill>
                  <a:schemeClr val="lt1"/>
                </a:solidFill>
                <a:latin typeface="Trebuchet MS"/>
                <a:ea typeface="Trebuchet MS"/>
                <a:cs typeface="Trebuchet MS"/>
                <a:sym typeface="Trebuchet MS"/>
              </a:rPr>
              <a:t>BIENVENIDOS</a:t>
            </a:r>
            <a:endParaRPr sz="2800" dirty="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4347126" y="1645933"/>
            <a:ext cx="3274164" cy="494305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En este ejemplo, la clase Usuario tiene dos responsabilidades: representar los datos del usuario y manejar las operaciones relacionadas con la base de datos y el envío de correos. Esto viola el SRP.</a:t>
            </a:r>
          </a:p>
          <a:p>
            <a:pPr indent="0">
              <a:lnSpc>
                <a:spcPct val="100000"/>
              </a:lnSpc>
              <a:buNone/>
            </a:pPr>
            <a:r>
              <a:rPr lang="es-CO" sz="2000" dirty="0">
                <a:latin typeface="Arial Narrow"/>
                <a:ea typeface="Arial Narrow"/>
                <a:cs typeface="Arial Narrow"/>
                <a:sym typeface="Arial Narrow"/>
              </a:rPr>
              <a:t>Aplicando el SRP: Para corregir esto, podemos dividir la clase Usuario en varias clases con responsabilidades más específicas:</a:t>
            </a:r>
          </a:p>
        </p:txBody>
      </p:sp>
      <p:pic>
        <p:nvPicPr>
          <p:cNvPr id="5" name="Imagen 4">
            <a:extLst>
              <a:ext uri="{FF2B5EF4-FFF2-40B4-BE49-F238E27FC236}">
                <a16:creationId xmlns:a16="http://schemas.microsoft.com/office/drawing/2014/main" id="{7C0F8007-C9ED-32C7-6813-10B7015FBEA6}"/>
              </a:ext>
            </a:extLst>
          </p:cNvPr>
          <p:cNvPicPr>
            <a:picLocks noChangeAspect="1"/>
          </p:cNvPicPr>
          <p:nvPr/>
        </p:nvPicPr>
        <p:blipFill>
          <a:blip r:embed="rId3"/>
          <a:stretch>
            <a:fillRect/>
          </a:stretch>
        </p:blipFill>
        <p:spPr>
          <a:xfrm>
            <a:off x="743588" y="2591599"/>
            <a:ext cx="3835062" cy="1920809"/>
          </a:xfrm>
          <a:prstGeom prst="rect">
            <a:avLst/>
          </a:prstGeom>
        </p:spPr>
      </p:pic>
      <p:pic>
        <p:nvPicPr>
          <p:cNvPr id="7" name="Imagen 6">
            <a:extLst>
              <a:ext uri="{FF2B5EF4-FFF2-40B4-BE49-F238E27FC236}">
                <a16:creationId xmlns:a16="http://schemas.microsoft.com/office/drawing/2014/main" id="{B2EE4B34-0692-2A48-5FC7-3A99347146D9}"/>
              </a:ext>
            </a:extLst>
          </p:cNvPr>
          <p:cNvPicPr>
            <a:picLocks noChangeAspect="1"/>
          </p:cNvPicPr>
          <p:nvPr/>
        </p:nvPicPr>
        <p:blipFill>
          <a:blip r:embed="rId4"/>
          <a:stretch>
            <a:fillRect/>
          </a:stretch>
        </p:blipFill>
        <p:spPr>
          <a:xfrm>
            <a:off x="7621290" y="2591599"/>
            <a:ext cx="3908897" cy="2552890"/>
          </a:xfrm>
          <a:prstGeom prst="rect">
            <a:avLst/>
          </a:prstGeom>
        </p:spPr>
      </p:pic>
    </p:spTree>
    <p:extLst>
      <p:ext uri="{BB962C8B-B14F-4D97-AF65-F5344CB8AC3E}">
        <p14:creationId xmlns:p14="http://schemas.microsoft.com/office/powerpoint/2010/main" val="934272261"/>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DEL PATRON COMPOSITE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Estructura jerárquica: Permite representar estructuras complejas de manera sencilla.</a:t>
            </a:r>
          </a:p>
          <a:p>
            <a:pPr marL="800100">
              <a:lnSpc>
                <a:spcPct val="100000"/>
              </a:lnSpc>
            </a:pPr>
            <a:r>
              <a:rPr lang="es-CO" sz="2400" dirty="0">
                <a:latin typeface="Arial Narrow"/>
                <a:ea typeface="Arial Narrow"/>
                <a:cs typeface="Arial Narrow"/>
                <a:sym typeface="Arial Narrow"/>
              </a:rPr>
              <a:t>Tratamiento uniforme: Los clientes pueden tratar objetos individuales y composiciones de la misma manera.</a:t>
            </a:r>
          </a:p>
          <a:p>
            <a:pPr marL="800100">
              <a:lnSpc>
                <a:spcPct val="100000"/>
              </a:lnSpc>
            </a:pPr>
            <a:r>
              <a:rPr lang="es-CO" sz="2400" dirty="0">
                <a:latin typeface="Arial Narrow"/>
                <a:ea typeface="Arial Narrow"/>
                <a:cs typeface="Arial Narrow"/>
                <a:sym typeface="Arial Narrow"/>
              </a:rPr>
              <a:t>Extensibilidad: Es fácil agregar nuevos tipos de componentes a la jerarquía.</a:t>
            </a:r>
          </a:p>
        </p:txBody>
      </p:sp>
    </p:spTree>
    <p:extLst>
      <p:ext uri="{BB962C8B-B14F-4D97-AF65-F5344CB8AC3E}">
        <p14:creationId xmlns:p14="http://schemas.microsoft.com/office/powerpoint/2010/main" val="3649227885"/>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ADICIONALES DEL PATRON COMPOSITE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Operaciones recursivas: Muchas operaciones en el patrón Composite se implementan de forma recursiva, lo que puede facilitar el procesamiento de la estructura.</a:t>
            </a:r>
          </a:p>
          <a:p>
            <a:pPr marL="800100">
              <a:lnSpc>
                <a:spcPct val="100000"/>
              </a:lnSpc>
            </a:pPr>
            <a:r>
              <a:rPr lang="es-CO" sz="2400" dirty="0">
                <a:latin typeface="Arial Narrow"/>
                <a:ea typeface="Arial Narrow"/>
                <a:cs typeface="Arial Narrow"/>
                <a:sym typeface="Arial Narrow"/>
              </a:rPr>
              <a:t>Iteradores: Se pueden utilizar iteradores para recorrer la estructura de forma más eficiente.</a:t>
            </a:r>
          </a:p>
          <a:p>
            <a:pPr marL="800100">
              <a:lnSpc>
                <a:spcPct val="100000"/>
              </a:lnSpc>
            </a:pPr>
            <a:r>
              <a:rPr lang="es-CO" sz="2400" dirty="0">
                <a:latin typeface="Arial Narrow"/>
                <a:ea typeface="Arial Narrow"/>
                <a:cs typeface="Arial Narrow"/>
                <a:sym typeface="Arial Narrow"/>
              </a:rPr>
              <a:t>Transversal: Para realizar operaciones en todos los elementos de la estructura, se pueden utilizar algoritmos de transversal de árboles.</a:t>
            </a:r>
          </a:p>
        </p:txBody>
      </p:sp>
    </p:spTree>
    <p:extLst>
      <p:ext uri="{BB962C8B-B14F-4D97-AF65-F5344CB8AC3E}">
        <p14:creationId xmlns:p14="http://schemas.microsoft.com/office/powerpoint/2010/main" val="2506661541"/>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5" name="Google Shape;125;p35"/>
          <p:cNvSpPr/>
          <p:nvPr/>
        </p:nvSpPr>
        <p:spPr>
          <a:xfrm>
            <a:off x="381000" y="431800"/>
            <a:ext cx="11468100" cy="6180900"/>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26" name="Google Shape;126;p35"/>
          <p:cNvPicPr preferRelativeResize="0"/>
          <p:nvPr/>
        </p:nvPicPr>
        <p:blipFill rotWithShape="1">
          <a:blip r:embed="rId3">
            <a:alphaModFix/>
          </a:blip>
          <a:srcRect/>
          <a:stretch/>
        </p:blipFill>
        <p:spPr>
          <a:xfrm>
            <a:off x="9198671" y="4949851"/>
            <a:ext cx="2650435" cy="1540199"/>
          </a:xfrm>
          <a:prstGeom prst="rect">
            <a:avLst/>
          </a:prstGeom>
          <a:noFill/>
          <a:ln>
            <a:noFill/>
          </a:ln>
        </p:spPr>
      </p:pic>
      <p:sp>
        <p:nvSpPr>
          <p:cNvPr id="127" name="Google Shape;127;p35"/>
          <p:cNvSpPr txBox="1">
            <a:spLocks noGrp="1"/>
          </p:cNvSpPr>
          <p:nvPr>
            <p:ph type="title"/>
          </p:nvPr>
        </p:nvSpPr>
        <p:spPr>
          <a:xfrm>
            <a:off x="838200" y="2568099"/>
            <a:ext cx="10515600" cy="19083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6000"/>
              <a:buNone/>
            </a:pPr>
            <a:r>
              <a:rPr lang="es-CO" b="1">
                <a:solidFill>
                  <a:schemeClr val="lt1"/>
                </a:solidFill>
                <a:latin typeface="Trebuchet MS"/>
                <a:ea typeface="Trebuchet MS"/>
                <a:cs typeface="Trebuchet MS"/>
                <a:sym typeface="Trebuchet MS"/>
              </a:rPr>
              <a:t>Gracias.</a:t>
            </a:r>
            <a:endParaRPr sz="28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517165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Mantenibilidad: Si necesitamos cambiar la forma en que trabajamos una clase si es su responsabilidad solamente la modificamos.</a:t>
            </a:r>
          </a:p>
          <a:p>
            <a:pPr marL="800100">
              <a:lnSpc>
                <a:spcPct val="100000"/>
              </a:lnSpc>
            </a:pPr>
            <a:r>
              <a:rPr lang="es-CO" sz="2400" dirty="0">
                <a:latin typeface="Arial Narrow"/>
                <a:ea typeface="Arial Narrow"/>
                <a:cs typeface="Arial Narrow"/>
                <a:sym typeface="Arial Narrow"/>
              </a:rPr>
              <a:t>Reusabilidad: Las clases pueden ser reutilizadas en otros módulos de la aplicación.</a:t>
            </a:r>
          </a:p>
          <a:p>
            <a:pPr marL="800100">
              <a:lnSpc>
                <a:spcPct val="100000"/>
              </a:lnSpc>
            </a:pPr>
            <a:r>
              <a:rPr lang="es-CO" sz="2400" dirty="0" err="1">
                <a:latin typeface="Arial Narrow"/>
                <a:ea typeface="Arial Narrow"/>
                <a:cs typeface="Arial Narrow"/>
                <a:sym typeface="Arial Narrow"/>
              </a:rPr>
              <a:t>Testabilidad</a:t>
            </a:r>
            <a:r>
              <a:rPr lang="es-CO" sz="2400" dirty="0">
                <a:latin typeface="Arial Narrow"/>
                <a:ea typeface="Arial Narrow"/>
                <a:cs typeface="Arial Narrow"/>
                <a:sym typeface="Arial Narrow"/>
              </a:rPr>
              <a:t>: Cada clase es más fácil de probar de forma aislada.</a:t>
            </a:r>
          </a:p>
        </p:txBody>
      </p:sp>
    </p:spTree>
    <p:extLst>
      <p:ext uri="{BB962C8B-B14F-4D97-AF65-F5344CB8AC3E}">
        <p14:creationId xmlns:p14="http://schemas.microsoft.com/office/powerpoint/2010/main" val="401711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DEL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000" dirty="0">
                <a:solidFill>
                  <a:schemeClr val="tx1"/>
                </a:solidFill>
                <a:latin typeface="Arial Narrow"/>
                <a:ea typeface="Arial Narrow"/>
                <a:cs typeface="Arial Narrow"/>
                <a:sym typeface="Arial Narrow"/>
              </a:rPr>
              <a:t>Imagina una clase llamada Usuario que tiene métodos para:</a:t>
            </a:r>
          </a:p>
          <a:p>
            <a:pPr marL="800100">
              <a:lnSpc>
                <a:spcPct val="100000"/>
              </a:lnSpc>
            </a:pPr>
            <a:r>
              <a:rPr lang="es-CO" sz="2000" dirty="0">
                <a:solidFill>
                  <a:schemeClr val="tx1"/>
                </a:solidFill>
                <a:latin typeface="Arial Narrow"/>
                <a:ea typeface="Arial Narrow"/>
                <a:cs typeface="Arial Narrow"/>
                <a:sym typeface="Arial Narrow"/>
              </a:rPr>
              <a:t>Obtener información del usuario.</a:t>
            </a:r>
          </a:p>
          <a:p>
            <a:pPr marL="800100">
              <a:lnSpc>
                <a:spcPct val="100000"/>
              </a:lnSpc>
            </a:pPr>
            <a:r>
              <a:rPr lang="es-CO" sz="2000" dirty="0">
                <a:solidFill>
                  <a:schemeClr val="tx1"/>
                </a:solidFill>
                <a:latin typeface="Arial Narrow"/>
                <a:ea typeface="Arial Narrow"/>
                <a:cs typeface="Arial Narrow"/>
                <a:sym typeface="Arial Narrow"/>
              </a:rPr>
              <a:t>Enviar correos electrónicos.</a:t>
            </a:r>
          </a:p>
          <a:p>
            <a:pPr marL="800100">
              <a:lnSpc>
                <a:spcPct val="100000"/>
              </a:lnSpc>
            </a:pPr>
            <a:r>
              <a:rPr lang="es-CO" sz="2000" dirty="0">
                <a:solidFill>
                  <a:schemeClr val="tx1"/>
                </a:solidFill>
                <a:latin typeface="Arial Narrow"/>
                <a:ea typeface="Arial Narrow"/>
                <a:cs typeface="Arial Narrow"/>
                <a:sym typeface="Arial Narrow"/>
              </a:rPr>
              <a:t>Validar contraseñas.</a:t>
            </a:r>
          </a:p>
          <a:p>
            <a:pPr marL="800100">
              <a:lnSpc>
                <a:spcPct val="100000"/>
              </a:lnSpc>
            </a:pPr>
            <a:r>
              <a:rPr lang="es-CO" sz="2000" dirty="0">
                <a:solidFill>
                  <a:schemeClr val="tx1"/>
                </a:solidFill>
                <a:latin typeface="Arial Narrow"/>
                <a:ea typeface="Arial Narrow"/>
                <a:cs typeface="Arial Narrow"/>
                <a:sym typeface="Arial Narrow"/>
              </a:rPr>
              <a:t>Calcular el salario.</a:t>
            </a:r>
          </a:p>
          <a:p>
            <a:pPr indent="0">
              <a:lnSpc>
                <a:spcPct val="100000"/>
              </a:lnSpc>
              <a:buNone/>
            </a:pPr>
            <a:r>
              <a:rPr lang="es-CO" sz="2000" dirty="0">
                <a:latin typeface="Arial Narrow"/>
                <a:ea typeface="Arial Narrow"/>
                <a:cs typeface="Arial Narrow"/>
                <a:sym typeface="Arial Narrow"/>
              </a:rPr>
              <a:t>Tarea:</a:t>
            </a:r>
          </a:p>
          <a:p>
            <a:pPr marL="800100">
              <a:lnSpc>
                <a:spcPct val="100000"/>
              </a:lnSpc>
            </a:pPr>
            <a:r>
              <a:rPr lang="es-CO" sz="2000" dirty="0">
                <a:latin typeface="Arial Narrow"/>
                <a:ea typeface="Arial Narrow"/>
                <a:cs typeface="Arial Narrow"/>
                <a:sym typeface="Arial Narrow"/>
              </a:rPr>
              <a:t>Identifica las violaciones del SRP en la clase Usuario: ¿Por qué esta clase tiene más de una responsabilidad?</a:t>
            </a:r>
          </a:p>
          <a:p>
            <a:pPr marL="800100">
              <a:lnSpc>
                <a:spcPct val="100000"/>
              </a:lnSpc>
            </a:pPr>
            <a:r>
              <a:rPr lang="es-CO" sz="2000" dirty="0">
                <a:latin typeface="Arial Narrow"/>
                <a:ea typeface="Arial Narrow"/>
                <a:cs typeface="Arial Narrow"/>
                <a:sym typeface="Arial Narrow"/>
              </a:rPr>
              <a:t>Refactoriza el código: Divide la clase Usuario en múltiples clases para cumplir con el SRP. Propón nombres adecuados para las nuevas clases y explica la razón de la separación.</a:t>
            </a:r>
          </a:p>
        </p:txBody>
      </p:sp>
    </p:spTree>
    <p:extLst>
      <p:ext uri="{BB962C8B-B14F-4D97-AF65-F5344CB8AC3E}">
        <p14:creationId xmlns:p14="http://schemas.microsoft.com/office/powerpoint/2010/main" val="2961690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TALLER 1 DEL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solidFill>
                  <a:schemeClr val="tx1"/>
                </a:solidFill>
                <a:latin typeface="Arial Narrow"/>
                <a:ea typeface="Arial Narrow"/>
                <a:cs typeface="Arial Narrow"/>
                <a:sym typeface="Arial Narrow"/>
              </a:rPr>
              <a:t>Esta clase tiene múltiples responsabilidades y viola el SRP. Para solucionarlo, podemos crear las siguientes clases:</a:t>
            </a:r>
          </a:p>
          <a:p>
            <a:pPr marL="800100">
              <a:lnSpc>
                <a:spcPct val="100000"/>
              </a:lnSpc>
            </a:pPr>
            <a:r>
              <a:rPr lang="es-CO" sz="2000" dirty="0">
                <a:solidFill>
                  <a:schemeClr val="tx1"/>
                </a:solidFill>
                <a:latin typeface="Arial Narrow"/>
                <a:ea typeface="Arial Narrow"/>
                <a:cs typeface="Arial Narrow"/>
                <a:sym typeface="Arial Narrow"/>
              </a:rPr>
              <a:t>Usuario: Se encarga de almacenar y proporcionar información del usuario.</a:t>
            </a:r>
          </a:p>
          <a:p>
            <a:pPr marL="800100">
              <a:lnSpc>
                <a:spcPct val="100000"/>
              </a:lnSpc>
            </a:pPr>
            <a:r>
              <a:rPr lang="es-CO" sz="2000" dirty="0" err="1">
                <a:solidFill>
                  <a:schemeClr val="tx1"/>
                </a:solidFill>
                <a:latin typeface="Arial Narrow"/>
                <a:ea typeface="Arial Narrow"/>
                <a:cs typeface="Arial Narrow"/>
                <a:sym typeface="Arial Narrow"/>
              </a:rPr>
              <a:t>ServicioCorreo</a:t>
            </a:r>
            <a:r>
              <a:rPr lang="es-CO" sz="2000" dirty="0">
                <a:solidFill>
                  <a:schemeClr val="tx1"/>
                </a:solidFill>
                <a:latin typeface="Arial Narrow"/>
                <a:ea typeface="Arial Narrow"/>
                <a:cs typeface="Arial Narrow"/>
                <a:sym typeface="Arial Narrow"/>
              </a:rPr>
              <a:t>: Se encarga de enviar correos electrónicos.</a:t>
            </a:r>
          </a:p>
          <a:p>
            <a:pPr marL="800100">
              <a:lnSpc>
                <a:spcPct val="100000"/>
              </a:lnSpc>
            </a:pPr>
            <a:r>
              <a:rPr lang="es-CO" sz="2000" dirty="0" err="1">
                <a:solidFill>
                  <a:schemeClr val="tx1"/>
                </a:solidFill>
                <a:latin typeface="Arial Narrow"/>
                <a:ea typeface="Arial Narrow"/>
                <a:cs typeface="Arial Narrow"/>
                <a:sym typeface="Arial Narrow"/>
              </a:rPr>
              <a:t>ValidarContraseña</a:t>
            </a:r>
            <a:r>
              <a:rPr lang="es-CO" sz="2000" dirty="0">
                <a:solidFill>
                  <a:schemeClr val="tx1"/>
                </a:solidFill>
                <a:latin typeface="Arial Narrow"/>
                <a:ea typeface="Arial Narrow"/>
                <a:cs typeface="Arial Narrow"/>
                <a:sym typeface="Arial Narrow"/>
              </a:rPr>
              <a:t>: Se encarga de la validación de contraseñas.</a:t>
            </a:r>
          </a:p>
          <a:p>
            <a:pPr marL="800100">
              <a:lnSpc>
                <a:spcPct val="100000"/>
              </a:lnSpc>
            </a:pPr>
            <a:r>
              <a:rPr lang="es-CO" sz="2000" dirty="0" err="1">
                <a:solidFill>
                  <a:schemeClr val="tx1"/>
                </a:solidFill>
                <a:latin typeface="Arial Narrow"/>
                <a:ea typeface="Arial Narrow"/>
                <a:cs typeface="Arial Narrow"/>
                <a:sym typeface="Arial Narrow"/>
              </a:rPr>
              <a:t>CalcularSalario</a:t>
            </a:r>
            <a:r>
              <a:rPr lang="es-CO" sz="2000" dirty="0">
                <a:solidFill>
                  <a:schemeClr val="tx1"/>
                </a:solidFill>
                <a:latin typeface="Arial Narrow"/>
                <a:ea typeface="Arial Narrow"/>
                <a:cs typeface="Arial Narrow"/>
                <a:sym typeface="Arial Narrow"/>
              </a:rPr>
              <a:t>: Se encarga de los cálculos del salario.</a:t>
            </a:r>
          </a:p>
        </p:txBody>
      </p:sp>
    </p:spTree>
    <p:extLst>
      <p:ext uri="{BB962C8B-B14F-4D97-AF65-F5344CB8AC3E}">
        <p14:creationId xmlns:p14="http://schemas.microsoft.com/office/powerpoint/2010/main" val="1377942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2 SOBRE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517165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Tenemos una clase llamada Factura y Cliente que representa un sistema de facturación. Esta clase tiene los siguientes métodos:</a:t>
            </a:r>
          </a:p>
          <a:p>
            <a:pPr marL="800100">
              <a:lnSpc>
                <a:spcPct val="100000"/>
              </a:lnSpc>
            </a:pPr>
            <a:r>
              <a:rPr lang="es-CO" sz="2000" dirty="0" err="1">
                <a:latin typeface="Arial Narrow"/>
                <a:ea typeface="Arial Narrow"/>
                <a:cs typeface="Arial Narrow"/>
                <a:sym typeface="Arial Narrow"/>
              </a:rPr>
              <a:t>guardarFactura</a:t>
            </a:r>
            <a:r>
              <a:rPr lang="es-CO" sz="2000" dirty="0">
                <a:latin typeface="Arial Narrow"/>
                <a:ea typeface="Arial Narrow"/>
                <a:cs typeface="Arial Narrow"/>
                <a:sym typeface="Arial Narrow"/>
              </a:rPr>
              <a:t>(): Guarda información de la factura en una base de datos.</a:t>
            </a:r>
          </a:p>
          <a:p>
            <a:pPr marL="800100">
              <a:lnSpc>
                <a:spcPct val="100000"/>
              </a:lnSpc>
            </a:pPr>
            <a:r>
              <a:rPr lang="es-CO" sz="2000" dirty="0" err="1">
                <a:latin typeface="Arial Narrow"/>
                <a:ea typeface="Arial Narrow"/>
                <a:cs typeface="Arial Narrow"/>
                <a:sym typeface="Arial Narrow"/>
              </a:rPr>
              <a:t>enviarEmailFactura</a:t>
            </a:r>
            <a:r>
              <a:rPr lang="es-CO" sz="2000" dirty="0">
                <a:latin typeface="Arial Narrow"/>
                <a:ea typeface="Arial Narrow"/>
                <a:cs typeface="Arial Narrow"/>
                <a:sym typeface="Arial Narrow"/>
              </a:rPr>
              <a:t>(): Envía un email a un cliente sobre la factura generada.</a:t>
            </a:r>
          </a:p>
          <a:p>
            <a:pPr marL="800100">
              <a:lnSpc>
                <a:spcPct val="100000"/>
              </a:lnSpc>
            </a:pPr>
            <a:r>
              <a:rPr lang="es-CO" sz="2000" dirty="0" err="1">
                <a:latin typeface="Arial Narrow"/>
                <a:ea typeface="Arial Narrow"/>
                <a:cs typeface="Arial Narrow"/>
                <a:sym typeface="Arial Narrow"/>
              </a:rPr>
              <a:t>guardarCliente</a:t>
            </a:r>
            <a:r>
              <a:rPr lang="es-CO" sz="2000" dirty="0">
                <a:latin typeface="Arial Narrow"/>
                <a:ea typeface="Arial Narrow"/>
                <a:cs typeface="Arial Narrow"/>
                <a:sym typeface="Arial Narrow"/>
              </a:rPr>
              <a:t>(): Guarda la información del cliente en una base de datos.</a:t>
            </a:r>
          </a:p>
          <a:p>
            <a:pPr marL="800100">
              <a:lnSpc>
                <a:spcPct val="100000"/>
              </a:lnSpc>
            </a:pPr>
            <a:r>
              <a:rPr lang="es-CO" sz="2000" dirty="0" err="1">
                <a:latin typeface="Arial Narrow"/>
                <a:ea typeface="Arial Narrow"/>
                <a:cs typeface="Arial Narrow"/>
                <a:sym typeface="Arial Narrow"/>
              </a:rPr>
              <a:t>generarReporteFacturas</a:t>
            </a:r>
            <a:r>
              <a:rPr lang="es-CO" sz="2000" dirty="0">
                <a:latin typeface="Arial Narrow"/>
                <a:ea typeface="Arial Narrow"/>
                <a:cs typeface="Arial Narrow"/>
                <a:sym typeface="Arial Narrow"/>
              </a:rPr>
              <a:t>(): Genera un reporte de las facturas realizadas en el mes actual.</a:t>
            </a:r>
          </a:p>
          <a:p>
            <a:pPr marL="800100">
              <a:lnSpc>
                <a:spcPct val="100000"/>
              </a:lnSpc>
            </a:pPr>
            <a:r>
              <a:rPr lang="es-CO" sz="2000" dirty="0" err="1">
                <a:latin typeface="Arial Narrow"/>
                <a:ea typeface="Arial Narrow"/>
                <a:cs typeface="Arial Narrow"/>
                <a:sym typeface="Arial Narrow"/>
              </a:rPr>
              <a:t>enviarFacturaDian</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Envia</a:t>
            </a:r>
            <a:r>
              <a:rPr lang="es-CO" sz="2000" dirty="0">
                <a:latin typeface="Arial Narrow"/>
                <a:ea typeface="Arial Narrow"/>
                <a:cs typeface="Arial Narrow"/>
                <a:sym typeface="Arial Narrow"/>
              </a:rPr>
              <a:t> un email de la factura a la DIAN.</a:t>
            </a:r>
          </a:p>
          <a:p>
            <a:pPr indent="0">
              <a:lnSpc>
                <a:spcPct val="100000"/>
              </a:lnSpc>
              <a:buNone/>
            </a:pPr>
            <a:r>
              <a:rPr lang="es-CO" sz="2000" dirty="0">
                <a:latin typeface="Arial Narrow"/>
                <a:ea typeface="Arial Narrow"/>
                <a:cs typeface="Arial Narrow"/>
                <a:sym typeface="Arial Narrow"/>
              </a:rPr>
              <a:t>Tarea:</a:t>
            </a:r>
          </a:p>
          <a:p>
            <a:pPr marL="800100">
              <a:lnSpc>
                <a:spcPct val="100000"/>
              </a:lnSpc>
            </a:pPr>
            <a:r>
              <a:rPr lang="es-CO" sz="2000" dirty="0">
                <a:latin typeface="Arial Narrow"/>
                <a:ea typeface="Arial Narrow"/>
                <a:cs typeface="Arial Narrow"/>
                <a:sym typeface="Arial Narrow"/>
              </a:rPr>
              <a:t>Identifica las violaciones del SRP en la clase Factura y Cliente: ¿Por qué esta clase tiene más de una responsabilidad?</a:t>
            </a:r>
          </a:p>
          <a:p>
            <a:pPr marL="800100">
              <a:lnSpc>
                <a:spcPct val="100000"/>
              </a:lnSpc>
            </a:pPr>
            <a:r>
              <a:rPr lang="es-CO" sz="2000" dirty="0">
                <a:latin typeface="Arial Narrow"/>
                <a:ea typeface="Arial Narrow"/>
                <a:cs typeface="Arial Narrow"/>
                <a:sym typeface="Arial Narrow"/>
              </a:rPr>
              <a:t>Refactoriza el código: Divide la clase Factura y Cliente en múltiples clases para cumplir con el SRP. Propón nombres adecuados para las nuevas clases y explica la razón de la separación.</a:t>
            </a:r>
          </a:p>
        </p:txBody>
      </p:sp>
    </p:spTree>
    <p:extLst>
      <p:ext uri="{BB962C8B-B14F-4D97-AF65-F5344CB8AC3E}">
        <p14:creationId xmlns:p14="http://schemas.microsoft.com/office/powerpoint/2010/main" val="404682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OPEN/CLOSED PRINCIPLE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de abierto/Cerrado (OCP) es otro pilar fundamental de la programación orientada a objetos (POO). Este principio establece que las entidades de software (clases, módulos, funciones, etc.) deben estar:</a:t>
            </a:r>
          </a:p>
          <a:p>
            <a:pPr marL="800100">
              <a:lnSpc>
                <a:spcPct val="100000"/>
              </a:lnSpc>
            </a:pPr>
            <a:r>
              <a:rPr lang="es-CO" sz="2400" dirty="0">
                <a:latin typeface="Arial Narrow"/>
                <a:ea typeface="Arial Narrow"/>
                <a:cs typeface="Arial Narrow"/>
                <a:sym typeface="Arial Narrow"/>
              </a:rPr>
              <a:t>Abiertas a la extensión: Es decir, se debe poder añadir nuevas funcionalidades o comportamientos sin modificar el código existente.</a:t>
            </a:r>
          </a:p>
          <a:p>
            <a:pPr marL="800100">
              <a:lnSpc>
                <a:spcPct val="100000"/>
              </a:lnSpc>
            </a:pPr>
            <a:r>
              <a:rPr lang="es-CO" sz="2400" dirty="0">
                <a:latin typeface="Arial Narrow"/>
                <a:ea typeface="Arial Narrow"/>
                <a:cs typeface="Arial Narrow"/>
                <a:sym typeface="Arial Narrow"/>
              </a:rPr>
              <a:t>Cerradas a la modificación: Una vez que una entidad ha sido implementada, no debería ser modificada para adaptarse a nuevos requerimientos.</a:t>
            </a:r>
          </a:p>
        </p:txBody>
      </p:sp>
    </p:spTree>
    <p:extLst>
      <p:ext uri="{BB962C8B-B14F-4D97-AF65-F5344CB8AC3E}">
        <p14:creationId xmlns:p14="http://schemas.microsoft.com/office/powerpoint/2010/main" val="3918964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IMPORTANTES DEL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Mayor estabilidad: Al evitar modificar código existente, se reduce el riesgo de introducir nuevos errores.</a:t>
            </a:r>
          </a:p>
          <a:p>
            <a:pPr marL="800100">
              <a:lnSpc>
                <a:spcPct val="100000"/>
              </a:lnSpc>
            </a:pPr>
            <a:r>
              <a:rPr lang="es-CO" sz="2400" dirty="0">
                <a:latin typeface="Arial Narrow"/>
                <a:ea typeface="Arial Narrow"/>
                <a:cs typeface="Arial Narrow"/>
                <a:sym typeface="Arial Narrow"/>
              </a:rPr>
              <a:t>Menor mantenimiento: Al añadir nuevas funcionalidades a través de extensiones, se simplifica el proceso de mantenimiento.</a:t>
            </a:r>
          </a:p>
          <a:p>
            <a:pPr marL="800100">
              <a:lnSpc>
                <a:spcPct val="100000"/>
              </a:lnSpc>
            </a:pPr>
            <a:r>
              <a:rPr lang="es-CO" sz="2400" dirty="0">
                <a:latin typeface="Arial Narrow"/>
                <a:ea typeface="Arial Narrow"/>
                <a:cs typeface="Arial Narrow"/>
                <a:sym typeface="Arial Narrow"/>
              </a:rPr>
              <a:t>Mejor reutilización: Las entidades que cumplen con el OCP son más fáciles de reutilizar en diferentes contextos.</a:t>
            </a:r>
          </a:p>
        </p:txBody>
      </p:sp>
    </p:spTree>
    <p:extLst>
      <p:ext uri="{BB962C8B-B14F-4D97-AF65-F5344CB8AC3E}">
        <p14:creationId xmlns:p14="http://schemas.microsoft.com/office/powerpoint/2010/main" val="1405900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APLICAR EL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Para aplicar el OCP, se suelen utilizar técnicas como:</a:t>
            </a:r>
          </a:p>
          <a:p>
            <a:pPr marL="800100">
              <a:lnSpc>
                <a:spcPct val="100000"/>
              </a:lnSpc>
            </a:pPr>
            <a:r>
              <a:rPr lang="es-CO" sz="2400" dirty="0">
                <a:latin typeface="Arial Narrow"/>
                <a:ea typeface="Arial Narrow"/>
                <a:cs typeface="Arial Narrow"/>
                <a:sym typeface="Arial Narrow"/>
              </a:rPr>
              <a:t>Abstracción: Se definen interfaces o clases abstractas que capturan la esencia de una funcionalidad.</a:t>
            </a:r>
          </a:p>
          <a:p>
            <a:pPr marL="800100">
              <a:lnSpc>
                <a:spcPct val="100000"/>
              </a:lnSpc>
            </a:pPr>
            <a:r>
              <a:rPr lang="es-CO" sz="2400" dirty="0">
                <a:latin typeface="Arial Narrow"/>
                <a:ea typeface="Arial Narrow"/>
                <a:cs typeface="Arial Narrow"/>
                <a:sym typeface="Arial Narrow"/>
              </a:rPr>
              <a:t>Herencia: Se crean clases concretas que heredan de las abstracciones y proporcionan implementaciones específicas.</a:t>
            </a:r>
          </a:p>
          <a:p>
            <a:pPr marL="800100">
              <a:lnSpc>
                <a:spcPct val="100000"/>
              </a:lnSpc>
            </a:pPr>
            <a:r>
              <a:rPr lang="es-CO" sz="2400" dirty="0">
                <a:latin typeface="Arial Narrow"/>
                <a:ea typeface="Arial Narrow"/>
                <a:cs typeface="Arial Narrow"/>
                <a:sym typeface="Arial Narrow"/>
              </a:rPr>
              <a:t>Composición: Se utilizan objetos de otras clases para agregar nuevas funcionalidades.</a:t>
            </a:r>
          </a:p>
        </p:txBody>
      </p:sp>
    </p:spTree>
    <p:extLst>
      <p:ext uri="{BB962C8B-B14F-4D97-AF65-F5344CB8AC3E}">
        <p14:creationId xmlns:p14="http://schemas.microsoft.com/office/powerpoint/2010/main" val="2072836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DEDFB12B-E799-CE35-0AFC-9D6CAA40E1FC}"/>
              </a:ext>
            </a:extLst>
          </p:cNvPr>
          <p:cNvPicPr>
            <a:picLocks noChangeAspect="1"/>
          </p:cNvPicPr>
          <p:nvPr/>
        </p:nvPicPr>
        <p:blipFill>
          <a:blip r:embed="rId3"/>
          <a:stretch>
            <a:fillRect/>
          </a:stretch>
        </p:blipFill>
        <p:spPr>
          <a:xfrm>
            <a:off x="802576" y="2499088"/>
            <a:ext cx="5210175" cy="2371725"/>
          </a:xfrm>
          <a:prstGeom prst="rect">
            <a:avLst/>
          </a:prstGeom>
        </p:spPr>
      </p:pic>
      <p:pic>
        <p:nvPicPr>
          <p:cNvPr id="7" name="Imagen 6">
            <a:extLst>
              <a:ext uri="{FF2B5EF4-FFF2-40B4-BE49-F238E27FC236}">
                <a16:creationId xmlns:a16="http://schemas.microsoft.com/office/drawing/2014/main" id="{482F2135-9A2C-7CD7-BC35-2BD23D706856}"/>
              </a:ext>
            </a:extLst>
          </p:cNvPr>
          <p:cNvPicPr>
            <a:picLocks noChangeAspect="1"/>
          </p:cNvPicPr>
          <p:nvPr/>
        </p:nvPicPr>
        <p:blipFill>
          <a:blip r:embed="rId4"/>
          <a:stretch>
            <a:fillRect/>
          </a:stretch>
        </p:blipFill>
        <p:spPr>
          <a:xfrm>
            <a:off x="6842188" y="1484656"/>
            <a:ext cx="3609975" cy="4972050"/>
          </a:xfrm>
          <a:prstGeom prst="rect">
            <a:avLst/>
          </a:prstGeom>
        </p:spPr>
      </p:pic>
    </p:spTree>
    <p:extLst>
      <p:ext uri="{BB962C8B-B14F-4D97-AF65-F5344CB8AC3E}">
        <p14:creationId xmlns:p14="http://schemas.microsoft.com/office/powerpoint/2010/main" val="38279683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 APLICAR EL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Código más flexible y adaptable: Al estar abierto a extensiones, el código se puede adaptar a nuevos requerimientos sin necesidad de realizar grandes cambios.</a:t>
            </a:r>
          </a:p>
          <a:p>
            <a:pPr marL="800100">
              <a:lnSpc>
                <a:spcPct val="100000"/>
              </a:lnSpc>
            </a:pPr>
            <a:r>
              <a:rPr lang="es-CO" sz="2400" dirty="0">
                <a:latin typeface="Arial Narrow"/>
                <a:ea typeface="Arial Narrow"/>
                <a:cs typeface="Arial Narrow"/>
                <a:sym typeface="Arial Narrow"/>
              </a:rPr>
              <a:t>Mejor colaboración: Al reducir el impacto de los cambios, se facilita la colaboración entre desarrolladores.</a:t>
            </a:r>
          </a:p>
          <a:p>
            <a:pPr marL="800100">
              <a:lnSpc>
                <a:spcPct val="100000"/>
              </a:lnSpc>
            </a:pPr>
            <a:r>
              <a:rPr lang="es-CO" sz="2400" dirty="0">
                <a:latin typeface="Arial Narrow"/>
                <a:ea typeface="Arial Narrow"/>
                <a:cs typeface="Arial Narrow"/>
                <a:sym typeface="Arial Narrow"/>
              </a:rPr>
              <a:t>Mayor calidad del software: El OCP contribuye a crear software más robusto y confiable.</a:t>
            </a:r>
          </a:p>
        </p:txBody>
      </p:sp>
    </p:spTree>
    <p:extLst>
      <p:ext uri="{BB962C8B-B14F-4D97-AF65-F5344CB8AC3E}">
        <p14:creationId xmlns:p14="http://schemas.microsoft.com/office/powerpoint/2010/main" val="2082826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s-CO" sz="3000" dirty="0">
                <a:solidFill>
                  <a:srgbClr val="757070"/>
                </a:solidFill>
                <a:latin typeface="Trebuchet MS"/>
                <a:ea typeface="Trebuchet MS"/>
                <a:cs typeface="Trebuchet MS"/>
                <a:sym typeface="Trebuchet MS"/>
              </a:rPr>
              <a:t>IDENTIFICACION DE LA ASIGNATURA</a:t>
            </a:r>
            <a:endParaRPr sz="3000" dirty="0">
              <a:solidFill>
                <a:srgbClr val="757070"/>
              </a:solidFill>
              <a:latin typeface="Trebuchet MS"/>
              <a:ea typeface="Trebuchet MS"/>
              <a:cs typeface="Trebuchet MS"/>
              <a:sym typeface="Trebuchet MS"/>
            </a:endParaRPr>
          </a:p>
        </p:txBody>
      </p:sp>
      <p:sp>
        <p:nvSpPr>
          <p:cNvPr id="112" name="Google Shape;11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s-CO"/>
              <a:t>3</a:t>
            </a:fld>
            <a:endParaRPr/>
          </a:p>
        </p:txBody>
      </p:sp>
      <p:sp>
        <p:nvSpPr>
          <p:cNvPr id="113" name="Google Shape;113;p26"/>
          <p:cNvSpPr/>
          <p:nvPr/>
        </p:nvSpPr>
        <p:spPr>
          <a:xfrm>
            <a:off x="926592" y="1446387"/>
            <a:ext cx="3843131" cy="45719"/>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4" name="Tabla 3">
            <a:extLst>
              <a:ext uri="{FF2B5EF4-FFF2-40B4-BE49-F238E27FC236}">
                <a16:creationId xmlns:a16="http://schemas.microsoft.com/office/drawing/2014/main" id="{9BF37044-682E-C7C9-407F-00A5DD5DF6C3}"/>
              </a:ext>
            </a:extLst>
          </p:cNvPr>
          <p:cNvGraphicFramePr>
            <a:graphicFrameLocks noGrp="1"/>
          </p:cNvGraphicFramePr>
          <p:nvPr>
            <p:extLst>
              <p:ext uri="{D42A27DB-BD31-4B8C-83A1-F6EECF244321}">
                <p14:modId xmlns:p14="http://schemas.microsoft.com/office/powerpoint/2010/main" val="923313094"/>
              </p:ext>
            </p:extLst>
          </p:nvPr>
        </p:nvGraphicFramePr>
        <p:xfrm>
          <a:off x="1035423" y="2321142"/>
          <a:ext cx="8946777" cy="2614093"/>
        </p:xfrm>
        <a:graphic>
          <a:graphicData uri="http://schemas.openxmlformats.org/drawingml/2006/table">
            <a:tbl>
              <a:tblPr firstRow="1" firstCol="1" bandRow="1"/>
              <a:tblGrid>
                <a:gridCol w="5683228">
                  <a:extLst>
                    <a:ext uri="{9D8B030D-6E8A-4147-A177-3AD203B41FA5}">
                      <a16:colId xmlns:a16="http://schemas.microsoft.com/office/drawing/2014/main" val="2299265279"/>
                    </a:ext>
                  </a:extLst>
                </a:gridCol>
                <a:gridCol w="3263549">
                  <a:extLst>
                    <a:ext uri="{9D8B030D-6E8A-4147-A177-3AD203B41FA5}">
                      <a16:colId xmlns:a16="http://schemas.microsoft.com/office/drawing/2014/main" val="1730226388"/>
                    </a:ext>
                  </a:extLst>
                </a:gridCol>
              </a:tblGrid>
              <a:tr h="262188">
                <a:tc>
                  <a:txBody>
                    <a:bodyPr/>
                    <a:lstStyle/>
                    <a:p>
                      <a:pPr>
                        <a:lnSpc>
                          <a:spcPct val="107000"/>
                        </a:lnSpc>
                        <a:tabLst>
                          <a:tab pos="1351915" algn="ctr"/>
                        </a:tabLst>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Nombre asignatura: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s-ES_tradnl" sz="1400" dirty="0" err="1">
                          <a:effectLst/>
                          <a:latin typeface="Arial Narrow" panose="020B0606020202030204" pitchFamily="34" charset="0"/>
                          <a:ea typeface="Times New Roman" panose="02020603050405020304" pitchFamily="18" charset="0"/>
                          <a:cs typeface="Arial" panose="020B0604020202020204" pitchFamily="34" charset="0"/>
                        </a:rPr>
                        <a:t>Ingenieria</a:t>
                      </a: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 del Software II</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7877822"/>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Código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 </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2780273"/>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Departamento: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Ciencias Computacionales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3283058"/>
                  </a:ext>
                </a:extLst>
              </a:tr>
              <a:tr h="530589">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Programa (s) en los que se ofrece: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Ingeniería de Sistemas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7884200"/>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Número de créditos: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3</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20749"/>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Prerrequisitos: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Ingeniería de Software I</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4541212"/>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Periodo académico: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2024-3</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7634255"/>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Jorge Alejandro Aguirre Gutierrez</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4716167"/>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Correo 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0278055"/>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3 SOBRE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84656"/>
            <a:ext cx="9643800" cy="275764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Tenemos un desarrollo de un sistema de envíos para una tienda en línea. Actualmente se soportan dos tipos de envíos: Estándar y Express.</a:t>
            </a:r>
          </a:p>
          <a:p>
            <a:pPr indent="0">
              <a:lnSpc>
                <a:spcPct val="100000"/>
              </a:lnSpc>
              <a:buNone/>
            </a:pPr>
            <a:r>
              <a:rPr lang="es-CO" sz="2200" dirty="0">
                <a:latin typeface="Arial Narrow"/>
                <a:ea typeface="Arial Narrow"/>
                <a:cs typeface="Arial Narrow"/>
                <a:sym typeface="Arial Narrow"/>
              </a:rPr>
              <a:t>Identifica las violaciones del OCP: </a:t>
            </a:r>
          </a:p>
          <a:p>
            <a:pPr indent="0">
              <a:lnSpc>
                <a:spcPct val="100000"/>
              </a:lnSpc>
              <a:buNone/>
            </a:pPr>
            <a:r>
              <a:rPr lang="es-CO" sz="2200" dirty="0">
                <a:latin typeface="Arial Narrow"/>
                <a:ea typeface="Arial Narrow"/>
                <a:cs typeface="Arial Narrow"/>
                <a:sym typeface="Arial Narrow"/>
              </a:rPr>
              <a:t>¿Qué sucede si queremos agregar un nuevo tipo de envío, como envío internacional? </a:t>
            </a:r>
          </a:p>
          <a:p>
            <a:pPr indent="0">
              <a:lnSpc>
                <a:spcPct val="100000"/>
              </a:lnSpc>
              <a:buNone/>
            </a:pPr>
            <a:r>
              <a:rPr lang="es-CO" sz="2200" dirty="0">
                <a:latin typeface="Arial Narrow"/>
                <a:ea typeface="Arial Narrow"/>
                <a:cs typeface="Arial Narrow"/>
                <a:sym typeface="Arial Narrow"/>
              </a:rPr>
              <a:t>¿Qué parte del código necesita modificarse?</a:t>
            </a:r>
          </a:p>
          <a:p>
            <a:pPr indent="0">
              <a:lnSpc>
                <a:spcPct val="100000"/>
              </a:lnSpc>
              <a:buNone/>
            </a:pPr>
            <a:r>
              <a:rPr lang="es-CO" sz="2200" dirty="0">
                <a:latin typeface="Arial Narrow"/>
                <a:ea typeface="Arial Narrow"/>
                <a:cs typeface="Arial Narrow"/>
                <a:sym typeface="Arial Narrow"/>
              </a:rPr>
              <a:t>Refactoriza el código: Utiliza el OCP para que el cálculo del costo sea determinado por cada tipo de envío de forma independiente.</a:t>
            </a:r>
          </a:p>
        </p:txBody>
      </p:sp>
      <p:pic>
        <p:nvPicPr>
          <p:cNvPr id="5" name="Imagen 4">
            <a:extLst>
              <a:ext uri="{FF2B5EF4-FFF2-40B4-BE49-F238E27FC236}">
                <a16:creationId xmlns:a16="http://schemas.microsoft.com/office/drawing/2014/main" id="{CC5711A6-6209-3EF2-4E26-DC17C6382979}"/>
              </a:ext>
            </a:extLst>
          </p:cNvPr>
          <p:cNvPicPr>
            <a:picLocks noChangeAspect="1"/>
          </p:cNvPicPr>
          <p:nvPr/>
        </p:nvPicPr>
        <p:blipFill rotWithShape="1">
          <a:blip r:embed="rId3"/>
          <a:srcRect b="21858"/>
          <a:stretch/>
        </p:blipFill>
        <p:spPr>
          <a:xfrm>
            <a:off x="2716120" y="4572000"/>
            <a:ext cx="5969189" cy="2286000"/>
          </a:xfrm>
          <a:prstGeom prst="rect">
            <a:avLst/>
          </a:prstGeom>
        </p:spPr>
      </p:pic>
    </p:spTree>
    <p:extLst>
      <p:ext uri="{BB962C8B-B14F-4D97-AF65-F5344CB8AC3E}">
        <p14:creationId xmlns:p14="http://schemas.microsoft.com/office/powerpoint/2010/main" val="4469753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4 SOBRE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84656"/>
            <a:ext cx="9643800" cy="464182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Imagina que estás desarrollando un sistema de facturación para una tienda en línea. Inicialmente, solo se aplica el impuesto IVA 19%, pero en el futuro quiere agregarse nuevos tipos de impuestos (ICA 10%, e IVASALUDABLE 5%). El impuesto es </a:t>
            </a:r>
            <a:r>
              <a:rPr lang="es-CO" sz="2200" dirty="0" err="1">
                <a:latin typeface="Arial Narrow"/>
                <a:ea typeface="Arial Narrow"/>
                <a:cs typeface="Arial Narrow"/>
                <a:sym typeface="Arial Narrow"/>
              </a:rPr>
              <a:t>dinamico</a:t>
            </a:r>
            <a:r>
              <a:rPr lang="es-CO" sz="2200" dirty="0">
                <a:latin typeface="Arial Narrow"/>
                <a:ea typeface="Arial Narrow"/>
                <a:cs typeface="Arial Narrow"/>
                <a:sym typeface="Arial Narrow"/>
              </a:rPr>
              <a:t> puede cambiar en cualquier momento.</a:t>
            </a:r>
          </a:p>
          <a:p>
            <a:pPr indent="0">
              <a:lnSpc>
                <a:spcPct val="100000"/>
              </a:lnSpc>
              <a:buNone/>
            </a:pPr>
            <a:r>
              <a:rPr lang="es-CO" sz="2200" dirty="0">
                <a:latin typeface="Arial Narrow"/>
                <a:ea typeface="Arial Narrow"/>
                <a:cs typeface="Arial Narrow"/>
                <a:sym typeface="Arial Narrow"/>
              </a:rPr>
              <a:t>Clases para tener en cuenta.</a:t>
            </a:r>
          </a:p>
          <a:p>
            <a:pPr indent="0">
              <a:lnSpc>
                <a:spcPct val="100000"/>
              </a:lnSpc>
              <a:buNone/>
            </a:pPr>
            <a:r>
              <a:rPr lang="es-CO" sz="2200" dirty="0">
                <a:latin typeface="Arial Narrow"/>
                <a:ea typeface="Arial Narrow"/>
                <a:cs typeface="Arial Narrow"/>
                <a:sym typeface="Arial Narrow"/>
              </a:rPr>
              <a:t>Calculo: Clase abstracta que va a tener como atributo el producto, cantidad y precio.</a:t>
            </a:r>
          </a:p>
          <a:p>
            <a:pPr indent="0">
              <a:lnSpc>
                <a:spcPct val="100000"/>
              </a:lnSpc>
              <a:buNone/>
            </a:pPr>
            <a:r>
              <a:rPr lang="es-CO" sz="2200" dirty="0" err="1">
                <a:latin typeface="Arial Narrow"/>
                <a:ea typeface="Arial Narrow"/>
                <a:cs typeface="Arial Narrow"/>
                <a:sym typeface="Arial Narrow"/>
              </a:rPr>
              <a:t>CalculoImpuestoIva</a:t>
            </a:r>
            <a:r>
              <a:rPr lang="es-CO" sz="2200" dirty="0">
                <a:latin typeface="Arial Narrow"/>
                <a:ea typeface="Arial Narrow"/>
                <a:cs typeface="Arial Narrow"/>
                <a:sym typeface="Arial Narrow"/>
              </a:rPr>
              <a:t>: Clase que va a calcular el impuesto por </a:t>
            </a:r>
            <a:r>
              <a:rPr lang="es-CO" sz="2200" dirty="0" err="1">
                <a:latin typeface="Arial Narrow"/>
                <a:ea typeface="Arial Narrow"/>
                <a:cs typeface="Arial Narrow"/>
                <a:sym typeface="Arial Narrow"/>
              </a:rPr>
              <a:t>iva</a:t>
            </a:r>
            <a:r>
              <a:rPr lang="es-CO" sz="2200" dirty="0">
                <a:latin typeface="Arial Narrow"/>
                <a:ea typeface="Arial Narrow"/>
                <a:cs typeface="Arial Narrow"/>
                <a:sym typeface="Arial Narrow"/>
              </a:rPr>
              <a:t> y tiene un atributo fijo del valor del impuesto.</a:t>
            </a:r>
          </a:p>
          <a:p>
            <a:pPr indent="0">
              <a:lnSpc>
                <a:spcPct val="100000"/>
              </a:lnSpc>
              <a:buNone/>
            </a:pPr>
            <a:r>
              <a:rPr lang="es-CO" sz="2200" dirty="0" err="1">
                <a:latin typeface="Arial Narrow"/>
                <a:ea typeface="Arial Narrow"/>
                <a:cs typeface="Arial Narrow"/>
                <a:sym typeface="Arial Narrow"/>
              </a:rPr>
              <a:t>CalculoImpuestoReteIva</a:t>
            </a:r>
            <a:r>
              <a:rPr lang="es-CO" sz="2200" dirty="0">
                <a:latin typeface="Arial Narrow"/>
                <a:ea typeface="Arial Narrow"/>
                <a:cs typeface="Arial Narrow"/>
                <a:sym typeface="Arial Narrow"/>
              </a:rPr>
              <a:t>: Clase que va a calcular el impuesto por rete </a:t>
            </a:r>
            <a:r>
              <a:rPr lang="es-CO" sz="2200" dirty="0" err="1">
                <a:latin typeface="Arial Narrow"/>
                <a:ea typeface="Arial Narrow"/>
                <a:cs typeface="Arial Narrow"/>
                <a:sym typeface="Arial Narrow"/>
              </a:rPr>
              <a:t>iva</a:t>
            </a:r>
            <a:r>
              <a:rPr lang="es-CO" sz="2200" dirty="0">
                <a:latin typeface="Arial Narrow"/>
                <a:ea typeface="Arial Narrow"/>
                <a:cs typeface="Arial Narrow"/>
                <a:sym typeface="Arial Narrow"/>
              </a:rPr>
              <a:t>.</a:t>
            </a:r>
          </a:p>
          <a:p>
            <a:pPr indent="0">
              <a:lnSpc>
                <a:spcPct val="100000"/>
              </a:lnSpc>
              <a:buNone/>
            </a:pPr>
            <a:r>
              <a:rPr lang="es-CO" sz="2200" dirty="0" err="1">
                <a:latin typeface="Arial Narrow"/>
                <a:ea typeface="Arial Narrow"/>
                <a:cs typeface="Arial Narrow"/>
                <a:sym typeface="Arial Narrow"/>
              </a:rPr>
              <a:t>CaluloImpuestoSaludable</a:t>
            </a:r>
            <a:r>
              <a:rPr lang="es-CO" sz="2200" dirty="0">
                <a:latin typeface="Arial Narrow"/>
                <a:ea typeface="Arial Narrow"/>
                <a:cs typeface="Arial Narrow"/>
                <a:sym typeface="Arial Narrow"/>
              </a:rPr>
              <a:t>: Clase que va a calcular el impuesto por salud.</a:t>
            </a:r>
          </a:p>
          <a:p>
            <a:pPr indent="0">
              <a:lnSpc>
                <a:spcPct val="100000"/>
              </a:lnSpc>
              <a:buNone/>
            </a:pPr>
            <a:r>
              <a:rPr lang="es-CO" sz="2200" dirty="0">
                <a:latin typeface="Arial Narrow"/>
                <a:ea typeface="Arial Narrow"/>
                <a:cs typeface="Arial Narrow"/>
                <a:sym typeface="Arial Narrow"/>
              </a:rPr>
              <a:t>Factura: La que hará el cálculo a un impuesto correspondiente.</a:t>
            </a:r>
          </a:p>
          <a:p>
            <a:pPr indent="0">
              <a:lnSpc>
                <a:spcPct val="100000"/>
              </a:lnSpc>
              <a:buNone/>
            </a:pPr>
            <a:endParaRPr lang="es-CO" sz="2200" dirty="0">
              <a:latin typeface="Arial Narrow"/>
              <a:ea typeface="Arial Narrow"/>
              <a:cs typeface="Arial Narrow"/>
              <a:sym typeface="Arial Narrow"/>
            </a:endParaRP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41392774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4 SOBRE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FA949060-5374-75BA-EF1A-3F5042B12A0C}"/>
              </a:ext>
            </a:extLst>
          </p:cNvPr>
          <p:cNvPicPr>
            <a:picLocks noChangeAspect="1"/>
          </p:cNvPicPr>
          <p:nvPr/>
        </p:nvPicPr>
        <p:blipFill>
          <a:blip r:embed="rId3"/>
          <a:stretch>
            <a:fillRect/>
          </a:stretch>
        </p:blipFill>
        <p:spPr>
          <a:xfrm>
            <a:off x="4008501" y="1577973"/>
            <a:ext cx="3251835" cy="5205852"/>
          </a:xfrm>
          <a:prstGeom prst="rect">
            <a:avLst/>
          </a:prstGeom>
        </p:spPr>
      </p:pic>
    </p:spTree>
    <p:extLst>
      <p:ext uri="{BB962C8B-B14F-4D97-AF65-F5344CB8AC3E}">
        <p14:creationId xmlns:p14="http://schemas.microsoft.com/office/powerpoint/2010/main" val="27797396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LISKOV SUBSTITUTION PRINCIPLE (LSP)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de Sustitución de </a:t>
            </a:r>
            <a:r>
              <a:rPr lang="es-CO" sz="2400" dirty="0" err="1">
                <a:latin typeface="Arial Narrow"/>
                <a:ea typeface="Arial Narrow"/>
                <a:cs typeface="Arial Narrow"/>
                <a:sym typeface="Arial Narrow"/>
              </a:rPr>
              <a:t>Liskov</a:t>
            </a:r>
            <a:r>
              <a:rPr lang="es-CO" sz="2400" dirty="0">
                <a:latin typeface="Arial Narrow"/>
                <a:ea typeface="Arial Narrow"/>
                <a:cs typeface="Arial Narrow"/>
                <a:sym typeface="Arial Narrow"/>
              </a:rPr>
              <a:t> (LSP) es uno de los cinco principios SOLID de la programación orientada a objetos. Establece que si S es un subtipo de T, entonces los objetos de tipo T pueden ser reemplazados por objetos de tipo S (subtipos) sin que se altere la corrección del programa. En otras palabras, una subclase debe ser utilizable en cualquier lugar donde se espera la clase base sin que se produzcan errores inesperados.</a:t>
            </a:r>
          </a:p>
        </p:txBody>
      </p:sp>
    </p:spTree>
    <p:extLst>
      <p:ext uri="{BB962C8B-B14F-4D97-AF65-F5344CB8AC3E}">
        <p14:creationId xmlns:p14="http://schemas.microsoft.com/office/powerpoint/2010/main" val="1752386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IMPORTANTES DEL LSP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Herencia correcta: El LSP garantiza que la herencia se utilice de manera adecuada, asegurando que las subclases sean verdaderamente extensiones de sus superclases.</a:t>
            </a:r>
          </a:p>
          <a:p>
            <a:pPr marL="800100">
              <a:lnSpc>
                <a:spcPct val="100000"/>
              </a:lnSpc>
            </a:pPr>
            <a:r>
              <a:rPr lang="es-CO" sz="2400" dirty="0">
                <a:latin typeface="Arial Narrow"/>
                <a:ea typeface="Arial Narrow"/>
                <a:cs typeface="Arial Narrow"/>
                <a:sym typeface="Arial Narrow"/>
              </a:rPr>
              <a:t>Mayor robustez: Al cumplir con el LSP, se reduce la probabilidad de errores en tiempo de ejecución relacionados con la sustitución de objetos.</a:t>
            </a:r>
          </a:p>
          <a:p>
            <a:pPr marL="800100">
              <a:lnSpc>
                <a:spcPct val="100000"/>
              </a:lnSpc>
            </a:pPr>
            <a:r>
              <a:rPr lang="es-CO" sz="2400" dirty="0">
                <a:latin typeface="Arial Narrow"/>
                <a:ea typeface="Arial Narrow"/>
                <a:cs typeface="Arial Narrow"/>
                <a:sym typeface="Arial Narrow"/>
              </a:rPr>
              <a:t>Facilita el mantenimiento: Un código que adhiere al LSP es más fácil de mantener y extender, ya que las subclases pueden ser utilizadas de forma intercambiable.</a:t>
            </a:r>
          </a:p>
        </p:txBody>
      </p:sp>
    </p:spTree>
    <p:extLst>
      <p:ext uri="{BB962C8B-B14F-4D97-AF65-F5344CB8AC3E}">
        <p14:creationId xmlns:p14="http://schemas.microsoft.com/office/powerpoint/2010/main" val="6229858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CUMPLIR CON EL LSP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Invariantes: Los invariantes de la clase deben mantenerse en todas las subclases.</a:t>
            </a:r>
          </a:p>
          <a:p>
            <a:pPr marL="800100">
              <a:lnSpc>
                <a:spcPct val="100000"/>
              </a:lnSpc>
            </a:pPr>
            <a:r>
              <a:rPr lang="es-CO" sz="2400" dirty="0">
                <a:latin typeface="Arial Narrow"/>
                <a:ea typeface="Arial Narrow"/>
                <a:cs typeface="Arial Narrow"/>
                <a:sym typeface="Arial Narrow"/>
              </a:rPr>
              <a:t>Tipos de retorno: El tipo de retorno de un método en la subclase debe ser compatible con el tipo de retorno del método correspondiente en la superclase.</a:t>
            </a:r>
          </a:p>
        </p:txBody>
      </p:sp>
    </p:spTree>
    <p:extLst>
      <p:ext uri="{BB962C8B-B14F-4D97-AF65-F5344CB8AC3E}">
        <p14:creationId xmlns:p14="http://schemas.microsoft.com/office/powerpoint/2010/main" val="20428697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LSP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 name="Google Shape;104;p2">
            <a:extLst>
              <a:ext uri="{FF2B5EF4-FFF2-40B4-BE49-F238E27FC236}">
                <a16:creationId xmlns:a16="http://schemas.microsoft.com/office/drawing/2014/main" id="{CB74C6AF-5CC2-690A-12F6-8F3D12245222}"/>
              </a:ext>
            </a:extLst>
          </p:cNvPr>
          <p:cNvSpPr txBox="1">
            <a:spLocks noGrp="1"/>
          </p:cNvSpPr>
          <p:nvPr>
            <p:ph type="body" idx="1"/>
          </p:nvPr>
        </p:nvSpPr>
        <p:spPr>
          <a:xfrm>
            <a:off x="4969302" y="2410182"/>
            <a:ext cx="6360114" cy="349684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Rompe el LSP.</a:t>
            </a:r>
          </a:p>
          <a:p>
            <a:pPr indent="0">
              <a:lnSpc>
                <a:spcPct val="100000"/>
              </a:lnSpc>
              <a:buNone/>
            </a:pPr>
            <a:r>
              <a:rPr lang="es-CO" sz="1800" dirty="0">
                <a:latin typeface="Arial Narrow"/>
                <a:ea typeface="Arial Narrow"/>
                <a:cs typeface="Arial Narrow"/>
                <a:sym typeface="Arial Narrow"/>
              </a:rPr>
              <a:t>Aunque un cuadrado es un tipo de rectángulo, cambiar la longitud de un lado de un "cuadrado" también cambia la otra, lo que contradice la propiedad de un rectángulo de tener lados independientes. Si intentamos tratar un cuadrado como un rectángulo genérico y modificamos uno de sus lados, estaríamos alterando la invariante de que todos los lados de un cuadrado deben ser iguales.</a:t>
            </a:r>
          </a:p>
        </p:txBody>
      </p:sp>
      <p:pic>
        <p:nvPicPr>
          <p:cNvPr id="3" name="Imagen 2">
            <a:extLst>
              <a:ext uri="{FF2B5EF4-FFF2-40B4-BE49-F238E27FC236}">
                <a16:creationId xmlns:a16="http://schemas.microsoft.com/office/drawing/2014/main" id="{C074937E-4FE4-403A-2EA3-F28A2AC95910}"/>
              </a:ext>
            </a:extLst>
          </p:cNvPr>
          <p:cNvPicPr>
            <a:picLocks noChangeAspect="1"/>
          </p:cNvPicPr>
          <p:nvPr/>
        </p:nvPicPr>
        <p:blipFill>
          <a:blip r:embed="rId3"/>
          <a:stretch>
            <a:fillRect/>
          </a:stretch>
        </p:blipFill>
        <p:spPr>
          <a:xfrm>
            <a:off x="980750" y="1692857"/>
            <a:ext cx="3352800" cy="4781550"/>
          </a:xfrm>
          <a:prstGeom prst="rect">
            <a:avLst/>
          </a:prstGeom>
        </p:spPr>
      </p:pic>
    </p:spTree>
    <p:extLst>
      <p:ext uri="{BB962C8B-B14F-4D97-AF65-F5344CB8AC3E}">
        <p14:creationId xmlns:p14="http://schemas.microsoft.com/office/powerpoint/2010/main" val="42458008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EJEMPLO DE LSP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 name="Google Shape;104;p2">
            <a:extLst>
              <a:ext uri="{FF2B5EF4-FFF2-40B4-BE49-F238E27FC236}">
                <a16:creationId xmlns:a16="http://schemas.microsoft.com/office/drawing/2014/main" id="{CB74C6AF-5CC2-690A-12F6-8F3D12245222}"/>
              </a:ext>
            </a:extLst>
          </p:cNvPr>
          <p:cNvSpPr txBox="1">
            <a:spLocks noGrp="1"/>
          </p:cNvSpPr>
          <p:nvPr>
            <p:ph type="body" idx="1"/>
          </p:nvPr>
        </p:nvSpPr>
        <p:spPr>
          <a:xfrm>
            <a:off x="4969302" y="2410182"/>
            <a:ext cx="6360114" cy="271438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Respeta el LSP</a:t>
            </a:r>
          </a:p>
          <a:p>
            <a:pPr indent="0">
              <a:lnSpc>
                <a:spcPct val="100000"/>
              </a:lnSpc>
              <a:buNone/>
            </a:pPr>
            <a:r>
              <a:rPr lang="es-CO" sz="1800" dirty="0">
                <a:latin typeface="Arial Narrow"/>
                <a:ea typeface="Arial Narrow"/>
                <a:cs typeface="Arial Narrow"/>
                <a:sym typeface="Arial Narrow"/>
              </a:rPr>
              <a:t>En esta versión, Cuadrado no hereda de </a:t>
            </a:r>
            <a:r>
              <a:rPr lang="es-CO" sz="1800" dirty="0" err="1">
                <a:latin typeface="Arial Narrow"/>
                <a:ea typeface="Arial Narrow"/>
                <a:cs typeface="Arial Narrow"/>
                <a:sym typeface="Arial Narrow"/>
              </a:rPr>
              <a:t>Rectangulo</a:t>
            </a:r>
            <a:r>
              <a:rPr lang="es-CO" sz="1800" dirty="0">
                <a:latin typeface="Arial Narrow"/>
                <a:ea typeface="Arial Narrow"/>
                <a:cs typeface="Arial Narrow"/>
                <a:sym typeface="Arial Narrow"/>
              </a:rPr>
              <a:t>. Ambos heredan directamente de Forma. Esto evita la relación incorrecta entre los conceptos de rectángulo y cuadrado. Aunque ambos pueden calcular el área, no comparten la misma implementación ni las mismas invariantes.</a:t>
            </a:r>
          </a:p>
        </p:txBody>
      </p:sp>
      <p:pic>
        <p:nvPicPr>
          <p:cNvPr id="4" name="Imagen 3">
            <a:extLst>
              <a:ext uri="{FF2B5EF4-FFF2-40B4-BE49-F238E27FC236}">
                <a16:creationId xmlns:a16="http://schemas.microsoft.com/office/drawing/2014/main" id="{028F0192-EB17-54E0-5C18-5B0F1A86A123}"/>
              </a:ext>
            </a:extLst>
          </p:cNvPr>
          <p:cNvPicPr>
            <a:picLocks noChangeAspect="1"/>
          </p:cNvPicPr>
          <p:nvPr/>
        </p:nvPicPr>
        <p:blipFill>
          <a:blip r:embed="rId3"/>
          <a:stretch>
            <a:fillRect/>
          </a:stretch>
        </p:blipFill>
        <p:spPr>
          <a:xfrm>
            <a:off x="2079239" y="1623797"/>
            <a:ext cx="2712217" cy="3585381"/>
          </a:xfrm>
          <a:prstGeom prst="rect">
            <a:avLst/>
          </a:prstGeom>
        </p:spPr>
      </p:pic>
      <p:pic>
        <p:nvPicPr>
          <p:cNvPr id="3" name="Imagen 2">
            <a:extLst>
              <a:ext uri="{FF2B5EF4-FFF2-40B4-BE49-F238E27FC236}">
                <a16:creationId xmlns:a16="http://schemas.microsoft.com/office/drawing/2014/main" id="{943D9DA0-1E81-7127-1304-229BA70E1AAC}"/>
              </a:ext>
            </a:extLst>
          </p:cNvPr>
          <p:cNvPicPr>
            <a:picLocks noChangeAspect="1"/>
          </p:cNvPicPr>
          <p:nvPr/>
        </p:nvPicPr>
        <p:blipFill>
          <a:blip r:embed="rId4"/>
          <a:stretch>
            <a:fillRect/>
          </a:stretch>
        </p:blipFill>
        <p:spPr>
          <a:xfrm>
            <a:off x="1020835" y="5263706"/>
            <a:ext cx="5185791" cy="1517205"/>
          </a:xfrm>
          <a:prstGeom prst="rect">
            <a:avLst/>
          </a:prstGeom>
        </p:spPr>
      </p:pic>
    </p:spTree>
    <p:extLst>
      <p:ext uri="{BB962C8B-B14F-4D97-AF65-F5344CB8AC3E}">
        <p14:creationId xmlns:p14="http://schemas.microsoft.com/office/powerpoint/2010/main" val="22437384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5 DE LSP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981118" cy="373260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Tenemos un sistema de inventario que gestiona diferentes tipos de productos: productos físicos y productos digitales. Ambos tienen atributos comunes como nombre, precio y cantidad, pero también atributos específicos (por ejemplo, peso para los productos físicos y tamaño del archivo para los productos digitales).</a:t>
            </a:r>
          </a:p>
          <a:p>
            <a:pPr indent="0">
              <a:lnSpc>
                <a:spcPct val="100000"/>
              </a:lnSpc>
              <a:buNone/>
            </a:pPr>
            <a:r>
              <a:rPr lang="es-CO" sz="1800" dirty="0">
                <a:latin typeface="Arial Narrow"/>
                <a:ea typeface="Arial Narrow"/>
                <a:cs typeface="Arial Narrow"/>
                <a:sym typeface="Arial Narrow"/>
              </a:rPr>
              <a:t>Clase Producto: Contiene los atributos nombre, precio y cantidad; y un método para calcular el costo total.</a:t>
            </a:r>
          </a:p>
          <a:p>
            <a:pPr indent="0">
              <a:lnSpc>
                <a:spcPct val="100000"/>
              </a:lnSpc>
              <a:buNone/>
            </a:pPr>
            <a:r>
              <a:rPr lang="es-CO" sz="1800" dirty="0">
                <a:latin typeface="Arial Narrow"/>
                <a:ea typeface="Arial Narrow"/>
                <a:cs typeface="Arial Narrow"/>
                <a:sym typeface="Arial Narrow"/>
              </a:rPr>
              <a:t>Clase Producto Físico: Tiene el atributo peso con la sobreescritura del calcular costo total.</a:t>
            </a:r>
          </a:p>
          <a:p>
            <a:pPr indent="0">
              <a:lnSpc>
                <a:spcPct val="100000"/>
              </a:lnSpc>
              <a:buNone/>
            </a:pPr>
            <a:r>
              <a:rPr lang="es-CO" sz="1800" dirty="0">
                <a:latin typeface="Arial Narrow"/>
                <a:ea typeface="Arial Narrow"/>
                <a:cs typeface="Arial Narrow"/>
                <a:sym typeface="Arial Narrow"/>
              </a:rPr>
              <a:t>Clase Producto Digital: Tiene un atributo de tamaño del archivo y la sobreescritura del calcular costo total.</a:t>
            </a:r>
          </a:p>
          <a:p>
            <a:pPr indent="0">
              <a:lnSpc>
                <a:spcPct val="100000"/>
              </a:lnSpc>
              <a:buNone/>
            </a:pPr>
            <a:r>
              <a:rPr lang="es-CO" sz="1800" dirty="0">
                <a:latin typeface="Arial Narrow"/>
                <a:ea typeface="Arial Narrow"/>
                <a:cs typeface="Arial Narrow"/>
                <a:sym typeface="Arial Narrow"/>
              </a:rPr>
              <a:t>Clase Productos Mixtos: Tiene el atributo peso y tamaño del archivo con la sobreescritura del calcular costo total.</a:t>
            </a:r>
          </a:p>
          <a:p>
            <a:pPr indent="0">
              <a:lnSpc>
                <a:spcPct val="100000"/>
              </a:lnSpc>
              <a:buNone/>
            </a:pPr>
            <a:r>
              <a:rPr lang="es-CO" sz="1800" dirty="0">
                <a:latin typeface="Arial Narrow"/>
                <a:ea typeface="Arial Narrow"/>
                <a:cs typeface="Arial Narrow"/>
                <a:sym typeface="Arial Narrow"/>
              </a:rPr>
              <a:t>Incluir la funcionalidad de </a:t>
            </a:r>
            <a:r>
              <a:rPr lang="es-CO" sz="1800" dirty="0" err="1">
                <a:latin typeface="Arial Narrow"/>
                <a:ea typeface="Arial Narrow"/>
                <a:cs typeface="Arial Narrow"/>
                <a:sym typeface="Arial Narrow"/>
              </a:rPr>
              <a:t>enviarPorCorreo</a:t>
            </a:r>
            <a:r>
              <a:rPr lang="es-CO" sz="1800" dirty="0">
                <a:latin typeface="Arial Narrow"/>
                <a:ea typeface="Arial Narrow"/>
                <a:cs typeface="Arial Narrow"/>
                <a:sym typeface="Arial Narrow"/>
              </a:rPr>
              <a:t> solamente para productos Físicos y Mixtos sin romper ninguno de los principios SOLID.</a:t>
            </a:r>
          </a:p>
        </p:txBody>
      </p:sp>
    </p:spTree>
    <p:extLst>
      <p:ext uri="{BB962C8B-B14F-4D97-AF65-F5344CB8AC3E}">
        <p14:creationId xmlns:p14="http://schemas.microsoft.com/office/powerpoint/2010/main" val="10166722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DEL TALLER 5 DE LSP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D5301391-61A2-7B52-53DA-664A2CEDD0A2}"/>
              </a:ext>
            </a:extLst>
          </p:cNvPr>
          <p:cNvPicPr>
            <a:picLocks noChangeAspect="1"/>
          </p:cNvPicPr>
          <p:nvPr/>
        </p:nvPicPr>
        <p:blipFill>
          <a:blip r:embed="rId3"/>
          <a:stretch>
            <a:fillRect/>
          </a:stretch>
        </p:blipFill>
        <p:spPr>
          <a:xfrm>
            <a:off x="982409" y="1770102"/>
            <a:ext cx="4412682" cy="4600789"/>
          </a:xfrm>
          <a:prstGeom prst="rect">
            <a:avLst/>
          </a:prstGeom>
        </p:spPr>
      </p:pic>
      <p:pic>
        <p:nvPicPr>
          <p:cNvPr id="5" name="Imagen 4">
            <a:extLst>
              <a:ext uri="{FF2B5EF4-FFF2-40B4-BE49-F238E27FC236}">
                <a16:creationId xmlns:a16="http://schemas.microsoft.com/office/drawing/2014/main" id="{BBA334C5-161C-587D-ACC5-FD6B735D0489}"/>
              </a:ext>
            </a:extLst>
          </p:cNvPr>
          <p:cNvPicPr>
            <a:picLocks noChangeAspect="1"/>
          </p:cNvPicPr>
          <p:nvPr/>
        </p:nvPicPr>
        <p:blipFill>
          <a:blip r:embed="rId4"/>
          <a:stretch>
            <a:fillRect/>
          </a:stretch>
        </p:blipFill>
        <p:spPr>
          <a:xfrm>
            <a:off x="5984176" y="2594121"/>
            <a:ext cx="4448175" cy="1476375"/>
          </a:xfrm>
          <a:prstGeom prst="rect">
            <a:avLst/>
          </a:prstGeom>
        </p:spPr>
      </p:pic>
    </p:spTree>
    <p:extLst>
      <p:ext uri="{BB962C8B-B14F-4D97-AF65-F5344CB8AC3E}">
        <p14:creationId xmlns:p14="http://schemas.microsoft.com/office/powerpoint/2010/main" val="736376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s-CO" sz="3000" dirty="0">
                <a:solidFill>
                  <a:srgbClr val="757070"/>
                </a:solidFill>
                <a:latin typeface="Trebuchet MS"/>
                <a:ea typeface="Trebuchet MS"/>
                <a:cs typeface="Trebuchet MS"/>
                <a:sym typeface="Trebuchet MS"/>
              </a:rPr>
              <a:t>CERTIFICACIONES</a:t>
            </a:r>
            <a:endParaRPr sz="3000" dirty="0">
              <a:solidFill>
                <a:srgbClr val="757070"/>
              </a:solidFill>
              <a:latin typeface="Trebuchet MS"/>
              <a:ea typeface="Trebuchet MS"/>
              <a:cs typeface="Trebuchet MS"/>
              <a:sym typeface="Trebuchet MS"/>
            </a:endParaRPr>
          </a:p>
        </p:txBody>
      </p:sp>
      <p:sp>
        <p:nvSpPr>
          <p:cNvPr id="112" name="Google Shape;11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s-CO"/>
              <a:t>4</a:t>
            </a:fld>
            <a:endParaRPr/>
          </a:p>
        </p:txBody>
      </p:sp>
      <p:sp>
        <p:nvSpPr>
          <p:cNvPr id="113" name="Google Shape;113;p26"/>
          <p:cNvSpPr/>
          <p:nvPr/>
        </p:nvSpPr>
        <p:spPr>
          <a:xfrm>
            <a:off x="926592" y="1446387"/>
            <a:ext cx="3843131" cy="45719"/>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7052B0C0-0655-178F-25B8-3BD3E31BDA3A}"/>
              </a:ext>
            </a:extLst>
          </p:cNvPr>
          <p:cNvPicPr>
            <a:picLocks noChangeAspect="1"/>
          </p:cNvPicPr>
          <p:nvPr/>
        </p:nvPicPr>
        <p:blipFill>
          <a:blip r:embed="rId3"/>
          <a:stretch>
            <a:fillRect/>
          </a:stretch>
        </p:blipFill>
        <p:spPr>
          <a:xfrm>
            <a:off x="3447694" y="1690688"/>
            <a:ext cx="5296611" cy="4966677"/>
          </a:xfrm>
          <a:prstGeom prst="rect">
            <a:avLst/>
          </a:prstGeom>
        </p:spPr>
      </p:pic>
    </p:spTree>
    <p:extLst>
      <p:ext uri="{BB962C8B-B14F-4D97-AF65-F5344CB8AC3E}">
        <p14:creationId xmlns:p14="http://schemas.microsoft.com/office/powerpoint/2010/main" val="25128082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INTERFACE SEGREGATION PRINCIPLE (ISP)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de Segregación de Interfaz (ISP) es uno de los principios SOLID en la programación orientada a objetos. Establece que muchas interfaces específicas (clientes) no deberían verse obligadas a depender de métodos que no usan. En otras palabras, las interfaces deben ser lo más específicas posibles, evitando así acoplar a los clientes a funcionalidades que no necesitan.</a:t>
            </a:r>
          </a:p>
        </p:txBody>
      </p:sp>
    </p:spTree>
    <p:extLst>
      <p:ext uri="{BB962C8B-B14F-4D97-AF65-F5344CB8AC3E}">
        <p14:creationId xmlns:p14="http://schemas.microsoft.com/office/powerpoint/2010/main" val="24627814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IMPORTANTES DEL ISP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Menor acoplamiento: Al crear interfaces más específicas, se reduce la dependencia entre clases, lo que facilita los cambios y la evolución del sistema.</a:t>
            </a:r>
          </a:p>
          <a:p>
            <a:pPr marL="800100">
              <a:lnSpc>
                <a:spcPct val="100000"/>
              </a:lnSpc>
            </a:pPr>
            <a:r>
              <a:rPr lang="es-CO" sz="2400" dirty="0">
                <a:latin typeface="Arial Narrow"/>
                <a:ea typeface="Arial Narrow"/>
                <a:cs typeface="Arial Narrow"/>
                <a:sym typeface="Arial Narrow"/>
              </a:rPr>
              <a:t>Mayor cohesión: Las interfaces se vuelven más cohesivas, ya que cada una se enfoca en un conjunto específico de responsabilidades.</a:t>
            </a:r>
          </a:p>
          <a:p>
            <a:pPr marL="800100">
              <a:lnSpc>
                <a:spcPct val="100000"/>
              </a:lnSpc>
            </a:pPr>
            <a:r>
              <a:rPr lang="es-CO" sz="2400" dirty="0">
                <a:latin typeface="Arial Narrow"/>
                <a:ea typeface="Arial Narrow"/>
                <a:cs typeface="Arial Narrow"/>
                <a:sym typeface="Arial Narrow"/>
              </a:rPr>
              <a:t>Mejor reutilización: Las interfaces más pequeñas son más fáciles de reutilizar en diferentes contextos.</a:t>
            </a:r>
          </a:p>
          <a:p>
            <a:pPr marL="800100">
              <a:lnSpc>
                <a:spcPct val="100000"/>
              </a:lnSpc>
            </a:pPr>
            <a:r>
              <a:rPr lang="es-CO" sz="2400" dirty="0">
                <a:latin typeface="Arial Narrow"/>
                <a:ea typeface="Arial Narrow"/>
                <a:cs typeface="Arial Narrow"/>
                <a:sym typeface="Arial Narrow"/>
              </a:rPr>
              <a:t>Facilita las pruebas: Al tener interfaces más simples, es más sencillo escribir pruebas unitarias.</a:t>
            </a:r>
          </a:p>
        </p:txBody>
      </p:sp>
    </p:spTree>
    <p:extLst>
      <p:ext uri="{BB962C8B-B14F-4D97-AF65-F5344CB8AC3E}">
        <p14:creationId xmlns:p14="http://schemas.microsoft.com/office/powerpoint/2010/main" val="35698506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SE PUEDE ROMPER EL ISP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278507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Se corrompe el ISP cuando una interfaz define métodos que no son necesarios para todos los clientes que la implementan. Esto crea una "interfaz gorda" que obliga a las clases a implementar métodos que no utilizan, lo que aumenta el acoplamiento y dificulta la reutilización.</a:t>
            </a:r>
          </a:p>
        </p:txBody>
      </p:sp>
    </p:spTree>
    <p:extLst>
      <p:ext uri="{BB962C8B-B14F-4D97-AF65-F5344CB8AC3E}">
        <p14:creationId xmlns:p14="http://schemas.microsoft.com/office/powerpoint/2010/main" val="14986740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LA ISP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 name="Google Shape;104;p2">
            <a:extLst>
              <a:ext uri="{FF2B5EF4-FFF2-40B4-BE49-F238E27FC236}">
                <a16:creationId xmlns:a16="http://schemas.microsoft.com/office/drawing/2014/main" id="{85314EB9-3CF6-AB60-5630-74BB6D50EBEF}"/>
              </a:ext>
            </a:extLst>
          </p:cNvPr>
          <p:cNvSpPr txBox="1">
            <a:spLocks noGrp="1"/>
          </p:cNvSpPr>
          <p:nvPr>
            <p:ph type="body" idx="1"/>
          </p:nvPr>
        </p:nvSpPr>
        <p:spPr>
          <a:xfrm>
            <a:off x="854522" y="1686343"/>
            <a:ext cx="9643800" cy="105727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Imaginemos una aplicación de envío de correo electrónico y notificaciones </a:t>
            </a:r>
            <a:r>
              <a:rPr lang="es-CO" sz="2400" dirty="0" err="1">
                <a:latin typeface="Arial Narrow"/>
                <a:ea typeface="Arial Narrow"/>
                <a:cs typeface="Arial Narrow"/>
                <a:sym typeface="Arial Narrow"/>
              </a:rPr>
              <a:t>sms</a:t>
            </a:r>
            <a:r>
              <a:rPr lang="es-CO" sz="2400" dirty="0">
                <a:latin typeface="Arial Narrow"/>
                <a:ea typeface="Arial Narrow"/>
                <a:cs typeface="Arial Narrow"/>
                <a:sym typeface="Arial Narrow"/>
              </a:rPr>
              <a:t>. Una interfaz inicial podría ser:</a:t>
            </a:r>
          </a:p>
        </p:txBody>
      </p:sp>
      <p:sp>
        <p:nvSpPr>
          <p:cNvPr id="10" name="Google Shape;104;p2">
            <a:extLst>
              <a:ext uri="{FF2B5EF4-FFF2-40B4-BE49-F238E27FC236}">
                <a16:creationId xmlns:a16="http://schemas.microsoft.com/office/drawing/2014/main" id="{3CA6DE98-A1FB-81B5-1624-23F017A77BC3}"/>
              </a:ext>
            </a:extLst>
          </p:cNvPr>
          <p:cNvSpPr txBox="1">
            <a:spLocks/>
          </p:cNvSpPr>
          <p:nvPr/>
        </p:nvSpPr>
        <p:spPr>
          <a:xfrm>
            <a:off x="854522" y="2524328"/>
            <a:ext cx="9762672" cy="143330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400" dirty="0">
                <a:latin typeface="Arial Narrow"/>
                <a:ea typeface="Arial Narrow"/>
                <a:cs typeface="Arial Narrow"/>
                <a:sym typeface="Arial Narrow"/>
              </a:rPr>
              <a:t>Una clase </a:t>
            </a:r>
            <a:r>
              <a:rPr lang="es-CO" sz="2400" dirty="0" err="1">
                <a:latin typeface="Arial Narrow"/>
                <a:ea typeface="Arial Narrow"/>
                <a:cs typeface="Arial Narrow"/>
                <a:sym typeface="Arial Narrow"/>
              </a:rPr>
              <a:t>NotificadorCorreo</a:t>
            </a:r>
            <a:r>
              <a:rPr lang="es-CO" sz="2400" dirty="0">
                <a:latin typeface="Arial Narrow"/>
                <a:ea typeface="Arial Narrow"/>
                <a:cs typeface="Arial Narrow"/>
                <a:sym typeface="Arial Narrow"/>
              </a:rPr>
              <a:t> y otra clase </a:t>
            </a:r>
            <a:r>
              <a:rPr lang="es-CO" sz="2400" dirty="0" err="1">
                <a:latin typeface="Arial Narrow"/>
                <a:ea typeface="Arial Narrow"/>
                <a:cs typeface="Arial Narrow"/>
                <a:sym typeface="Arial Narrow"/>
              </a:rPr>
              <a:t>NotificadorSMS</a:t>
            </a:r>
            <a:r>
              <a:rPr lang="es-CO" sz="2400" dirty="0">
                <a:latin typeface="Arial Narrow"/>
                <a:ea typeface="Arial Narrow"/>
                <a:cs typeface="Arial Narrow"/>
                <a:sym typeface="Arial Narrow"/>
              </a:rPr>
              <a:t> implementarían esta interfaz. Sin embargo, </a:t>
            </a:r>
            <a:r>
              <a:rPr lang="es-CO" sz="2400" dirty="0" err="1">
                <a:latin typeface="Arial Narrow"/>
                <a:ea typeface="Arial Narrow"/>
                <a:cs typeface="Arial Narrow"/>
                <a:sym typeface="Arial Narrow"/>
              </a:rPr>
              <a:t>NotificadorCorreo</a:t>
            </a:r>
            <a:r>
              <a:rPr lang="es-CO" sz="2400" dirty="0">
                <a:latin typeface="Arial Narrow"/>
                <a:ea typeface="Arial Narrow"/>
                <a:cs typeface="Arial Narrow"/>
                <a:sym typeface="Arial Narrow"/>
              </a:rPr>
              <a:t> solo necesitaría el método </a:t>
            </a:r>
            <a:r>
              <a:rPr lang="es-CO" sz="2400" dirty="0" err="1">
                <a:latin typeface="Arial Narrow"/>
                <a:ea typeface="Arial Narrow"/>
                <a:cs typeface="Arial Narrow"/>
                <a:sym typeface="Arial Narrow"/>
              </a:rPr>
              <a:t>enviarCorreo</a:t>
            </a:r>
            <a:r>
              <a:rPr lang="es-CO" sz="2400" dirty="0">
                <a:latin typeface="Arial Narrow"/>
                <a:ea typeface="Arial Narrow"/>
                <a:cs typeface="Arial Narrow"/>
                <a:sym typeface="Arial Narrow"/>
              </a:rPr>
              <a:t>, mientras que </a:t>
            </a:r>
            <a:r>
              <a:rPr lang="es-CO" sz="2400" dirty="0" err="1">
                <a:latin typeface="Arial Narrow"/>
                <a:ea typeface="Arial Narrow"/>
                <a:cs typeface="Arial Narrow"/>
                <a:sym typeface="Arial Narrow"/>
              </a:rPr>
              <a:t>NotificadorSMS</a:t>
            </a:r>
            <a:r>
              <a:rPr lang="es-CO" sz="2400" dirty="0">
                <a:latin typeface="Arial Narrow"/>
                <a:ea typeface="Arial Narrow"/>
                <a:cs typeface="Arial Narrow"/>
                <a:sym typeface="Arial Narrow"/>
              </a:rPr>
              <a:t> solo necesita </a:t>
            </a:r>
            <a:r>
              <a:rPr lang="es-CO" sz="2400" dirty="0" err="1">
                <a:latin typeface="Arial Narrow"/>
                <a:ea typeface="Arial Narrow"/>
                <a:cs typeface="Arial Narrow"/>
                <a:sym typeface="Arial Narrow"/>
              </a:rPr>
              <a:t>enviarNotificacionSMS</a:t>
            </a:r>
            <a:endParaRPr lang="es-CO" sz="2400" dirty="0">
              <a:latin typeface="Arial Narrow"/>
              <a:ea typeface="Arial Narrow"/>
              <a:cs typeface="Arial Narrow"/>
              <a:sym typeface="Arial Narrow"/>
            </a:endParaRPr>
          </a:p>
        </p:txBody>
      </p:sp>
      <p:pic>
        <p:nvPicPr>
          <p:cNvPr id="3" name="Imagen 2">
            <a:extLst>
              <a:ext uri="{FF2B5EF4-FFF2-40B4-BE49-F238E27FC236}">
                <a16:creationId xmlns:a16="http://schemas.microsoft.com/office/drawing/2014/main" id="{74045720-3287-A21A-2465-C48E752C9718}"/>
              </a:ext>
            </a:extLst>
          </p:cNvPr>
          <p:cNvPicPr>
            <a:picLocks noChangeAspect="1"/>
          </p:cNvPicPr>
          <p:nvPr/>
        </p:nvPicPr>
        <p:blipFill>
          <a:blip r:embed="rId3"/>
          <a:stretch>
            <a:fillRect/>
          </a:stretch>
        </p:blipFill>
        <p:spPr>
          <a:xfrm>
            <a:off x="2021108" y="4056869"/>
            <a:ext cx="7429500" cy="2724150"/>
          </a:xfrm>
          <a:prstGeom prst="rect">
            <a:avLst/>
          </a:prstGeom>
        </p:spPr>
      </p:pic>
    </p:spTree>
    <p:extLst>
      <p:ext uri="{BB962C8B-B14F-4D97-AF65-F5344CB8AC3E}">
        <p14:creationId xmlns:p14="http://schemas.microsoft.com/office/powerpoint/2010/main" val="22823068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 APLICAR LA ISP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278507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Código más limpio y mantenible: Al tener interfaces más específicas, el código es más fácil de entender y modificar.</a:t>
            </a:r>
          </a:p>
          <a:p>
            <a:pPr marL="800100">
              <a:lnSpc>
                <a:spcPct val="100000"/>
              </a:lnSpc>
            </a:pPr>
            <a:r>
              <a:rPr lang="es-CO" sz="2400" dirty="0">
                <a:latin typeface="Arial Narrow"/>
                <a:ea typeface="Arial Narrow"/>
                <a:cs typeface="Arial Narrow"/>
                <a:sym typeface="Arial Narrow"/>
              </a:rPr>
              <a:t>Mayor flexibilidad: Las clases son más fáciles de adaptar a nuevos requisitos.</a:t>
            </a:r>
          </a:p>
          <a:p>
            <a:pPr marL="800100">
              <a:lnSpc>
                <a:spcPct val="100000"/>
              </a:lnSpc>
            </a:pPr>
            <a:r>
              <a:rPr lang="es-CO" sz="2400" dirty="0">
                <a:latin typeface="Arial Narrow"/>
                <a:ea typeface="Arial Narrow"/>
                <a:cs typeface="Arial Narrow"/>
                <a:sym typeface="Arial Narrow"/>
              </a:rPr>
              <a:t>Menor riesgo de errores: Al reducir el acoplamiento, se disminuyen las posibilidades de introducir errores al realizar cambios.</a:t>
            </a:r>
          </a:p>
        </p:txBody>
      </p:sp>
    </p:spTree>
    <p:extLst>
      <p:ext uri="{BB962C8B-B14F-4D97-AF65-F5344CB8AC3E}">
        <p14:creationId xmlns:p14="http://schemas.microsoft.com/office/powerpoint/2010/main" val="4064515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6 SOBRE LA ISP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39056"/>
            <a:ext cx="9643800" cy="354787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Imagina que tenemos una aplicación de gestión de una librería.</a:t>
            </a:r>
          </a:p>
          <a:p>
            <a:pPr indent="0">
              <a:lnSpc>
                <a:spcPct val="100000"/>
              </a:lnSpc>
              <a:buNone/>
            </a:pPr>
            <a:r>
              <a:rPr lang="es-CO" sz="1800" dirty="0">
                <a:latin typeface="Arial Narrow"/>
                <a:ea typeface="Arial Narrow"/>
                <a:cs typeface="Arial Narrow"/>
                <a:sym typeface="Arial Narrow"/>
              </a:rPr>
              <a:t>Esta interfaz se utiliza para representar tanto libros como </a:t>
            </a:r>
            <a:r>
              <a:rPr lang="es-CO" sz="1800" dirty="0" err="1">
                <a:latin typeface="Arial Narrow"/>
                <a:ea typeface="Arial Narrow"/>
                <a:cs typeface="Arial Narrow"/>
                <a:sym typeface="Arial Narrow"/>
              </a:rPr>
              <a:t>DVDs</a:t>
            </a:r>
            <a:r>
              <a:rPr lang="es-CO" sz="1800" dirty="0">
                <a:latin typeface="Arial Narrow"/>
                <a:ea typeface="Arial Narrow"/>
                <a:cs typeface="Arial Narrow"/>
                <a:sym typeface="Arial Narrow"/>
              </a:rPr>
              <a:t>. Sin embargo, los </a:t>
            </a:r>
            <a:r>
              <a:rPr lang="es-CO" sz="1800" dirty="0" err="1">
                <a:latin typeface="Arial Narrow"/>
                <a:ea typeface="Arial Narrow"/>
                <a:cs typeface="Arial Narrow"/>
                <a:sym typeface="Arial Narrow"/>
              </a:rPr>
              <a:t>DVDs</a:t>
            </a:r>
            <a:r>
              <a:rPr lang="es-CO" sz="1800" dirty="0">
                <a:latin typeface="Arial Narrow"/>
                <a:ea typeface="Arial Narrow"/>
                <a:cs typeface="Arial Narrow"/>
                <a:sym typeface="Arial Narrow"/>
              </a:rPr>
              <a:t> no necesitan los métodos de </a:t>
            </a:r>
            <a:r>
              <a:rPr lang="es-CO" sz="1800" dirty="0" err="1">
                <a:latin typeface="Arial Narrow"/>
                <a:ea typeface="Arial Narrow"/>
                <a:cs typeface="Arial Narrow"/>
                <a:sym typeface="Arial Narrow"/>
              </a:rPr>
              <a:t>renovarPortada</a:t>
            </a:r>
            <a:r>
              <a:rPr lang="es-CO" sz="1800" dirty="0">
                <a:latin typeface="Arial Narrow"/>
                <a:ea typeface="Arial Narrow"/>
                <a:cs typeface="Arial Narrow"/>
                <a:sym typeface="Arial Narrow"/>
              </a:rPr>
              <a:t> ni </a:t>
            </a:r>
            <a:r>
              <a:rPr lang="es-CO" sz="1800" dirty="0" err="1">
                <a:latin typeface="Arial Narrow"/>
                <a:ea typeface="Arial Narrow"/>
                <a:cs typeface="Arial Narrow"/>
                <a:sym typeface="Arial Narrow"/>
              </a:rPr>
              <a:t>mantenimientoHojas</a:t>
            </a:r>
            <a:r>
              <a:rPr lang="es-CO" sz="1800" dirty="0">
                <a:latin typeface="Arial Narrow"/>
                <a:ea typeface="Arial Narrow"/>
                <a:cs typeface="Arial Narrow"/>
                <a:sym typeface="Arial Narrow"/>
              </a:rPr>
              <a:t> ni </a:t>
            </a:r>
            <a:r>
              <a:rPr lang="es-CO" sz="1800" dirty="0" err="1">
                <a:latin typeface="Arial Narrow"/>
                <a:ea typeface="Arial Narrow"/>
                <a:cs typeface="Arial Narrow"/>
                <a:sym typeface="Arial Narrow"/>
              </a:rPr>
              <a:t>solicitarNuevaVersion</a:t>
            </a:r>
            <a:r>
              <a:rPr lang="es-CO" sz="1800" dirty="0">
                <a:latin typeface="Arial Narrow"/>
                <a:ea typeface="Arial Narrow"/>
                <a:cs typeface="Arial Narrow"/>
                <a:sym typeface="Arial Narrow"/>
              </a:rPr>
              <a:t>. Esta es una clara violación del ISP, ya que la interfaz es demasiado "gorda" y fuerza a las clases que la implementan a definir métodos que no necesitan.</a:t>
            </a:r>
          </a:p>
          <a:p>
            <a:pPr indent="0">
              <a:lnSpc>
                <a:spcPct val="100000"/>
              </a:lnSpc>
              <a:buNone/>
            </a:pPr>
            <a:r>
              <a:rPr lang="es-CO" sz="1800" dirty="0">
                <a:latin typeface="Arial Narrow"/>
                <a:ea typeface="Arial Narrow"/>
                <a:cs typeface="Arial Narrow"/>
                <a:sym typeface="Arial Narrow"/>
              </a:rPr>
              <a:t>Tarea:</a:t>
            </a:r>
          </a:p>
          <a:p>
            <a:pPr indent="0">
              <a:lnSpc>
                <a:spcPct val="100000"/>
              </a:lnSpc>
              <a:buNone/>
            </a:pPr>
            <a:r>
              <a:rPr lang="es-CO" sz="1800" dirty="0">
                <a:latin typeface="Arial Narrow"/>
                <a:ea typeface="Arial Narrow"/>
                <a:cs typeface="Arial Narrow"/>
                <a:sym typeface="Arial Narrow"/>
              </a:rPr>
              <a:t>Identifica el problema: ¿Por qué esta interfaz es una "</a:t>
            </a:r>
            <a:r>
              <a:rPr lang="es-CO" sz="1800" dirty="0" err="1">
                <a:latin typeface="Arial Narrow"/>
                <a:ea typeface="Arial Narrow"/>
                <a:cs typeface="Arial Narrow"/>
                <a:sym typeface="Arial Narrow"/>
              </a:rPr>
              <a:t>fat</a:t>
            </a:r>
            <a:r>
              <a:rPr lang="es-CO" sz="1800" dirty="0">
                <a:latin typeface="Arial Narrow"/>
                <a:ea typeface="Arial Narrow"/>
                <a:cs typeface="Arial Narrow"/>
                <a:sym typeface="Arial Narrow"/>
              </a:rPr>
              <a:t> interface"?</a:t>
            </a:r>
          </a:p>
          <a:p>
            <a:pPr indent="0">
              <a:lnSpc>
                <a:spcPct val="100000"/>
              </a:lnSpc>
              <a:buNone/>
            </a:pPr>
            <a:r>
              <a:rPr lang="es-CO" sz="1800" dirty="0">
                <a:latin typeface="Arial Narrow"/>
                <a:ea typeface="Arial Narrow"/>
                <a:cs typeface="Arial Narrow"/>
                <a:sym typeface="Arial Narrow"/>
              </a:rPr>
              <a:t>Crea interfaces más específicas: Divide la interfaz Librería en interfaces más pequeñas y específicas.</a:t>
            </a:r>
          </a:p>
          <a:p>
            <a:pPr indent="0">
              <a:lnSpc>
                <a:spcPct val="100000"/>
              </a:lnSpc>
              <a:buNone/>
            </a:pPr>
            <a:r>
              <a:rPr lang="es-CO" sz="1800" dirty="0">
                <a:latin typeface="Arial Narrow"/>
                <a:ea typeface="Arial Narrow"/>
                <a:cs typeface="Arial Narrow"/>
                <a:sym typeface="Arial Narrow"/>
              </a:rPr>
              <a:t>Refactoriza las clases: Adapta las clases Libro, Cartilla y DVD para que implementen solo las interfaces que necesitan.</a:t>
            </a:r>
          </a:p>
        </p:txBody>
      </p:sp>
      <p:pic>
        <p:nvPicPr>
          <p:cNvPr id="5" name="Imagen 4">
            <a:extLst>
              <a:ext uri="{FF2B5EF4-FFF2-40B4-BE49-F238E27FC236}">
                <a16:creationId xmlns:a16="http://schemas.microsoft.com/office/drawing/2014/main" id="{5613D19B-A3FE-DB88-59CA-4A55C6F5D398}"/>
              </a:ext>
            </a:extLst>
          </p:cNvPr>
          <p:cNvPicPr>
            <a:picLocks noChangeAspect="1"/>
          </p:cNvPicPr>
          <p:nvPr/>
        </p:nvPicPr>
        <p:blipFill>
          <a:blip r:embed="rId3"/>
          <a:stretch>
            <a:fillRect/>
          </a:stretch>
        </p:blipFill>
        <p:spPr>
          <a:xfrm>
            <a:off x="4138993" y="5026256"/>
            <a:ext cx="3549876" cy="1787264"/>
          </a:xfrm>
          <a:prstGeom prst="rect">
            <a:avLst/>
          </a:prstGeom>
        </p:spPr>
      </p:pic>
    </p:spTree>
    <p:extLst>
      <p:ext uri="{BB962C8B-B14F-4D97-AF65-F5344CB8AC3E}">
        <p14:creationId xmlns:p14="http://schemas.microsoft.com/office/powerpoint/2010/main" val="24007411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6 SOBRE LA ISP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01290"/>
            <a:ext cx="9643800" cy="300512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Imaginemos un sistema de envío que maneja diferentes tipos de paquetes: pequeños, grandes y peligrosos. Cada tipo de paquete tiene requisitos específicos para el envío.</a:t>
            </a:r>
          </a:p>
          <a:p>
            <a:pPr indent="0">
              <a:lnSpc>
                <a:spcPct val="100000"/>
              </a:lnSpc>
              <a:buNone/>
            </a:pPr>
            <a:r>
              <a:rPr lang="es-CO" sz="2000" dirty="0">
                <a:latin typeface="Arial Narrow"/>
                <a:ea typeface="Arial Narrow"/>
                <a:cs typeface="Arial Narrow"/>
                <a:sym typeface="Arial Narrow"/>
              </a:rPr>
              <a:t>Clase padre Paquete</a:t>
            </a:r>
          </a:p>
          <a:p>
            <a:pPr indent="0">
              <a:lnSpc>
                <a:spcPct val="100000"/>
              </a:lnSpc>
              <a:buNone/>
            </a:pPr>
            <a:r>
              <a:rPr lang="es-CO" sz="2000" dirty="0">
                <a:latin typeface="Arial Narrow"/>
                <a:ea typeface="Arial Narrow"/>
                <a:cs typeface="Arial Narrow"/>
                <a:sym typeface="Arial Narrow"/>
              </a:rPr>
              <a:t>Clase Paquete pequeño: tiene los atributos peso, dimensiones, valor declarado.</a:t>
            </a:r>
          </a:p>
          <a:p>
            <a:pPr indent="0">
              <a:lnSpc>
                <a:spcPct val="100000"/>
              </a:lnSpc>
              <a:buNone/>
            </a:pPr>
            <a:r>
              <a:rPr lang="es-CO" sz="2000" dirty="0">
                <a:latin typeface="Arial Narrow"/>
                <a:ea typeface="Arial Narrow"/>
                <a:cs typeface="Arial Narrow"/>
                <a:sym typeface="Arial Narrow"/>
              </a:rPr>
              <a:t>Clase Paquete grande: Peso, dimensiones, volumen, medio de transporte.</a:t>
            </a:r>
          </a:p>
          <a:p>
            <a:pPr indent="0">
              <a:lnSpc>
                <a:spcPct val="100000"/>
              </a:lnSpc>
              <a:buNone/>
            </a:pPr>
            <a:r>
              <a:rPr lang="es-CO" sz="2000" dirty="0">
                <a:latin typeface="Arial Narrow"/>
                <a:ea typeface="Arial Narrow"/>
                <a:cs typeface="Arial Narrow"/>
                <a:sym typeface="Arial Narrow"/>
              </a:rPr>
              <a:t>Clase Paquete peligroso: peso, dimensiones, etiquetas de peligro, embalaje especial (true </a:t>
            </a:r>
            <a:r>
              <a:rPr lang="es-CO" sz="2000" dirty="0" err="1">
                <a:latin typeface="Arial Narrow"/>
                <a:ea typeface="Arial Narrow"/>
                <a:cs typeface="Arial Narrow"/>
                <a:sym typeface="Arial Narrow"/>
              </a:rPr>
              <a:t>or</a:t>
            </a:r>
            <a:r>
              <a:rPr lang="es-CO" sz="2000" dirty="0">
                <a:latin typeface="Arial Narrow"/>
                <a:ea typeface="Arial Narrow"/>
                <a:cs typeface="Arial Narrow"/>
                <a:sym typeface="Arial Narrow"/>
              </a:rPr>
              <a:t> false) </a:t>
            </a:r>
          </a:p>
        </p:txBody>
      </p:sp>
      <p:pic>
        <p:nvPicPr>
          <p:cNvPr id="4" name="Imagen 3">
            <a:extLst>
              <a:ext uri="{FF2B5EF4-FFF2-40B4-BE49-F238E27FC236}">
                <a16:creationId xmlns:a16="http://schemas.microsoft.com/office/drawing/2014/main" id="{9C7C90E7-99D9-2B75-CC52-9A447CD597C8}"/>
              </a:ext>
            </a:extLst>
          </p:cNvPr>
          <p:cNvPicPr>
            <a:picLocks noChangeAspect="1"/>
          </p:cNvPicPr>
          <p:nvPr/>
        </p:nvPicPr>
        <p:blipFill>
          <a:blip r:embed="rId3"/>
          <a:stretch>
            <a:fillRect/>
          </a:stretch>
        </p:blipFill>
        <p:spPr>
          <a:xfrm>
            <a:off x="3571587" y="4745556"/>
            <a:ext cx="3971925" cy="1590675"/>
          </a:xfrm>
          <a:prstGeom prst="rect">
            <a:avLst/>
          </a:prstGeom>
        </p:spPr>
      </p:pic>
    </p:spTree>
    <p:extLst>
      <p:ext uri="{BB962C8B-B14F-4D97-AF65-F5344CB8AC3E}">
        <p14:creationId xmlns:p14="http://schemas.microsoft.com/office/powerpoint/2010/main" val="368891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DEPENDENCY INVERSION PRINCIPLE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00122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de Inversión de Dependencias (DIP) es uno de los principios SOLID fundamentales en la programación orientada a objetos. Establece que las clases de alto nivel no deben depender de las clases de bajo nivel. En su lugar, ambas deben depender de abstracciones.</a:t>
            </a:r>
          </a:p>
          <a:p>
            <a:pPr indent="0">
              <a:lnSpc>
                <a:spcPct val="100000"/>
              </a:lnSpc>
              <a:buNone/>
            </a:pPr>
            <a:r>
              <a:rPr lang="es-CO" sz="2400" dirty="0">
                <a:latin typeface="Arial Narrow"/>
                <a:ea typeface="Arial Narrow"/>
                <a:cs typeface="Arial Narrow"/>
                <a:sym typeface="Arial Narrow"/>
              </a:rPr>
              <a:t>En términos más simples, el DIP sugiere que nuestras clases no deben estar acopladas directamente a implementaciones concretas, sino que deben interactuar a través de interfaces o clases abstractas. Esto hace que nuestro código sea más flexible, mantenible y fácil de probar.</a:t>
            </a:r>
          </a:p>
        </p:txBody>
      </p:sp>
    </p:spTree>
    <p:extLst>
      <p:ext uri="{BB962C8B-B14F-4D97-AF65-F5344CB8AC3E}">
        <p14:creationId xmlns:p14="http://schemas.microsoft.com/office/powerpoint/2010/main" val="28936813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IMPORTANTES DEL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Desacoplamiento: Reduce la dependencia entre diferentes partes del código, haciendo que los cambios en una parte del sistema tengan un menor impacto en otras.</a:t>
            </a:r>
          </a:p>
          <a:p>
            <a:pPr marL="800100">
              <a:lnSpc>
                <a:spcPct val="100000"/>
              </a:lnSpc>
            </a:pPr>
            <a:r>
              <a:rPr lang="es-CO" sz="2400" dirty="0">
                <a:latin typeface="Arial Narrow"/>
                <a:ea typeface="Arial Narrow"/>
                <a:cs typeface="Arial Narrow"/>
                <a:sym typeface="Arial Narrow"/>
              </a:rPr>
              <a:t>Mayor </a:t>
            </a:r>
            <a:r>
              <a:rPr lang="es-CO" sz="2400" dirty="0" err="1">
                <a:latin typeface="Arial Narrow"/>
                <a:ea typeface="Arial Narrow"/>
                <a:cs typeface="Arial Narrow"/>
                <a:sym typeface="Arial Narrow"/>
              </a:rPr>
              <a:t>testabilidad</a:t>
            </a:r>
            <a:r>
              <a:rPr lang="es-CO" sz="2400" dirty="0">
                <a:latin typeface="Arial Narrow"/>
                <a:ea typeface="Arial Narrow"/>
                <a:cs typeface="Arial Narrow"/>
                <a:sym typeface="Arial Narrow"/>
              </a:rPr>
              <a:t>: Al depender de abstracciones, es más fácil crear pruebas unitarias, ya que podemos inyectar simulacros o </a:t>
            </a:r>
            <a:r>
              <a:rPr lang="es-CO" sz="2400" dirty="0" err="1">
                <a:latin typeface="Arial Narrow"/>
                <a:ea typeface="Arial Narrow"/>
                <a:cs typeface="Arial Narrow"/>
                <a:sym typeface="Arial Narrow"/>
              </a:rPr>
              <a:t>mocks</a:t>
            </a:r>
            <a:r>
              <a:rPr lang="es-CO" sz="2400" dirty="0">
                <a:latin typeface="Arial Narrow"/>
                <a:ea typeface="Arial Narrow"/>
                <a:cs typeface="Arial Narrow"/>
                <a:sym typeface="Arial Narrow"/>
              </a:rPr>
              <a:t> de las dependencias.</a:t>
            </a:r>
          </a:p>
          <a:p>
            <a:pPr marL="800100">
              <a:lnSpc>
                <a:spcPct val="100000"/>
              </a:lnSpc>
            </a:pPr>
            <a:r>
              <a:rPr lang="es-CO" sz="2400" dirty="0">
                <a:latin typeface="Arial Narrow"/>
                <a:ea typeface="Arial Narrow"/>
                <a:cs typeface="Arial Narrow"/>
                <a:sym typeface="Arial Narrow"/>
              </a:rPr>
              <a:t>Reutilización: Las clases se vuelven más reutilizables al depender de abstracciones en lugar de implementaciones concretas.</a:t>
            </a:r>
          </a:p>
          <a:p>
            <a:pPr marL="800100">
              <a:lnSpc>
                <a:spcPct val="100000"/>
              </a:lnSpc>
            </a:pPr>
            <a:r>
              <a:rPr lang="es-CO" sz="2400" dirty="0">
                <a:latin typeface="Arial Narrow"/>
                <a:ea typeface="Arial Narrow"/>
                <a:cs typeface="Arial Narrow"/>
                <a:sym typeface="Arial Narrow"/>
              </a:rPr>
              <a:t>Facilita la evolución: Permite cambiar las implementaciones sin afectar a los clientes que utilizan esas implementaciones, siempre y cuando respeten la misma interfaz.</a:t>
            </a:r>
          </a:p>
        </p:txBody>
      </p:sp>
    </p:spTree>
    <p:extLst>
      <p:ext uri="{BB962C8B-B14F-4D97-AF65-F5344CB8AC3E}">
        <p14:creationId xmlns:p14="http://schemas.microsoft.com/office/powerpoint/2010/main" val="6870829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TECNICAS DE APLICACIÓN DEL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Identificar las dependencias: Analiza las clases de tu aplicación y determina qué clases dependen de otras.</a:t>
            </a:r>
          </a:p>
          <a:p>
            <a:pPr marL="800100">
              <a:lnSpc>
                <a:spcPct val="100000"/>
              </a:lnSpc>
            </a:pPr>
            <a:r>
              <a:rPr lang="es-CO" sz="2400" dirty="0">
                <a:latin typeface="Arial Narrow"/>
                <a:ea typeface="Arial Narrow"/>
                <a:cs typeface="Arial Narrow"/>
                <a:sym typeface="Arial Narrow"/>
              </a:rPr>
              <a:t>Crear abstracciones: Define interfaces o clases abstractas que representen las dependencias. Estas abstracciones capturarán las funcionalidades que necesitan las clases de alto nivel.</a:t>
            </a:r>
          </a:p>
          <a:p>
            <a:pPr marL="800100">
              <a:lnSpc>
                <a:spcPct val="100000"/>
              </a:lnSpc>
            </a:pPr>
            <a:r>
              <a:rPr lang="es-CO" sz="2400" dirty="0">
                <a:latin typeface="Arial Narrow"/>
                <a:ea typeface="Arial Narrow"/>
                <a:cs typeface="Arial Narrow"/>
                <a:sym typeface="Arial Narrow"/>
              </a:rPr>
              <a:t>Inyectar dependencias: En lugar de instanciar directamente las clases de bajo nivel, inyéctalas en las clases de alto nivel a través de sus constructores o métodos setter.</a:t>
            </a:r>
          </a:p>
        </p:txBody>
      </p:sp>
    </p:spTree>
    <p:extLst>
      <p:ext uri="{BB962C8B-B14F-4D97-AF65-F5344CB8AC3E}">
        <p14:creationId xmlns:p14="http://schemas.microsoft.com/office/powerpoint/2010/main" val="3643272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OBJETIVOS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9643800" cy="4687800"/>
          </a:xfrm>
          <a:prstGeom prst="rect">
            <a:avLst/>
          </a:prstGeom>
          <a:noFill/>
          <a:ln>
            <a:noFill/>
          </a:ln>
        </p:spPr>
        <p:txBody>
          <a:bodyPr spcFirstLastPara="1" wrap="square" lIns="91425" tIns="45700" rIns="91425" bIns="45700" anchor="t" anchorCtr="0">
            <a:normAutofit/>
          </a:bodyPr>
          <a:lstStyle/>
          <a:p>
            <a:pPr marL="800100">
              <a:lnSpc>
                <a:spcPct val="100000"/>
              </a:lnSpc>
            </a:pPr>
            <a:r>
              <a:rPr lang="es-CO" sz="2400" dirty="0">
                <a:latin typeface="Arial Narrow"/>
                <a:ea typeface="Arial Narrow"/>
                <a:cs typeface="Arial Narrow"/>
                <a:sym typeface="Arial Narrow"/>
              </a:rPr>
              <a:t>Desarrolla un sistema de información fundamentado en el conocimiento de métodos, técnicas modernas, metodologías, buenas prácticas y estándares de calidad.</a:t>
            </a:r>
          </a:p>
          <a:p>
            <a:pPr marL="800100">
              <a:lnSpc>
                <a:spcPct val="100000"/>
              </a:lnSpc>
            </a:pPr>
            <a:r>
              <a:rPr lang="es-CO" sz="2400" dirty="0">
                <a:latin typeface="Arial Narrow"/>
                <a:ea typeface="Arial Narrow"/>
                <a:cs typeface="Arial Narrow"/>
                <a:sym typeface="Arial Narrow"/>
              </a:rPr>
              <a:t>Contribuye al trabajo en equipos multidisciplinarios, comunicándose asertivamente con los demás miembros y cumpliendo con las actividades del rol seleccionado según la metodología propuesta.</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LA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86767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Imaginemos una aplicación que necesita enviar notificaciones por correo electrónico. Sin aplicar el DIP, una clase Usuario podría tener una dependencia directa a una clase </a:t>
            </a:r>
            <a:r>
              <a:rPr lang="es-CO" sz="2000" dirty="0" err="1">
                <a:latin typeface="Arial Narrow"/>
                <a:ea typeface="Arial Narrow"/>
                <a:cs typeface="Arial Narrow"/>
                <a:sym typeface="Arial Narrow"/>
              </a:rPr>
              <a:t>ServicioCorreo</a:t>
            </a:r>
            <a:endParaRPr lang="es-CO" sz="2000" dirty="0">
              <a:latin typeface="Arial Narrow"/>
              <a:ea typeface="Arial Narrow"/>
              <a:cs typeface="Arial Narrow"/>
              <a:sym typeface="Arial Narrow"/>
            </a:endParaRPr>
          </a:p>
        </p:txBody>
      </p:sp>
      <p:pic>
        <p:nvPicPr>
          <p:cNvPr id="6" name="Imagen 5">
            <a:extLst>
              <a:ext uri="{FF2B5EF4-FFF2-40B4-BE49-F238E27FC236}">
                <a16:creationId xmlns:a16="http://schemas.microsoft.com/office/drawing/2014/main" id="{DC2B4454-C7C1-801A-D3DC-91A4B7F42251}"/>
              </a:ext>
            </a:extLst>
          </p:cNvPr>
          <p:cNvPicPr>
            <a:picLocks noChangeAspect="1"/>
          </p:cNvPicPr>
          <p:nvPr/>
        </p:nvPicPr>
        <p:blipFill>
          <a:blip r:embed="rId3"/>
          <a:stretch>
            <a:fillRect/>
          </a:stretch>
        </p:blipFill>
        <p:spPr>
          <a:xfrm>
            <a:off x="1231046" y="2554014"/>
            <a:ext cx="4864954" cy="1135367"/>
          </a:xfrm>
          <a:prstGeom prst="rect">
            <a:avLst/>
          </a:prstGeom>
        </p:spPr>
      </p:pic>
      <p:sp>
        <p:nvSpPr>
          <p:cNvPr id="7" name="Google Shape;104;p2">
            <a:extLst>
              <a:ext uri="{FF2B5EF4-FFF2-40B4-BE49-F238E27FC236}">
                <a16:creationId xmlns:a16="http://schemas.microsoft.com/office/drawing/2014/main" id="{97E98BEB-6F15-A365-767B-5EAA28116688}"/>
              </a:ext>
            </a:extLst>
          </p:cNvPr>
          <p:cNvSpPr txBox="1">
            <a:spLocks/>
          </p:cNvSpPr>
          <p:nvPr/>
        </p:nvSpPr>
        <p:spPr>
          <a:xfrm>
            <a:off x="6203731" y="3034797"/>
            <a:ext cx="4595722" cy="100266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000" dirty="0">
                <a:latin typeface="Arial Narrow"/>
                <a:ea typeface="Arial Narrow"/>
                <a:cs typeface="Arial Narrow"/>
                <a:sym typeface="Arial Narrow"/>
              </a:rPr>
              <a:t>Aplicando el DIP, crearíamos una interfaz </a:t>
            </a:r>
            <a:r>
              <a:rPr lang="es-CO" sz="2000" dirty="0" err="1">
                <a:latin typeface="Arial Narrow"/>
                <a:ea typeface="Arial Narrow"/>
                <a:cs typeface="Arial Narrow"/>
                <a:sym typeface="Arial Narrow"/>
              </a:rPr>
              <a:t>IServicioNotificaciones</a:t>
            </a:r>
            <a:endParaRPr lang="es-CO" sz="2000" dirty="0">
              <a:latin typeface="Arial Narrow"/>
              <a:ea typeface="Arial Narrow"/>
              <a:cs typeface="Arial Narrow"/>
              <a:sym typeface="Arial Narrow"/>
            </a:endParaRPr>
          </a:p>
        </p:txBody>
      </p:sp>
      <p:pic>
        <p:nvPicPr>
          <p:cNvPr id="9" name="Imagen 8">
            <a:extLst>
              <a:ext uri="{FF2B5EF4-FFF2-40B4-BE49-F238E27FC236}">
                <a16:creationId xmlns:a16="http://schemas.microsoft.com/office/drawing/2014/main" id="{7C443971-61F7-4AF6-0D0C-77F30A328714}"/>
              </a:ext>
            </a:extLst>
          </p:cNvPr>
          <p:cNvPicPr>
            <a:picLocks noChangeAspect="1"/>
          </p:cNvPicPr>
          <p:nvPr/>
        </p:nvPicPr>
        <p:blipFill>
          <a:blip r:embed="rId4"/>
          <a:stretch>
            <a:fillRect/>
          </a:stretch>
        </p:blipFill>
        <p:spPr>
          <a:xfrm>
            <a:off x="6740354" y="3965530"/>
            <a:ext cx="4478640" cy="747604"/>
          </a:xfrm>
          <a:prstGeom prst="rect">
            <a:avLst/>
          </a:prstGeom>
        </p:spPr>
      </p:pic>
      <p:pic>
        <p:nvPicPr>
          <p:cNvPr id="11" name="Imagen 10">
            <a:extLst>
              <a:ext uri="{FF2B5EF4-FFF2-40B4-BE49-F238E27FC236}">
                <a16:creationId xmlns:a16="http://schemas.microsoft.com/office/drawing/2014/main" id="{126701B9-A0A5-5A6C-F60C-23E7FAC90696}"/>
              </a:ext>
            </a:extLst>
          </p:cNvPr>
          <p:cNvPicPr>
            <a:picLocks noChangeAspect="1"/>
          </p:cNvPicPr>
          <p:nvPr/>
        </p:nvPicPr>
        <p:blipFill>
          <a:blip r:embed="rId5"/>
          <a:stretch>
            <a:fillRect/>
          </a:stretch>
        </p:blipFill>
        <p:spPr>
          <a:xfrm>
            <a:off x="1231045" y="4895746"/>
            <a:ext cx="4741775" cy="1617637"/>
          </a:xfrm>
          <a:prstGeom prst="rect">
            <a:avLst/>
          </a:prstGeom>
        </p:spPr>
      </p:pic>
      <p:sp>
        <p:nvSpPr>
          <p:cNvPr id="12" name="Google Shape;104;p2">
            <a:extLst>
              <a:ext uri="{FF2B5EF4-FFF2-40B4-BE49-F238E27FC236}">
                <a16:creationId xmlns:a16="http://schemas.microsoft.com/office/drawing/2014/main" id="{74B3A1D1-1BBB-453A-8C70-AFC428EFF473}"/>
              </a:ext>
            </a:extLst>
          </p:cNvPr>
          <p:cNvSpPr txBox="1">
            <a:spLocks/>
          </p:cNvSpPr>
          <p:nvPr/>
        </p:nvSpPr>
        <p:spPr>
          <a:xfrm>
            <a:off x="673274" y="3965530"/>
            <a:ext cx="4595722" cy="100266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000" dirty="0">
                <a:latin typeface="Arial Narrow"/>
                <a:ea typeface="Arial Narrow"/>
                <a:cs typeface="Arial Narrow"/>
                <a:sym typeface="Arial Narrow"/>
              </a:rPr>
              <a:t>Y modificamos la clase Usuario para que dependa de la interfaz.</a:t>
            </a:r>
          </a:p>
        </p:txBody>
      </p:sp>
    </p:spTree>
    <p:extLst>
      <p:ext uri="{BB962C8B-B14F-4D97-AF65-F5344CB8AC3E}">
        <p14:creationId xmlns:p14="http://schemas.microsoft.com/office/powerpoint/2010/main" val="25974823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Flexibilidad: Permite cambiar fácilmente las implementaciones de las dependencias sin afectar al resto del código.</a:t>
            </a:r>
          </a:p>
          <a:p>
            <a:pPr marL="800100">
              <a:lnSpc>
                <a:spcPct val="100000"/>
              </a:lnSpc>
            </a:pPr>
            <a:r>
              <a:rPr lang="es-CO" sz="2400" dirty="0">
                <a:latin typeface="Arial Narrow"/>
                <a:ea typeface="Arial Narrow"/>
                <a:cs typeface="Arial Narrow"/>
                <a:sym typeface="Arial Narrow"/>
              </a:rPr>
              <a:t>Mantenibilidad: Facilita el mantenimiento del código, ya que las clases están menos acopladas.</a:t>
            </a:r>
          </a:p>
          <a:p>
            <a:pPr marL="800100">
              <a:lnSpc>
                <a:spcPct val="100000"/>
              </a:lnSpc>
            </a:pPr>
            <a:r>
              <a:rPr lang="es-CO" sz="2400" dirty="0" err="1">
                <a:latin typeface="Arial Narrow"/>
                <a:ea typeface="Arial Narrow"/>
                <a:cs typeface="Arial Narrow"/>
                <a:sym typeface="Arial Narrow"/>
              </a:rPr>
              <a:t>Testabilidad</a:t>
            </a:r>
            <a:r>
              <a:rPr lang="es-CO" sz="2400" dirty="0">
                <a:latin typeface="Arial Narrow"/>
                <a:ea typeface="Arial Narrow"/>
                <a:cs typeface="Arial Narrow"/>
                <a:sym typeface="Arial Narrow"/>
              </a:rPr>
              <a:t>: Permite aislar las clases y probarlas de forma independiente.</a:t>
            </a:r>
          </a:p>
          <a:p>
            <a:pPr marL="800100">
              <a:lnSpc>
                <a:spcPct val="100000"/>
              </a:lnSpc>
            </a:pPr>
            <a:r>
              <a:rPr lang="es-CO" sz="2400" dirty="0">
                <a:latin typeface="Arial Narrow"/>
                <a:ea typeface="Arial Narrow"/>
                <a:cs typeface="Arial Narrow"/>
                <a:sym typeface="Arial Narrow"/>
              </a:rPr>
              <a:t>Reutilización: Las clases se vuelven más reutilizables al depender de abstracciones.</a:t>
            </a:r>
          </a:p>
        </p:txBody>
      </p:sp>
    </p:spTree>
    <p:extLst>
      <p:ext uri="{BB962C8B-B14F-4D97-AF65-F5344CB8AC3E}">
        <p14:creationId xmlns:p14="http://schemas.microsoft.com/office/powerpoint/2010/main" val="2784825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7 DEL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84656"/>
            <a:ext cx="9643800" cy="338472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En este ejemplo, </a:t>
            </a:r>
            <a:r>
              <a:rPr lang="es-CO" sz="1800" dirty="0" err="1">
                <a:latin typeface="Arial Narrow"/>
                <a:ea typeface="Arial Narrow"/>
                <a:cs typeface="Arial Narrow"/>
                <a:sym typeface="Arial Narrow"/>
              </a:rPr>
              <a:t>ProcesarOrden</a:t>
            </a:r>
            <a:r>
              <a:rPr lang="es-CO" sz="1800" dirty="0">
                <a:latin typeface="Arial Narrow"/>
                <a:ea typeface="Arial Narrow"/>
                <a:cs typeface="Arial Narrow"/>
                <a:sym typeface="Arial Narrow"/>
              </a:rPr>
              <a:t> depende directamente de </a:t>
            </a:r>
            <a:r>
              <a:rPr lang="es-CO" sz="1800" dirty="0" err="1">
                <a:latin typeface="Arial Narrow"/>
                <a:ea typeface="Arial Narrow"/>
                <a:cs typeface="Arial Narrow"/>
                <a:sym typeface="Arial Narrow"/>
              </a:rPr>
              <a:t>UPSServicio</a:t>
            </a:r>
            <a:r>
              <a:rPr lang="es-CO" sz="1800" dirty="0">
                <a:latin typeface="Arial Narrow"/>
                <a:ea typeface="Arial Narrow"/>
                <a:cs typeface="Arial Narrow"/>
                <a:sym typeface="Arial Narrow"/>
              </a:rPr>
              <a:t>. Si quisieras cambiar a otro servicio de envío (por ejemplo, FedEx), tendrías que modificar el código de </a:t>
            </a:r>
            <a:r>
              <a:rPr lang="es-CO" sz="1800" dirty="0" err="1">
                <a:latin typeface="Arial Narrow"/>
                <a:ea typeface="Arial Narrow"/>
                <a:cs typeface="Arial Narrow"/>
                <a:sym typeface="Arial Narrow"/>
              </a:rPr>
              <a:t>ProcesarOrden</a:t>
            </a:r>
            <a:r>
              <a:rPr lang="es-CO" sz="1800" dirty="0">
                <a:latin typeface="Arial Narrow"/>
                <a:ea typeface="Arial Narrow"/>
                <a:cs typeface="Arial Narrow"/>
                <a:sym typeface="Arial Narrow"/>
              </a:rPr>
              <a:t>.</a:t>
            </a:r>
          </a:p>
          <a:p>
            <a:pPr indent="0">
              <a:lnSpc>
                <a:spcPct val="100000"/>
              </a:lnSpc>
              <a:buNone/>
            </a:pPr>
            <a:r>
              <a:rPr lang="es-CO" sz="1800" dirty="0">
                <a:latin typeface="Arial Narrow"/>
                <a:ea typeface="Arial Narrow"/>
                <a:cs typeface="Arial Narrow"/>
                <a:sym typeface="Arial Narrow"/>
              </a:rPr>
              <a:t>Tarea:</a:t>
            </a:r>
          </a:p>
          <a:p>
            <a:pPr marL="800100">
              <a:lnSpc>
                <a:spcPct val="100000"/>
              </a:lnSpc>
            </a:pPr>
            <a:r>
              <a:rPr lang="es-CO" sz="1800" dirty="0">
                <a:latin typeface="Arial Narrow"/>
                <a:ea typeface="Arial Narrow"/>
                <a:cs typeface="Arial Narrow"/>
                <a:sym typeface="Arial Narrow"/>
              </a:rPr>
              <a:t>Identifica el problema: ¿Cuál es la dependencia rompe el DIP en este código?</a:t>
            </a:r>
          </a:p>
          <a:p>
            <a:pPr marL="800100">
              <a:lnSpc>
                <a:spcPct val="100000"/>
              </a:lnSpc>
            </a:pPr>
            <a:r>
              <a:rPr lang="es-CO" sz="1800" dirty="0">
                <a:latin typeface="Arial Narrow"/>
                <a:ea typeface="Arial Narrow"/>
                <a:cs typeface="Arial Narrow"/>
                <a:sym typeface="Arial Narrow"/>
              </a:rPr>
              <a:t>Crea una abstracción: Define una interfaz para representar un servicio de envío.</a:t>
            </a:r>
          </a:p>
          <a:p>
            <a:pPr marL="800100">
              <a:lnSpc>
                <a:spcPct val="100000"/>
              </a:lnSpc>
            </a:pPr>
            <a:r>
              <a:rPr lang="es-CO" sz="1800" dirty="0">
                <a:latin typeface="Arial Narrow"/>
                <a:ea typeface="Arial Narrow"/>
                <a:cs typeface="Arial Narrow"/>
                <a:sym typeface="Arial Narrow"/>
              </a:rPr>
              <a:t>Refactoriza: Modifica </a:t>
            </a:r>
            <a:r>
              <a:rPr lang="es-CO" sz="1800" dirty="0" err="1">
                <a:latin typeface="Arial Narrow"/>
                <a:ea typeface="Arial Narrow"/>
                <a:cs typeface="Arial Narrow"/>
                <a:sym typeface="Arial Narrow"/>
              </a:rPr>
              <a:t>ProcesarOrden</a:t>
            </a:r>
            <a:r>
              <a:rPr lang="es-CO" sz="1800" dirty="0">
                <a:latin typeface="Arial Narrow"/>
                <a:ea typeface="Arial Narrow"/>
                <a:cs typeface="Arial Narrow"/>
                <a:sym typeface="Arial Narrow"/>
              </a:rPr>
              <a:t> para que dependa de la interfaz en lugar de la implementación concreta.</a:t>
            </a:r>
          </a:p>
          <a:p>
            <a:pPr marL="800100">
              <a:lnSpc>
                <a:spcPct val="100000"/>
              </a:lnSpc>
            </a:pPr>
            <a:r>
              <a:rPr lang="es-CO" sz="1800" dirty="0">
                <a:latin typeface="Arial Narrow"/>
                <a:ea typeface="Arial Narrow"/>
                <a:cs typeface="Arial Narrow"/>
                <a:sym typeface="Arial Narrow"/>
              </a:rPr>
              <a:t>Implementa diferentes servicios de envío: Crea clases que implementen la interfaz para representar diferentes servicios (UPS, FedEx, DHL etc.)..</a:t>
            </a:r>
          </a:p>
        </p:txBody>
      </p:sp>
      <p:pic>
        <p:nvPicPr>
          <p:cNvPr id="9" name="Imagen 8">
            <a:extLst>
              <a:ext uri="{FF2B5EF4-FFF2-40B4-BE49-F238E27FC236}">
                <a16:creationId xmlns:a16="http://schemas.microsoft.com/office/drawing/2014/main" id="{531BE1EE-A8D2-90D1-7CE4-34C03851335A}"/>
              </a:ext>
            </a:extLst>
          </p:cNvPr>
          <p:cNvPicPr>
            <a:picLocks noChangeAspect="1"/>
          </p:cNvPicPr>
          <p:nvPr/>
        </p:nvPicPr>
        <p:blipFill>
          <a:blip r:embed="rId3"/>
          <a:stretch>
            <a:fillRect/>
          </a:stretch>
        </p:blipFill>
        <p:spPr>
          <a:xfrm>
            <a:off x="3552257" y="4991205"/>
            <a:ext cx="4010585" cy="1543265"/>
          </a:xfrm>
          <a:prstGeom prst="rect">
            <a:avLst/>
          </a:prstGeom>
        </p:spPr>
      </p:pic>
    </p:spTree>
    <p:extLst>
      <p:ext uri="{BB962C8B-B14F-4D97-AF65-F5344CB8AC3E}">
        <p14:creationId xmlns:p14="http://schemas.microsoft.com/office/powerpoint/2010/main" val="33484030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7 DEL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2602" y="1623798"/>
            <a:ext cx="4836094" cy="52342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Tenemos una aplicación que necesita enviar emails a distintos proveedores. Un desarrollador creo una clase concreta con varios métodos para enviar el email a cada proveedor. Lo anterior genera un acoplamiento en esta clase.</a:t>
            </a:r>
          </a:p>
          <a:p>
            <a:pPr indent="0">
              <a:lnSpc>
                <a:spcPct val="100000"/>
              </a:lnSpc>
              <a:buNone/>
            </a:pPr>
            <a:r>
              <a:rPr lang="es-CO" sz="1800" dirty="0">
                <a:latin typeface="Arial Narrow"/>
                <a:ea typeface="Arial Narrow"/>
                <a:cs typeface="Arial Narrow"/>
                <a:sym typeface="Arial Narrow"/>
              </a:rPr>
              <a:t>Actividad: Refactorizar el código utilizando los principios SOLID y en especial el principio DIP.</a:t>
            </a:r>
          </a:p>
          <a:p>
            <a:pPr marL="800100">
              <a:lnSpc>
                <a:spcPct val="100000"/>
              </a:lnSpc>
              <a:buAutoNum type="arabicPeriod"/>
            </a:pPr>
            <a:r>
              <a:rPr lang="es-CO" sz="1800" dirty="0">
                <a:latin typeface="Arial Narrow"/>
                <a:ea typeface="Arial Narrow"/>
                <a:cs typeface="Arial Narrow"/>
                <a:sym typeface="Arial Narrow"/>
              </a:rPr>
              <a:t>Crear la abstracción Email que sería el padre.</a:t>
            </a:r>
          </a:p>
          <a:p>
            <a:pPr marL="800100">
              <a:lnSpc>
                <a:spcPct val="100000"/>
              </a:lnSpc>
              <a:buAutoNum type="arabicPeriod"/>
            </a:pPr>
            <a:r>
              <a:rPr lang="es-CO" sz="1800" dirty="0">
                <a:latin typeface="Arial Narrow"/>
                <a:ea typeface="Arial Narrow"/>
                <a:cs typeface="Arial Narrow"/>
                <a:sym typeface="Arial Narrow"/>
              </a:rPr>
              <a:t>Crear hijos abstractos que serían Outlook, Gmail, </a:t>
            </a:r>
            <a:r>
              <a:rPr lang="es-CO" sz="1800" dirty="0" err="1">
                <a:latin typeface="Arial Narrow"/>
                <a:ea typeface="Arial Narrow"/>
                <a:cs typeface="Arial Narrow"/>
                <a:sym typeface="Arial Narrow"/>
              </a:rPr>
              <a:t>Yahoo</a:t>
            </a:r>
            <a:r>
              <a:rPr lang="es-CO" sz="1800" dirty="0">
                <a:latin typeface="Arial Narrow"/>
                <a:ea typeface="Arial Narrow"/>
                <a:cs typeface="Arial Narrow"/>
                <a:sym typeface="Arial Narrow"/>
              </a:rPr>
              <a:t> con sus respectivos atributos.</a:t>
            </a:r>
          </a:p>
          <a:p>
            <a:pPr marL="800100">
              <a:lnSpc>
                <a:spcPct val="100000"/>
              </a:lnSpc>
              <a:buAutoNum type="arabicPeriod"/>
            </a:pPr>
            <a:r>
              <a:rPr lang="es-CO" sz="1800" dirty="0">
                <a:latin typeface="Arial Narrow"/>
                <a:ea typeface="Arial Narrow"/>
                <a:cs typeface="Arial Narrow"/>
                <a:sym typeface="Arial Narrow"/>
              </a:rPr>
              <a:t>Crear la interfaz para la funcionalidad de enviar email.</a:t>
            </a:r>
          </a:p>
          <a:p>
            <a:pPr marL="800100">
              <a:lnSpc>
                <a:spcPct val="100000"/>
              </a:lnSpc>
              <a:buAutoNum type="arabicPeriod"/>
            </a:pPr>
            <a:r>
              <a:rPr lang="es-CO" sz="1800" dirty="0">
                <a:latin typeface="Arial Narrow"/>
                <a:ea typeface="Arial Narrow"/>
                <a:cs typeface="Arial Narrow"/>
                <a:sym typeface="Arial Narrow"/>
              </a:rPr>
              <a:t>Implementar la interfaz.</a:t>
            </a:r>
          </a:p>
          <a:p>
            <a:pPr marL="800100">
              <a:lnSpc>
                <a:spcPct val="100000"/>
              </a:lnSpc>
              <a:buAutoNum type="arabicPeriod"/>
            </a:pPr>
            <a:r>
              <a:rPr lang="es-CO" sz="1800" dirty="0">
                <a:latin typeface="Arial Narrow"/>
                <a:ea typeface="Arial Narrow"/>
                <a:cs typeface="Arial Narrow"/>
                <a:sym typeface="Arial Narrow"/>
              </a:rPr>
              <a:t>Inyectar la interfaz en una clase encapsuladora.</a:t>
            </a:r>
          </a:p>
        </p:txBody>
      </p:sp>
      <p:pic>
        <p:nvPicPr>
          <p:cNvPr id="7" name="Imagen 6">
            <a:extLst>
              <a:ext uri="{FF2B5EF4-FFF2-40B4-BE49-F238E27FC236}">
                <a16:creationId xmlns:a16="http://schemas.microsoft.com/office/drawing/2014/main" id="{A56CC5E3-EF3D-E664-26BE-821B5E84D116}"/>
              </a:ext>
            </a:extLst>
          </p:cNvPr>
          <p:cNvPicPr>
            <a:picLocks noChangeAspect="1"/>
          </p:cNvPicPr>
          <p:nvPr/>
        </p:nvPicPr>
        <p:blipFill>
          <a:blip r:embed="rId3"/>
          <a:stretch>
            <a:fillRect/>
          </a:stretch>
        </p:blipFill>
        <p:spPr>
          <a:xfrm>
            <a:off x="5668848" y="2569464"/>
            <a:ext cx="6017280" cy="2168461"/>
          </a:xfrm>
          <a:prstGeom prst="rect">
            <a:avLst/>
          </a:prstGeom>
        </p:spPr>
      </p:pic>
    </p:spTree>
    <p:extLst>
      <p:ext uri="{BB962C8B-B14F-4D97-AF65-F5344CB8AC3E}">
        <p14:creationId xmlns:p14="http://schemas.microsoft.com/office/powerpoint/2010/main" val="7909377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7 DEL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3798"/>
            <a:ext cx="5802310" cy="52342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Tenemos una aplicación que necesita registrar los diferentes tipos de generación de error. Inicialmente, solo registras los errores del </a:t>
            </a:r>
            <a:r>
              <a:rPr lang="es-CO" sz="1800" dirty="0" err="1">
                <a:latin typeface="Arial Narrow"/>
                <a:ea typeface="Arial Narrow"/>
                <a:cs typeface="Arial Narrow"/>
                <a:sym typeface="Arial Narrow"/>
              </a:rPr>
              <a:t>FrontEnd</a:t>
            </a:r>
            <a:r>
              <a:rPr lang="es-CO" sz="1800" dirty="0">
                <a:latin typeface="Arial Narrow"/>
                <a:ea typeface="Arial Narrow"/>
                <a:cs typeface="Arial Narrow"/>
                <a:sym typeface="Arial Narrow"/>
              </a:rPr>
              <a:t> . Sin embargo, a medida que la aplicación crece, necesitas más opciones de log, como el de la base de dato, el de </a:t>
            </a:r>
            <a:r>
              <a:rPr lang="es-CO" sz="1800" dirty="0" err="1">
                <a:latin typeface="Arial Narrow"/>
                <a:ea typeface="Arial Narrow"/>
                <a:cs typeface="Arial Narrow"/>
                <a:sym typeface="Arial Narrow"/>
              </a:rPr>
              <a:t>BackEnd</a:t>
            </a:r>
            <a:r>
              <a:rPr lang="es-CO" sz="1800" dirty="0">
                <a:latin typeface="Arial Narrow"/>
                <a:ea typeface="Arial Narrow"/>
                <a:cs typeface="Arial Narrow"/>
                <a:sym typeface="Arial Narrow"/>
              </a:rPr>
              <a:t> y el de capa media.</a:t>
            </a:r>
          </a:p>
          <a:p>
            <a:pPr marL="742950" indent="-285750">
              <a:lnSpc>
                <a:spcPct val="100000"/>
              </a:lnSpc>
            </a:pPr>
            <a:r>
              <a:rPr lang="es-CO" sz="1800" dirty="0">
                <a:latin typeface="Arial Narrow"/>
                <a:ea typeface="Arial Narrow"/>
                <a:cs typeface="Arial Narrow"/>
                <a:sym typeface="Arial Narrow"/>
              </a:rPr>
              <a:t>Crear la clase padre log: fecha y hora del log, descripción.</a:t>
            </a:r>
          </a:p>
          <a:p>
            <a:pPr marL="742950" indent="-285750">
              <a:lnSpc>
                <a:spcPct val="100000"/>
              </a:lnSpc>
            </a:pPr>
            <a:r>
              <a:rPr lang="es-CO" sz="1800" dirty="0">
                <a:latin typeface="Arial Narrow"/>
                <a:ea typeface="Arial Narrow"/>
                <a:cs typeface="Arial Narrow"/>
                <a:sym typeface="Arial Narrow"/>
              </a:rPr>
              <a:t>Crear la clase log </a:t>
            </a:r>
            <a:r>
              <a:rPr lang="es-CO" sz="1800" dirty="0" err="1">
                <a:latin typeface="Arial Narrow"/>
                <a:ea typeface="Arial Narrow"/>
                <a:cs typeface="Arial Narrow"/>
                <a:sym typeface="Arial Narrow"/>
              </a:rPr>
              <a:t>frontend</a:t>
            </a:r>
            <a:r>
              <a:rPr lang="es-CO" sz="1800" dirty="0">
                <a:latin typeface="Arial Narrow"/>
                <a:ea typeface="Arial Narrow"/>
                <a:cs typeface="Arial Narrow"/>
                <a:sym typeface="Arial Narrow"/>
              </a:rPr>
              <a:t>: evento, código angular.</a:t>
            </a:r>
          </a:p>
          <a:p>
            <a:pPr marL="742950" indent="-285750">
              <a:lnSpc>
                <a:spcPct val="100000"/>
              </a:lnSpc>
            </a:pPr>
            <a:r>
              <a:rPr lang="es-CO" sz="1800" dirty="0">
                <a:latin typeface="Arial Narrow"/>
                <a:ea typeface="Arial Narrow"/>
                <a:cs typeface="Arial Narrow"/>
                <a:sym typeface="Arial Narrow"/>
              </a:rPr>
              <a:t>Crear la clase log </a:t>
            </a:r>
            <a:r>
              <a:rPr lang="es-CO" sz="1800" dirty="0" err="1">
                <a:latin typeface="Arial Narrow"/>
                <a:ea typeface="Arial Narrow"/>
                <a:cs typeface="Arial Narrow"/>
                <a:sym typeface="Arial Narrow"/>
              </a:rPr>
              <a:t>backend</a:t>
            </a:r>
            <a:r>
              <a:rPr lang="es-CO" sz="1800" dirty="0">
                <a:latin typeface="Arial Narrow"/>
                <a:ea typeface="Arial Narrow"/>
                <a:cs typeface="Arial Narrow"/>
                <a:sym typeface="Arial Narrow"/>
              </a:rPr>
              <a:t>: código excepción.</a:t>
            </a:r>
          </a:p>
          <a:p>
            <a:pPr marL="742950" indent="-285750">
              <a:lnSpc>
                <a:spcPct val="100000"/>
              </a:lnSpc>
            </a:pPr>
            <a:r>
              <a:rPr lang="es-CO" sz="1800" dirty="0">
                <a:latin typeface="Arial Narrow"/>
                <a:ea typeface="Arial Narrow"/>
                <a:cs typeface="Arial Narrow"/>
                <a:sym typeface="Arial Narrow"/>
              </a:rPr>
              <a:t>Crear la clase log base de datos: código </a:t>
            </a:r>
            <a:r>
              <a:rPr lang="es-CO" sz="1800" dirty="0" err="1">
                <a:latin typeface="Arial Narrow"/>
                <a:ea typeface="Arial Narrow"/>
                <a:cs typeface="Arial Narrow"/>
                <a:sym typeface="Arial Narrow"/>
              </a:rPr>
              <a:t>sql</a:t>
            </a:r>
            <a:r>
              <a:rPr lang="es-CO" sz="1800" dirty="0">
                <a:latin typeface="Arial Narrow"/>
                <a:ea typeface="Arial Narrow"/>
                <a:cs typeface="Arial Narrow"/>
                <a:sym typeface="Arial Narrow"/>
              </a:rPr>
              <a:t>, sentencia.</a:t>
            </a:r>
          </a:p>
          <a:p>
            <a:pPr marL="742950" indent="-285750">
              <a:lnSpc>
                <a:spcPct val="100000"/>
              </a:lnSpc>
            </a:pPr>
            <a:r>
              <a:rPr lang="es-CO" sz="1800" dirty="0">
                <a:latin typeface="Arial Narrow"/>
                <a:ea typeface="Arial Narrow"/>
                <a:cs typeface="Arial Narrow"/>
                <a:sym typeface="Arial Narrow"/>
              </a:rPr>
              <a:t>Crear la clase servicio log </a:t>
            </a:r>
            <a:r>
              <a:rPr lang="es-CO" sz="1800" dirty="0" err="1">
                <a:latin typeface="Arial Narrow"/>
                <a:ea typeface="Arial Narrow"/>
                <a:cs typeface="Arial Narrow"/>
                <a:sym typeface="Arial Narrow"/>
              </a:rPr>
              <a:t>frontend</a:t>
            </a:r>
            <a:r>
              <a:rPr lang="es-CO" sz="1800" dirty="0">
                <a:latin typeface="Arial Narrow"/>
                <a:ea typeface="Arial Narrow"/>
                <a:cs typeface="Arial Narrow"/>
                <a:sym typeface="Arial Narrow"/>
              </a:rPr>
              <a:t>: Con la funcionalidad de guardar el log.</a:t>
            </a:r>
          </a:p>
          <a:p>
            <a:pPr marL="742950" indent="-285750">
              <a:lnSpc>
                <a:spcPct val="100000"/>
              </a:lnSpc>
            </a:pPr>
            <a:r>
              <a:rPr lang="es-CO" sz="1800" dirty="0">
                <a:latin typeface="Arial Narrow"/>
                <a:ea typeface="Arial Narrow"/>
                <a:cs typeface="Arial Narrow"/>
                <a:sym typeface="Arial Narrow"/>
              </a:rPr>
              <a:t>Crear la clase servicio log </a:t>
            </a:r>
            <a:r>
              <a:rPr lang="es-CO" sz="1800" dirty="0" err="1">
                <a:latin typeface="Arial Narrow"/>
                <a:ea typeface="Arial Narrow"/>
                <a:cs typeface="Arial Narrow"/>
                <a:sym typeface="Arial Narrow"/>
              </a:rPr>
              <a:t>backend</a:t>
            </a:r>
            <a:r>
              <a:rPr lang="es-CO" sz="1800" dirty="0">
                <a:latin typeface="Arial Narrow"/>
                <a:ea typeface="Arial Narrow"/>
                <a:cs typeface="Arial Narrow"/>
                <a:sym typeface="Arial Narrow"/>
              </a:rPr>
              <a:t>: Con la funcionalidad de guardar, consultar y eliminar logs</a:t>
            </a:r>
          </a:p>
          <a:p>
            <a:pPr marL="742950" indent="-285750">
              <a:lnSpc>
                <a:spcPct val="100000"/>
              </a:lnSpc>
            </a:pPr>
            <a:r>
              <a:rPr lang="es-CO" sz="1800" dirty="0">
                <a:latin typeface="Arial Narrow"/>
                <a:ea typeface="Arial Narrow"/>
                <a:cs typeface="Arial Narrow"/>
                <a:sym typeface="Arial Narrow"/>
              </a:rPr>
              <a:t>Crear la clase servicio log base de datos: con la funcionalidad de guardar y consultar logs.</a:t>
            </a:r>
          </a:p>
        </p:txBody>
      </p:sp>
      <p:pic>
        <p:nvPicPr>
          <p:cNvPr id="4" name="Imagen 3">
            <a:extLst>
              <a:ext uri="{FF2B5EF4-FFF2-40B4-BE49-F238E27FC236}">
                <a16:creationId xmlns:a16="http://schemas.microsoft.com/office/drawing/2014/main" id="{A3B48B73-06C5-07D3-4F30-F85D58FCA480}"/>
              </a:ext>
            </a:extLst>
          </p:cNvPr>
          <p:cNvPicPr>
            <a:picLocks noChangeAspect="1"/>
          </p:cNvPicPr>
          <p:nvPr/>
        </p:nvPicPr>
        <p:blipFill>
          <a:blip r:embed="rId3"/>
          <a:stretch>
            <a:fillRect/>
          </a:stretch>
        </p:blipFill>
        <p:spPr>
          <a:xfrm>
            <a:off x="6680830" y="1439056"/>
            <a:ext cx="4324350" cy="5172075"/>
          </a:xfrm>
          <a:prstGeom prst="rect">
            <a:avLst/>
          </a:prstGeom>
        </p:spPr>
      </p:pic>
    </p:spTree>
    <p:extLst>
      <p:ext uri="{BB962C8B-B14F-4D97-AF65-F5344CB8AC3E}">
        <p14:creationId xmlns:p14="http://schemas.microsoft.com/office/powerpoint/2010/main" val="26781379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8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3798"/>
            <a:ext cx="5802310" cy="52342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Tenemos la clase producto con los atributos: Nombre, stock, categoría, impuesto. Y tiene los métodos de </a:t>
            </a:r>
            <a:r>
              <a:rPr lang="es-CO" sz="2200" dirty="0" err="1">
                <a:latin typeface="Arial Narrow"/>
                <a:ea typeface="Arial Narrow"/>
                <a:cs typeface="Arial Narrow"/>
                <a:sym typeface="Arial Narrow"/>
              </a:rPr>
              <a:t>guardarProducto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enviarADomicilio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disminuirStock</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aumentarStock</a:t>
            </a:r>
            <a:r>
              <a:rPr lang="es-CO" sz="2200" dirty="0">
                <a:latin typeface="Arial Narrow"/>
                <a:ea typeface="Arial Narrow"/>
                <a:cs typeface="Arial Narrow"/>
                <a:sym typeface="Arial Narrow"/>
              </a:rPr>
              <a:t>.</a:t>
            </a:r>
          </a:p>
          <a:p>
            <a:pPr indent="0">
              <a:lnSpc>
                <a:spcPct val="100000"/>
              </a:lnSpc>
              <a:buNone/>
            </a:pPr>
            <a:endParaRPr lang="es-CO" sz="2200" dirty="0">
              <a:latin typeface="Arial Narrow"/>
              <a:ea typeface="Arial Narrow"/>
              <a:cs typeface="Arial Narrow"/>
              <a:sym typeface="Arial Narrow"/>
            </a:endParaRPr>
          </a:p>
          <a:p>
            <a:pPr indent="0">
              <a:lnSpc>
                <a:spcPct val="100000"/>
              </a:lnSpc>
              <a:buNone/>
            </a:pPr>
            <a:r>
              <a:rPr lang="es-CO" sz="2200" dirty="0">
                <a:latin typeface="Arial Narrow"/>
                <a:ea typeface="Arial Narrow"/>
                <a:cs typeface="Arial Narrow"/>
                <a:sym typeface="Arial Narrow"/>
              </a:rPr>
              <a:t>Aplicar el SRP.</a:t>
            </a:r>
          </a:p>
        </p:txBody>
      </p:sp>
      <p:pic>
        <p:nvPicPr>
          <p:cNvPr id="5" name="Imagen 4">
            <a:extLst>
              <a:ext uri="{FF2B5EF4-FFF2-40B4-BE49-F238E27FC236}">
                <a16:creationId xmlns:a16="http://schemas.microsoft.com/office/drawing/2014/main" id="{9F6C15B1-FC50-CAAB-EAD5-4D2EBD489BA0}"/>
              </a:ext>
            </a:extLst>
          </p:cNvPr>
          <p:cNvPicPr>
            <a:picLocks noChangeAspect="1"/>
          </p:cNvPicPr>
          <p:nvPr/>
        </p:nvPicPr>
        <p:blipFill>
          <a:blip r:embed="rId3"/>
          <a:stretch>
            <a:fillRect/>
          </a:stretch>
        </p:blipFill>
        <p:spPr>
          <a:xfrm>
            <a:off x="6865375" y="1761041"/>
            <a:ext cx="4490884" cy="4681747"/>
          </a:xfrm>
          <a:prstGeom prst="rect">
            <a:avLst/>
          </a:prstGeom>
        </p:spPr>
      </p:pic>
    </p:spTree>
    <p:extLst>
      <p:ext uri="{BB962C8B-B14F-4D97-AF65-F5344CB8AC3E}">
        <p14:creationId xmlns:p14="http://schemas.microsoft.com/office/powerpoint/2010/main" val="37506715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8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3798"/>
            <a:ext cx="4917898" cy="52342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Tenemos la clase producto con los atributos: Nombre, precio, stock, categoría, impuesto. Y tiene el método de </a:t>
            </a:r>
            <a:r>
              <a:rPr lang="es-CO" sz="2200" dirty="0" err="1">
                <a:latin typeface="Arial Narrow"/>
                <a:ea typeface="Arial Narrow"/>
                <a:cs typeface="Arial Narrow"/>
                <a:sym typeface="Arial Narrow"/>
              </a:rPr>
              <a:t>calcularDescuento</a:t>
            </a:r>
            <a:r>
              <a:rPr lang="es-CO" sz="2200" dirty="0">
                <a:latin typeface="Arial Narrow"/>
                <a:ea typeface="Arial Narrow"/>
                <a:cs typeface="Arial Narrow"/>
                <a:sym typeface="Arial Narrow"/>
              </a:rPr>
              <a:t>. Existe el </a:t>
            </a:r>
            <a:r>
              <a:rPr lang="es-CO" sz="2200" dirty="0" err="1">
                <a:latin typeface="Arial Narrow"/>
                <a:ea typeface="Arial Narrow"/>
                <a:cs typeface="Arial Narrow"/>
                <a:sym typeface="Arial Narrow"/>
              </a:rPr>
              <a:t>descuentoFijo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descuentoTemporal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descuentoPorcentaje</a:t>
            </a:r>
            <a:r>
              <a:rPr lang="es-CO" sz="2200" dirty="0">
                <a:latin typeface="Arial Narrow"/>
                <a:ea typeface="Arial Narrow"/>
                <a:cs typeface="Arial Narrow"/>
                <a:sym typeface="Arial Narrow"/>
              </a:rPr>
              <a:t>.</a:t>
            </a:r>
          </a:p>
          <a:p>
            <a:pPr indent="0">
              <a:lnSpc>
                <a:spcPct val="100000"/>
              </a:lnSpc>
              <a:buNone/>
            </a:pPr>
            <a:endParaRPr lang="es-CO" sz="2200" dirty="0">
              <a:latin typeface="Arial Narrow"/>
              <a:ea typeface="Arial Narrow"/>
              <a:cs typeface="Arial Narrow"/>
              <a:sym typeface="Arial Narrow"/>
            </a:endParaRPr>
          </a:p>
          <a:p>
            <a:pPr indent="0">
              <a:lnSpc>
                <a:spcPct val="100000"/>
              </a:lnSpc>
              <a:buNone/>
            </a:pPr>
            <a:r>
              <a:rPr lang="es-CO" sz="2200" dirty="0">
                <a:latin typeface="Arial Narrow"/>
                <a:ea typeface="Arial Narrow"/>
                <a:cs typeface="Arial Narrow"/>
                <a:sym typeface="Arial Narrow"/>
              </a:rPr>
              <a:t>Aplicar el OCP.</a:t>
            </a:r>
          </a:p>
        </p:txBody>
      </p:sp>
      <p:pic>
        <p:nvPicPr>
          <p:cNvPr id="7" name="Imagen 6">
            <a:extLst>
              <a:ext uri="{FF2B5EF4-FFF2-40B4-BE49-F238E27FC236}">
                <a16:creationId xmlns:a16="http://schemas.microsoft.com/office/drawing/2014/main" id="{2E70634B-30CF-89DC-A1ED-736345F1F1CA}"/>
              </a:ext>
            </a:extLst>
          </p:cNvPr>
          <p:cNvPicPr>
            <a:picLocks noChangeAspect="1"/>
          </p:cNvPicPr>
          <p:nvPr/>
        </p:nvPicPr>
        <p:blipFill>
          <a:blip r:embed="rId3"/>
          <a:stretch>
            <a:fillRect/>
          </a:stretch>
        </p:blipFill>
        <p:spPr>
          <a:xfrm>
            <a:off x="5756748" y="1875348"/>
            <a:ext cx="5391302" cy="3369564"/>
          </a:xfrm>
          <a:prstGeom prst="rect">
            <a:avLst/>
          </a:prstGeom>
        </p:spPr>
      </p:pic>
    </p:spTree>
    <p:extLst>
      <p:ext uri="{BB962C8B-B14F-4D97-AF65-F5344CB8AC3E}">
        <p14:creationId xmlns:p14="http://schemas.microsoft.com/office/powerpoint/2010/main" val="24683662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8 LSP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3798"/>
            <a:ext cx="4917898" cy="52342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Tenemos la clase pago que hereda a clases concretas como </a:t>
            </a:r>
            <a:r>
              <a:rPr lang="es-CO" sz="2200" dirty="0" err="1">
                <a:latin typeface="Arial Narrow"/>
                <a:ea typeface="Arial Narrow"/>
                <a:cs typeface="Arial Narrow"/>
                <a:sym typeface="Arial Narrow"/>
              </a:rPr>
              <a:t>PagoTarjetaCredito</a:t>
            </a:r>
            <a:r>
              <a:rPr lang="es-CO" sz="2200" dirty="0">
                <a:latin typeface="Arial Narrow"/>
                <a:ea typeface="Arial Narrow"/>
                <a:cs typeface="Arial Narrow"/>
                <a:sym typeface="Arial Narrow"/>
              </a:rPr>
              <a:t>, y </a:t>
            </a:r>
            <a:r>
              <a:rPr lang="es-CO" sz="2200" dirty="0" err="1">
                <a:latin typeface="Arial Narrow"/>
                <a:ea typeface="Arial Narrow"/>
                <a:cs typeface="Arial Narrow"/>
                <a:sym typeface="Arial Narrow"/>
              </a:rPr>
              <a:t>PagoTarjetaDebito</a:t>
            </a:r>
            <a:r>
              <a:rPr lang="es-CO" sz="2200" dirty="0">
                <a:latin typeface="Arial Narrow"/>
                <a:ea typeface="Arial Narrow"/>
                <a:cs typeface="Arial Narrow"/>
                <a:sym typeface="Arial Narrow"/>
              </a:rPr>
              <a:t> hereda a y </a:t>
            </a:r>
            <a:r>
              <a:rPr lang="es-CO" sz="2200" dirty="0" err="1">
                <a:latin typeface="Arial Narrow"/>
                <a:ea typeface="Arial Narrow"/>
                <a:cs typeface="Arial Narrow"/>
                <a:sym typeface="Arial Narrow"/>
              </a:rPr>
              <a:t>PagoTarjetaCredito</a:t>
            </a:r>
            <a:r>
              <a:rPr lang="es-CO" sz="2200" dirty="0">
                <a:latin typeface="Arial Narrow"/>
                <a:ea typeface="Arial Narrow"/>
                <a:cs typeface="Arial Narrow"/>
                <a:sym typeface="Arial Narrow"/>
              </a:rPr>
              <a:t>, se tiene el método de </a:t>
            </a:r>
            <a:r>
              <a:rPr lang="es-CO" sz="2200" dirty="0" err="1">
                <a:latin typeface="Arial Narrow"/>
                <a:ea typeface="Arial Narrow"/>
                <a:cs typeface="Arial Narrow"/>
                <a:sym typeface="Arial Narrow"/>
              </a:rPr>
              <a:t>procesarPago</a:t>
            </a:r>
            <a:r>
              <a:rPr lang="es-CO" sz="2200" dirty="0">
                <a:latin typeface="Arial Narrow"/>
                <a:ea typeface="Arial Narrow"/>
                <a:cs typeface="Arial Narrow"/>
                <a:sym typeface="Arial Narrow"/>
              </a:rPr>
              <a:t>, las clases están heredando todo tipo de atributos.</a:t>
            </a:r>
          </a:p>
          <a:p>
            <a:pPr indent="0">
              <a:lnSpc>
                <a:spcPct val="100000"/>
              </a:lnSpc>
              <a:buNone/>
            </a:pPr>
            <a:endParaRPr lang="es-CO" sz="2200" dirty="0">
              <a:latin typeface="Arial Narrow"/>
              <a:ea typeface="Arial Narrow"/>
              <a:cs typeface="Arial Narrow"/>
              <a:sym typeface="Arial Narrow"/>
            </a:endParaRPr>
          </a:p>
          <a:p>
            <a:pPr indent="0">
              <a:lnSpc>
                <a:spcPct val="100000"/>
              </a:lnSpc>
              <a:buNone/>
            </a:pPr>
            <a:r>
              <a:rPr lang="es-CO" sz="2200" dirty="0">
                <a:latin typeface="Arial Narrow"/>
                <a:ea typeface="Arial Narrow"/>
                <a:cs typeface="Arial Narrow"/>
                <a:sym typeface="Arial Narrow"/>
              </a:rPr>
              <a:t>Aplicar el LSP.</a:t>
            </a:r>
          </a:p>
        </p:txBody>
      </p:sp>
      <p:pic>
        <p:nvPicPr>
          <p:cNvPr id="5" name="Imagen 4">
            <a:extLst>
              <a:ext uri="{FF2B5EF4-FFF2-40B4-BE49-F238E27FC236}">
                <a16:creationId xmlns:a16="http://schemas.microsoft.com/office/drawing/2014/main" id="{0002B6B1-422D-C755-93D6-9C11C8D809CC}"/>
              </a:ext>
            </a:extLst>
          </p:cNvPr>
          <p:cNvPicPr>
            <a:picLocks noChangeAspect="1"/>
          </p:cNvPicPr>
          <p:nvPr/>
        </p:nvPicPr>
        <p:blipFill>
          <a:blip r:embed="rId3"/>
          <a:stretch>
            <a:fillRect/>
          </a:stretch>
        </p:blipFill>
        <p:spPr>
          <a:xfrm>
            <a:off x="5890250" y="885040"/>
            <a:ext cx="4213313" cy="5795979"/>
          </a:xfrm>
          <a:prstGeom prst="rect">
            <a:avLst/>
          </a:prstGeom>
        </p:spPr>
      </p:pic>
    </p:spTree>
    <p:extLst>
      <p:ext uri="{BB962C8B-B14F-4D97-AF65-F5344CB8AC3E}">
        <p14:creationId xmlns:p14="http://schemas.microsoft.com/office/powerpoint/2010/main" val="32501106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8 ISP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3798"/>
            <a:ext cx="4917898" cy="52342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Tenemos una interface Transporte con los siguientes métodos: </a:t>
            </a:r>
            <a:r>
              <a:rPr lang="es-CO" sz="2200" dirty="0" err="1">
                <a:latin typeface="Arial Narrow"/>
                <a:ea typeface="Arial Narrow"/>
                <a:cs typeface="Arial Narrow"/>
                <a:sym typeface="Arial Narrow"/>
              </a:rPr>
              <a:t>obtenerMarca</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obtenerModelo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comprarSoat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comprarTecnicoMecanica</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Un desarrollador implemento esta interfaz en dos clases concretas, teniendo métodos sin </a:t>
            </a:r>
            <a:r>
              <a:rPr lang="es-CO" sz="2200" dirty="0" err="1">
                <a:latin typeface="Arial Narrow"/>
                <a:ea typeface="Arial Narrow"/>
                <a:cs typeface="Arial Narrow"/>
                <a:sym typeface="Arial Narrow"/>
              </a:rPr>
              <a:t>sobreescribirlos</a:t>
            </a:r>
            <a:r>
              <a:rPr lang="es-CO" sz="2200" dirty="0">
                <a:latin typeface="Arial Narrow"/>
                <a:ea typeface="Arial Narrow"/>
                <a:cs typeface="Arial Narrow"/>
                <a:sym typeface="Arial Narrow"/>
              </a:rPr>
              <a:t>.</a:t>
            </a:r>
          </a:p>
          <a:p>
            <a:pPr indent="0">
              <a:lnSpc>
                <a:spcPct val="100000"/>
              </a:lnSpc>
              <a:buNone/>
            </a:pPr>
            <a:endParaRPr lang="es-CO" sz="2200" dirty="0">
              <a:latin typeface="Arial Narrow"/>
              <a:ea typeface="Arial Narrow"/>
              <a:cs typeface="Arial Narrow"/>
              <a:sym typeface="Arial Narrow"/>
            </a:endParaRPr>
          </a:p>
          <a:p>
            <a:pPr indent="0">
              <a:lnSpc>
                <a:spcPct val="100000"/>
              </a:lnSpc>
              <a:buNone/>
            </a:pPr>
            <a:r>
              <a:rPr lang="es-CO" sz="2200" dirty="0">
                <a:latin typeface="Arial Narrow"/>
                <a:ea typeface="Arial Narrow"/>
                <a:cs typeface="Arial Narrow"/>
                <a:sym typeface="Arial Narrow"/>
              </a:rPr>
              <a:t>Aplicar el ISP.</a:t>
            </a:r>
          </a:p>
        </p:txBody>
      </p:sp>
      <p:pic>
        <p:nvPicPr>
          <p:cNvPr id="5" name="Imagen 4">
            <a:extLst>
              <a:ext uri="{FF2B5EF4-FFF2-40B4-BE49-F238E27FC236}">
                <a16:creationId xmlns:a16="http://schemas.microsoft.com/office/drawing/2014/main" id="{1A4006A5-46F2-9E21-7CF7-BDF1358964E4}"/>
              </a:ext>
            </a:extLst>
          </p:cNvPr>
          <p:cNvPicPr>
            <a:picLocks noChangeAspect="1"/>
          </p:cNvPicPr>
          <p:nvPr/>
        </p:nvPicPr>
        <p:blipFill>
          <a:blip r:embed="rId3"/>
          <a:stretch>
            <a:fillRect/>
          </a:stretch>
        </p:blipFill>
        <p:spPr>
          <a:xfrm>
            <a:off x="6668628" y="845573"/>
            <a:ext cx="2448438" cy="5904271"/>
          </a:xfrm>
          <a:prstGeom prst="rect">
            <a:avLst/>
          </a:prstGeom>
        </p:spPr>
      </p:pic>
    </p:spTree>
    <p:extLst>
      <p:ext uri="{BB962C8B-B14F-4D97-AF65-F5344CB8AC3E}">
        <p14:creationId xmlns:p14="http://schemas.microsoft.com/office/powerpoint/2010/main" val="13225523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PRINCIPIOS DRY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DRY es un principio fundamental en la programación que busca evitar la duplicación de código. La idea es simple pero poderosa: si una pieza de información o un fragmento de código se utiliza en múltiples lugares, debería existir una única fuente de verdad para esa información o código.</a:t>
            </a:r>
          </a:p>
        </p:txBody>
      </p:sp>
    </p:spTree>
    <p:extLst>
      <p:ext uri="{BB962C8B-B14F-4D97-AF65-F5344CB8AC3E}">
        <p14:creationId xmlns:p14="http://schemas.microsoft.com/office/powerpoint/2010/main" val="1737310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EVALUACIÓN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2" name="Tabla 1">
            <a:extLst>
              <a:ext uri="{FF2B5EF4-FFF2-40B4-BE49-F238E27FC236}">
                <a16:creationId xmlns:a16="http://schemas.microsoft.com/office/drawing/2014/main" id="{E3D87E56-B951-8C35-A19C-ABE46C8DC816}"/>
              </a:ext>
            </a:extLst>
          </p:cNvPr>
          <p:cNvGraphicFramePr>
            <a:graphicFrameLocks noGrp="1"/>
          </p:cNvGraphicFramePr>
          <p:nvPr>
            <p:extLst>
              <p:ext uri="{D42A27DB-BD31-4B8C-83A1-F6EECF244321}">
                <p14:modId xmlns:p14="http://schemas.microsoft.com/office/powerpoint/2010/main" val="2427538095"/>
              </p:ext>
            </p:extLst>
          </p:nvPr>
        </p:nvGraphicFramePr>
        <p:xfrm>
          <a:off x="1517904" y="1623799"/>
          <a:ext cx="8750046" cy="2474896"/>
        </p:xfrm>
        <a:graphic>
          <a:graphicData uri="http://schemas.openxmlformats.org/drawingml/2006/table">
            <a:tbl>
              <a:tblPr bandRow="1">
                <a:tableStyleId>{5C22544A-7EE6-4342-B048-85BDC9FD1C3A}</a:tableStyleId>
              </a:tblPr>
              <a:tblGrid>
                <a:gridCol w="1106424">
                  <a:extLst>
                    <a:ext uri="{9D8B030D-6E8A-4147-A177-3AD203B41FA5}">
                      <a16:colId xmlns:a16="http://schemas.microsoft.com/office/drawing/2014/main" val="1452753546"/>
                    </a:ext>
                  </a:extLst>
                </a:gridCol>
                <a:gridCol w="5457755">
                  <a:extLst>
                    <a:ext uri="{9D8B030D-6E8A-4147-A177-3AD203B41FA5}">
                      <a16:colId xmlns:a16="http://schemas.microsoft.com/office/drawing/2014/main" val="2526989531"/>
                    </a:ext>
                  </a:extLst>
                </a:gridCol>
                <a:gridCol w="2185867">
                  <a:extLst>
                    <a:ext uri="{9D8B030D-6E8A-4147-A177-3AD203B41FA5}">
                      <a16:colId xmlns:a16="http://schemas.microsoft.com/office/drawing/2014/main" val="3441759059"/>
                    </a:ext>
                  </a:extLst>
                </a:gridCol>
              </a:tblGrid>
              <a:tr h="294110">
                <a:tc>
                  <a:txBody>
                    <a:bodyPr/>
                    <a:lstStyle/>
                    <a:p>
                      <a:pPr algn="ctr">
                        <a:spcAft>
                          <a:spcPts val="600"/>
                        </a:spcAft>
                      </a:pPr>
                      <a:r>
                        <a:rPr lang="es-ES" sz="2400" dirty="0">
                          <a:effectLst/>
                          <a:latin typeface="Arial Narrow" panose="020B0606020202030204" pitchFamily="34" charset="0"/>
                          <a:ea typeface="Times New Roman" panose="02020603050405020304" pitchFamily="18" charset="0"/>
                        </a:rPr>
                        <a:t>CORTE</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Actividad Evaluativa</a:t>
                      </a:r>
                      <a:endParaRPr lang="es-CO" sz="240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Valor porcentual</a:t>
                      </a:r>
                      <a:endParaRPr lang="es-CO" sz="2400">
                        <a:effectLst/>
                        <a:latin typeface="Arial Narrow" panose="020B0606020202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3233581669"/>
                  </a:ext>
                </a:extLst>
              </a:tr>
              <a:tr h="326508">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1</a:t>
                      </a:r>
                    </a:p>
                  </a:txBody>
                  <a:tcPr marL="68580" marR="68580" marT="0" marB="0"/>
                </a:tc>
                <a:tc>
                  <a:txBody>
                    <a:bodyPr/>
                    <a:lstStyle/>
                    <a:p>
                      <a:pPr>
                        <a:spcAft>
                          <a:spcPts val="600"/>
                        </a:spcAft>
                      </a:pPr>
                      <a:r>
                        <a:rPr lang="es-ES" sz="2400" dirty="0">
                          <a:effectLst/>
                          <a:latin typeface="Arial Narrow" panose="020B0606020202030204" pitchFamily="34" charset="0"/>
                          <a:ea typeface="Times New Roman" panose="02020603050405020304" pitchFamily="18" charset="0"/>
                        </a:rPr>
                        <a:t>Primer parcial</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25 %</a:t>
                      </a:r>
                    </a:p>
                  </a:txBody>
                  <a:tcPr marL="68580" marR="68580" marT="0" marB="0"/>
                </a:tc>
                <a:extLst>
                  <a:ext uri="{0D108BD9-81ED-4DB2-BD59-A6C34878D82A}">
                    <a16:rowId xmlns:a16="http://schemas.microsoft.com/office/drawing/2014/main" val="2245455710"/>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2</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Segundo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25 %</a:t>
                      </a:r>
                    </a:p>
                  </a:txBody>
                  <a:tcPr marL="68580" marR="68580" marT="0" marB="0"/>
                </a:tc>
                <a:extLst>
                  <a:ext uri="{0D108BD9-81ED-4DB2-BD59-A6C34878D82A}">
                    <a16:rowId xmlns:a16="http://schemas.microsoft.com/office/drawing/2014/main" val="1384653186"/>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3</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Tercer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20 %</a:t>
                      </a:r>
                    </a:p>
                  </a:txBody>
                  <a:tcPr marL="68580" marR="68580" marT="0" marB="0"/>
                </a:tc>
                <a:extLst>
                  <a:ext uri="{0D108BD9-81ED-4DB2-BD59-A6C34878D82A}">
                    <a16:rowId xmlns:a16="http://schemas.microsoft.com/office/drawing/2014/main" val="3220603597"/>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Proyecto</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30 %</a:t>
                      </a:r>
                    </a:p>
                  </a:txBody>
                  <a:tcPr marL="68580" marR="68580" marT="0" marB="0"/>
                </a:tc>
                <a:extLst>
                  <a:ext uri="{0D108BD9-81ED-4DB2-BD59-A6C34878D82A}">
                    <a16:rowId xmlns:a16="http://schemas.microsoft.com/office/drawing/2014/main" val="2049690653"/>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Talleres</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1 decima</a:t>
                      </a:r>
                    </a:p>
                  </a:txBody>
                  <a:tcPr marL="68580" marR="68580" marT="0" marB="0"/>
                </a:tc>
                <a:extLst>
                  <a:ext uri="{0D108BD9-81ED-4DB2-BD59-A6C34878D82A}">
                    <a16:rowId xmlns:a16="http://schemas.microsoft.com/office/drawing/2014/main" val="2101643257"/>
                  </a:ext>
                </a:extLst>
              </a:tr>
            </a:tbl>
          </a:graphicData>
        </a:graphic>
      </p:graphicFrame>
    </p:spTree>
    <p:extLst>
      <p:ext uri="{BB962C8B-B14F-4D97-AF65-F5344CB8AC3E}">
        <p14:creationId xmlns:p14="http://schemas.microsoft.com/office/powerpoint/2010/main" val="20616580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IMPORTANTES DEL PRINCIPIO DRY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Mantenibilidad: Al reducir la duplicación, se simplifica el proceso de realizar cambios. Si necesitas modificar una lógica, solo tienes que hacerlo en un lugar, y los cambios se reflejarán en todas partes donde se utilice esa lógica.</a:t>
            </a:r>
          </a:p>
          <a:p>
            <a:pPr marL="800100">
              <a:lnSpc>
                <a:spcPct val="100000"/>
              </a:lnSpc>
            </a:pPr>
            <a:r>
              <a:rPr lang="es-CO" sz="2400" dirty="0">
                <a:latin typeface="Arial Narrow"/>
                <a:ea typeface="Arial Narrow"/>
                <a:cs typeface="Arial Narrow"/>
                <a:sym typeface="Arial Narrow"/>
              </a:rPr>
              <a:t>Legibilidad: Un código con menos duplicaciones es más fácil de entender, ya que no hay que buscar en múltiples lugares para comprender cómo funciona una determinada funcionalidad.</a:t>
            </a:r>
          </a:p>
          <a:p>
            <a:pPr marL="800100">
              <a:lnSpc>
                <a:spcPct val="100000"/>
              </a:lnSpc>
            </a:pPr>
            <a:r>
              <a:rPr lang="es-CO" sz="2400" dirty="0">
                <a:latin typeface="Arial Narrow"/>
                <a:ea typeface="Arial Narrow"/>
                <a:cs typeface="Arial Narrow"/>
                <a:sym typeface="Arial Narrow"/>
              </a:rPr>
              <a:t>Consistencia: Al tener una única fuente de verdad, se garantiza que la lógica se aplique de manera consistente en todo el sistema.</a:t>
            </a:r>
          </a:p>
          <a:p>
            <a:pPr marL="800100">
              <a:lnSpc>
                <a:spcPct val="100000"/>
              </a:lnSpc>
            </a:pPr>
            <a:r>
              <a:rPr lang="es-CO" sz="2400" dirty="0">
                <a:latin typeface="Arial Narrow"/>
                <a:ea typeface="Arial Narrow"/>
                <a:cs typeface="Arial Narrow"/>
                <a:sym typeface="Arial Narrow"/>
              </a:rPr>
              <a:t>Reducción de errores: Menos código significa menos oportunidades para introducir errores.</a:t>
            </a:r>
          </a:p>
        </p:txBody>
      </p:sp>
    </p:spTree>
    <p:extLst>
      <p:ext uri="{BB962C8B-B14F-4D97-AF65-F5344CB8AC3E}">
        <p14:creationId xmlns:p14="http://schemas.microsoft.com/office/powerpoint/2010/main" val="32556076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PRINCIPIO DRY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721FAF9E-ADD5-09DB-421D-0F31DD05681E}"/>
              </a:ext>
            </a:extLst>
          </p:cNvPr>
          <p:cNvPicPr>
            <a:picLocks noChangeAspect="1"/>
          </p:cNvPicPr>
          <p:nvPr/>
        </p:nvPicPr>
        <p:blipFill>
          <a:blip r:embed="rId3"/>
          <a:stretch>
            <a:fillRect/>
          </a:stretch>
        </p:blipFill>
        <p:spPr>
          <a:xfrm>
            <a:off x="2851356" y="1968720"/>
            <a:ext cx="5333078" cy="4379678"/>
          </a:xfrm>
          <a:prstGeom prst="rect">
            <a:avLst/>
          </a:prstGeom>
        </p:spPr>
      </p:pic>
    </p:spTree>
    <p:extLst>
      <p:ext uri="{BB962C8B-B14F-4D97-AF65-F5344CB8AC3E}">
        <p14:creationId xmlns:p14="http://schemas.microsoft.com/office/powerpoint/2010/main" val="9233150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TECNICAS PARA EL PRINCIPIO DRY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Funciones: Encapsula fragmentos de código reutilizables en funciones.</a:t>
            </a:r>
          </a:p>
          <a:p>
            <a:pPr marL="800100">
              <a:lnSpc>
                <a:spcPct val="100000"/>
              </a:lnSpc>
            </a:pPr>
            <a:r>
              <a:rPr lang="es-CO" sz="2400" dirty="0">
                <a:latin typeface="Arial Narrow"/>
                <a:ea typeface="Arial Narrow"/>
                <a:cs typeface="Arial Narrow"/>
                <a:sym typeface="Arial Narrow"/>
              </a:rPr>
              <a:t>Clases: Organiza el código en clases para modelar conceptos del mundo real y promover la reutilización.</a:t>
            </a:r>
          </a:p>
          <a:p>
            <a:pPr marL="800100">
              <a:lnSpc>
                <a:spcPct val="100000"/>
              </a:lnSpc>
            </a:pPr>
            <a:r>
              <a:rPr lang="es-CO" sz="2400" dirty="0">
                <a:latin typeface="Arial Narrow"/>
                <a:ea typeface="Arial Narrow"/>
                <a:cs typeface="Arial Narrow"/>
                <a:sym typeface="Arial Narrow"/>
              </a:rPr>
              <a:t>Constantes: Define constantes para valores que no cambian y que se utilizan en múltiples lugares.</a:t>
            </a:r>
          </a:p>
          <a:p>
            <a:pPr marL="800100">
              <a:lnSpc>
                <a:spcPct val="100000"/>
              </a:lnSpc>
            </a:pPr>
            <a:r>
              <a:rPr lang="es-CO" sz="2400" dirty="0">
                <a:latin typeface="Arial Narrow"/>
                <a:ea typeface="Arial Narrow"/>
                <a:cs typeface="Arial Narrow"/>
                <a:sym typeface="Arial Narrow"/>
              </a:rPr>
              <a:t>Métodos abstractos: Define interfaces con métodos abstractos para establecer contratos que deben cumplir las clases que implementan esas interfaces.</a:t>
            </a:r>
          </a:p>
        </p:txBody>
      </p:sp>
    </p:spTree>
    <p:extLst>
      <p:ext uri="{BB962C8B-B14F-4D97-AF65-F5344CB8AC3E}">
        <p14:creationId xmlns:p14="http://schemas.microsoft.com/office/powerpoint/2010/main" val="6057914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9 DEL PRINCIPIO DRY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78531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Refactorizar el siguiente código duplicado aplicando el principio DRY:</a:t>
            </a:r>
          </a:p>
        </p:txBody>
      </p:sp>
      <p:pic>
        <p:nvPicPr>
          <p:cNvPr id="4" name="Imagen 3">
            <a:extLst>
              <a:ext uri="{FF2B5EF4-FFF2-40B4-BE49-F238E27FC236}">
                <a16:creationId xmlns:a16="http://schemas.microsoft.com/office/drawing/2014/main" id="{C08C470C-4E17-4775-6390-1BD01E78604D}"/>
              </a:ext>
            </a:extLst>
          </p:cNvPr>
          <p:cNvPicPr>
            <a:picLocks noChangeAspect="1"/>
          </p:cNvPicPr>
          <p:nvPr/>
        </p:nvPicPr>
        <p:blipFill>
          <a:blip r:embed="rId3"/>
          <a:stretch>
            <a:fillRect/>
          </a:stretch>
        </p:blipFill>
        <p:spPr>
          <a:xfrm>
            <a:off x="2389605" y="2694443"/>
            <a:ext cx="6481856" cy="2547520"/>
          </a:xfrm>
          <a:prstGeom prst="rect">
            <a:avLst/>
          </a:prstGeom>
        </p:spPr>
      </p:pic>
    </p:spTree>
    <p:extLst>
      <p:ext uri="{BB962C8B-B14F-4D97-AF65-F5344CB8AC3E}">
        <p14:creationId xmlns:p14="http://schemas.microsoft.com/office/powerpoint/2010/main" val="3922972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PRINCIPIO KISS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255136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KISS es una guía fundamental en el desarrollo de software que aboga por la simplicidad. En esencia, sugiere que las soluciones más sencillas suelen ser las mejores. Al aplicar KISS, buscamos crear código que sea fácil de entender, mantener y modificar.</a:t>
            </a:r>
          </a:p>
        </p:txBody>
      </p:sp>
    </p:spTree>
    <p:extLst>
      <p:ext uri="{BB962C8B-B14F-4D97-AF65-F5344CB8AC3E}">
        <p14:creationId xmlns:p14="http://schemas.microsoft.com/office/powerpoint/2010/main" val="37902852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IMPORTANTES DEL PRINCIPIO KISS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2"/>
            <a:ext cx="9643800" cy="401636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Mayor legibilidad: Código simple es más fácil de leer y comprender, tanto para el desarrollador original como para otros que puedan trabajar en el proyecto en el futuro.</a:t>
            </a:r>
          </a:p>
          <a:p>
            <a:pPr marL="800100">
              <a:lnSpc>
                <a:spcPct val="100000"/>
              </a:lnSpc>
            </a:pPr>
            <a:r>
              <a:rPr lang="es-CO" sz="2400" dirty="0">
                <a:latin typeface="Arial Narrow"/>
                <a:ea typeface="Arial Narrow"/>
                <a:cs typeface="Arial Narrow"/>
                <a:sym typeface="Arial Narrow"/>
              </a:rPr>
              <a:t>Menor probabilidad de errores: La complejidad introduce más puntos de falla. Un código sencillo tiende a tener menos bugs.</a:t>
            </a:r>
          </a:p>
          <a:p>
            <a:pPr marL="800100">
              <a:lnSpc>
                <a:spcPct val="100000"/>
              </a:lnSpc>
            </a:pPr>
            <a:r>
              <a:rPr lang="es-CO" sz="2400" dirty="0">
                <a:latin typeface="Arial Narrow"/>
                <a:ea typeface="Arial Narrow"/>
                <a:cs typeface="Arial Narrow"/>
                <a:sym typeface="Arial Narrow"/>
              </a:rPr>
              <a:t>Facilidad de mantenimiento: Cuando necesitas hacer cambios, un código simple es más rápido y seguro de modificar.</a:t>
            </a:r>
          </a:p>
          <a:p>
            <a:pPr marL="800100">
              <a:lnSpc>
                <a:spcPct val="100000"/>
              </a:lnSpc>
            </a:pPr>
            <a:r>
              <a:rPr lang="es-CO" sz="2400" dirty="0">
                <a:latin typeface="Arial Narrow"/>
                <a:ea typeface="Arial Narrow"/>
                <a:cs typeface="Arial Narrow"/>
                <a:sym typeface="Arial Narrow"/>
              </a:rPr>
              <a:t>Mejor rendimiento: A menudo, las soluciones más simples también son más eficientes.</a:t>
            </a:r>
          </a:p>
        </p:txBody>
      </p:sp>
    </p:spTree>
    <p:extLst>
      <p:ext uri="{BB962C8B-B14F-4D97-AF65-F5344CB8AC3E}">
        <p14:creationId xmlns:p14="http://schemas.microsoft.com/office/powerpoint/2010/main" val="25669484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PRINCIPIO KISS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159FBAB0-B366-AF33-4657-32A855F16607}"/>
              </a:ext>
            </a:extLst>
          </p:cNvPr>
          <p:cNvPicPr>
            <a:picLocks noChangeAspect="1"/>
          </p:cNvPicPr>
          <p:nvPr/>
        </p:nvPicPr>
        <p:blipFill>
          <a:blip r:embed="rId3"/>
          <a:stretch>
            <a:fillRect/>
          </a:stretch>
        </p:blipFill>
        <p:spPr>
          <a:xfrm>
            <a:off x="2721034" y="1833562"/>
            <a:ext cx="5902164" cy="4433240"/>
          </a:xfrm>
          <a:prstGeom prst="rect">
            <a:avLst/>
          </a:prstGeom>
        </p:spPr>
      </p:pic>
    </p:spTree>
    <p:extLst>
      <p:ext uri="{BB962C8B-B14F-4D97-AF65-F5344CB8AC3E}">
        <p14:creationId xmlns:p14="http://schemas.microsoft.com/office/powerpoint/2010/main" val="5584620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9 DEL PRINCIPIO KISS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B42D0A33-515A-3E57-255E-A7DB8B6CEF9A}"/>
              </a:ext>
            </a:extLst>
          </p:cNvPr>
          <p:cNvPicPr>
            <a:picLocks noChangeAspect="1"/>
          </p:cNvPicPr>
          <p:nvPr/>
        </p:nvPicPr>
        <p:blipFill>
          <a:blip r:embed="rId3"/>
          <a:stretch>
            <a:fillRect/>
          </a:stretch>
        </p:blipFill>
        <p:spPr>
          <a:xfrm>
            <a:off x="1221351" y="3007443"/>
            <a:ext cx="5084541" cy="2037735"/>
          </a:xfrm>
          <a:prstGeom prst="rect">
            <a:avLst/>
          </a:prstGeom>
        </p:spPr>
      </p:pic>
      <p:sp>
        <p:nvSpPr>
          <p:cNvPr id="4" name="Google Shape;104;p2">
            <a:extLst>
              <a:ext uri="{FF2B5EF4-FFF2-40B4-BE49-F238E27FC236}">
                <a16:creationId xmlns:a16="http://schemas.microsoft.com/office/drawing/2014/main" id="{9C60B862-2A8E-DDD0-4D2F-650ABCC2DA77}"/>
              </a:ext>
            </a:extLst>
          </p:cNvPr>
          <p:cNvSpPr txBox="1">
            <a:spLocks noGrp="1"/>
          </p:cNvSpPr>
          <p:nvPr>
            <p:ph type="body" idx="1"/>
          </p:nvPr>
        </p:nvSpPr>
        <p:spPr>
          <a:xfrm>
            <a:off x="735649" y="1686343"/>
            <a:ext cx="10412401" cy="114534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Se tiene el siguiente código sin aplicar el principio KISS. Investigar en las librerías de java una funcionalidad que nos permita refactorizar el código aplicado el principio KISS.</a:t>
            </a:r>
          </a:p>
        </p:txBody>
      </p:sp>
      <p:pic>
        <p:nvPicPr>
          <p:cNvPr id="8" name="Imagen 7">
            <a:extLst>
              <a:ext uri="{FF2B5EF4-FFF2-40B4-BE49-F238E27FC236}">
                <a16:creationId xmlns:a16="http://schemas.microsoft.com/office/drawing/2014/main" id="{83B6FB5A-9876-5C70-35C8-86DF334CE003}"/>
              </a:ext>
            </a:extLst>
          </p:cNvPr>
          <p:cNvPicPr>
            <a:picLocks noChangeAspect="1"/>
          </p:cNvPicPr>
          <p:nvPr/>
        </p:nvPicPr>
        <p:blipFill>
          <a:blip r:embed="rId4"/>
          <a:stretch>
            <a:fillRect/>
          </a:stretch>
        </p:blipFill>
        <p:spPr>
          <a:xfrm>
            <a:off x="6539373" y="3007443"/>
            <a:ext cx="4558308" cy="2360970"/>
          </a:xfrm>
          <a:prstGeom prst="rect">
            <a:avLst/>
          </a:prstGeom>
        </p:spPr>
      </p:pic>
    </p:spTree>
    <p:extLst>
      <p:ext uri="{BB962C8B-B14F-4D97-AF65-F5344CB8AC3E}">
        <p14:creationId xmlns:p14="http://schemas.microsoft.com/office/powerpoint/2010/main" val="12303614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9 DEL PRINCIPIO KISS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 name="Imagen 6">
            <a:extLst>
              <a:ext uri="{FF2B5EF4-FFF2-40B4-BE49-F238E27FC236}">
                <a16:creationId xmlns:a16="http://schemas.microsoft.com/office/drawing/2014/main" id="{A74573D4-8635-D7C7-351F-D68D5FBF4C98}"/>
              </a:ext>
            </a:extLst>
          </p:cNvPr>
          <p:cNvPicPr>
            <a:picLocks noChangeAspect="1"/>
          </p:cNvPicPr>
          <p:nvPr/>
        </p:nvPicPr>
        <p:blipFill>
          <a:blip r:embed="rId3"/>
          <a:stretch>
            <a:fillRect/>
          </a:stretch>
        </p:blipFill>
        <p:spPr>
          <a:xfrm>
            <a:off x="2657150" y="2107555"/>
            <a:ext cx="6488814" cy="1276043"/>
          </a:xfrm>
          <a:prstGeom prst="rect">
            <a:avLst/>
          </a:prstGeom>
        </p:spPr>
      </p:pic>
      <p:pic>
        <p:nvPicPr>
          <p:cNvPr id="10" name="Imagen 9">
            <a:extLst>
              <a:ext uri="{FF2B5EF4-FFF2-40B4-BE49-F238E27FC236}">
                <a16:creationId xmlns:a16="http://schemas.microsoft.com/office/drawing/2014/main" id="{0387B6DD-CFAC-29CB-2F85-93654379F2EA}"/>
              </a:ext>
            </a:extLst>
          </p:cNvPr>
          <p:cNvPicPr>
            <a:picLocks noChangeAspect="1"/>
          </p:cNvPicPr>
          <p:nvPr/>
        </p:nvPicPr>
        <p:blipFill>
          <a:blip r:embed="rId4"/>
          <a:stretch>
            <a:fillRect/>
          </a:stretch>
        </p:blipFill>
        <p:spPr>
          <a:xfrm>
            <a:off x="2735808" y="3993668"/>
            <a:ext cx="6488814" cy="1530381"/>
          </a:xfrm>
          <a:prstGeom prst="rect">
            <a:avLst/>
          </a:prstGeom>
        </p:spPr>
      </p:pic>
    </p:spTree>
    <p:extLst>
      <p:ext uri="{BB962C8B-B14F-4D97-AF65-F5344CB8AC3E}">
        <p14:creationId xmlns:p14="http://schemas.microsoft.com/office/powerpoint/2010/main" val="41206579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PRINCIPIO YAGNI </a:t>
            </a:r>
            <a:r>
              <a:rPr lang="en-US" sz="3000" dirty="0">
                <a:solidFill>
                  <a:srgbClr val="757070"/>
                </a:solidFill>
                <a:latin typeface="Trebuchet MS"/>
                <a:ea typeface="Trebuchet MS"/>
                <a:cs typeface="Trebuchet MS"/>
                <a:sym typeface="Trebuchet MS"/>
              </a:rPr>
              <a:t>(You Aren't </a:t>
            </a:r>
            <a:r>
              <a:rPr lang="en-US" sz="3000" dirty="0" err="1">
                <a:solidFill>
                  <a:srgbClr val="757070"/>
                </a:solidFill>
                <a:latin typeface="Trebuchet MS"/>
                <a:ea typeface="Trebuchet MS"/>
                <a:cs typeface="Trebuchet MS"/>
                <a:sym typeface="Trebuchet MS"/>
              </a:rPr>
              <a:t>Gonna</a:t>
            </a:r>
            <a:r>
              <a:rPr lang="en-US" sz="3000" dirty="0">
                <a:solidFill>
                  <a:srgbClr val="757070"/>
                </a:solidFill>
                <a:latin typeface="Trebuchet MS"/>
                <a:ea typeface="Trebuchet MS"/>
                <a:cs typeface="Trebuchet MS"/>
                <a:sym typeface="Trebuchet MS"/>
              </a:rPr>
              <a:t> Need It)</a:t>
            </a:r>
            <a:endParaRPr lang="es-CO"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255136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YAGNI es un principio en el desarrollo de software que sugiere que no se debe implementar una funcionalidad hasta que sea estrictamente necesaria. En otras palabras, evita agregar características adicionales "por si acaso" o para futuras posibles ampliaciones. La idea es centrarse en las necesidades actuales del proyecto y evitar el </a:t>
            </a:r>
            <a:r>
              <a:rPr lang="es-CO" sz="2400" dirty="0" err="1">
                <a:latin typeface="Arial Narrow"/>
                <a:ea typeface="Arial Narrow"/>
                <a:cs typeface="Arial Narrow"/>
                <a:sym typeface="Arial Narrow"/>
              </a:rPr>
              <a:t>sobreingeniería</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4146726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INSTRUCCIONES DE LOS TALLERES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9643800" cy="4687800"/>
          </a:xfrm>
          <a:prstGeom prst="rect">
            <a:avLst/>
          </a:prstGeom>
          <a:noFill/>
          <a:ln>
            <a:noFill/>
          </a:ln>
        </p:spPr>
        <p:txBody>
          <a:bodyPr spcFirstLastPara="1" wrap="square" lIns="91425" tIns="45700" rIns="91425" bIns="45700" anchor="t" anchorCtr="0">
            <a:normAutofit/>
          </a:bodyPr>
          <a:lstStyle/>
          <a:p>
            <a:pPr marL="800100">
              <a:lnSpc>
                <a:spcPct val="100000"/>
              </a:lnSpc>
            </a:pPr>
            <a:r>
              <a:rPr lang="es-CO" sz="2400" dirty="0">
                <a:latin typeface="Arial Narrow"/>
                <a:ea typeface="Arial Narrow"/>
                <a:cs typeface="Arial Narrow"/>
                <a:sym typeface="Arial Narrow"/>
              </a:rPr>
              <a:t>Se deberá elegir un lenguaje de programación fuertemente tipado, opciones: Java o .NET</a:t>
            </a:r>
          </a:p>
          <a:p>
            <a:pPr marL="800100">
              <a:lnSpc>
                <a:spcPct val="100000"/>
              </a:lnSpc>
            </a:pPr>
            <a:r>
              <a:rPr lang="es-CO" sz="2400" dirty="0">
                <a:latin typeface="Arial Narrow"/>
                <a:ea typeface="Arial Narrow"/>
                <a:cs typeface="Arial Narrow"/>
                <a:sym typeface="Arial Narrow"/>
              </a:rPr>
              <a:t>Se deberá tener un usuario de </a:t>
            </a:r>
            <a:r>
              <a:rPr lang="es-CO" sz="2400" dirty="0" err="1">
                <a:latin typeface="Arial Narrow"/>
                <a:ea typeface="Arial Narrow"/>
                <a:cs typeface="Arial Narrow"/>
                <a:sym typeface="Arial Narrow"/>
              </a:rPr>
              <a:t>github</a:t>
            </a:r>
            <a:r>
              <a:rPr lang="es-CO" sz="2400" dirty="0">
                <a:latin typeface="Arial Narrow"/>
                <a:ea typeface="Arial Narrow"/>
                <a:cs typeface="Arial Narrow"/>
                <a:sym typeface="Arial Narrow"/>
              </a:rPr>
              <a:t> en donde puedan crear un repositorio publico con el nombre “IngenieriaDelSoftware2”</a:t>
            </a:r>
          </a:p>
          <a:p>
            <a:pPr marL="800100">
              <a:lnSpc>
                <a:spcPct val="100000"/>
              </a:lnSpc>
            </a:pPr>
            <a:r>
              <a:rPr lang="es-CO" sz="2400" dirty="0">
                <a:latin typeface="Arial Narrow"/>
                <a:ea typeface="Arial Narrow"/>
                <a:cs typeface="Arial Narrow"/>
                <a:sym typeface="Arial Narrow"/>
              </a:rPr>
              <a:t>Cada estudiante me enviara su nombre y el link del repositorio al correo: </a:t>
            </a:r>
            <a:r>
              <a:rPr lang="es-CO" sz="2400" dirty="0">
                <a:latin typeface="Arial Narrow"/>
                <a:ea typeface="Arial Narrow"/>
                <a:cs typeface="Arial Narrow"/>
                <a:sym typeface="Arial Narrow"/>
                <a:hlinkClick r:id="rId3"/>
              </a:rPr>
              <a:t>alejoved@gmail.com</a:t>
            </a:r>
            <a:endParaRPr lang="es-CO" sz="2400" dirty="0">
              <a:latin typeface="Arial Narrow"/>
              <a:ea typeface="Arial Narrow"/>
              <a:cs typeface="Arial Narrow"/>
              <a:sym typeface="Arial Narrow"/>
            </a:endParaRPr>
          </a:p>
          <a:p>
            <a:pPr marL="800100">
              <a:lnSpc>
                <a:spcPct val="100000"/>
              </a:lnSpc>
            </a:pPr>
            <a:r>
              <a:rPr lang="es-CO" sz="2400" dirty="0">
                <a:latin typeface="Arial Narrow"/>
                <a:ea typeface="Arial Narrow"/>
                <a:cs typeface="Arial Narrow"/>
                <a:sym typeface="Arial Narrow"/>
              </a:rPr>
              <a:t>No se esfuercen en utilizar </a:t>
            </a:r>
            <a:r>
              <a:rPr lang="es-CO" sz="2400" dirty="0" err="1">
                <a:latin typeface="Arial Narrow"/>
                <a:ea typeface="Arial Narrow"/>
                <a:cs typeface="Arial Narrow"/>
                <a:sym typeface="Arial Narrow"/>
              </a:rPr>
              <a:t>IAs</a:t>
            </a:r>
            <a:r>
              <a:rPr lang="es-CO" sz="2400" dirty="0">
                <a:latin typeface="Arial Narrow"/>
                <a:ea typeface="Arial Narrow"/>
                <a:cs typeface="Arial Narrow"/>
                <a:sym typeface="Arial Narrow"/>
              </a:rPr>
              <a:t> para el desarrollo de los talleres, ya que hago un análisis de código para validar si se obtuvo de alguna IA.</a:t>
            </a:r>
          </a:p>
        </p:txBody>
      </p:sp>
    </p:spTree>
    <p:extLst>
      <p:ext uri="{BB962C8B-B14F-4D97-AF65-F5344CB8AC3E}">
        <p14:creationId xmlns:p14="http://schemas.microsoft.com/office/powerpoint/2010/main" val="38901496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IMPORTANTES DEL PRINCIPIO YAGNI</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2"/>
            <a:ext cx="9643800" cy="373260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Mayor eficiencia: Al evitar implementar características innecesarias, se ahorra tiempo y esfuerzo en el desarrollo.</a:t>
            </a:r>
          </a:p>
          <a:p>
            <a:pPr marL="800100">
              <a:lnSpc>
                <a:spcPct val="100000"/>
              </a:lnSpc>
            </a:pPr>
            <a:r>
              <a:rPr lang="es-CO" sz="2400" dirty="0">
                <a:latin typeface="Arial Narrow"/>
                <a:ea typeface="Arial Narrow"/>
                <a:cs typeface="Arial Narrow"/>
                <a:sym typeface="Arial Narrow"/>
              </a:rPr>
              <a:t>Menor complejidad: Un código más simple es más fácil de entender, mantener y depurar.</a:t>
            </a:r>
          </a:p>
          <a:p>
            <a:pPr marL="800100">
              <a:lnSpc>
                <a:spcPct val="100000"/>
              </a:lnSpc>
            </a:pPr>
            <a:r>
              <a:rPr lang="es-CO" sz="2400" dirty="0">
                <a:latin typeface="Arial Narrow"/>
                <a:ea typeface="Arial Narrow"/>
                <a:cs typeface="Arial Narrow"/>
                <a:sym typeface="Arial Narrow"/>
              </a:rPr>
              <a:t>Reducción de deuda técnica: La deuda técnica se acumula cuando se añaden características innecesarias que complican el código base.</a:t>
            </a:r>
          </a:p>
          <a:p>
            <a:pPr marL="800100">
              <a:lnSpc>
                <a:spcPct val="100000"/>
              </a:lnSpc>
            </a:pPr>
            <a:r>
              <a:rPr lang="es-CO" sz="2400" dirty="0">
                <a:latin typeface="Arial Narrow"/>
                <a:ea typeface="Arial Narrow"/>
                <a:cs typeface="Arial Narrow"/>
                <a:sym typeface="Arial Narrow"/>
              </a:rPr>
              <a:t>Mayor agilidad: Al centrarse en lo esencial, se puede responder más rápidamente a los cambios en los requisitos.</a:t>
            </a:r>
          </a:p>
        </p:txBody>
      </p:sp>
    </p:spTree>
    <p:extLst>
      <p:ext uri="{BB962C8B-B14F-4D97-AF65-F5344CB8AC3E}">
        <p14:creationId xmlns:p14="http://schemas.microsoft.com/office/powerpoint/2010/main" val="7802515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PRINCIPIO YAGNI</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DBC879E7-C85A-2CDE-FF36-9B5729644E74}"/>
              </a:ext>
            </a:extLst>
          </p:cNvPr>
          <p:cNvPicPr>
            <a:picLocks noChangeAspect="1"/>
          </p:cNvPicPr>
          <p:nvPr/>
        </p:nvPicPr>
        <p:blipFill>
          <a:blip r:embed="rId3"/>
          <a:stretch>
            <a:fillRect/>
          </a:stretch>
        </p:blipFill>
        <p:spPr>
          <a:xfrm>
            <a:off x="945053" y="2139696"/>
            <a:ext cx="3828762" cy="2320462"/>
          </a:xfrm>
          <a:prstGeom prst="rect">
            <a:avLst/>
          </a:prstGeom>
        </p:spPr>
      </p:pic>
      <p:pic>
        <p:nvPicPr>
          <p:cNvPr id="8" name="Imagen 7">
            <a:extLst>
              <a:ext uri="{FF2B5EF4-FFF2-40B4-BE49-F238E27FC236}">
                <a16:creationId xmlns:a16="http://schemas.microsoft.com/office/drawing/2014/main" id="{045ADF6D-E8C1-2734-5AFC-EA13A0EDE159}"/>
              </a:ext>
            </a:extLst>
          </p:cNvPr>
          <p:cNvPicPr>
            <a:picLocks noChangeAspect="1"/>
          </p:cNvPicPr>
          <p:nvPr/>
        </p:nvPicPr>
        <p:blipFill>
          <a:blip r:embed="rId4"/>
          <a:stretch>
            <a:fillRect/>
          </a:stretch>
        </p:blipFill>
        <p:spPr>
          <a:xfrm>
            <a:off x="5577840" y="2139696"/>
            <a:ext cx="4691004" cy="2320462"/>
          </a:xfrm>
          <a:prstGeom prst="rect">
            <a:avLst/>
          </a:prstGeom>
        </p:spPr>
      </p:pic>
    </p:spTree>
    <p:extLst>
      <p:ext uri="{BB962C8B-B14F-4D97-AF65-F5344CB8AC3E}">
        <p14:creationId xmlns:p14="http://schemas.microsoft.com/office/powerpoint/2010/main" val="16109278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a:solidFill>
                  <a:srgbClr val="757070"/>
                </a:solidFill>
                <a:latin typeface="Trebuchet MS"/>
                <a:ea typeface="Trebuchet MS"/>
                <a:cs typeface="Trebuchet MS"/>
                <a:sym typeface="Trebuchet MS"/>
              </a:rPr>
              <a:t>TECNICAS PARA APLICAR EL </a:t>
            </a:r>
            <a:r>
              <a:rPr lang="es-CO" sz="3000" dirty="0">
                <a:solidFill>
                  <a:srgbClr val="757070"/>
                </a:solidFill>
                <a:latin typeface="Trebuchet MS"/>
                <a:ea typeface="Trebuchet MS"/>
                <a:cs typeface="Trebuchet MS"/>
                <a:sym typeface="Trebuchet MS"/>
              </a:rPr>
              <a:t>PRINCIPIO YAGNI</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2"/>
            <a:ext cx="9643800" cy="468702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Priorizar las funcionalidades: Identificar las características más importantes y desarrollarlas primero.</a:t>
            </a:r>
          </a:p>
          <a:p>
            <a:pPr marL="800100">
              <a:lnSpc>
                <a:spcPct val="100000"/>
              </a:lnSpc>
            </a:pPr>
            <a:r>
              <a:rPr lang="es-CO" sz="2400" dirty="0">
                <a:latin typeface="Arial Narrow"/>
                <a:ea typeface="Arial Narrow"/>
                <a:cs typeface="Arial Narrow"/>
                <a:sym typeface="Arial Narrow"/>
              </a:rPr>
              <a:t>Evitar la </a:t>
            </a:r>
            <a:r>
              <a:rPr lang="es-CO" sz="2400" dirty="0" err="1">
                <a:latin typeface="Arial Narrow"/>
                <a:ea typeface="Arial Narrow"/>
                <a:cs typeface="Arial Narrow"/>
                <a:sym typeface="Arial Narrow"/>
              </a:rPr>
              <a:t>sobreingeniería</a:t>
            </a:r>
            <a:r>
              <a:rPr lang="es-CO" sz="2400" dirty="0">
                <a:latin typeface="Arial Narrow"/>
                <a:ea typeface="Arial Narrow"/>
                <a:cs typeface="Arial Narrow"/>
                <a:sym typeface="Arial Narrow"/>
              </a:rPr>
              <a:t>: Diseñar soluciones simples y directas para los problemas actuales.</a:t>
            </a:r>
          </a:p>
          <a:p>
            <a:pPr marL="800100">
              <a:lnSpc>
                <a:spcPct val="100000"/>
              </a:lnSpc>
            </a:pPr>
            <a:r>
              <a:rPr lang="es-CO" sz="2400" dirty="0">
                <a:latin typeface="Arial Narrow"/>
                <a:ea typeface="Arial Narrow"/>
                <a:cs typeface="Arial Narrow"/>
                <a:sym typeface="Arial Narrow"/>
              </a:rPr>
              <a:t>Escribir código limpio y conciso: Un código bien estructurado facilita la adición de nuevas funcionalidades cuando sea necesario.</a:t>
            </a:r>
          </a:p>
          <a:p>
            <a:pPr marL="800100">
              <a:lnSpc>
                <a:spcPct val="100000"/>
              </a:lnSpc>
            </a:pPr>
            <a:r>
              <a:rPr lang="es-CO" sz="2400" dirty="0">
                <a:latin typeface="Arial Narrow"/>
                <a:ea typeface="Arial Narrow"/>
                <a:cs typeface="Arial Narrow"/>
                <a:sym typeface="Arial Narrow"/>
              </a:rPr>
              <a:t>Utilizar pruebas unitarias: Las pruebas unitarias ayudan a garantizar que los cambios no introduzcan nuevos errores.</a:t>
            </a:r>
          </a:p>
          <a:p>
            <a:pPr marL="800100">
              <a:lnSpc>
                <a:spcPct val="100000"/>
              </a:lnSpc>
            </a:pPr>
            <a:r>
              <a:rPr lang="es-CO" sz="2400" dirty="0">
                <a:latin typeface="Arial Narrow"/>
                <a:ea typeface="Arial Narrow"/>
                <a:cs typeface="Arial Narrow"/>
                <a:sym typeface="Arial Narrow"/>
              </a:rPr>
              <a:t>Revisar regularmente el código: Eliminar cualquier código redundante o innecesario.</a:t>
            </a:r>
          </a:p>
        </p:txBody>
      </p:sp>
    </p:spTree>
    <p:extLst>
      <p:ext uri="{BB962C8B-B14F-4D97-AF65-F5344CB8AC3E}">
        <p14:creationId xmlns:p14="http://schemas.microsoft.com/office/powerpoint/2010/main" val="34105250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9 DEL PRINCIPIO YAGNI</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3798"/>
            <a:ext cx="9643800" cy="103260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Se tiene el siguiente sistema de una biblioteca. Refactorizar los campos a futuro y los </a:t>
            </a:r>
            <a:r>
              <a:rPr lang="es-CO" sz="2400">
                <a:latin typeface="Arial Narrow"/>
                <a:ea typeface="Arial Narrow"/>
                <a:cs typeface="Arial Narrow"/>
                <a:sym typeface="Arial Narrow"/>
              </a:rPr>
              <a:t>métodos duplicados aplicando </a:t>
            </a:r>
            <a:r>
              <a:rPr lang="es-CO" sz="2400" dirty="0">
                <a:latin typeface="Arial Narrow"/>
                <a:ea typeface="Arial Narrow"/>
                <a:cs typeface="Arial Narrow"/>
                <a:sym typeface="Arial Narrow"/>
              </a:rPr>
              <a:t>el principio YAGNI.</a:t>
            </a:r>
          </a:p>
          <a:p>
            <a:pPr indent="0">
              <a:lnSpc>
                <a:spcPct val="100000"/>
              </a:lnSpc>
              <a:buNone/>
            </a:pPr>
            <a:endParaRPr lang="es-CO" sz="2400" dirty="0">
              <a:latin typeface="Arial Narrow"/>
              <a:ea typeface="Arial Narrow"/>
              <a:cs typeface="Arial Narrow"/>
              <a:sym typeface="Arial Narrow"/>
            </a:endParaRPr>
          </a:p>
        </p:txBody>
      </p:sp>
      <p:pic>
        <p:nvPicPr>
          <p:cNvPr id="4" name="Imagen 3">
            <a:extLst>
              <a:ext uri="{FF2B5EF4-FFF2-40B4-BE49-F238E27FC236}">
                <a16:creationId xmlns:a16="http://schemas.microsoft.com/office/drawing/2014/main" id="{009EABA7-7265-27A0-202E-B27DC7C31496}"/>
              </a:ext>
            </a:extLst>
          </p:cNvPr>
          <p:cNvPicPr>
            <a:picLocks noChangeAspect="1"/>
          </p:cNvPicPr>
          <p:nvPr/>
        </p:nvPicPr>
        <p:blipFill>
          <a:blip r:embed="rId3"/>
          <a:stretch>
            <a:fillRect/>
          </a:stretch>
        </p:blipFill>
        <p:spPr>
          <a:xfrm>
            <a:off x="4064699" y="2706624"/>
            <a:ext cx="3646148" cy="3988798"/>
          </a:xfrm>
          <a:prstGeom prst="rect">
            <a:avLst/>
          </a:prstGeom>
        </p:spPr>
      </p:pic>
    </p:spTree>
    <p:extLst>
      <p:ext uri="{BB962C8B-B14F-4D97-AF65-F5344CB8AC3E}">
        <p14:creationId xmlns:p14="http://schemas.microsoft.com/office/powerpoint/2010/main" val="36218600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PRINCIPIOS GRASP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GRASP es un acrónimo que representa un conjunto de principios de diseño de software orientado a objetos. Estos principios sirven como guía para asignar responsabilidades a las clases en un sistema, con el objetivo de crear diseños de software más robustos, mantenibles y extensibles.</a:t>
            </a:r>
          </a:p>
        </p:txBody>
      </p:sp>
    </p:spTree>
    <p:extLst>
      <p:ext uri="{BB962C8B-B14F-4D97-AF65-F5344CB8AC3E}">
        <p14:creationId xmlns:p14="http://schemas.microsoft.com/office/powerpoint/2010/main" val="16004746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PRINCIPIOS GRASP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400" dirty="0">
                <a:latin typeface="Arial Narrow"/>
                <a:ea typeface="Arial Narrow"/>
                <a:cs typeface="Arial Narrow"/>
                <a:sym typeface="Arial Narrow"/>
              </a:rPr>
              <a:t>Experto.</a:t>
            </a:r>
          </a:p>
          <a:p>
            <a:pPr marL="914400" indent="-457200">
              <a:lnSpc>
                <a:spcPct val="100000"/>
              </a:lnSpc>
              <a:buFont typeface="+mj-lt"/>
              <a:buAutoNum type="arabicPeriod"/>
            </a:pPr>
            <a:r>
              <a:rPr lang="es-CO" sz="2400" dirty="0">
                <a:latin typeface="Arial Narrow"/>
                <a:ea typeface="Arial Narrow"/>
                <a:cs typeface="Arial Narrow"/>
                <a:sym typeface="Arial Narrow"/>
              </a:rPr>
              <a:t>Creador.</a:t>
            </a:r>
          </a:p>
          <a:p>
            <a:pPr marL="914400" indent="-457200">
              <a:lnSpc>
                <a:spcPct val="100000"/>
              </a:lnSpc>
              <a:buFont typeface="+mj-lt"/>
              <a:buAutoNum type="arabicPeriod"/>
            </a:pPr>
            <a:r>
              <a:rPr lang="es-CO" sz="2400" dirty="0">
                <a:latin typeface="Arial Narrow"/>
                <a:ea typeface="Arial Narrow"/>
                <a:cs typeface="Arial Narrow"/>
                <a:sym typeface="Arial Narrow"/>
              </a:rPr>
              <a:t>Controlador. </a:t>
            </a:r>
          </a:p>
          <a:p>
            <a:pPr marL="914400" indent="-457200">
              <a:lnSpc>
                <a:spcPct val="100000"/>
              </a:lnSpc>
              <a:buFont typeface="+mj-lt"/>
              <a:buAutoNum type="arabicPeriod"/>
            </a:pPr>
            <a:r>
              <a:rPr lang="es-CO" sz="2400" dirty="0">
                <a:latin typeface="Arial Narrow"/>
                <a:ea typeface="Arial Narrow"/>
                <a:cs typeface="Arial Narrow"/>
                <a:sym typeface="Arial Narrow"/>
              </a:rPr>
              <a:t>Alta Cohesión. </a:t>
            </a:r>
          </a:p>
          <a:p>
            <a:pPr marL="914400" indent="-457200">
              <a:lnSpc>
                <a:spcPct val="100000"/>
              </a:lnSpc>
              <a:buFont typeface="+mj-lt"/>
              <a:buAutoNum type="arabicPeriod"/>
            </a:pPr>
            <a:r>
              <a:rPr lang="es-CO" sz="2400" dirty="0">
                <a:latin typeface="Arial Narrow"/>
                <a:ea typeface="Arial Narrow"/>
                <a:cs typeface="Arial Narrow"/>
                <a:sym typeface="Arial Narrow"/>
              </a:rPr>
              <a:t>Bajo Acoplamiento.</a:t>
            </a:r>
          </a:p>
          <a:p>
            <a:pPr marL="914400" indent="-457200">
              <a:lnSpc>
                <a:spcPct val="100000"/>
              </a:lnSpc>
              <a:buFont typeface="+mj-lt"/>
              <a:buAutoNum type="arabicPeriod"/>
            </a:pPr>
            <a:r>
              <a:rPr lang="es-CO" sz="2400" dirty="0">
                <a:latin typeface="Arial Narrow"/>
                <a:ea typeface="Arial Narrow"/>
                <a:cs typeface="Arial Narrow"/>
                <a:sym typeface="Arial Narrow"/>
              </a:rPr>
              <a:t>Polimorfismo.</a:t>
            </a:r>
          </a:p>
          <a:p>
            <a:pPr marL="914400" indent="-457200">
              <a:lnSpc>
                <a:spcPct val="100000"/>
              </a:lnSpc>
              <a:buFont typeface="+mj-lt"/>
              <a:buAutoNum type="arabicPeriod"/>
            </a:pPr>
            <a:r>
              <a:rPr lang="es-CO" sz="2400" dirty="0">
                <a:latin typeface="Arial Narrow"/>
                <a:ea typeface="Arial Narrow"/>
                <a:cs typeface="Arial Narrow"/>
                <a:sym typeface="Arial Narrow"/>
              </a:rPr>
              <a:t>Fabricación Pura.</a:t>
            </a:r>
          </a:p>
          <a:p>
            <a:pPr marL="914400" indent="-457200">
              <a:lnSpc>
                <a:spcPct val="100000"/>
              </a:lnSpc>
              <a:buFont typeface="+mj-lt"/>
              <a:buAutoNum type="arabicPeriod"/>
            </a:pPr>
            <a:r>
              <a:rPr lang="es-CO" sz="2400" dirty="0">
                <a:latin typeface="Arial Narrow"/>
                <a:ea typeface="Arial Narrow"/>
                <a:cs typeface="Arial Narrow"/>
                <a:sym typeface="Arial Narrow"/>
              </a:rPr>
              <a:t>Indirección.</a:t>
            </a:r>
          </a:p>
          <a:p>
            <a:pPr marL="914400" indent="-457200">
              <a:lnSpc>
                <a:spcPct val="100000"/>
              </a:lnSpc>
              <a:buFont typeface="+mj-lt"/>
              <a:buAutoNum type="arabicPeriod"/>
            </a:pPr>
            <a:r>
              <a:rPr lang="es-CO" sz="2400" dirty="0">
                <a:latin typeface="Arial Narrow"/>
                <a:ea typeface="Arial Narrow"/>
                <a:cs typeface="Arial Narrow"/>
                <a:sym typeface="Arial Narrow"/>
              </a:rPr>
              <a:t>Variaciones Protegidas.</a:t>
            </a:r>
          </a:p>
        </p:txBody>
      </p:sp>
    </p:spTree>
    <p:extLst>
      <p:ext uri="{BB962C8B-B14F-4D97-AF65-F5344CB8AC3E}">
        <p14:creationId xmlns:p14="http://schemas.microsoft.com/office/powerpoint/2010/main" val="320217003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LOS PRINCIPIOS GRASP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Diseño más claro: Ayudan a tomar decisiones de diseño más conscientes y a crear sistemas más comprensibles.</a:t>
            </a:r>
          </a:p>
          <a:p>
            <a:pPr marL="800100">
              <a:lnSpc>
                <a:spcPct val="100000"/>
              </a:lnSpc>
            </a:pPr>
            <a:r>
              <a:rPr lang="es-CO" sz="2400" dirty="0">
                <a:latin typeface="Arial Narrow"/>
                <a:ea typeface="Arial Narrow"/>
                <a:cs typeface="Arial Narrow"/>
                <a:sym typeface="Arial Narrow"/>
              </a:rPr>
              <a:t>Mayor mantenibilidad: Facilitan la modificación y ampliación del software a lo largo del tiempo.</a:t>
            </a:r>
          </a:p>
          <a:p>
            <a:pPr marL="800100">
              <a:lnSpc>
                <a:spcPct val="100000"/>
              </a:lnSpc>
            </a:pPr>
            <a:r>
              <a:rPr lang="es-CO" sz="2400" dirty="0">
                <a:latin typeface="Arial Narrow"/>
                <a:ea typeface="Arial Narrow"/>
                <a:cs typeface="Arial Narrow"/>
                <a:sym typeface="Arial Narrow"/>
              </a:rPr>
              <a:t>Menor acoplamiento: Reducen la dependencia entre las clases, lo que hace que el sistema sea más flexible y resistente a cambios.</a:t>
            </a:r>
          </a:p>
          <a:p>
            <a:pPr marL="800100">
              <a:lnSpc>
                <a:spcPct val="100000"/>
              </a:lnSpc>
            </a:pPr>
            <a:r>
              <a:rPr lang="es-CO" sz="2400" dirty="0">
                <a:latin typeface="Arial Narrow"/>
                <a:ea typeface="Arial Narrow"/>
                <a:cs typeface="Arial Narrow"/>
                <a:sym typeface="Arial Narrow"/>
              </a:rPr>
              <a:t>Reutilización: Promueven la reutilización de código al fomentar diseños más genéricos y flexibles.</a:t>
            </a:r>
          </a:p>
        </p:txBody>
      </p:sp>
    </p:spTree>
    <p:extLst>
      <p:ext uri="{BB962C8B-B14F-4D97-AF65-F5344CB8AC3E}">
        <p14:creationId xmlns:p14="http://schemas.microsoft.com/office/powerpoint/2010/main" val="18721143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RELACION CON SOLID</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Los principios GRASP están estrechamente relacionados con los principios SOLID. Ambos conjuntos de principios proporcionan directrices para diseñar sistemas de software de alta calidad. SOLID se enfoca en los principios fundamentales de la programación orientada a objetos, mientras que GRASP ofrece una guía más práctica para darle calidad al software.</a:t>
            </a:r>
          </a:p>
        </p:txBody>
      </p:sp>
    </p:spTree>
    <p:extLst>
      <p:ext uri="{BB962C8B-B14F-4D97-AF65-F5344CB8AC3E}">
        <p14:creationId xmlns:p14="http://schemas.microsoft.com/office/powerpoint/2010/main" val="23030099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 LOS PRINCIPIOS GRASP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Diseños más robustos y mantenibles: Los sistemas diseñados con los principios GRASP son más fáciles de entender, modificar y ampliar.</a:t>
            </a:r>
          </a:p>
          <a:p>
            <a:pPr marL="800100">
              <a:lnSpc>
                <a:spcPct val="100000"/>
              </a:lnSpc>
            </a:pPr>
            <a:r>
              <a:rPr lang="es-CO" sz="2400" dirty="0">
                <a:latin typeface="Arial Narrow"/>
                <a:ea typeface="Arial Narrow"/>
                <a:cs typeface="Arial Narrow"/>
                <a:sym typeface="Arial Narrow"/>
              </a:rPr>
              <a:t>Mejor reutilización de código: Las clases bien diseñadas son más fáciles de reutilizar en diferentes contextos.</a:t>
            </a:r>
          </a:p>
          <a:p>
            <a:pPr marL="800100">
              <a:lnSpc>
                <a:spcPct val="100000"/>
              </a:lnSpc>
            </a:pPr>
            <a:r>
              <a:rPr lang="es-CO" sz="2400" dirty="0">
                <a:latin typeface="Arial Narrow"/>
                <a:ea typeface="Arial Narrow"/>
                <a:cs typeface="Arial Narrow"/>
                <a:sym typeface="Arial Narrow"/>
              </a:rPr>
              <a:t>Mayor claridad en el código: Los principios GRASP ayudan a crear un código más limpio y organizado.</a:t>
            </a:r>
          </a:p>
          <a:p>
            <a:pPr marL="800100">
              <a:lnSpc>
                <a:spcPct val="100000"/>
              </a:lnSpc>
            </a:pPr>
            <a:r>
              <a:rPr lang="es-CO" sz="2400" dirty="0">
                <a:latin typeface="Arial Narrow"/>
                <a:ea typeface="Arial Narrow"/>
                <a:cs typeface="Arial Narrow"/>
                <a:sym typeface="Arial Narrow"/>
              </a:rPr>
              <a:t>Reducción de errores: Al seguir estos principios, se reducen las posibilidades de introducir errores en el código.</a:t>
            </a:r>
          </a:p>
        </p:txBody>
      </p:sp>
    </p:spTree>
    <p:extLst>
      <p:ext uri="{BB962C8B-B14F-4D97-AF65-F5344CB8AC3E}">
        <p14:creationId xmlns:p14="http://schemas.microsoft.com/office/powerpoint/2010/main" val="56418541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EXPERTO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174265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 responsabilidad de crear un objeto o su implementación, debe realizarla la clase que sabe toda la información necesaria para hacerlo, de este modo obtenemos una mayor cohesión la información esta encapsulada disminuyendo el acoplamiento.</a:t>
            </a:r>
          </a:p>
        </p:txBody>
      </p:sp>
    </p:spTree>
    <p:extLst>
      <p:ext uri="{BB962C8B-B14F-4D97-AF65-F5344CB8AC3E}">
        <p14:creationId xmlns:p14="http://schemas.microsoft.com/office/powerpoint/2010/main" val="2777008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PROYECTOS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35650" y="1759974"/>
            <a:ext cx="9643800" cy="503758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1800" dirty="0">
                <a:latin typeface="Arial Narrow"/>
                <a:ea typeface="Arial Narrow"/>
                <a:cs typeface="Arial Narrow"/>
                <a:sym typeface="Arial Narrow"/>
              </a:rPr>
              <a:t>Se tendrán modelos de proyectos predefinidos.</a:t>
            </a:r>
          </a:p>
          <a:p>
            <a:pPr marL="800100">
              <a:lnSpc>
                <a:spcPct val="100000"/>
              </a:lnSpc>
            </a:pPr>
            <a:r>
              <a:rPr lang="es-CO" sz="1800" dirty="0">
                <a:latin typeface="Arial Narrow"/>
                <a:ea typeface="Arial Narrow"/>
                <a:cs typeface="Arial Narrow"/>
                <a:sym typeface="Arial Narrow"/>
              </a:rPr>
              <a:t>Se formarán grupos de 3 personas para el proyecto.</a:t>
            </a:r>
          </a:p>
          <a:p>
            <a:pPr marL="800100">
              <a:lnSpc>
                <a:spcPct val="100000"/>
              </a:lnSpc>
            </a:pPr>
            <a:r>
              <a:rPr lang="es-CO" sz="1800" dirty="0">
                <a:latin typeface="Arial Narrow"/>
                <a:ea typeface="Arial Narrow"/>
                <a:cs typeface="Arial Narrow"/>
                <a:sym typeface="Arial Narrow"/>
              </a:rPr>
              <a:t>Se Deberá tener un usuario de </a:t>
            </a:r>
            <a:r>
              <a:rPr lang="es-CO" sz="1800" dirty="0" err="1">
                <a:latin typeface="Arial Narrow"/>
                <a:ea typeface="Arial Narrow"/>
                <a:cs typeface="Arial Narrow"/>
                <a:sym typeface="Arial Narrow"/>
              </a:rPr>
              <a:t>Github</a:t>
            </a:r>
            <a:endParaRPr lang="es-CO" sz="1800" dirty="0">
              <a:latin typeface="Arial Narrow"/>
              <a:ea typeface="Arial Narrow"/>
              <a:cs typeface="Arial Narrow"/>
              <a:sym typeface="Arial Narrow"/>
            </a:endParaRPr>
          </a:p>
          <a:p>
            <a:pPr marL="800100">
              <a:lnSpc>
                <a:spcPct val="100000"/>
              </a:lnSpc>
            </a:pPr>
            <a:r>
              <a:rPr lang="es-CO" sz="1800" dirty="0">
                <a:latin typeface="Arial Narrow"/>
                <a:ea typeface="Arial Narrow"/>
                <a:cs typeface="Arial Narrow"/>
                <a:sym typeface="Arial Narrow"/>
              </a:rPr>
              <a:t>Se creará un repositorio público con el nombre: “ProyectoIngenieriaDelSoftware2”</a:t>
            </a:r>
          </a:p>
          <a:p>
            <a:pPr marL="800100">
              <a:lnSpc>
                <a:spcPct val="100000"/>
              </a:lnSpc>
            </a:pPr>
            <a:r>
              <a:rPr lang="es-CO" sz="1800" dirty="0">
                <a:latin typeface="Arial Narrow"/>
                <a:ea typeface="Arial Narrow"/>
                <a:cs typeface="Arial Narrow"/>
                <a:sym typeface="Arial Narrow"/>
              </a:rPr>
              <a:t>Se deberá seleccionar para el proyecto un lenguaje fuertemente tipado como Java o .NET</a:t>
            </a:r>
          </a:p>
          <a:p>
            <a:pPr marL="800100">
              <a:lnSpc>
                <a:spcPct val="100000"/>
              </a:lnSpc>
            </a:pPr>
            <a:r>
              <a:rPr lang="es-CO" sz="1800" dirty="0">
                <a:latin typeface="Arial Narrow"/>
                <a:ea typeface="Arial Narrow"/>
                <a:cs typeface="Arial Narrow"/>
                <a:sym typeface="Arial Narrow"/>
              </a:rPr>
              <a:t> Se deberá cumplir con las características de las funcionalidades del proyecto.</a:t>
            </a:r>
          </a:p>
          <a:p>
            <a:pPr marL="800100">
              <a:lnSpc>
                <a:spcPct val="100000"/>
              </a:lnSpc>
            </a:pPr>
            <a:r>
              <a:rPr lang="es-CO" sz="1800" dirty="0">
                <a:latin typeface="Arial Narrow"/>
                <a:ea typeface="Arial Narrow"/>
                <a:cs typeface="Arial Narrow"/>
                <a:sym typeface="Arial Narrow"/>
              </a:rPr>
              <a:t>Cada característica va a tener un valor de 0.2 en la calificación.</a:t>
            </a:r>
          </a:p>
          <a:p>
            <a:pPr marL="800100">
              <a:lnSpc>
                <a:spcPct val="100000"/>
              </a:lnSpc>
            </a:pPr>
            <a:r>
              <a:rPr lang="es-CO" sz="1800" dirty="0">
                <a:latin typeface="Arial Narrow"/>
                <a:ea typeface="Arial Narrow"/>
                <a:cs typeface="Arial Narrow"/>
                <a:sym typeface="Arial Narrow"/>
              </a:rPr>
              <a:t>Tener muy en cuenta las consideraciones adicionales descritas en el documento del proyecto.</a:t>
            </a:r>
          </a:p>
          <a:p>
            <a:pPr marL="800100">
              <a:lnSpc>
                <a:spcPct val="100000"/>
              </a:lnSpc>
            </a:pPr>
            <a:r>
              <a:rPr lang="es-CO" sz="1800" dirty="0">
                <a:latin typeface="Arial Narrow"/>
                <a:ea typeface="Arial Narrow"/>
                <a:cs typeface="Arial Narrow"/>
                <a:sym typeface="Arial Narrow"/>
              </a:rPr>
              <a:t>Todas las implementaciones deben estar documentadas dentro del proyecto escribiendo el principio y fin de la sección del código del principio de diseño o del </a:t>
            </a:r>
            <a:r>
              <a:rPr lang="es-CO" sz="1800" dirty="0" err="1">
                <a:latin typeface="Arial Narrow"/>
                <a:ea typeface="Arial Narrow"/>
                <a:cs typeface="Arial Narrow"/>
                <a:sym typeface="Arial Narrow"/>
              </a:rPr>
              <a:t>patron</a:t>
            </a:r>
            <a:r>
              <a:rPr lang="es-CO" sz="1800" dirty="0">
                <a:latin typeface="Arial Narrow"/>
                <a:ea typeface="Arial Narrow"/>
                <a:cs typeface="Arial Narrow"/>
                <a:sym typeface="Arial Narrow"/>
              </a:rPr>
              <a:t> de diseño.</a:t>
            </a:r>
          </a:p>
          <a:p>
            <a:pPr marL="800100">
              <a:lnSpc>
                <a:spcPct val="100000"/>
              </a:lnSpc>
            </a:pPr>
            <a:r>
              <a:rPr lang="es-CO" sz="1800" dirty="0">
                <a:latin typeface="Arial Narrow"/>
                <a:ea typeface="Arial Narrow"/>
                <a:cs typeface="Arial Narrow"/>
                <a:sym typeface="Arial Narrow"/>
              </a:rPr>
              <a:t>Se debe entregar el código del proyecto totalmente funcional.</a:t>
            </a:r>
          </a:p>
          <a:p>
            <a:pPr marL="1257300" lvl="1">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3778249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PRINCIPIO EXPERTO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228215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Cohesión: Las clases se vuelven más enfocadas en una única tarea.</a:t>
            </a:r>
          </a:p>
          <a:p>
            <a:pPr marL="800100">
              <a:lnSpc>
                <a:spcPct val="100000"/>
              </a:lnSpc>
            </a:pPr>
            <a:r>
              <a:rPr lang="es-CO" sz="2400" dirty="0">
                <a:latin typeface="Arial Narrow"/>
                <a:ea typeface="Arial Narrow"/>
                <a:cs typeface="Arial Narrow"/>
                <a:sym typeface="Arial Narrow"/>
              </a:rPr>
              <a:t>Mantenibilidad: Al centralizar la lógica en la clase que mejor la conoce, los cambios son más fáciles de implementar y rastrear.</a:t>
            </a:r>
          </a:p>
          <a:p>
            <a:pPr marL="800100">
              <a:lnSpc>
                <a:spcPct val="100000"/>
              </a:lnSpc>
            </a:pPr>
            <a:r>
              <a:rPr lang="es-CO" sz="2400" dirty="0">
                <a:latin typeface="Arial Narrow"/>
                <a:ea typeface="Arial Narrow"/>
                <a:cs typeface="Arial Narrow"/>
                <a:sym typeface="Arial Narrow"/>
              </a:rPr>
              <a:t>Reusabilidad: Las clases se vuelven más específicas y, por lo tanto, más reutilizables en diferentes contextos.</a:t>
            </a:r>
          </a:p>
        </p:txBody>
      </p:sp>
    </p:spTree>
    <p:extLst>
      <p:ext uri="{BB962C8B-B14F-4D97-AF65-F5344CB8AC3E}">
        <p14:creationId xmlns:p14="http://schemas.microsoft.com/office/powerpoint/2010/main" val="262291383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PRINCIPIO EXPERTO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5244526" cy="103260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Tenemos un sistema para gestionar empleados de una empresa.</a:t>
            </a:r>
          </a:p>
        </p:txBody>
      </p:sp>
      <p:pic>
        <p:nvPicPr>
          <p:cNvPr id="6" name="Imagen 5">
            <a:extLst>
              <a:ext uri="{FF2B5EF4-FFF2-40B4-BE49-F238E27FC236}">
                <a16:creationId xmlns:a16="http://schemas.microsoft.com/office/drawing/2014/main" id="{EF38A009-C111-1F2E-CB92-492DE4F33123}"/>
              </a:ext>
            </a:extLst>
          </p:cNvPr>
          <p:cNvPicPr>
            <a:picLocks noChangeAspect="1"/>
          </p:cNvPicPr>
          <p:nvPr/>
        </p:nvPicPr>
        <p:blipFill>
          <a:blip r:embed="rId3"/>
          <a:stretch>
            <a:fillRect/>
          </a:stretch>
        </p:blipFill>
        <p:spPr>
          <a:xfrm>
            <a:off x="1209865" y="2923495"/>
            <a:ext cx="4523423" cy="2579671"/>
          </a:xfrm>
          <a:prstGeom prst="rect">
            <a:avLst/>
          </a:prstGeom>
        </p:spPr>
      </p:pic>
      <p:sp>
        <p:nvSpPr>
          <p:cNvPr id="7" name="Google Shape;104;p2">
            <a:extLst>
              <a:ext uri="{FF2B5EF4-FFF2-40B4-BE49-F238E27FC236}">
                <a16:creationId xmlns:a16="http://schemas.microsoft.com/office/drawing/2014/main" id="{C350A6A9-293D-C497-8A8F-426F90B7D8D1}"/>
              </a:ext>
            </a:extLst>
          </p:cNvPr>
          <p:cNvSpPr txBox="1">
            <a:spLocks/>
          </p:cNvSpPr>
          <p:nvPr/>
        </p:nvSpPr>
        <p:spPr>
          <a:xfrm>
            <a:off x="5980176" y="1739871"/>
            <a:ext cx="5244526" cy="103260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400" dirty="0">
                <a:latin typeface="Arial Narrow"/>
                <a:ea typeface="Arial Narrow"/>
                <a:cs typeface="Arial Narrow"/>
                <a:sym typeface="Arial Narrow"/>
              </a:rPr>
              <a:t>Mejorando con GRASP</a:t>
            </a:r>
          </a:p>
        </p:txBody>
      </p:sp>
      <p:pic>
        <p:nvPicPr>
          <p:cNvPr id="9" name="Imagen 8">
            <a:extLst>
              <a:ext uri="{FF2B5EF4-FFF2-40B4-BE49-F238E27FC236}">
                <a16:creationId xmlns:a16="http://schemas.microsoft.com/office/drawing/2014/main" id="{6E7CF8E0-7764-76CA-9016-ACB7DED2B810}"/>
              </a:ext>
            </a:extLst>
          </p:cNvPr>
          <p:cNvPicPr>
            <a:picLocks noChangeAspect="1"/>
          </p:cNvPicPr>
          <p:nvPr/>
        </p:nvPicPr>
        <p:blipFill>
          <a:blip r:embed="rId4"/>
          <a:stretch>
            <a:fillRect/>
          </a:stretch>
        </p:blipFill>
        <p:spPr>
          <a:xfrm>
            <a:off x="6458714" y="2923495"/>
            <a:ext cx="4396482" cy="2579671"/>
          </a:xfrm>
          <a:prstGeom prst="rect">
            <a:avLst/>
          </a:prstGeom>
        </p:spPr>
      </p:pic>
    </p:spTree>
    <p:extLst>
      <p:ext uri="{BB962C8B-B14F-4D97-AF65-F5344CB8AC3E}">
        <p14:creationId xmlns:p14="http://schemas.microsoft.com/office/powerpoint/2010/main" val="4994025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10 PRINCIPIO EXPERTO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3470590" cy="418410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Estamos desarrollando un sistema simple para una librería en línea.</a:t>
            </a:r>
          </a:p>
          <a:p>
            <a:pPr indent="0">
              <a:lnSpc>
                <a:spcPct val="100000"/>
              </a:lnSpc>
              <a:buNone/>
            </a:pPr>
            <a:r>
              <a:rPr lang="es-CO" sz="1800" dirty="0">
                <a:latin typeface="Arial Narrow"/>
                <a:ea typeface="Arial Narrow"/>
                <a:cs typeface="Arial Narrow"/>
                <a:sym typeface="Arial Narrow"/>
              </a:rPr>
              <a:t>Requisitos:</a:t>
            </a:r>
          </a:p>
          <a:p>
            <a:pPr marL="800100">
              <a:lnSpc>
                <a:spcPct val="100000"/>
              </a:lnSpc>
            </a:pPr>
            <a:r>
              <a:rPr lang="es-CO" sz="1800" dirty="0">
                <a:latin typeface="Arial Narrow"/>
                <a:ea typeface="Arial Narrow"/>
                <a:cs typeface="Arial Narrow"/>
                <a:sym typeface="Arial Narrow"/>
              </a:rPr>
              <a:t>Un libro tiene un título, autor, ISBN, precio y cantidad en inventario.</a:t>
            </a:r>
          </a:p>
          <a:p>
            <a:pPr marL="800100">
              <a:lnSpc>
                <a:spcPct val="100000"/>
              </a:lnSpc>
            </a:pPr>
            <a:r>
              <a:rPr lang="es-CO" sz="1800" dirty="0">
                <a:latin typeface="Arial Narrow"/>
                <a:ea typeface="Arial Narrow"/>
                <a:cs typeface="Arial Narrow"/>
                <a:sym typeface="Arial Narrow"/>
              </a:rPr>
              <a:t>Un cliente puede agregar libros a su carrito de compras.</a:t>
            </a:r>
          </a:p>
          <a:p>
            <a:pPr marL="800100">
              <a:lnSpc>
                <a:spcPct val="100000"/>
              </a:lnSpc>
            </a:pPr>
            <a:r>
              <a:rPr lang="es-CO" sz="1800" dirty="0">
                <a:latin typeface="Arial Narrow"/>
                <a:ea typeface="Arial Narrow"/>
                <a:cs typeface="Arial Narrow"/>
                <a:sym typeface="Arial Narrow"/>
              </a:rPr>
              <a:t>El sistema debe calcular el precio total de un pedido.</a:t>
            </a:r>
          </a:p>
        </p:txBody>
      </p:sp>
      <p:pic>
        <p:nvPicPr>
          <p:cNvPr id="6" name="Imagen 5">
            <a:extLst>
              <a:ext uri="{FF2B5EF4-FFF2-40B4-BE49-F238E27FC236}">
                <a16:creationId xmlns:a16="http://schemas.microsoft.com/office/drawing/2014/main" id="{CA3CF9DA-54E2-1E1B-5B2B-15A8969A639E}"/>
              </a:ext>
            </a:extLst>
          </p:cNvPr>
          <p:cNvPicPr>
            <a:picLocks noChangeAspect="1"/>
          </p:cNvPicPr>
          <p:nvPr/>
        </p:nvPicPr>
        <p:blipFill>
          <a:blip r:embed="rId3"/>
          <a:stretch>
            <a:fillRect/>
          </a:stretch>
        </p:blipFill>
        <p:spPr>
          <a:xfrm>
            <a:off x="5214747" y="1686343"/>
            <a:ext cx="5200650" cy="4914900"/>
          </a:xfrm>
          <a:prstGeom prst="rect">
            <a:avLst/>
          </a:prstGeom>
        </p:spPr>
      </p:pic>
    </p:spTree>
    <p:extLst>
      <p:ext uri="{BB962C8B-B14F-4D97-AF65-F5344CB8AC3E}">
        <p14:creationId xmlns:p14="http://schemas.microsoft.com/office/powerpoint/2010/main" val="320479627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PRINCIPIO EXPERTO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3470590" cy="476932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La clase Libro está calculando el precio total de un pedido, lo cual no es su responsabilidad. El conocimiento sobre el carrito de compras y la cantidad total a pagar reside en la clase Carrito</a:t>
            </a:r>
          </a:p>
          <a:p>
            <a:pPr indent="0">
              <a:lnSpc>
                <a:spcPct val="100000"/>
              </a:lnSpc>
              <a:buNone/>
            </a:pPr>
            <a:r>
              <a:rPr lang="es-CO" sz="1800" dirty="0">
                <a:latin typeface="Arial Narrow"/>
                <a:ea typeface="Arial Narrow"/>
                <a:cs typeface="Arial Narrow"/>
                <a:sym typeface="Arial Narrow"/>
              </a:rPr>
              <a:t>Hemos eliminado el método </a:t>
            </a:r>
            <a:r>
              <a:rPr lang="es-CO" sz="1800" dirty="0" err="1">
                <a:latin typeface="Arial Narrow"/>
                <a:ea typeface="Arial Narrow"/>
                <a:cs typeface="Arial Narrow"/>
                <a:sym typeface="Arial Narrow"/>
              </a:rPr>
              <a:t>calcularPrecioTotal</a:t>
            </a:r>
            <a:r>
              <a:rPr lang="es-CO" sz="1800" dirty="0">
                <a:latin typeface="Arial Narrow"/>
                <a:ea typeface="Arial Narrow"/>
                <a:cs typeface="Arial Narrow"/>
                <a:sym typeface="Arial Narrow"/>
              </a:rPr>
              <a:t> de la clase Libro.</a:t>
            </a:r>
          </a:p>
          <a:p>
            <a:pPr indent="0">
              <a:lnSpc>
                <a:spcPct val="100000"/>
              </a:lnSpc>
              <a:buNone/>
            </a:pPr>
            <a:r>
              <a:rPr lang="es-CO" sz="1800" dirty="0">
                <a:latin typeface="Arial Narrow"/>
                <a:ea typeface="Arial Narrow"/>
                <a:cs typeface="Arial Narrow"/>
                <a:sym typeface="Arial Narrow"/>
              </a:rPr>
              <a:t>La clase Carrito ahora es responsable de calcular el precio total, ya que tiene acceso a toda la información necesaria: los libros en el carrito y su cantidad.</a:t>
            </a:r>
          </a:p>
        </p:txBody>
      </p:sp>
      <p:pic>
        <p:nvPicPr>
          <p:cNvPr id="7" name="Imagen 6">
            <a:extLst>
              <a:ext uri="{FF2B5EF4-FFF2-40B4-BE49-F238E27FC236}">
                <a16:creationId xmlns:a16="http://schemas.microsoft.com/office/drawing/2014/main" id="{B8F106E4-7618-EDB6-BAF9-3E7A99DE9DEB}"/>
              </a:ext>
            </a:extLst>
          </p:cNvPr>
          <p:cNvPicPr>
            <a:picLocks noChangeAspect="1"/>
          </p:cNvPicPr>
          <p:nvPr/>
        </p:nvPicPr>
        <p:blipFill>
          <a:blip r:embed="rId3"/>
          <a:stretch>
            <a:fillRect/>
          </a:stretch>
        </p:blipFill>
        <p:spPr>
          <a:xfrm>
            <a:off x="5748528" y="1686343"/>
            <a:ext cx="4705350" cy="3905250"/>
          </a:xfrm>
          <a:prstGeom prst="rect">
            <a:avLst/>
          </a:prstGeom>
        </p:spPr>
      </p:pic>
    </p:spTree>
    <p:extLst>
      <p:ext uri="{BB962C8B-B14F-4D97-AF65-F5344CB8AC3E}">
        <p14:creationId xmlns:p14="http://schemas.microsoft.com/office/powerpoint/2010/main" val="39252446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CREADOR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358060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Creador de GRASP es una guía fundamental en el diseño orientado a objetos que nos ayuda a determinar quién debe ser el responsable de crear un nuevo objeto. Este principio sugiere que la responsabilidad de crear un objeto debe asignarse a una clase que tenga una estrecha relación con ese objeto.</a:t>
            </a:r>
          </a:p>
        </p:txBody>
      </p:sp>
    </p:spTree>
    <p:extLst>
      <p:ext uri="{BB962C8B-B14F-4D97-AF65-F5344CB8AC3E}">
        <p14:creationId xmlns:p14="http://schemas.microsoft.com/office/powerpoint/2010/main" val="16712684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PRINCIPIO CREADOR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358060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Cohesión: Ayuda a mantener las clases enfocadas en sus responsabilidades principales.</a:t>
            </a:r>
          </a:p>
          <a:p>
            <a:pPr indent="0">
              <a:lnSpc>
                <a:spcPct val="100000"/>
              </a:lnSpc>
              <a:buNone/>
            </a:pPr>
            <a:r>
              <a:rPr lang="es-CO" sz="2400" dirty="0">
                <a:latin typeface="Arial Narrow"/>
                <a:ea typeface="Arial Narrow"/>
                <a:cs typeface="Arial Narrow"/>
                <a:sym typeface="Arial Narrow"/>
              </a:rPr>
              <a:t>Flexibilidad: Permite cambiar el proceso de creación de objetos sin afectar a otras partes del sistema.</a:t>
            </a:r>
          </a:p>
          <a:p>
            <a:pPr indent="0">
              <a:lnSpc>
                <a:spcPct val="100000"/>
              </a:lnSpc>
              <a:buNone/>
            </a:pPr>
            <a:r>
              <a:rPr lang="es-CO" sz="2400" dirty="0">
                <a:latin typeface="Arial Narrow"/>
                <a:ea typeface="Arial Narrow"/>
                <a:cs typeface="Arial Narrow"/>
                <a:sym typeface="Arial Narrow"/>
              </a:rPr>
              <a:t>Reusabilidad: Facilita la creación de fábricas de objetos, que pueden ser reutilizadas en diferentes partes del sistema.</a:t>
            </a:r>
          </a:p>
        </p:txBody>
      </p:sp>
    </p:spTree>
    <p:extLst>
      <p:ext uri="{BB962C8B-B14F-4D97-AF65-F5344CB8AC3E}">
        <p14:creationId xmlns:p14="http://schemas.microsoft.com/office/powerpoint/2010/main" val="117048712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PRINCIPIO CREADOR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5399090" y="1447016"/>
            <a:ext cx="4266118" cy="64617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Aplicando el principio Creador:</a:t>
            </a:r>
          </a:p>
        </p:txBody>
      </p:sp>
      <p:sp>
        <p:nvSpPr>
          <p:cNvPr id="3" name="Google Shape;104;p2">
            <a:extLst>
              <a:ext uri="{FF2B5EF4-FFF2-40B4-BE49-F238E27FC236}">
                <a16:creationId xmlns:a16="http://schemas.microsoft.com/office/drawing/2014/main" id="{2E2D4992-1B41-AA1D-9CFB-2C5394F5089A}"/>
              </a:ext>
            </a:extLst>
          </p:cNvPr>
          <p:cNvSpPr txBox="1">
            <a:spLocks/>
          </p:cNvSpPr>
          <p:nvPr/>
        </p:nvSpPr>
        <p:spPr>
          <a:xfrm>
            <a:off x="524091" y="1535407"/>
            <a:ext cx="4266118" cy="64617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400" dirty="0">
                <a:latin typeface="Arial Narrow"/>
                <a:ea typeface="Arial Narrow"/>
                <a:cs typeface="Arial Narrow"/>
                <a:sym typeface="Arial Narrow"/>
              </a:rPr>
              <a:t>Tenemos:</a:t>
            </a:r>
          </a:p>
        </p:txBody>
      </p:sp>
      <p:pic>
        <p:nvPicPr>
          <p:cNvPr id="7" name="Imagen 6">
            <a:extLst>
              <a:ext uri="{FF2B5EF4-FFF2-40B4-BE49-F238E27FC236}">
                <a16:creationId xmlns:a16="http://schemas.microsoft.com/office/drawing/2014/main" id="{7D2D5EB4-B396-B8EF-EA40-AF5D5F6E5B38}"/>
              </a:ext>
            </a:extLst>
          </p:cNvPr>
          <p:cNvPicPr>
            <a:picLocks noChangeAspect="1"/>
          </p:cNvPicPr>
          <p:nvPr/>
        </p:nvPicPr>
        <p:blipFill>
          <a:blip r:embed="rId3"/>
          <a:stretch>
            <a:fillRect/>
          </a:stretch>
        </p:blipFill>
        <p:spPr>
          <a:xfrm>
            <a:off x="583682" y="2232329"/>
            <a:ext cx="4848532" cy="4396002"/>
          </a:xfrm>
          <a:prstGeom prst="rect">
            <a:avLst/>
          </a:prstGeom>
        </p:spPr>
      </p:pic>
      <p:pic>
        <p:nvPicPr>
          <p:cNvPr id="9" name="Imagen 8">
            <a:extLst>
              <a:ext uri="{FF2B5EF4-FFF2-40B4-BE49-F238E27FC236}">
                <a16:creationId xmlns:a16="http://schemas.microsoft.com/office/drawing/2014/main" id="{53ECC77C-78F5-B927-D4BC-4AC68438E61A}"/>
              </a:ext>
            </a:extLst>
          </p:cNvPr>
          <p:cNvPicPr>
            <a:picLocks noChangeAspect="1"/>
          </p:cNvPicPr>
          <p:nvPr/>
        </p:nvPicPr>
        <p:blipFill>
          <a:blip r:embed="rId4"/>
          <a:stretch>
            <a:fillRect/>
          </a:stretch>
        </p:blipFill>
        <p:spPr>
          <a:xfrm>
            <a:off x="5671185" y="2232329"/>
            <a:ext cx="5648573" cy="4345056"/>
          </a:xfrm>
          <a:prstGeom prst="rect">
            <a:avLst/>
          </a:prstGeom>
        </p:spPr>
      </p:pic>
    </p:spTree>
    <p:extLst>
      <p:ext uri="{BB962C8B-B14F-4D97-AF65-F5344CB8AC3E}">
        <p14:creationId xmlns:p14="http://schemas.microsoft.com/office/powerpoint/2010/main" val="290993987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PRINCIPIO CREADOR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358060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Creación de objetos complejos: Cuando un objeto tiene muchas dependencias o requiere una configuración compleja.</a:t>
            </a:r>
          </a:p>
          <a:p>
            <a:pPr marL="800100">
              <a:lnSpc>
                <a:spcPct val="100000"/>
              </a:lnSpc>
            </a:pPr>
            <a:r>
              <a:rPr lang="es-CO" sz="2400" dirty="0">
                <a:latin typeface="Arial Narrow"/>
                <a:ea typeface="Arial Narrow"/>
                <a:cs typeface="Arial Narrow"/>
                <a:sym typeface="Arial Narrow"/>
              </a:rPr>
              <a:t>Creación de objetos a partir de diferentes fuentes: Por ejemplo, leer datos de una base de datos o un archivo de configuración.</a:t>
            </a:r>
          </a:p>
          <a:p>
            <a:pPr marL="800100">
              <a:lnSpc>
                <a:spcPct val="100000"/>
              </a:lnSpc>
            </a:pPr>
            <a:r>
              <a:rPr lang="es-CO" sz="2400" dirty="0">
                <a:latin typeface="Arial Narrow"/>
                <a:ea typeface="Arial Narrow"/>
                <a:cs typeface="Arial Narrow"/>
                <a:sym typeface="Arial Narrow"/>
              </a:rPr>
              <a:t>Implementación de patrones de diseño: Como el patrón Factory </a:t>
            </a:r>
            <a:r>
              <a:rPr lang="es-CO" sz="2400" dirty="0" err="1">
                <a:latin typeface="Arial Narrow"/>
                <a:ea typeface="Arial Narrow"/>
                <a:cs typeface="Arial Narrow"/>
                <a:sym typeface="Arial Narrow"/>
              </a:rPr>
              <a:t>Method</a:t>
            </a:r>
            <a:r>
              <a:rPr lang="es-CO" sz="2400" dirty="0">
                <a:latin typeface="Arial Narrow"/>
                <a:ea typeface="Arial Narrow"/>
                <a:cs typeface="Arial Narrow"/>
                <a:sym typeface="Arial Narrow"/>
              </a:rPr>
              <a:t> o </a:t>
            </a:r>
            <a:r>
              <a:rPr lang="es-CO" sz="2400" dirty="0" err="1">
                <a:latin typeface="Arial Narrow"/>
                <a:ea typeface="Arial Narrow"/>
                <a:cs typeface="Arial Narrow"/>
                <a:sym typeface="Arial Narrow"/>
              </a:rPr>
              <a:t>Abstract</a:t>
            </a:r>
            <a:r>
              <a:rPr lang="es-CO" sz="2400" dirty="0">
                <a:latin typeface="Arial Narrow"/>
                <a:ea typeface="Arial Narrow"/>
                <a:cs typeface="Arial Narrow"/>
                <a:sym typeface="Arial Narrow"/>
              </a:rPr>
              <a:t> Factory.</a:t>
            </a:r>
          </a:p>
        </p:txBody>
      </p:sp>
    </p:spTree>
    <p:extLst>
      <p:ext uri="{BB962C8B-B14F-4D97-AF65-F5344CB8AC3E}">
        <p14:creationId xmlns:p14="http://schemas.microsoft.com/office/powerpoint/2010/main" val="191243208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10 PRINCIPIO CREADOR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4622734" cy="458045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Estamos desarrollando un sistema para una tienda de computadoras.</a:t>
            </a:r>
          </a:p>
          <a:p>
            <a:pPr indent="0">
              <a:lnSpc>
                <a:spcPct val="100000"/>
              </a:lnSpc>
              <a:buNone/>
            </a:pPr>
            <a:r>
              <a:rPr lang="es-CO" sz="2400" dirty="0">
                <a:latin typeface="Arial Narrow"/>
                <a:ea typeface="Arial Narrow"/>
                <a:cs typeface="Arial Narrow"/>
                <a:sym typeface="Arial Narrow"/>
              </a:rPr>
              <a:t>Requisitos:</a:t>
            </a:r>
          </a:p>
          <a:p>
            <a:pPr marL="800100">
              <a:lnSpc>
                <a:spcPct val="100000"/>
              </a:lnSpc>
            </a:pPr>
            <a:r>
              <a:rPr lang="es-CO" sz="2400" dirty="0">
                <a:latin typeface="Arial Narrow"/>
                <a:ea typeface="Arial Narrow"/>
                <a:cs typeface="Arial Narrow"/>
                <a:sym typeface="Arial Narrow"/>
              </a:rPr>
              <a:t>Un cliente puede comprar una computadora.</a:t>
            </a:r>
          </a:p>
          <a:p>
            <a:pPr marL="800100">
              <a:lnSpc>
                <a:spcPct val="100000"/>
              </a:lnSpc>
            </a:pPr>
            <a:r>
              <a:rPr lang="es-CO" sz="2400" dirty="0">
                <a:latin typeface="Arial Narrow"/>
                <a:ea typeface="Arial Narrow"/>
                <a:cs typeface="Arial Narrow"/>
                <a:sym typeface="Arial Narrow"/>
              </a:rPr>
              <a:t>Una computadora tiene un procesador, una tarjeta gráfica y una cantidad de RAM.</a:t>
            </a:r>
          </a:p>
          <a:p>
            <a:pPr marL="800100">
              <a:lnSpc>
                <a:spcPct val="100000"/>
              </a:lnSpc>
            </a:pPr>
            <a:r>
              <a:rPr lang="es-CO" sz="2400" dirty="0">
                <a:latin typeface="Arial Narrow"/>
                <a:ea typeface="Arial Narrow"/>
                <a:cs typeface="Arial Narrow"/>
                <a:sym typeface="Arial Narrow"/>
              </a:rPr>
              <a:t>Una orden de compra contiene una lista de computadoras.</a:t>
            </a:r>
          </a:p>
        </p:txBody>
      </p:sp>
      <p:pic>
        <p:nvPicPr>
          <p:cNvPr id="6" name="Imagen 5">
            <a:extLst>
              <a:ext uri="{FF2B5EF4-FFF2-40B4-BE49-F238E27FC236}">
                <a16:creationId xmlns:a16="http://schemas.microsoft.com/office/drawing/2014/main" id="{4550871E-C830-033E-CE2E-8BF9A5969BB6}"/>
              </a:ext>
            </a:extLst>
          </p:cNvPr>
          <p:cNvPicPr>
            <a:picLocks noChangeAspect="1"/>
          </p:cNvPicPr>
          <p:nvPr/>
        </p:nvPicPr>
        <p:blipFill>
          <a:blip r:embed="rId3"/>
          <a:stretch>
            <a:fillRect/>
          </a:stretch>
        </p:blipFill>
        <p:spPr>
          <a:xfrm>
            <a:off x="5490591" y="2203704"/>
            <a:ext cx="5512083" cy="2926080"/>
          </a:xfrm>
          <a:prstGeom prst="rect">
            <a:avLst/>
          </a:prstGeom>
        </p:spPr>
      </p:pic>
    </p:spTree>
    <p:extLst>
      <p:ext uri="{BB962C8B-B14F-4D97-AF65-F5344CB8AC3E}">
        <p14:creationId xmlns:p14="http://schemas.microsoft.com/office/powerpoint/2010/main" val="47016701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PRINCIPIO CREADOR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4622734" cy="517165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 clase computadora es responsable de su propia creación, lo que puede generar acoplamiento y dificultar la gestión de la creación de objetos.</a:t>
            </a:r>
          </a:p>
          <a:p>
            <a:pPr indent="0">
              <a:lnSpc>
                <a:spcPct val="100000"/>
              </a:lnSpc>
              <a:buNone/>
            </a:pPr>
            <a:r>
              <a:rPr lang="es-CO" sz="2400" dirty="0">
                <a:latin typeface="Arial Narrow"/>
                <a:ea typeface="Arial Narrow"/>
                <a:cs typeface="Arial Narrow"/>
                <a:sym typeface="Arial Narrow"/>
              </a:rPr>
              <a:t>Hemos creado una clase </a:t>
            </a:r>
            <a:r>
              <a:rPr lang="es-CO" sz="2400" dirty="0" err="1">
                <a:latin typeface="Arial Narrow"/>
                <a:ea typeface="Arial Narrow"/>
                <a:cs typeface="Arial Narrow"/>
                <a:sym typeface="Arial Narrow"/>
              </a:rPr>
              <a:t>FabricaComputadoras</a:t>
            </a:r>
            <a:r>
              <a:rPr lang="es-CO" sz="2400" dirty="0">
                <a:latin typeface="Arial Narrow"/>
                <a:ea typeface="Arial Narrow"/>
                <a:cs typeface="Arial Narrow"/>
                <a:sym typeface="Arial Narrow"/>
              </a:rPr>
              <a:t> que se encarga de crear instancias de Computadora.</a:t>
            </a:r>
          </a:p>
          <a:p>
            <a:pPr indent="0">
              <a:lnSpc>
                <a:spcPct val="100000"/>
              </a:lnSpc>
              <a:buNone/>
            </a:pPr>
            <a:r>
              <a:rPr lang="es-CO" sz="2400" dirty="0">
                <a:latin typeface="Arial Narrow"/>
                <a:ea typeface="Arial Narrow"/>
                <a:cs typeface="Arial Narrow"/>
                <a:sym typeface="Arial Narrow"/>
              </a:rPr>
              <a:t>La clase Orden utiliza la fábrica para crear nuevas computadoras y agregarlas al pedido.</a:t>
            </a:r>
          </a:p>
        </p:txBody>
      </p:sp>
      <p:pic>
        <p:nvPicPr>
          <p:cNvPr id="5" name="Imagen 4">
            <a:extLst>
              <a:ext uri="{FF2B5EF4-FFF2-40B4-BE49-F238E27FC236}">
                <a16:creationId xmlns:a16="http://schemas.microsoft.com/office/drawing/2014/main" id="{72F0BCC9-A9C7-7EF0-5341-9471105AA885}"/>
              </a:ext>
            </a:extLst>
          </p:cNvPr>
          <p:cNvPicPr>
            <a:picLocks noChangeAspect="1"/>
          </p:cNvPicPr>
          <p:nvPr/>
        </p:nvPicPr>
        <p:blipFill>
          <a:blip r:embed="rId3"/>
          <a:stretch>
            <a:fillRect/>
          </a:stretch>
        </p:blipFill>
        <p:spPr>
          <a:xfrm>
            <a:off x="5682233" y="1956816"/>
            <a:ext cx="5581609" cy="3385566"/>
          </a:xfrm>
          <a:prstGeom prst="rect">
            <a:avLst/>
          </a:prstGeom>
        </p:spPr>
      </p:pic>
    </p:spTree>
    <p:extLst>
      <p:ext uri="{BB962C8B-B14F-4D97-AF65-F5344CB8AC3E}">
        <p14:creationId xmlns:p14="http://schemas.microsoft.com/office/powerpoint/2010/main" val="3928460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1</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300" dirty="0">
                <a:latin typeface="Arial Narrow"/>
                <a:ea typeface="Arial Narrow"/>
                <a:cs typeface="Arial Narrow"/>
                <a:sym typeface="Arial Narrow"/>
              </a:rPr>
              <a:t>Historia</a:t>
            </a:r>
          </a:p>
          <a:p>
            <a:pPr marL="800100">
              <a:lnSpc>
                <a:spcPct val="100000"/>
              </a:lnSpc>
              <a:buFont typeface="+mj-lt"/>
              <a:buAutoNum type="arabicPeriod"/>
            </a:pPr>
            <a:r>
              <a:rPr lang="es-CO" sz="1300" dirty="0">
                <a:latin typeface="Arial Narrow"/>
                <a:ea typeface="Arial Narrow"/>
                <a:cs typeface="Arial Narrow"/>
                <a:sym typeface="Arial Narrow"/>
              </a:rPr>
              <a:t>Principios SOLID</a:t>
            </a:r>
          </a:p>
          <a:p>
            <a:pPr marL="1257300" lvl="1">
              <a:lnSpc>
                <a:spcPct val="100000"/>
              </a:lnSpc>
              <a:buFont typeface="+mj-lt"/>
              <a:buAutoNum type="arabicPeriod"/>
            </a:pPr>
            <a:r>
              <a:rPr lang="es-CO" sz="1300" dirty="0">
                <a:latin typeface="Arial Narrow"/>
                <a:ea typeface="Arial Narrow"/>
                <a:cs typeface="Arial Narrow"/>
                <a:sym typeface="Arial Narrow"/>
              </a:rPr>
              <a:t>S – Single </a:t>
            </a:r>
            <a:r>
              <a:rPr lang="es-CO" sz="1300" dirty="0" err="1">
                <a:latin typeface="Arial Narrow"/>
                <a:ea typeface="Arial Narrow"/>
                <a:cs typeface="Arial Narrow"/>
                <a:sym typeface="Arial Narrow"/>
              </a:rPr>
              <a:t>Responsability</a:t>
            </a:r>
            <a:r>
              <a:rPr lang="es-CO" sz="1300" dirty="0">
                <a:latin typeface="Arial Narrow"/>
                <a:ea typeface="Arial Narrow"/>
                <a:cs typeface="Arial Narrow"/>
                <a:sym typeface="Arial Narrow"/>
              </a:rPr>
              <a:t> </a:t>
            </a:r>
            <a:r>
              <a:rPr lang="es-CO" sz="1300" dirty="0" err="1">
                <a:latin typeface="Arial Narrow"/>
                <a:ea typeface="Arial Narrow"/>
                <a:cs typeface="Arial Narrow"/>
                <a:sym typeface="Arial Narrow"/>
              </a:rPr>
              <a:t>Principle</a:t>
            </a:r>
            <a:r>
              <a:rPr lang="es-CO" sz="1300" dirty="0">
                <a:latin typeface="Arial Narrow"/>
                <a:ea typeface="Arial Narrow"/>
                <a:cs typeface="Arial Narrow"/>
                <a:sym typeface="Arial Narrow"/>
              </a:rPr>
              <a:t> (SRP)</a:t>
            </a:r>
          </a:p>
          <a:p>
            <a:pPr marL="1257300" lvl="1">
              <a:lnSpc>
                <a:spcPct val="100000"/>
              </a:lnSpc>
              <a:buFont typeface="+mj-lt"/>
              <a:buAutoNum type="arabicPeriod"/>
            </a:pPr>
            <a:r>
              <a:rPr lang="es-CO" sz="1300" dirty="0">
                <a:latin typeface="Arial Narrow"/>
                <a:ea typeface="Arial Narrow"/>
                <a:cs typeface="Arial Narrow"/>
                <a:sym typeface="Arial Narrow"/>
              </a:rPr>
              <a:t>O – Open/</a:t>
            </a:r>
            <a:r>
              <a:rPr lang="es-CO" sz="1300" dirty="0" err="1">
                <a:latin typeface="Arial Narrow"/>
                <a:ea typeface="Arial Narrow"/>
                <a:cs typeface="Arial Narrow"/>
                <a:sym typeface="Arial Narrow"/>
              </a:rPr>
              <a:t>Closed</a:t>
            </a:r>
            <a:r>
              <a:rPr lang="es-CO" sz="1300" dirty="0">
                <a:latin typeface="Arial Narrow"/>
                <a:ea typeface="Arial Narrow"/>
                <a:cs typeface="Arial Narrow"/>
                <a:sym typeface="Arial Narrow"/>
              </a:rPr>
              <a:t> </a:t>
            </a:r>
            <a:r>
              <a:rPr lang="es-CO" sz="1300" dirty="0" err="1">
                <a:latin typeface="Arial Narrow"/>
                <a:ea typeface="Arial Narrow"/>
                <a:cs typeface="Arial Narrow"/>
                <a:sym typeface="Arial Narrow"/>
              </a:rPr>
              <a:t>Principle</a:t>
            </a:r>
            <a:r>
              <a:rPr lang="es-CO" sz="1300" dirty="0">
                <a:latin typeface="Arial Narrow"/>
                <a:ea typeface="Arial Narrow"/>
                <a:cs typeface="Arial Narrow"/>
                <a:sym typeface="Arial Narrow"/>
              </a:rPr>
              <a:t> (OCP)</a:t>
            </a:r>
          </a:p>
          <a:p>
            <a:pPr marL="1257300" lvl="1">
              <a:lnSpc>
                <a:spcPct val="100000"/>
              </a:lnSpc>
              <a:buFont typeface="+mj-lt"/>
              <a:buAutoNum type="arabicPeriod"/>
            </a:pPr>
            <a:r>
              <a:rPr lang="es-CO" sz="1300" dirty="0">
                <a:latin typeface="Arial Narrow"/>
                <a:ea typeface="Arial Narrow"/>
                <a:cs typeface="Arial Narrow"/>
                <a:sym typeface="Arial Narrow"/>
              </a:rPr>
              <a:t>L - </a:t>
            </a:r>
            <a:r>
              <a:rPr lang="es-CO" sz="1300" dirty="0" err="1">
                <a:latin typeface="Arial Narrow"/>
                <a:ea typeface="Arial Narrow"/>
                <a:cs typeface="Arial Narrow"/>
                <a:sym typeface="Arial Narrow"/>
              </a:rPr>
              <a:t>Liskov</a:t>
            </a:r>
            <a:r>
              <a:rPr lang="es-CO" sz="1300" dirty="0">
                <a:latin typeface="Arial Narrow"/>
                <a:ea typeface="Arial Narrow"/>
                <a:cs typeface="Arial Narrow"/>
                <a:sym typeface="Arial Narrow"/>
              </a:rPr>
              <a:t> </a:t>
            </a:r>
            <a:r>
              <a:rPr lang="es-CO" sz="1300" dirty="0" err="1">
                <a:latin typeface="Arial Narrow"/>
                <a:ea typeface="Arial Narrow"/>
                <a:cs typeface="Arial Narrow"/>
                <a:sym typeface="Arial Narrow"/>
              </a:rPr>
              <a:t>Substitution</a:t>
            </a:r>
            <a:r>
              <a:rPr lang="es-CO" sz="1300" dirty="0">
                <a:latin typeface="Arial Narrow"/>
                <a:ea typeface="Arial Narrow"/>
                <a:cs typeface="Arial Narrow"/>
                <a:sym typeface="Arial Narrow"/>
              </a:rPr>
              <a:t> </a:t>
            </a:r>
            <a:r>
              <a:rPr lang="es-CO" sz="1300" dirty="0" err="1">
                <a:latin typeface="Arial Narrow"/>
                <a:ea typeface="Arial Narrow"/>
                <a:cs typeface="Arial Narrow"/>
                <a:sym typeface="Arial Narrow"/>
              </a:rPr>
              <a:t>Principle</a:t>
            </a:r>
            <a:r>
              <a:rPr lang="es-CO" sz="1300" dirty="0">
                <a:latin typeface="Arial Narrow"/>
                <a:ea typeface="Arial Narrow"/>
                <a:cs typeface="Arial Narrow"/>
                <a:sym typeface="Arial Narrow"/>
              </a:rPr>
              <a:t> (LSP)</a:t>
            </a:r>
          </a:p>
          <a:p>
            <a:pPr marL="1257300" lvl="1">
              <a:lnSpc>
                <a:spcPct val="100000"/>
              </a:lnSpc>
              <a:buFont typeface="+mj-lt"/>
              <a:buAutoNum type="arabicPeriod"/>
            </a:pPr>
            <a:r>
              <a:rPr lang="es-CO" sz="1300" dirty="0">
                <a:latin typeface="Arial Narrow"/>
                <a:ea typeface="Arial Narrow"/>
                <a:cs typeface="Arial Narrow"/>
                <a:sym typeface="Arial Narrow"/>
              </a:rPr>
              <a:t>I - Interface </a:t>
            </a:r>
            <a:r>
              <a:rPr lang="es-CO" sz="1300" dirty="0" err="1">
                <a:latin typeface="Arial Narrow"/>
                <a:ea typeface="Arial Narrow"/>
                <a:cs typeface="Arial Narrow"/>
                <a:sym typeface="Arial Narrow"/>
              </a:rPr>
              <a:t>Segregation</a:t>
            </a:r>
            <a:r>
              <a:rPr lang="es-CO" sz="1300" dirty="0">
                <a:latin typeface="Arial Narrow"/>
                <a:ea typeface="Arial Narrow"/>
                <a:cs typeface="Arial Narrow"/>
                <a:sym typeface="Arial Narrow"/>
              </a:rPr>
              <a:t> </a:t>
            </a:r>
            <a:r>
              <a:rPr lang="es-CO" sz="1300" dirty="0" err="1">
                <a:latin typeface="Arial Narrow"/>
                <a:ea typeface="Arial Narrow"/>
                <a:cs typeface="Arial Narrow"/>
                <a:sym typeface="Arial Narrow"/>
              </a:rPr>
              <a:t>Principle</a:t>
            </a:r>
            <a:r>
              <a:rPr lang="es-CO" sz="1300" dirty="0">
                <a:latin typeface="Arial Narrow"/>
                <a:ea typeface="Arial Narrow"/>
                <a:cs typeface="Arial Narrow"/>
                <a:sym typeface="Arial Narrow"/>
              </a:rPr>
              <a:t> (ISP)</a:t>
            </a:r>
          </a:p>
          <a:p>
            <a:pPr marL="1257300" lvl="1">
              <a:lnSpc>
                <a:spcPct val="100000"/>
              </a:lnSpc>
              <a:buFont typeface="+mj-lt"/>
              <a:buAutoNum type="arabicPeriod"/>
            </a:pPr>
            <a:r>
              <a:rPr lang="es-CO" sz="1300" dirty="0">
                <a:latin typeface="Arial Narrow"/>
                <a:ea typeface="Arial Narrow"/>
                <a:cs typeface="Arial Narrow"/>
                <a:sym typeface="Arial Narrow"/>
              </a:rPr>
              <a:t>D - </a:t>
            </a:r>
            <a:r>
              <a:rPr lang="es-CO" sz="1300" dirty="0" err="1">
                <a:latin typeface="Arial Narrow"/>
                <a:ea typeface="Arial Narrow"/>
                <a:cs typeface="Arial Narrow"/>
                <a:sym typeface="Arial Narrow"/>
              </a:rPr>
              <a:t>Dependency</a:t>
            </a:r>
            <a:r>
              <a:rPr lang="es-CO" sz="1300" dirty="0">
                <a:latin typeface="Arial Narrow"/>
                <a:ea typeface="Arial Narrow"/>
                <a:cs typeface="Arial Narrow"/>
                <a:sym typeface="Arial Narrow"/>
              </a:rPr>
              <a:t> </a:t>
            </a:r>
            <a:r>
              <a:rPr lang="es-CO" sz="1300" dirty="0" err="1">
                <a:latin typeface="Arial Narrow"/>
                <a:ea typeface="Arial Narrow"/>
                <a:cs typeface="Arial Narrow"/>
                <a:sym typeface="Arial Narrow"/>
              </a:rPr>
              <a:t>Inversion</a:t>
            </a:r>
            <a:r>
              <a:rPr lang="es-CO" sz="1300" dirty="0">
                <a:latin typeface="Arial Narrow"/>
                <a:ea typeface="Arial Narrow"/>
                <a:cs typeface="Arial Narrow"/>
                <a:sym typeface="Arial Narrow"/>
              </a:rPr>
              <a:t> </a:t>
            </a:r>
            <a:r>
              <a:rPr lang="es-CO" sz="1300" dirty="0" err="1">
                <a:latin typeface="Arial Narrow"/>
                <a:ea typeface="Arial Narrow"/>
                <a:cs typeface="Arial Narrow"/>
                <a:sym typeface="Arial Narrow"/>
              </a:rPr>
              <a:t>Principle</a:t>
            </a:r>
            <a:r>
              <a:rPr lang="es-CO" sz="1300" dirty="0">
                <a:latin typeface="Arial Narrow"/>
                <a:ea typeface="Arial Narrow"/>
                <a:cs typeface="Arial Narrow"/>
                <a:sym typeface="Arial Narrow"/>
              </a:rPr>
              <a:t> (DIP)</a:t>
            </a:r>
          </a:p>
          <a:p>
            <a:pPr marL="800100">
              <a:lnSpc>
                <a:spcPct val="100000"/>
              </a:lnSpc>
              <a:buFont typeface="+mj-lt"/>
              <a:buAutoNum type="arabicPeriod"/>
            </a:pPr>
            <a:r>
              <a:rPr lang="es-CO" sz="1300" dirty="0">
                <a:latin typeface="Arial Narrow"/>
                <a:ea typeface="Arial Narrow"/>
                <a:cs typeface="Arial Narrow"/>
                <a:sym typeface="Arial Narrow"/>
              </a:rPr>
              <a:t>Principio DRY</a:t>
            </a:r>
          </a:p>
          <a:p>
            <a:pPr marL="800100">
              <a:lnSpc>
                <a:spcPct val="100000"/>
              </a:lnSpc>
              <a:buFont typeface="+mj-lt"/>
              <a:buAutoNum type="arabicPeriod"/>
            </a:pPr>
            <a:r>
              <a:rPr lang="es-CO" sz="1300" dirty="0">
                <a:latin typeface="Arial Narrow"/>
                <a:ea typeface="Arial Narrow"/>
                <a:cs typeface="Arial Narrow"/>
                <a:sym typeface="Arial Narrow"/>
              </a:rPr>
              <a:t>Principio KISS</a:t>
            </a:r>
          </a:p>
          <a:p>
            <a:pPr marL="800100">
              <a:lnSpc>
                <a:spcPct val="100000"/>
              </a:lnSpc>
              <a:buFont typeface="+mj-lt"/>
              <a:buAutoNum type="arabicPeriod"/>
            </a:pPr>
            <a:r>
              <a:rPr lang="es-CO" sz="1300" dirty="0">
                <a:latin typeface="Arial Narrow"/>
                <a:ea typeface="Arial Narrow"/>
                <a:cs typeface="Arial Narrow"/>
                <a:sym typeface="Arial Narrow"/>
              </a:rPr>
              <a:t>Principio YAGNI</a:t>
            </a:r>
          </a:p>
          <a:p>
            <a:pPr marL="800100">
              <a:lnSpc>
                <a:spcPct val="100000"/>
              </a:lnSpc>
              <a:buFont typeface="+mj-lt"/>
              <a:buAutoNum type="arabicPeriod"/>
            </a:pPr>
            <a:r>
              <a:rPr lang="es-CO" sz="1300" dirty="0">
                <a:latin typeface="Arial Narrow"/>
                <a:ea typeface="Arial Narrow"/>
                <a:cs typeface="Arial Narrow"/>
                <a:sym typeface="Arial Narrow"/>
              </a:rPr>
              <a:t>Principios GRASP</a:t>
            </a:r>
          </a:p>
          <a:p>
            <a:pPr marL="1257300" lvl="1">
              <a:lnSpc>
                <a:spcPct val="100000"/>
              </a:lnSpc>
              <a:buFont typeface="+mj-lt"/>
              <a:buAutoNum type="arabicPeriod"/>
            </a:pPr>
            <a:r>
              <a:rPr lang="es-CO" sz="1300" dirty="0">
                <a:latin typeface="Arial Narrow"/>
                <a:ea typeface="Arial Narrow"/>
                <a:cs typeface="Arial Narrow"/>
                <a:sym typeface="Arial Narrow"/>
              </a:rPr>
              <a:t>Alta cohesión y bajo acoplamiento.</a:t>
            </a:r>
          </a:p>
          <a:p>
            <a:pPr marL="1257300" lvl="1">
              <a:lnSpc>
                <a:spcPct val="100000"/>
              </a:lnSpc>
              <a:buFont typeface="+mj-lt"/>
              <a:buAutoNum type="arabicPeriod"/>
            </a:pPr>
            <a:r>
              <a:rPr lang="es-CO" sz="1300" dirty="0">
                <a:latin typeface="Arial Narrow"/>
                <a:ea typeface="Arial Narrow"/>
                <a:cs typeface="Arial Narrow"/>
                <a:sym typeface="Arial Narrow"/>
              </a:rPr>
              <a:t>Controlador.</a:t>
            </a:r>
          </a:p>
          <a:p>
            <a:pPr marL="1257300" lvl="1">
              <a:lnSpc>
                <a:spcPct val="100000"/>
              </a:lnSpc>
              <a:buFont typeface="+mj-lt"/>
              <a:buAutoNum type="arabicPeriod"/>
            </a:pPr>
            <a:r>
              <a:rPr lang="es-CO" sz="1300" dirty="0">
                <a:latin typeface="Arial Narrow"/>
                <a:ea typeface="Arial Narrow"/>
                <a:cs typeface="Arial Narrow"/>
                <a:sym typeface="Arial Narrow"/>
              </a:rPr>
              <a:t>Creador.</a:t>
            </a:r>
          </a:p>
          <a:p>
            <a:pPr marL="1257300" lvl="1">
              <a:lnSpc>
                <a:spcPct val="100000"/>
              </a:lnSpc>
              <a:buFont typeface="+mj-lt"/>
              <a:buAutoNum type="arabicPeriod"/>
            </a:pPr>
            <a:r>
              <a:rPr lang="es-CO" sz="1300" dirty="0">
                <a:latin typeface="Arial Narrow"/>
                <a:ea typeface="Arial Narrow"/>
                <a:cs typeface="Arial Narrow"/>
                <a:sym typeface="Arial Narrow"/>
              </a:rPr>
              <a:t>Experto en información</a:t>
            </a:r>
          </a:p>
          <a:p>
            <a:pPr marL="1257300" lvl="1">
              <a:lnSpc>
                <a:spcPct val="100000"/>
              </a:lnSpc>
              <a:buFont typeface="+mj-lt"/>
              <a:buAutoNum type="arabicPeriod"/>
            </a:pPr>
            <a:r>
              <a:rPr lang="es-CO" sz="1300" dirty="0">
                <a:latin typeface="Arial Narrow"/>
                <a:ea typeface="Arial Narrow"/>
                <a:cs typeface="Arial Narrow"/>
                <a:sym typeface="Arial Narrow"/>
              </a:rPr>
              <a:t>Fabricación pura.</a:t>
            </a:r>
          </a:p>
          <a:p>
            <a:pPr marL="1257300" lvl="1">
              <a:lnSpc>
                <a:spcPct val="100000"/>
              </a:lnSpc>
              <a:buFont typeface="+mj-lt"/>
              <a:buAutoNum type="arabicPeriod"/>
            </a:pPr>
            <a:r>
              <a:rPr lang="es-CO" sz="1300" dirty="0">
                <a:latin typeface="Arial Narrow"/>
                <a:ea typeface="Arial Narrow"/>
                <a:cs typeface="Arial Narrow"/>
                <a:sym typeface="Arial Narrow"/>
              </a:rPr>
              <a:t>Indirección.</a:t>
            </a:r>
          </a:p>
          <a:p>
            <a:pPr marL="1257300" lvl="1">
              <a:lnSpc>
                <a:spcPct val="100000"/>
              </a:lnSpc>
              <a:buFont typeface="+mj-lt"/>
              <a:buAutoNum type="arabicPeriod"/>
            </a:pPr>
            <a:r>
              <a:rPr lang="es-CO" sz="1300" dirty="0">
                <a:latin typeface="Arial Narrow"/>
                <a:ea typeface="Arial Narrow"/>
                <a:cs typeface="Arial Narrow"/>
                <a:sym typeface="Arial Narrow"/>
              </a:rPr>
              <a:t>Polimorfismo.</a:t>
            </a:r>
          </a:p>
          <a:p>
            <a:pPr marL="1257300" lvl="1">
              <a:lnSpc>
                <a:spcPct val="100000"/>
              </a:lnSpc>
              <a:buFont typeface="+mj-lt"/>
              <a:buAutoNum type="arabicPeriod"/>
            </a:pPr>
            <a:r>
              <a:rPr lang="es-CO" sz="1300" dirty="0">
                <a:latin typeface="Arial Narrow"/>
                <a:ea typeface="Arial Narrow"/>
                <a:cs typeface="Arial Narrow"/>
                <a:sym typeface="Arial Narrow"/>
              </a:rPr>
              <a:t>Variaciones protegidas.</a:t>
            </a:r>
          </a:p>
          <a:p>
            <a:pPr marL="800100">
              <a:lnSpc>
                <a:spcPct val="100000"/>
              </a:lnSpc>
              <a:buFont typeface="+mj-lt"/>
              <a:buAutoNum type="arabicPeriod"/>
            </a:pPr>
            <a:endParaRPr lang="es-CO" sz="1300" dirty="0">
              <a:latin typeface="Arial Narrow"/>
              <a:ea typeface="Arial Narrow"/>
              <a:cs typeface="Arial Narrow"/>
              <a:sym typeface="Arial Narrow"/>
            </a:endParaRPr>
          </a:p>
          <a:p>
            <a:pPr marL="800100">
              <a:lnSpc>
                <a:spcPct val="100000"/>
              </a:lnSpc>
              <a:buFont typeface="+mj-lt"/>
              <a:buAutoNum type="arabicPeriod"/>
            </a:pPr>
            <a:endParaRPr lang="es-CO" sz="1300" dirty="0">
              <a:latin typeface="Arial Narrow"/>
              <a:ea typeface="Arial Narrow"/>
              <a:cs typeface="Arial Narrow"/>
              <a:sym typeface="Arial Narrow"/>
            </a:endParaRPr>
          </a:p>
        </p:txBody>
      </p:sp>
    </p:spTree>
    <p:extLst>
      <p:ext uri="{BB962C8B-B14F-4D97-AF65-F5344CB8AC3E}">
        <p14:creationId xmlns:p14="http://schemas.microsoft.com/office/powerpoint/2010/main" val="5016412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CONTROLADOR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220900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Controlador de GRASP asigna la responsabilidad de manejar un evento o una solicitud a una clase que representa el todo del sistema o un subsistema. Es decir, esta clase actúa como un coordinador, recibiendo solicitudes y delegando el trabajo a otras clases. En términos más simples, es como un "facilitador" que orquesta las acciones de otras clases.</a:t>
            </a:r>
          </a:p>
        </p:txBody>
      </p:sp>
    </p:spTree>
    <p:extLst>
      <p:ext uri="{BB962C8B-B14F-4D97-AF65-F5344CB8AC3E}">
        <p14:creationId xmlns:p14="http://schemas.microsoft.com/office/powerpoint/2010/main" val="106031906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PRINCIPIO CONTROLADOR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302754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Centralización de la lógica: Evita dispersar la lógica de control por todo el sistema.</a:t>
            </a:r>
          </a:p>
          <a:p>
            <a:pPr marL="800100">
              <a:lnSpc>
                <a:spcPct val="100000"/>
              </a:lnSpc>
            </a:pPr>
            <a:r>
              <a:rPr lang="es-CO" sz="2400" dirty="0">
                <a:latin typeface="Arial Narrow"/>
                <a:ea typeface="Arial Narrow"/>
                <a:cs typeface="Arial Narrow"/>
                <a:sym typeface="Arial Narrow"/>
              </a:rPr>
              <a:t>Facilidad de mantenimiento: Al centralizar la lógica, los cambios se realizan en un solo lugar.</a:t>
            </a:r>
          </a:p>
          <a:p>
            <a:pPr marL="800100">
              <a:lnSpc>
                <a:spcPct val="100000"/>
              </a:lnSpc>
            </a:pPr>
            <a:r>
              <a:rPr lang="es-CO" sz="2400" dirty="0">
                <a:latin typeface="Arial Narrow"/>
                <a:ea typeface="Arial Narrow"/>
                <a:cs typeface="Arial Narrow"/>
                <a:sym typeface="Arial Narrow"/>
              </a:rPr>
              <a:t>Reusabilidad: El controlador puede ser utilizado para manejar diferentes tipos de solicitudes.</a:t>
            </a:r>
          </a:p>
        </p:txBody>
      </p:sp>
    </p:spTree>
    <p:extLst>
      <p:ext uri="{BB962C8B-B14F-4D97-AF65-F5344CB8AC3E}">
        <p14:creationId xmlns:p14="http://schemas.microsoft.com/office/powerpoint/2010/main" val="19890128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PRINCIPIO CONTROLADOR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2"/>
            <a:ext cx="2795826" cy="400500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Imaginemos un sistema  simple para gestionar una biblioteca. En este ejemplo, la clase Libro se encarga tanto de representar un libro como de la lógica de préstamo, lo cual va en contra del principio de alta cohesión.</a:t>
            </a:r>
          </a:p>
        </p:txBody>
      </p:sp>
      <p:pic>
        <p:nvPicPr>
          <p:cNvPr id="6" name="Imagen 5">
            <a:extLst>
              <a:ext uri="{FF2B5EF4-FFF2-40B4-BE49-F238E27FC236}">
                <a16:creationId xmlns:a16="http://schemas.microsoft.com/office/drawing/2014/main" id="{8317E059-D600-1CC2-B949-7643F3CD4354}"/>
              </a:ext>
            </a:extLst>
          </p:cNvPr>
          <p:cNvPicPr>
            <a:picLocks noChangeAspect="1"/>
          </p:cNvPicPr>
          <p:nvPr/>
        </p:nvPicPr>
        <p:blipFill>
          <a:blip r:embed="rId3"/>
          <a:stretch>
            <a:fillRect/>
          </a:stretch>
        </p:blipFill>
        <p:spPr>
          <a:xfrm>
            <a:off x="3602421" y="2325093"/>
            <a:ext cx="3252459" cy="2284258"/>
          </a:xfrm>
          <a:prstGeom prst="rect">
            <a:avLst/>
          </a:prstGeom>
        </p:spPr>
      </p:pic>
      <p:pic>
        <p:nvPicPr>
          <p:cNvPr id="9" name="Imagen 8">
            <a:extLst>
              <a:ext uri="{FF2B5EF4-FFF2-40B4-BE49-F238E27FC236}">
                <a16:creationId xmlns:a16="http://schemas.microsoft.com/office/drawing/2014/main" id="{E7511F77-7420-C164-080D-64F600E95AF4}"/>
              </a:ext>
            </a:extLst>
          </p:cNvPr>
          <p:cNvPicPr>
            <a:picLocks noChangeAspect="1"/>
          </p:cNvPicPr>
          <p:nvPr/>
        </p:nvPicPr>
        <p:blipFill>
          <a:blip r:embed="rId4"/>
          <a:stretch>
            <a:fillRect/>
          </a:stretch>
        </p:blipFill>
        <p:spPr>
          <a:xfrm>
            <a:off x="7006172" y="1873713"/>
            <a:ext cx="4672029" cy="3518094"/>
          </a:xfrm>
          <a:prstGeom prst="rect">
            <a:avLst/>
          </a:prstGeom>
        </p:spPr>
      </p:pic>
    </p:spTree>
    <p:extLst>
      <p:ext uri="{BB962C8B-B14F-4D97-AF65-F5344CB8AC3E}">
        <p14:creationId xmlns:p14="http://schemas.microsoft.com/office/powerpoint/2010/main" val="103056498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PRINCIPIO CONTROLADOR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24020"/>
            <a:ext cx="9643800" cy="402865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Cohesión: Cada clase tiene una responsabilidad clara.</a:t>
            </a:r>
          </a:p>
          <a:p>
            <a:pPr marL="800100">
              <a:lnSpc>
                <a:spcPct val="100000"/>
              </a:lnSpc>
            </a:pPr>
            <a:r>
              <a:rPr lang="es-CO" sz="2000" dirty="0">
                <a:latin typeface="Arial Narrow"/>
                <a:ea typeface="Arial Narrow"/>
                <a:cs typeface="Arial Narrow"/>
                <a:sym typeface="Arial Narrow"/>
              </a:rPr>
              <a:t>Flexibilidad: Podemos agregar nuevas funcionalidades al sistema (por ejemplo, diferentes formas de pago) sin afectar a las clases existentes.</a:t>
            </a:r>
          </a:p>
          <a:p>
            <a:pPr marL="800100">
              <a:lnSpc>
                <a:spcPct val="100000"/>
              </a:lnSpc>
            </a:pPr>
            <a:r>
              <a:rPr lang="es-CO" sz="2000" dirty="0">
                <a:latin typeface="Arial Narrow"/>
                <a:ea typeface="Arial Narrow"/>
                <a:cs typeface="Arial Narrow"/>
                <a:sym typeface="Arial Narrow"/>
              </a:rPr>
              <a:t>Reusabilidad: El controlador puede ser utilizado en diferentes partes del sistema para manejar diferentes tipos de solicitudes. </a:t>
            </a:r>
          </a:p>
          <a:p>
            <a:pPr marL="800100">
              <a:lnSpc>
                <a:spcPct val="100000"/>
              </a:lnSpc>
            </a:pPr>
            <a:r>
              <a:rPr lang="es-CO" sz="2000" dirty="0">
                <a:latin typeface="Arial Narrow"/>
                <a:ea typeface="Arial Narrow"/>
                <a:cs typeface="Arial Narrow"/>
                <a:sym typeface="Arial Narrow"/>
              </a:rPr>
              <a:t>Interfaces de usuario: El controlador maneja las interacciones del usuario con la aplicación.</a:t>
            </a:r>
          </a:p>
          <a:p>
            <a:pPr marL="800100">
              <a:lnSpc>
                <a:spcPct val="100000"/>
              </a:lnSpc>
            </a:pPr>
            <a:r>
              <a:rPr lang="es-CO" sz="2000" dirty="0">
                <a:latin typeface="Arial Narrow"/>
                <a:ea typeface="Arial Narrow"/>
                <a:cs typeface="Arial Narrow"/>
                <a:sym typeface="Arial Narrow"/>
              </a:rPr>
              <a:t>Sistemas de eventos: El controlador responde a eventos del sistema (por ejemplo, clics de botones, cambios de estado).</a:t>
            </a:r>
          </a:p>
          <a:p>
            <a:pPr marL="800100">
              <a:lnSpc>
                <a:spcPct val="100000"/>
              </a:lnSpc>
            </a:pPr>
            <a:r>
              <a:rPr lang="es-CO" sz="2000" dirty="0">
                <a:latin typeface="Arial Narrow"/>
                <a:ea typeface="Arial Narrow"/>
                <a:cs typeface="Arial Narrow"/>
                <a:sym typeface="Arial Narrow"/>
              </a:rPr>
              <a:t>Servicios web: El controlador recibe solicitudes HTTP y delega el procesamiento a otros componentes.</a:t>
            </a:r>
          </a:p>
        </p:txBody>
      </p:sp>
    </p:spTree>
    <p:extLst>
      <p:ext uri="{BB962C8B-B14F-4D97-AF65-F5344CB8AC3E}">
        <p14:creationId xmlns:p14="http://schemas.microsoft.com/office/powerpoint/2010/main" val="10536998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a:solidFill>
                  <a:srgbClr val="757070"/>
                </a:solidFill>
                <a:latin typeface="Trebuchet MS"/>
                <a:ea typeface="Trebuchet MS"/>
                <a:cs typeface="Trebuchet MS"/>
                <a:sym typeface="Trebuchet MS"/>
              </a:rPr>
              <a:t>TALLER 10 </a:t>
            </a:r>
            <a:r>
              <a:rPr lang="es-CO" sz="3000" dirty="0">
                <a:solidFill>
                  <a:srgbClr val="757070"/>
                </a:solidFill>
                <a:latin typeface="Trebuchet MS"/>
                <a:ea typeface="Trebuchet MS"/>
                <a:cs typeface="Trebuchet MS"/>
                <a:sym typeface="Trebuchet MS"/>
              </a:rPr>
              <a:t>PRINCIPIO CONTROLADOR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4375846" cy="494305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Estamos desarrollando un sistema para una venta de entradas para un evento.</a:t>
            </a:r>
          </a:p>
          <a:p>
            <a:pPr indent="0">
              <a:lnSpc>
                <a:spcPct val="100000"/>
              </a:lnSpc>
              <a:buNone/>
            </a:pPr>
            <a:r>
              <a:rPr lang="es-CO" sz="2000" dirty="0">
                <a:latin typeface="Arial Narrow"/>
                <a:ea typeface="Arial Narrow"/>
                <a:cs typeface="Arial Narrow"/>
                <a:sym typeface="Arial Narrow"/>
              </a:rPr>
              <a:t>Requisitos:</a:t>
            </a:r>
          </a:p>
          <a:p>
            <a:pPr marL="800100">
              <a:lnSpc>
                <a:spcPct val="100000"/>
              </a:lnSpc>
            </a:pPr>
            <a:r>
              <a:rPr lang="es-CO" sz="2000" dirty="0">
                <a:latin typeface="Arial Narrow"/>
                <a:ea typeface="Arial Narrow"/>
                <a:cs typeface="Arial Narrow"/>
                <a:sym typeface="Arial Narrow"/>
              </a:rPr>
              <a:t>Un usuario puede comprar una entrada.</a:t>
            </a:r>
          </a:p>
          <a:p>
            <a:pPr marL="800100">
              <a:lnSpc>
                <a:spcPct val="100000"/>
              </a:lnSpc>
            </a:pPr>
            <a:r>
              <a:rPr lang="es-CO" sz="2000" dirty="0">
                <a:latin typeface="Arial Narrow"/>
                <a:ea typeface="Arial Narrow"/>
                <a:cs typeface="Arial Narrow"/>
                <a:sym typeface="Arial Narrow"/>
              </a:rPr>
              <a:t>Una entrada tiene un tipo (general, VIP), precio y disponibilidad.</a:t>
            </a:r>
          </a:p>
          <a:p>
            <a:pPr marL="800100">
              <a:lnSpc>
                <a:spcPct val="100000"/>
              </a:lnSpc>
            </a:pPr>
            <a:r>
              <a:rPr lang="es-CO" sz="2000" dirty="0">
                <a:latin typeface="Arial Narrow"/>
                <a:ea typeface="Arial Narrow"/>
                <a:cs typeface="Arial Narrow"/>
                <a:sym typeface="Arial Narrow"/>
              </a:rPr>
              <a:t>El sistema debe verificar la disponibilidad de una entrada por tipo.</a:t>
            </a:r>
          </a:p>
          <a:p>
            <a:pPr marL="800100">
              <a:lnSpc>
                <a:spcPct val="100000"/>
              </a:lnSpc>
            </a:pPr>
            <a:r>
              <a:rPr lang="es-CO" sz="2000" dirty="0">
                <a:latin typeface="Arial Narrow"/>
                <a:ea typeface="Arial Narrow"/>
                <a:cs typeface="Arial Narrow"/>
                <a:sym typeface="Arial Narrow"/>
              </a:rPr>
              <a:t>El sistema debe poner como no disponible la entrada y devolver su código. </a:t>
            </a:r>
          </a:p>
        </p:txBody>
      </p:sp>
      <p:pic>
        <p:nvPicPr>
          <p:cNvPr id="5" name="Imagen 4">
            <a:extLst>
              <a:ext uri="{FF2B5EF4-FFF2-40B4-BE49-F238E27FC236}">
                <a16:creationId xmlns:a16="http://schemas.microsoft.com/office/drawing/2014/main" id="{753DB6DB-DF85-A3F9-50CE-E22BDA42A612}"/>
              </a:ext>
            </a:extLst>
          </p:cNvPr>
          <p:cNvPicPr>
            <a:picLocks noChangeAspect="1"/>
          </p:cNvPicPr>
          <p:nvPr/>
        </p:nvPicPr>
        <p:blipFill>
          <a:blip r:embed="rId3"/>
          <a:stretch>
            <a:fillRect/>
          </a:stretch>
        </p:blipFill>
        <p:spPr>
          <a:xfrm>
            <a:off x="5890250" y="2208847"/>
            <a:ext cx="4638675" cy="3171825"/>
          </a:xfrm>
          <a:prstGeom prst="rect">
            <a:avLst/>
          </a:prstGeom>
        </p:spPr>
      </p:pic>
    </p:spTree>
    <p:extLst>
      <p:ext uri="{BB962C8B-B14F-4D97-AF65-F5344CB8AC3E}">
        <p14:creationId xmlns:p14="http://schemas.microsoft.com/office/powerpoint/2010/main" val="115763219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PRINCIPIO CONTROLADOR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4375846" cy="4580459"/>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La clase Entrada está realizando la lógica de compra, lo cual no es su responsabilidad principal.</a:t>
            </a:r>
          </a:p>
          <a:p>
            <a:pPr marL="800100">
              <a:lnSpc>
                <a:spcPct val="100000"/>
              </a:lnSpc>
            </a:pPr>
            <a:r>
              <a:rPr lang="es-CO" sz="2000" dirty="0">
                <a:latin typeface="Arial Narrow"/>
                <a:ea typeface="Arial Narrow"/>
                <a:cs typeface="Arial Narrow"/>
                <a:sym typeface="Arial Narrow"/>
              </a:rPr>
              <a:t>Hemos creado una clase </a:t>
            </a:r>
            <a:r>
              <a:rPr lang="es-CO" sz="2000" dirty="0" err="1">
                <a:latin typeface="Arial Narrow"/>
                <a:ea typeface="Arial Narrow"/>
                <a:cs typeface="Arial Narrow"/>
                <a:sym typeface="Arial Narrow"/>
              </a:rPr>
              <a:t>ControladorVenta</a:t>
            </a:r>
            <a:r>
              <a:rPr lang="es-CO" sz="2000" dirty="0">
                <a:latin typeface="Arial Narrow"/>
                <a:ea typeface="Arial Narrow"/>
                <a:cs typeface="Arial Narrow"/>
                <a:sym typeface="Arial Narrow"/>
              </a:rPr>
              <a:t> que se encarga de manejar la lógica de compra.</a:t>
            </a:r>
          </a:p>
          <a:p>
            <a:pPr marL="800100">
              <a:lnSpc>
                <a:spcPct val="100000"/>
              </a:lnSpc>
            </a:pPr>
            <a:r>
              <a:rPr lang="es-CO" sz="2000" dirty="0">
                <a:latin typeface="Arial Narrow"/>
                <a:ea typeface="Arial Narrow"/>
                <a:cs typeface="Arial Narrow"/>
                <a:sym typeface="Arial Narrow"/>
              </a:rPr>
              <a:t>La clase Usuario interactúa con el controlador para realizar una compra.</a:t>
            </a:r>
          </a:p>
          <a:p>
            <a:pPr marL="800100">
              <a:lnSpc>
                <a:spcPct val="100000"/>
              </a:lnSpc>
            </a:pPr>
            <a:r>
              <a:rPr lang="es-CO" sz="2000" dirty="0">
                <a:latin typeface="Arial Narrow"/>
                <a:ea typeface="Arial Narrow"/>
                <a:cs typeface="Arial Narrow"/>
                <a:sym typeface="Arial Narrow"/>
              </a:rPr>
              <a:t>La clase Entrada se enfoca en representar los datos de una entrada.</a:t>
            </a:r>
          </a:p>
        </p:txBody>
      </p:sp>
      <p:pic>
        <p:nvPicPr>
          <p:cNvPr id="6" name="Imagen 5">
            <a:extLst>
              <a:ext uri="{FF2B5EF4-FFF2-40B4-BE49-F238E27FC236}">
                <a16:creationId xmlns:a16="http://schemas.microsoft.com/office/drawing/2014/main" id="{4075451A-5D52-19CC-2B2D-1088D6B17927}"/>
              </a:ext>
            </a:extLst>
          </p:cNvPr>
          <p:cNvPicPr>
            <a:picLocks noChangeAspect="1"/>
          </p:cNvPicPr>
          <p:nvPr/>
        </p:nvPicPr>
        <p:blipFill>
          <a:blip r:embed="rId3"/>
          <a:stretch>
            <a:fillRect/>
          </a:stretch>
        </p:blipFill>
        <p:spPr>
          <a:xfrm>
            <a:off x="5890250" y="1721185"/>
            <a:ext cx="4380092" cy="4590269"/>
          </a:xfrm>
          <a:prstGeom prst="rect">
            <a:avLst/>
          </a:prstGeom>
        </p:spPr>
      </p:pic>
    </p:spTree>
    <p:extLst>
      <p:ext uri="{BB962C8B-B14F-4D97-AF65-F5344CB8AC3E}">
        <p14:creationId xmlns:p14="http://schemas.microsoft.com/office/powerpoint/2010/main" val="323935792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ALTA COHESION Y BAJO ACOPLAMIENTO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3798"/>
            <a:ext cx="9643800" cy="417692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Estos dos principios son fundamentales en la programación orientada a objetos y son la base del diseño de sistemas de software bien estructurados y mantenibles.</a:t>
            </a:r>
          </a:p>
          <a:p>
            <a:pPr indent="0">
              <a:lnSpc>
                <a:spcPct val="100000"/>
              </a:lnSpc>
              <a:buNone/>
            </a:pPr>
            <a:r>
              <a:rPr lang="es-CO" sz="2200" dirty="0">
                <a:latin typeface="Arial Narrow"/>
                <a:ea typeface="Arial Narrow"/>
                <a:cs typeface="Arial Narrow"/>
                <a:sym typeface="Arial Narrow"/>
              </a:rPr>
              <a:t>Alta Cohesión: Una clase tiene alta cohesión cuando todos sus métodos y atributos están estrechamente relacionados y colaboran para lograr un objetivo común. Es decir, la clase realiza una tarea específica y bien definida.</a:t>
            </a:r>
          </a:p>
          <a:p>
            <a:pPr indent="0">
              <a:lnSpc>
                <a:spcPct val="100000"/>
              </a:lnSpc>
              <a:buNone/>
            </a:pPr>
            <a:r>
              <a:rPr lang="es-CO" sz="2200" dirty="0">
                <a:latin typeface="Arial Narrow"/>
                <a:ea typeface="Arial Narrow"/>
                <a:cs typeface="Arial Narrow"/>
                <a:sym typeface="Arial Narrow"/>
              </a:rPr>
              <a:t>Bajo Acoplamiento: Una clase tiene bajo acoplamiento cuando depende lo menos posible de otras clases. Es decir, los cambios en una clase tienen un impacto mínimo en otras clases.</a:t>
            </a:r>
          </a:p>
        </p:txBody>
      </p:sp>
    </p:spTree>
    <p:extLst>
      <p:ext uri="{BB962C8B-B14F-4D97-AF65-F5344CB8AC3E}">
        <p14:creationId xmlns:p14="http://schemas.microsoft.com/office/powerpoint/2010/main" val="4111688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40975"/>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PRINCIPIO ALTA COHESION Y BAJO ACOPLAMIENTO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3798"/>
            <a:ext cx="9643800" cy="417692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Mantenibilidad: Un código con alta cohesión y bajo acoplamiento es más fácil de entender, modificar y ampliar.</a:t>
            </a:r>
          </a:p>
          <a:p>
            <a:pPr marL="800100">
              <a:lnSpc>
                <a:spcPct val="100000"/>
              </a:lnSpc>
            </a:pPr>
            <a:r>
              <a:rPr lang="es-CO" sz="2200" dirty="0">
                <a:latin typeface="Arial Narrow"/>
                <a:ea typeface="Arial Narrow"/>
                <a:cs typeface="Arial Narrow"/>
                <a:sym typeface="Arial Narrow"/>
              </a:rPr>
              <a:t>Reusabilidad: Las clases con alta cohesión son más fáciles de reutilizar en diferentes contextos.</a:t>
            </a:r>
          </a:p>
          <a:p>
            <a:pPr marL="800100">
              <a:lnSpc>
                <a:spcPct val="100000"/>
              </a:lnSpc>
            </a:pPr>
            <a:r>
              <a:rPr lang="es-CO" sz="2200" dirty="0">
                <a:latin typeface="Arial Narrow"/>
                <a:ea typeface="Arial Narrow"/>
                <a:cs typeface="Arial Narrow"/>
                <a:sym typeface="Arial Narrow"/>
              </a:rPr>
              <a:t>Reducción de errores: Un diseño bien estructurado reduce la probabilidad de introducir errores al realizar cambios.</a:t>
            </a:r>
          </a:p>
        </p:txBody>
      </p:sp>
    </p:spTree>
    <p:extLst>
      <p:ext uri="{BB962C8B-B14F-4D97-AF65-F5344CB8AC3E}">
        <p14:creationId xmlns:p14="http://schemas.microsoft.com/office/powerpoint/2010/main" val="223213693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40975"/>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PRINCIPIO ALTA COHESION Y BAJO ACOPLAMIENTO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3799"/>
            <a:ext cx="9643800" cy="18052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Imaginemos un sistema simple para gestionar tareas personales.</a:t>
            </a:r>
          </a:p>
          <a:p>
            <a:pPr indent="0">
              <a:lnSpc>
                <a:spcPct val="100000"/>
              </a:lnSpc>
              <a:buNone/>
            </a:pPr>
            <a:r>
              <a:rPr lang="es-CO" sz="2200" dirty="0">
                <a:latin typeface="Arial Narrow"/>
                <a:ea typeface="Arial Narrow"/>
                <a:cs typeface="Arial Narrow"/>
                <a:sym typeface="Arial Narrow"/>
              </a:rPr>
              <a:t>En este ejemplo, la clase Tarea tiene demasiadas responsabilidades: representar una tarea, persistirla en una base de datos y enviar notificaciones. Esto viola el principio de alta cohesión.</a:t>
            </a:r>
          </a:p>
        </p:txBody>
      </p:sp>
      <p:pic>
        <p:nvPicPr>
          <p:cNvPr id="6" name="Imagen 5">
            <a:extLst>
              <a:ext uri="{FF2B5EF4-FFF2-40B4-BE49-F238E27FC236}">
                <a16:creationId xmlns:a16="http://schemas.microsoft.com/office/drawing/2014/main" id="{9BA4C8AE-D93D-4B7E-786E-A859B321549A}"/>
              </a:ext>
            </a:extLst>
          </p:cNvPr>
          <p:cNvPicPr>
            <a:picLocks noChangeAspect="1"/>
          </p:cNvPicPr>
          <p:nvPr/>
        </p:nvPicPr>
        <p:blipFill>
          <a:blip r:embed="rId3"/>
          <a:stretch>
            <a:fillRect/>
          </a:stretch>
        </p:blipFill>
        <p:spPr>
          <a:xfrm>
            <a:off x="1088807" y="3658826"/>
            <a:ext cx="4448286" cy="2246674"/>
          </a:xfrm>
          <a:prstGeom prst="rect">
            <a:avLst/>
          </a:prstGeom>
        </p:spPr>
      </p:pic>
      <p:pic>
        <p:nvPicPr>
          <p:cNvPr id="8" name="Imagen 7">
            <a:extLst>
              <a:ext uri="{FF2B5EF4-FFF2-40B4-BE49-F238E27FC236}">
                <a16:creationId xmlns:a16="http://schemas.microsoft.com/office/drawing/2014/main" id="{C73443C5-94EA-E583-B004-5058FD8615EA}"/>
              </a:ext>
            </a:extLst>
          </p:cNvPr>
          <p:cNvPicPr>
            <a:picLocks noChangeAspect="1"/>
          </p:cNvPicPr>
          <p:nvPr/>
        </p:nvPicPr>
        <p:blipFill>
          <a:blip r:embed="rId4"/>
          <a:stretch>
            <a:fillRect/>
          </a:stretch>
        </p:blipFill>
        <p:spPr>
          <a:xfrm>
            <a:off x="5890250" y="3105150"/>
            <a:ext cx="4886736" cy="3077873"/>
          </a:xfrm>
          <a:prstGeom prst="rect">
            <a:avLst/>
          </a:prstGeom>
        </p:spPr>
      </p:pic>
    </p:spTree>
    <p:extLst>
      <p:ext uri="{BB962C8B-B14F-4D97-AF65-F5344CB8AC3E}">
        <p14:creationId xmlns:p14="http://schemas.microsoft.com/office/powerpoint/2010/main" val="90894135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40975"/>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PRINCIPIO ALTA COHESION Y BAJO ACOPLAMIENTO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3798"/>
            <a:ext cx="9643800" cy="417692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Alta cohesión: Cada clase tiene una responsabilidad bien definida.</a:t>
            </a:r>
          </a:p>
          <a:p>
            <a:pPr indent="0">
              <a:lnSpc>
                <a:spcPct val="100000"/>
              </a:lnSpc>
              <a:buNone/>
            </a:pPr>
            <a:r>
              <a:rPr lang="es-CO" sz="2200" dirty="0">
                <a:latin typeface="Arial Narrow"/>
                <a:ea typeface="Arial Narrow"/>
                <a:cs typeface="Arial Narrow"/>
                <a:sym typeface="Arial Narrow"/>
              </a:rPr>
              <a:t>Bajo acoplamiento: Las clases dependen menos unas de otras.</a:t>
            </a:r>
          </a:p>
          <a:p>
            <a:pPr indent="0">
              <a:lnSpc>
                <a:spcPct val="100000"/>
              </a:lnSpc>
              <a:buNone/>
            </a:pPr>
            <a:r>
              <a:rPr lang="es-CO" sz="2200" dirty="0">
                <a:latin typeface="Arial Narrow"/>
                <a:ea typeface="Arial Narrow"/>
                <a:cs typeface="Arial Narrow"/>
                <a:sym typeface="Arial Narrow"/>
              </a:rPr>
              <a:t>Mantenibilidad: Podemos extender las funcionalidades de cada clase.</a:t>
            </a:r>
          </a:p>
          <a:p>
            <a:pPr indent="0">
              <a:lnSpc>
                <a:spcPct val="100000"/>
              </a:lnSpc>
              <a:buNone/>
            </a:pPr>
            <a:r>
              <a:rPr lang="es-CO" sz="2200" dirty="0">
                <a:latin typeface="Arial Narrow"/>
                <a:ea typeface="Arial Narrow"/>
                <a:cs typeface="Arial Narrow"/>
                <a:sym typeface="Arial Narrow"/>
              </a:rPr>
              <a:t>Principio de responsabilidad única (SRP): Una clase debe tener una única </a:t>
            </a:r>
            <a:r>
              <a:rPr lang="es-CO" sz="2200" dirty="0" err="1">
                <a:latin typeface="Arial Narrow"/>
                <a:ea typeface="Arial Narrow"/>
                <a:cs typeface="Arial Narrow"/>
                <a:sym typeface="Arial Narrow"/>
              </a:rPr>
              <a:t>razon</a:t>
            </a:r>
            <a:r>
              <a:rPr lang="es-CO" sz="2200" dirty="0">
                <a:latin typeface="Arial Narrow"/>
                <a:ea typeface="Arial Narrow"/>
                <a:cs typeface="Arial Narrow"/>
                <a:sym typeface="Arial Narrow"/>
              </a:rPr>
              <a:t> para cambiar.</a:t>
            </a:r>
          </a:p>
          <a:p>
            <a:pPr indent="0">
              <a:lnSpc>
                <a:spcPct val="100000"/>
              </a:lnSpc>
              <a:buNone/>
            </a:pPr>
            <a:r>
              <a:rPr lang="es-CO" sz="2200" dirty="0">
                <a:latin typeface="Arial Narrow"/>
                <a:ea typeface="Arial Narrow"/>
                <a:cs typeface="Arial Narrow"/>
                <a:sym typeface="Arial Narrow"/>
              </a:rPr>
              <a:t>Interfaces: Utilizar interfaces para definir contratos y reducir el acoplamiento.</a:t>
            </a:r>
          </a:p>
          <a:p>
            <a:pPr indent="0">
              <a:lnSpc>
                <a:spcPct val="100000"/>
              </a:lnSpc>
              <a:buNone/>
            </a:pPr>
            <a:r>
              <a:rPr lang="es-CO" sz="2200" dirty="0">
                <a:latin typeface="Arial Narrow"/>
                <a:ea typeface="Arial Narrow"/>
                <a:cs typeface="Arial Narrow"/>
                <a:sym typeface="Arial Narrow"/>
              </a:rPr>
              <a:t>Inyección de dependencias: Inyectar dependencias a las clases para facilitar las pruebas y las configuraciones.</a:t>
            </a:r>
          </a:p>
        </p:txBody>
      </p:sp>
    </p:spTree>
    <p:extLst>
      <p:ext uri="{BB962C8B-B14F-4D97-AF65-F5344CB8AC3E}">
        <p14:creationId xmlns:p14="http://schemas.microsoft.com/office/powerpoint/2010/main" val="4232652785"/>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16992</TotalTime>
  <Words>13716</Words>
  <Application>Microsoft Office PowerPoint</Application>
  <PresentationFormat>Panorámica</PresentationFormat>
  <Paragraphs>1141</Paragraphs>
  <Slides>202</Slides>
  <Notes>202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202</vt:i4>
      </vt:variant>
    </vt:vector>
  </HeadingPairs>
  <TitlesOfParts>
    <vt:vector size="207" baseType="lpstr">
      <vt:lpstr>Arial</vt:lpstr>
      <vt:lpstr>Trebuchet MS</vt:lpstr>
      <vt:lpstr>Calibri</vt:lpstr>
      <vt:lpstr>Arial Narrow</vt:lpstr>
      <vt:lpstr>Tema de Office</vt:lpstr>
      <vt:lpstr>Presentación de PowerPoint</vt:lpstr>
      <vt:lpstr>INGENIERIA DEL SOFTWARE II  BIENVENIDOS</vt:lpstr>
      <vt:lpstr>IDENTIFICACION DE LA ASIGNATURA</vt:lpstr>
      <vt:lpstr>CERTIFICACIONES</vt:lpstr>
      <vt:lpstr>OBJETIVOS</vt:lpstr>
      <vt:lpstr>EVALUACIÓN</vt:lpstr>
      <vt:lpstr>INSTRUCCIONES DE LOS TALLERES</vt:lpstr>
      <vt:lpstr>PROYECTOS</vt:lpstr>
      <vt:lpstr>CONTENIDO CORTE 1</vt:lpstr>
      <vt:lpstr>CONTENIDO CORTE 2</vt:lpstr>
      <vt:lpstr>CONTENIDO CORTE 3</vt:lpstr>
      <vt:lpstr>HISTORIA</vt:lpstr>
      <vt:lpstr>ORIGEN</vt:lpstr>
      <vt:lpstr>EL NACIMIENTO FORMAL</vt:lpstr>
      <vt:lpstr>PERSONALIDADES</vt:lpstr>
      <vt:lpstr>EVOLUCIONES</vt:lpstr>
      <vt:lpstr>S – SINGLE RESPONSABILITY PRINCIPLE (SRP)</vt:lpstr>
      <vt:lpstr>CARACTERISTICAS IMPORTANTES DEL SRP</vt:lpstr>
      <vt:lpstr>APLICACIÓN DEL SRP</vt:lpstr>
      <vt:lpstr>EJEMPLO DEL SRP</vt:lpstr>
      <vt:lpstr>BENEFICIOS DEL SRP</vt:lpstr>
      <vt:lpstr>TALLER 1 DEL SRP</vt:lpstr>
      <vt:lpstr>SOLUCION TALLER 1 DEL SRP</vt:lpstr>
      <vt:lpstr>TALLER 2 SOBRE SRP</vt:lpstr>
      <vt:lpstr>OPEN/CLOSED PRINCIPLE (OCP)</vt:lpstr>
      <vt:lpstr>CARACTERISTICAS IMPORTANTES DEL OCP</vt:lpstr>
      <vt:lpstr>APLICAR EL OCP</vt:lpstr>
      <vt:lpstr>EJEMPLO OCP</vt:lpstr>
      <vt:lpstr>BENEFICIOS DE APLICAR EL OCP</vt:lpstr>
      <vt:lpstr>TALLER 3 SOBRE OCP</vt:lpstr>
      <vt:lpstr>TALLER 4 SOBRE OCP</vt:lpstr>
      <vt:lpstr>SOLUCION AL TALLER 4 SOBRE OCP</vt:lpstr>
      <vt:lpstr>LISKOV SUBSTITUTION PRINCIPLE (LSP)</vt:lpstr>
      <vt:lpstr>CARACTERISTICAS IMPORTANTES DEL LSP</vt:lpstr>
      <vt:lpstr>CUMPLIR CON EL LSP</vt:lpstr>
      <vt:lpstr>EJEMPLO DE LSP</vt:lpstr>
      <vt:lpstr>SOLUCION AL EJEMPLO DE LSP</vt:lpstr>
      <vt:lpstr>TALLER 5 DE LSP</vt:lpstr>
      <vt:lpstr>SOLUCION DEL TALLER 5 DE LSP</vt:lpstr>
      <vt:lpstr>INTERFACE SEGREGATION PRINCIPLE (ISP)</vt:lpstr>
      <vt:lpstr>CARACTERISTICAS IMPORTANTES DEL ISP</vt:lpstr>
      <vt:lpstr>SE PUEDE ROMPER EL ISP</vt:lpstr>
      <vt:lpstr>EJEMPLO DE LA ISP</vt:lpstr>
      <vt:lpstr>BENEFICIOS DE APLICAR LA ISP</vt:lpstr>
      <vt:lpstr>TALLER 6 SOBRE LA ISP</vt:lpstr>
      <vt:lpstr>TALLER 6 SOBRE LA ISP</vt:lpstr>
      <vt:lpstr>DEPENDENCY INVERSION PRINCIPLE (DIP)</vt:lpstr>
      <vt:lpstr>CARACTERISTICAS IMPORTANTES DEL DIP</vt:lpstr>
      <vt:lpstr>TECNICAS DE APLICACIÓN DEL DIP</vt:lpstr>
      <vt:lpstr>EJEMPLO DE LA DIP</vt:lpstr>
      <vt:lpstr>BENEFICIOS DEL DIP</vt:lpstr>
      <vt:lpstr>TALLER 7 DEL DIP</vt:lpstr>
      <vt:lpstr>TALLER 7 DEL DIP</vt:lpstr>
      <vt:lpstr>TALLER 7 DEL DIP</vt:lpstr>
      <vt:lpstr>TALLER 8 SRP</vt:lpstr>
      <vt:lpstr>TALLER 8 OCP</vt:lpstr>
      <vt:lpstr>TALLER 8 LSP</vt:lpstr>
      <vt:lpstr>TALLER 8 ISP</vt:lpstr>
      <vt:lpstr>PRINCIPIOS DRY</vt:lpstr>
      <vt:lpstr>CARACTERISTICAS IMPORTANTES DEL PRINCIPIO DRY</vt:lpstr>
      <vt:lpstr>EJEMPLO DEL PRINCIPIO DRY</vt:lpstr>
      <vt:lpstr>TECNICAS PARA EL PRINCIPIO DRY</vt:lpstr>
      <vt:lpstr>TALLER 9 DEL PRINCIPIO DRY</vt:lpstr>
      <vt:lpstr>EL PRINCIPIO KISS</vt:lpstr>
      <vt:lpstr>CARACTERISTICAS IMPORTANTES DEL PRINCIPIO KISS</vt:lpstr>
      <vt:lpstr>EJEMPLO DEL PRINCIPIO KISS</vt:lpstr>
      <vt:lpstr>TALLER 9 DEL PRINCIPIO KISS</vt:lpstr>
      <vt:lpstr>SOLUCION AL TALLER 9 DEL PRINCIPIO KISS</vt:lpstr>
      <vt:lpstr>EL PRINCIPIO YAGNI (You Aren't Gonna Need It)</vt:lpstr>
      <vt:lpstr>CARACTERISTICAS IMPORTANTES DEL PRINCIPIO YAGNI</vt:lpstr>
      <vt:lpstr>EJEMPLO DEL PRINCIPIO YAGNI</vt:lpstr>
      <vt:lpstr>TECNICAS PARA APLICAR EL PRINCIPIO YAGNI</vt:lpstr>
      <vt:lpstr>TALLER 9 DEL PRINCIPIO YAGNI</vt:lpstr>
      <vt:lpstr>PRINCIPIOS GRASP</vt:lpstr>
      <vt:lpstr>PRINCIPIOS GRASP</vt:lpstr>
      <vt:lpstr>IMPORTANCIA DE LOS PRINCIPIOS GRASP</vt:lpstr>
      <vt:lpstr>RELACION CON SOLID</vt:lpstr>
      <vt:lpstr>BENEFICIOS DE LOS PRINCIPIOS GRASP</vt:lpstr>
      <vt:lpstr>PRINCIPIO EXPERTO</vt:lpstr>
      <vt:lpstr>IMPORTANCIA DEL PRINCIPIO EXPERTO</vt:lpstr>
      <vt:lpstr>EJEMPLO DEL PRINCIPIO EXPERTO</vt:lpstr>
      <vt:lpstr>TALLER 10 PRINCIPIO EXPERTO</vt:lpstr>
      <vt:lpstr>SOLUCION AL TALLER PRINCIPIO EXPERTO</vt:lpstr>
      <vt:lpstr>PRINCIPIO CREADOR</vt:lpstr>
      <vt:lpstr>IMPORTANCIA DEL PRINCIPIO CREADOR</vt:lpstr>
      <vt:lpstr>EJEMPLO PRINCIPIO CREADOR</vt:lpstr>
      <vt:lpstr>BENEFICIOS DEL PRINCIPIO CREADOR</vt:lpstr>
      <vt:lpstr>TALLER 10 PRINCIPIO CREADOR</vt:lpstr>
      <vt:lpstr>SOLUCION AL TALLER PRINCIPIO CREADOR</vt:lpstr>
      <vt:lpstr>PRINCIPIO CONTROLADOR</vt:lpstr>
      <vt:lpstr>IMPORTANCIA DEL PRINCIPIO CONTROLADOR</vt:lpstr>
      <vt:lpstr>EJEMPLO DEL PRINCIPIO CONTROLADOR</vt:lpstr>
      <vt:lpstr>BENEFICIOS DEL PRINCIPIO CONTROLADOR</vt:lpstr>
      <vt:lpstr>TALLER 10 PRINCIPIO CONTROLADOR</vt:lpstr>
      <vt:lpstr>SOLUCION AL TALLER PRINCIPIO CONTROLADOR</vt:lpstr>
      <vt:lpstr>PRINCIPIO ALTA COHESION Y BAJO ACOPLAMIENTO</vt:lpstr>
      <vt:lpstr>IMPORTANCIA DEL PRINCIPIO ALTA COHESION Y BAJO ACOPLAMIENTO</vt:lpstr>
      <vt:lpstr>EJEMPLO DEL PRINCIPIO ALTA COHESION Y BAJO ACOPLAMIENTO</vt:lpstr>
      <vt:lpstr>BENEFICIOS DEL PRINCIPIO ALTA COHESION Y BAJO ACOPLAMIENTO</vt:lpstr>
      <vt:lpstr>TALLER PRINCIPIO ALTA COHESION Y BAJO ACOPLAMIENTO</vt:lpstr>
      <vt:lpstr>SOLUCION AL TALLER PRINCIPIO ALTA COHESION Y BAJO ACOPLAMIENTO</vt:lpstr>
      <vt:lpstr>PRINCIPIO DEL POLIMORFISMO</vt:lpstr>
      <vt:lpstr>PRINCIPIO DEL POLIMORFISMO</vt:lpstr>
      <vt:lpstr>EJEMPLO DEL PRINCIPIO DEL POLIMORFISMO</vt:lpstr>
      <vt:lpstr>TALLER SOBRE EL PRINCIPIO DEL POLIMORFISMO</vt:lpstr>
      <vt:lpstr>SOLUCION AL TALLER SOBRE EL PRINCIPIO DEL POLIMORFISMO</vt:lpstr>
      <vt:lpstr>BENEFICIOS DEL PRINCIPIO DEL POLIMORFISMO</vt:lpstr>
      <vt:lpstr>PRINCIPIO  FABRICACION PURA</vt:lpstr>
      <vt:lpstr>IMPORTANCIA DEL PRINCIPIO DE FABRICACION PURA</vt:lpstr>
      <vt:lpstr>EJEMPLO DEL PRINCIPIO DE FABRICACION PURA</vt:lpstr>
      <vt:lpstr>TALLER DEL PRINCIPIO DE FABRICACION PURA</vt:lpstr>
      <vt:lpstr>SOLUCION AL TALLER DEL PRINCIPIO DE FABRICACION PURA</vt:lpstr>
      <vt:lpstr>PRINCIPIO  DE INDIRECCIÓN</vt:lpstr>
      <vt:lpstr>IMPORTANCIA DEL PRINCIPIO DE INDIRECCIÓN</vt:lpstr>
      <vt:lpstr>EJEMPLO DEL PRINCIPIO DE INDIRECCIÓN</vt:lpstr>
      <vt:lpstr>BENEFICIOS DEL PRINCIPIO DE INDIRECCIÓN</vt:lpstr>
      <vt:lpstr>TALLER DEL PRINCIPIO DE INDIRECCIÓN</vt:lpstr>
      <vt:lpstr>SOLUCION AL TALLER DEL PRINCIPIO DE INDIRECCIÓN</vt:lpstr>
      <vt:lpstr>PRINCIPIO  DE VARIACIONES PROTEGIDAS</vt:lpstr>
      <vt:lpstr>IMPORTANCIA DEL PRINCIPIO DE VARIACIONES PROTEGIDAS</vt:lpstr>
      <vt:lpstr>EJEMPLO DEL PRINCIPIO DE VARIACIONES PROTEGIDAS</vt:lpstr>
      <vt:lpstr>BENEFICIOS DEL PRINCIPIO DE VARIACIONES PROTEGIDAS</vt:lpstr>
      <vt:lpstr>TALLER SOBRE EL PRINCIPIO DE VARIACIONES PROTEGIDAS</vt:lpstr>
      <vt:lpstr>SOLUCION AL TALLER SOBRE EL PRINCIPIO DE VARIACIONES PROTEGIDAS</vt:lpstr>
      <vt:lpstr>CALIDAD DEL SOFTWARE</vt:lpstr>
      <vt:lpstr>IMPORTANCIA DE LA CALIDAD DEL SOFTWARE</vt:lpstr>
      <vt:lpstr>CARACTERISTICAS DE LA CALIDAD DEL SOFTWARE</vt:lpstr>
      <vt:lpstr>ASEGURAMIENTO DE LA CALIDAD DEL SOFTWARE</vt:lpstr>
      <vt:lpstr>MODELOS DE CALIDAD DE SOFTWARE</vt:lpstr>
      <vt:lpstr>PRUEBAS UNITARIAS</vt:lpstr>
      <vt:lpstr>IMPORTANCIA DE LAS PRUEBAS UNITARIAS</vt:lpstr>
      <vt:lpstr>PASOS EN LAS PRUEBAS UNITARIAS</vt:lpstr>
      <vt:lpstr>BENEFICIOS DE LAS PRUEBAS UNITARIAS</vt:lpstr>
      <vt:lpstr>HERRAMIENTAS PARA PRUEBAS UNITARIAS</vt:lpstr>
      <vt:lpstr>JUNIT</vt:lpstr>
      <vt:lpstr>VENTAJAS DE USAR JUNIT</vt:lpstr>
      <vt:lpstr>EJEMPLO BASICO DE JUNIT</vt:lpstr>
      <vt:lpstr>EJEMPLO AVANZADO CON ANOTACIONES DE JUNIT</vt:lpstr>
      <vt:lpstr>ANOTACIONES COMUNES DE JUNIT</vt:lpstr>
      <vt:lpstr>ASERCIONES COMUNES DE JUNIT</vt:lpstr>
      <vt:lpstr>TALLER PRUEBAS UNITARIAS</vt:lpstr>
      <vt:lpstr>PRUEBAS DE INTEGRACION</vt:lpstr>
      <vt:lpstr>OBJETIVO DE LAS PRUEBAS DE INTEGRACION</vt:lpstr>
      <vt:lpstr>IMPORTANCIA DE LAS PRUEBAS DE INTEGRACION</vt:lpstr>
      <vt:lpstr>DESAFIO DE LAS PRUEBAS DE INTEGRACION</vt:lpstr>
      <vt:lpstr>HERRAMIENTAS PARA LAS PRUEBAS DE INTEGRACION</vt:lpstr>
      <vt:lpstr>HERRAMIENTAS PARA LAS PRUEBAS DE INTEGRACION</vt:lpstr>
      <vt:lpstr>PRUEBAS DE ACEPTACION</vt:lpstr>
      <vt:lpstr>IMPORTANCIA DE LAS PRUEBAS DE ACEPTACION</vt:lpstr>
      <vt:lpstr>TIPOS DE PRUEBAS DE ACEPTACION</vt:lpstr>
      <vt:lpstr>PROCESO DE LAS PRUEBAS DE ACEPTACION</vt:lpstr>
      <vt:lpstr>HERRAMIENTAS PARA LAS PRUEBAS DE ACEPTACION</vt:lpstr>
      <vt:lpstr>PATRONES GOF</vt:lpstr>
      <vt:lpstr>IMPORTANCIA DE LOS PATRONES GOF</vt:lpstr>
      <vt:lpstr>PATRONES CREACIONALES</vt:lpstr>
      <vt:lpstr>PATRONES ESTRUCTURALES</vt:lpstr>
      <vt:lpstr>PATRONES COMPORTAMENTALES</vt:lpstr>
      <vt:lpstr>PATRON FACTORY METHOD</vt:lpstr>
      <vt:lpstr>IMPORTANCIA DEL PATRON FACTORY METHOD</vt:lpstr>
      <vt:lpstr>ESTRUCTURA DEL PATRON FACTORY METHOD</vt:lpstr>
      <vt:lpstr>EJEMPLO DEL PATRON FACTORY METHOD</vt:lpstr>
      <vt:lpstr>PATRONES ABSTRACT FACTORY</vt:lpstr>
      <vt:lpstr>IMPORTANCIA DEL PATRON ABSTRACT FACTORY</vt:lpstr>
      <vt:lpstr>ESTRUCTURA DEL PATRON ABSTRACT FACTORY</vt:lpstr>
      <vt:lpstr>EJEMPLO DEL PATRON ABSTRACT FACTORY</vt:lpstr>
      <vt:lpstr>VENTAJAS DEL PATRON ABSTRACT FACTORY</vt:lpstr>
      <vt:lpstr>PATRON BUILDER</vt:lpstr>
      <vt:lpstr>IMPORTANCIA DEL PATRON BUILDER</vt:lpstr>
      <vt:lpstr>ESTRUCTURA DEL PATRON BUILDER</vt:lpstr>
      <vt:lpstr>EJEMPLO DEL PATRON BUILDER</vt:lpstr>
      <vt:lpstr>VENTAJAS DEL PATRON BUILDER</vt:lpstr>
      <vt:lpstr>PATRON PROTOTYPE</vt:lpstr>
      <vt:lpstr>IMPORTANCIA DEL PATRON PROTOTYPE</vt:lpstr>
      <vt:lpstr>ESTRUCTURA DEL PATRON PROTOTYPE</vt:lpstr>
      <vt:lpstr>EJEMPLO DEL PATRON PROTOTYPE</vt:lpstr>
      <vt:lpstr>VENTAJAS DEL PATRON PROTOTYPE</vt:lpstr>
      <vt:lpstr>CONSIDERACIONES ADICIONALES DEL PATRON PROTOTYPE</vt:lpstr>
      <vt:lpstr>PATRON SINGLETON</vt:lpstr>
      <vt:lpstr>IMPORTANCIA DEL PATRON SINGLETON</vt:lpstr>
      <vt:lpstr>ESTRUCTURA DEL PATRON SINGLETON</vt:lpstr>
      <vt:lpstr>EJEMPLO DEL PATRON SINGLETON</vt:lpstr>
      <vt:lpstr>VENTAJAS DEL PATRON SINGLETON</vt:lpstr>
      <vt:lpstr>CONSIDERACIONES DEL PATRON SINGLETON</vt:lpstr>
      <vt:lpstr>PATRON ADAPTER</vt:lpstr>
      <vt:lpstr>IMPORTANCIA DEL PATRON ADAPTER</vt:lpstr>
      <vt:lpstr>ESTRUCTURA DEL PATRON ADAPTER</vt:lpstr>
      <vt:lpstr>EJEMPLO DEL PATRON ADAPTER</vt:lpstr>
      <vt:lpstr>VENTAJAS DEL PATRON ADAPTER</vt:lpstr>
      <vt:lpstr>CONSIDERACIONES ADICIONALES DEL PATRON ADAPTER</vt:lpstr>
      <vt:lpstr>PATRON BRIDGE</vt:lpstr>
      <vt:lpstr>IMPORTANCIA DEL PATRON BRIDGE</vt:lpstr>
      <vt:lpstr>ESTRCUTURA DEL PATRON BRIDGE</vt:lpstr>
      <vt:lpstr>EJEMPLO DEL PATRON BRIDGE</vt:lpstr>
      <vt:lpstr>VENTAJAS DEL PATRON BRIDGE</vt:lpstr>
      <vt:lpstr>CONSIDERACIONES ADICIONALES DEL PATRON BRIDGE</vt:lpstr>
      <vt:lpstr>PATRON COMPOSITE</vt:lpstr>
      <vt:lpstr>IMPORTANCIA DEL PATRON COMPOSITE</vt:lpstr>
      <vt:lpstr>ESTRUCTURA DEL PATRON COMPOSITE</vt:lpstr>
      <vt:lpstr>EJEMPLO DEL PATRON COMPOSITE</vt:lpstr>
      <vt:lpstr>VENTAJAS DEL PATRON COMPOSITE</vt:lpstr>
      <vt:lpstr>CONSIDERACIONES ADICIONALES DEL PATRON COMPOSITE</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Gabriel Hernando Cadavid Marin</dc:creator>
  <cp:lastModifiedBy>Jorge Alejandro Aguirre Gutierrez</cp:lastModifiedBy>
  <cp:revision>409</cp:revision>
  <dcterms:created xsi:type="dcterms:W3CDTF">2019-03-26T16:19:22Z</dcterms:created>
  <dcterms:modified xsi:type="dcterms:W3CDTF">2024-09-25T19:12:22Z</dcterms:modified>
</cp:coreProperties>
</file>