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59" r:id="rId5"/>
    <p:sldId id="260" r:id="rId6"/>
    <p:sldId id="264" r:id="rId7"/>
    <p:sldId id="265" r:id="rId8"/>
    <p:sldId id="267" r:id="rId9"/>
    <p:sldId id="268" r:id="rId10"/>
    <p:sldId id="266" r:id="rId11"/>
    <p:sldId id="261" r:id="rId12"/>
  </p:sldIdLst>
  <p:sldSz cx="12192000" cy="6858000"/>
  <p:notesSz cx="6858000" cy="9144000"/>
  <p:embeddedFontLst>
    <p:embeddedFont>
      <p:font typeface="Arial Narrow" panose="020B0606020202030204" pitchFamily="34" charset="0"/>
      <p:regular r:id="rId14"/>
      <p:bold r:id="rId15"/>
      <p:italic r:id="rId16"/>
      <p:boldItalic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6" roundtripDataSignature="AMtx7mg7kqVYyjZ89Lnaeq7bZKgH4Kcu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1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10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10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0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598c89c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f598c89cf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g1f598c89cf0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CO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6635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8021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598c89c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f598c89cf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g1f598c89cf0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CO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598c89c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f598c89cf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g1f598c89cf0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CO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863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598c89c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f598c89cf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g1f598c89cf0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CO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7137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598c89c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f598c89cf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g1f598c89cf0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CO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8884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598c89c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f598c89cf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g1f598c89cf0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CO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15" name="Google Shape;15;p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264157" y="84169"/>
            <a:ext cx="1781302" cy="103513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6"/>
          <p:cNvSpPr/>
          <p:nvPr/>
        </p:nvSpPr>
        <p:spPr>
          <a:xfrm>
            <a:off x="11714920" y="5571876"/>
            <a:ext cx="238540" cy="1286124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6"/>
          <p:cNvSpPr/>
          <p:nvPr/>
        </p:nvSpPr>
        <p:spPr>
          <a:xfrm>
            <a:off x="11953461" y="4187686"/>
            <a:ext cx="238539" cy="2670314"/>
          </a:xfrm>
          <a:prstGeom prst="rect">
            <a:avLst/>
          </a:prstGeom>
          <a:solidFill>
            <a:srgbClr val="006A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5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598c89cf0_0_0"/>
          <p:cNvSpPr txBox="1">
            <a:spLocks noGrp="1"/>
          </p:cNvSpPr>
          <p:nvPr>
            <p:ph type="title"/>
          </p:nvPr>
        </p:nvSpPr>
        <p:spPr>
          <a:xfrm>
            <a:off x="632450" y="591198"/>
            <a:ext cx="10515600" cy="10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O" sz="3000" dirty="0">
                <a:solidFill>
                  <a:srgbClr val="757070"/>
                </a:solidFill>
                <a:latin typeface="Trebuchet MS"/>
                <a:ea typeface="Trebuchet MS"/>
                <a:cs typeface="Trebuchet MS"/>
                <a:sym typeface="Trebuchet MS"/>
              </a:rPr>
              <a:t>HISTORIA</a:t>
            </a:r>
          </a:p>
        </p:txBody>
      </p:sp>
      <p:sp>
        <p:nvSpPr>
          <p:cNvPr id="120" name="Google Shape;120;g1f598c89cf0_0_0"/>
          <p:cNvSpPr/>
          <p:nvPr/>
        </p:nvSpPr>
        <p:spPr>
          <a:xfrm>
            <a:off x="735650" y="1439056"/>
            <a:ext cx="3843000" cy="45600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04;p2">
            <a:extLst>
              <a:ext uri="{FF2B5EF4-FFF2-40B4-BE49-F238E27FC236}">
                <a16:creationId xmlns:a16="http://schemas.microsoft.com/office/drawing/2014/main" id="{8C8B5D1A-1F4C-63A3-8F25-5F41380E97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9791" y="1986661"/>
            <a:ext cx="9643800" cy="1742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s-CO" sz="1600" dirty="0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14276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5"/>
          <p:cNvSpPr/>
          <p:nvPr/>
        </p:nvSpPr>
        <p:spPr>
          <a:xfrm>
            <a:off x="381000" y="431800"/>
            <a:ext cx="11468100" cy="6180900"/>
          </a:xfrm>
          <a:prstGeom prst="rect">
            <a:avLst/>
          </a:prstGeom>
          <a:solidFill>
            <a:srgbClr val="006AA8"/>
          </a:solidFill>
          <a:ln>
            <a:noFill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8671" y="4949851"/>
            <a:ext cx="2650435" cy="154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5"/>
          <p:cNvSpPr txBox="1">
            <a:spLocks noGrp="1"/>
          </p:cNvSpPr>
          <p:nvPr>
            <p:ph type="title"/>
          </p:nvPr>
        </p:nvSpPr>
        <p:spPr>
          <a:xfrm>
            <a:off x="838200" y="2568099"/>
            <a:ext cx="10515600" cy="19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CO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Gracias.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381000" y="431800"/>
            <a:ext cx="11468100" cy="4886001"/>
          </a:xfrm>
          <a:prstGeom prst="rect">
            <a:avLst/>
          </a:prstGeom>
          <a:solidFill>
            <a:srgbClr val="006AA8"/>
          </a:solidFill>
          <a:ln>
            <a:noFill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2296" y="5317801"/>
            <a:ext cx="2650435" cy="15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831850" y="1774484"/>
            <a:ext cx="10515600" cy="310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286"/>
              <a:buNone/>
            </a:pPr>
            <a:r>
              <a:rPr lang="es-CO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BASES DE DATOS II</a:t>
            </a:r>
            <a:br>
              <a:rPr lang="es-CO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lang="es-CO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s-CO" sz="28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BIENVENIDOS</a:t>
            </a:r>
            <a:endParaRPr sz="2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381000" y="431800"/>
            <a:ext cx="11468100" cy="4886001"/>
          </a:xfrm>
          <a:prstGeom prst="rect">
            <a:avLst/>
          </a:prstGeom>
          <a:solidFill>
            <a:srgbClr val="006AA8"/>
          </a:solidFill>
          <a:ln>
            <a:noFill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2296" y="5317801"/>
            <a:ext cx="2650435" cy="15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831850" y="1774484"/>
            <a:ext cx="10515600" cy="16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286"/>
              <a:buNone/>
            </a:pPr>
            <a:r>
              <a:rPr lang="es-CO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PRESENTACIONES</a:t>
            </a:r>
            <a:br>
              <a:rPr lang="es-CO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s-CO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 OPINIONES DEL CURSO</a:t>
            </a:r>
            <a:endParaRPr sz="2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57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CO" dirty="0">
                <a:solidFill>
                  <a:srgbClr val="757070"/>
                </a:solidFill>
                <a:latin typeface="Trebuchet MS"/>
                <a:ea typeface="Trebuchet MS"/>
                <a:cs typeface="Trebuchet MS"/>
                <a:sym typeface="Trebuchet MS"/>
              </a:rPr>
              <a:t>Identificación de la asignatura</a:t>
            </a:r>
            <a:endParaRPr dirty="0">
              <a:solidFill>
                <a:srgbClr val="7570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" name="Google Shape;11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CO"/>
              <a:t>4</a:t>
            </a:fld>
            <a:endParaRPr/>
          </a:p>
        </p:txBody>
      </p:sp>
      <p:sp>
        <p:nvSpPr>
          <p:cNvPr id="113" name="Google Shape;113;p26"/>
          <p:cNvSpPr/>
          <p:nvPr/>
        </p:nvSpPr>
        <p:spPr>
          <a:xfrm>
            <a:off x="0" y="1455531"/>
            <a:ext cx="3843131" cy="45719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BF37044-682E-C7C9-407F-00A5DD5DF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782803"/>
              </p:ext>
            </p:extLst>
          </p:nvPr>
        </p:nvGraphicFramePr>
        <p:xfrm>
          <a:off x="1035423" y="2321142"/>
          <a:ext cx="8946777" cy="2614093"/>
        </p:xfrm>
        <a:graphic>
          <a:graphicData uri="http://schemas.openxmlformats.org/drawingml/2006/table">
            <a:tbl>
              <a:tblPr firstRow="1" firstCol="1" bandRow="1"/>
              <a:tblGrid>
                <a:gridCol w="5683228">
                  <a:extLst>
                    <a:ext uri="{9D8B030D-6E8A-4147-A177-3AD203B41FA5}">
                      <a16:colId xmlns:a16="http://schemas.microsoft.com/office/drawing/2014/main" val="2299265279"/>
                    </a:ext>
                  </a:extLst>
                </a:gridCol>
                <a:gridCol w="3263549">
                  <a:extLst>
                    <a:ext uri="{9D8B030D-6E8A-4147-A177-3AD203B41FA5}">
                      <a16:colId xmlns:a16="http://schemas.microsoft.com/office/drawing/2014/main" val="1730226388"/>
                    </a:ext>
                  </a:extLst>
                </a:gridCol>
              </a:tblGrid>
              <a:tr h="2621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1351915" algn="ctr"/>
                        </a:tabLst>
                      </a:pPr>
                      <a:r>
                        <a:rPr lang="es-CO" sz="14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Nombre asignatura: 	 </a:t>
                      </a:r>
                      <a:endParaRPr lang="es-CO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5405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Bases de Datos II</a:t>
                      </a:r>
                      <a:endParaRPr lang="es-CO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5405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877822"/>
                  </a:ext>
                </a:extLst>
              </a:tr>
              <a:tr h="260188"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</a:pPr>
                      <a:r>
                        <a:rPr lang="es-CO" sz="14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Código </a:t>
                      </a:r>
                      <a:endParaRPr lang="es-CO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5405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s-CO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109181</a:t>
                      </a:r>
                    </a:p>
                  </a:txBody>
                  <a:tcPr marL="67310" marR="65405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780273"/>
                  </a:ext>
                </a:extLst>
              </a:tr>
              <a:tr h="260188"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</a:pPr>
                      <a:r>
                        <a:rPr lang="es-CO" sz="14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Departamento: </a:t>
                      </a:r>
                      <a:endParaRPr lang="es-CO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5405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s-ES_tradnl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Ciencias Computacionales</a:t>
                      </a:r>
                      <a:endParaRPr lang="es-CO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5405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283058"/>
                  </a:ext>
                </a:extLst>
              </a:tr>
              <a:tr h="530589"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</a:pPr>
                      <a:r>
                        <a:rPr lang="es-CO" sz="14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Programa (s) en los que se ofrece: </a:t>
                      </a:r>
                      <a:endParaRPr lang="es-CO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5405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s-ES_tradnl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Ingeniería de Sistemas</a:t>
                      </a:r>
                      <a:endParaRPr lang="es-CO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5405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884200"/>
                  </a:ext>
                </a:extLst>
              </a:tr>
              <a:tr h="260188"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</a:pPr>
                      <a:r>
                        <a:rPr lang="es-CO" sz="14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Número de créditos: </a:t>
                      </a:r>
                      <a:endParaRPr lang="es-CO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5405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s-CO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7310" marR="65405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0749"/>
                  </a:ext>
                </a:extLst>
              </a:tr>
              <a:tr h="260188"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</a:pPr>
                      <a:r>
                        <a:rPr lang="es-CO" sz="14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Prerrequisitos: </a:t>
                      </a:r>
                      <a:endParaRPr lang="es-CO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5405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s-CO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Bases de Datos I</a:t>
                      </a:r>
                    </a:p>
                  </a:txBody>
                  <a:tcPr marL="67310" marR="65405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541212"/>
                  </a:ext>
                </a:extLst>
              </a:tr>
              <a:tr h="260188"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</a:pPr>
                      <a:r>
                        <a:rPr lang="es-CO" sz="14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Periodo académico: </a:t>
                      </a:r>
                      <a:endParaRPr lang="es-CO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5405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s-CO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2024-3</a:t>
                      </a:r>
                    </a:p>
                  </a:txBody>
                  <a:tcPr marL="67310" marR="65405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634255"/>
                  </a:ext>
                </a:extLst>
              </a:tr>
              <a:tr h="260188">
                <a:tc>
                  <a:txBody>
                    <a:bodyPr/>
                    <a:lstStyle/>
                    <a:p>
                      <a:pPr marL="3175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4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Docente: </a:t>
                      </a:r>
                      <a:endParaRPr lang="es-CO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5405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s-CO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Jorge Alejandro Aguirre Gutierrez</a:t>
                      </a:r>
                    </a:p>
                  </a:txBody>
                  <a:tcPr marL="67310" marR="65405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716167"/>
                  </a:ext>
                </a:extLst>
              </a:tr>
              <a:tr h="260188">
                <a:tc>
                  <a:txBody>
                    <a:bodyPr/>
                    <a:lstStyle/>
                    <a:p>
                      <a:pPr marL="3175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4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Correo Docente: </a:t>
                      </a:r>
                      <a:endParaRPr lang="es-CO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5405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CO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65405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2780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598c89cf0_0_0"/>
          <p:cNvSpPr txBox="1">
            <a:spLocks noGrp="1"/>
          </p:cNvSpPr>
          <p:nvPr>
            <p:ph type="title"/>
          </p:nvPr>
        </p:nvSpPr>
        <p:spPr>
          <a:xfrm>
            <a:off x="632450" y="591198"/>
            <a:ext cx="10515600" cy="10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O">
                <a:solidFill>
                  <a:srgbClr val="757070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</a:t>
            </a:r>
            <a:endParaRPr>
              <a:solidFill>
                <a:srgbClr val="7570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0" name="Google Shape;120;g1f598c89cf0_0_0"/>
          <p:cNvSpPr/>
          <p:nvPr/>
        </p:nvSpPr>
        <p:spPr>
          <a:xfrm>
            <a:off x="735650" y="1439056"/>
            <a:ext cx="3843000" cy="45600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04;p2">
            <a:extLst>
              <a:ext uri="{FF2B5EF4-FFF2-40B4-BE49-F238E27FC236}">
                <a16:creationId xmlns:a16="http://schemas.microsoft.com/office/drawing/2014/main" id="{F1D52A7C-A39C-943E-D85A-8FD0C83E99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6475" y="1690825"/>
            <a:ext cx="9643800" cy="46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800100">
              <a:lnSpc>
                <a:spcPct val="100000"/>
              </a:lnSpc>
            </a:pPr>
            <a:r>
              <a:rPr lang="es-CO" sz="2400" dirty="0">
                <a:latin typeface="Arial Narrow"/>
                <a:ea typeface="Arial Narrow"/>
                <a:cs typeface="Arial Narrow"/>
                <a:sym typeface="Arial Narrow"/>
              </a:rPr>
              <a:t>Emplea características avanzadas de los modelos de base de datos relacional para diseñar consultas complejas y reconocer sus aplicaciones en aplicaciones de software modernas.</a:t>
            </a:r>
          </a:p>
          <a:p>
            <a:pPr marL="800100">
              <a:lnSpc>
                <a:spcPct val="100000"/>
              </a:lnSpc>
            </a:pPr>
            <a:r>
              <a:rPr lang="es-CO" sz="2400" dirty="0">
                <a:latin typeface="Arial Narrow"/>
                <a:ea typeface="Arial Narrow"/>
                <a:cs typeface="Arial Narrow"/>
                <a:sym typeface="Arial Narrow"/>
              </a:rPr>
              <a:t>Comprende a nivel conceptual distintas estructuras complejas de datos como XML y JSON que son ampliamente utilizados en escenarios de interoperabilidad entre aplicaciones y manejo de datos </a:t>
            </a:r>
            <a:r>
              <a:rPr lang="es-CO" sz="2400" dirty="0" err="1">
                <a:latin typeface="Arial Narrow"/>
                <a:ea typeface="Arial Narrow"/>
                <a:cs typeface="Arial Narrow"/>
                <a:sym typeface="Arial Narrow"/>
              </a:rPr>
              <a:t>semi-estructurados</a:t>
            </a:r>
            <a:r>
              <a:rPr lang="es-CO" sz="2400" dirty="0">
                <a:latin typeface="Arial Narrow"/>
                <a:ea typeface="Arial Narrow"/>
                <a:cs typeface="Arial Narrow"/>
                <a:sym typeface="Arial Narrow"/>
              </a:rPr>
              <a:t> o cuya estructura es variable. Además, se puede emplear estas representaciones de datos en el desarrollo de aplicaciones.</a:t>
            </a:r>
          </a:p>
          <a:p>
            <a:pPr marL="800100">
              <a:lnSpc>
                <a:spcPct val="100000"/>
              </a:lnSpc>
            </a:pPr>
            <a:r>
              <a:rPr lang="es-CO" sz="2400" dirty="0">
                <a:latin typeface="Arial Narrow"/>
                <a:ea typeface="Arial Narrow"/>
                <a:cs typeface="Arial Narrow"/>
                <a:sym typeface="Arial Narrow"/>
              </a:rPr>
              <a:t>Comprende las necesidades y retos impuestos por la tendencia del Big Data, así como los conceptos y fundamentos que han permitido a los sistemas de base de datos modernos suplir dichas necesidades.</a:t>
            </a:r>
          </a:p>
          <a:p>
            <a:pPr marL="800100">
              <a:lnSpc>
                <a:spcPct val="100000"/>
              </a:lnSpc>
            </a:pPr>
            <a:r>
              <a:rPr lang="es-CO" sz="2400" dirty="0">
                <a:latin typeface="Arial Narrow"/>
                <a:ea typeface="Arial Narrow"/>
                <a:cs typeface="Arial Narrow"/>
                <a:sym typeface="Arial Narrow"/>
              </a:rPr>
              <a:t>Emplea sistemas de base de datos modernos, tanto relacionales como MySQL y </a:t>
            </a:r>
            <a:r>
              <a:rPr lang="es-CO" sz="2400" dirty="0" err="1">
                <a:latin typeface="Arial Narrow"/>
                <a:ea typeface="Arial Narrow"/>
                <a:cs typeface="Arial Narrow"/>
                <a:sym typeface="Arial Narrow"/>
              </a:rPr>
              <a:t>PosgreSQL</a:t>
            </a:r>
            <a:r>
              <a:rPr lang="es-CO" sz="2400" dirty="0">
                <a:latin typeface="Arial Narrow"/>
                <a:ea typeface="Arial Narrow"/>
                <a:cs typeface="Arial Narrow"/>
                <a:sym typeface="Arial Narrow"/>
              </a:rPr>
              <a:t>, como no relacionales (o no-SQL) como </a:t>
            </a:r>
            <a:r>
              <a:rPr lang="es-CO" sz="2400" dirty="0" err="1">
                <a:latin typeface="Arial Narrow"/>
                <a:ea typeface="Arial Narrow"/>
                <a:cs typeface="Arial Narrow"/>
                <a:sym typeface="Arial Narrow"/>
              </a:rPr>
              <a:t>Spark</a:t>
            </a:r>
            <a:r>
              <a:rPr lang="es-CO" sz="2400" dirty="0">
                <a:latin typeface="Arial Narrow"/>
                <a:ea typeface="Arial Narrow"/>
                <a:cs typeface="Arial Narrow"/>
                <a:sym typeface="Arial Narrow"/>
              </a:rPr>
              <a:t>, MongoDB, Hadoop, </a:t>
            </a:r>
            <a:r>
              <a:rPr lang="es-CO" sz="2400" dirty="0" err="1">
                <a:latin typeface="Arial Narrow"/>
                <a:ea typeface="Arial Narrow"/>
                <a:cs typeface="Arial Narrow"/>
                <a:sym typeface="Arial Narrow"/>
              </a:rPr>
              <a:t>etc</a:t>
            </a:r>
            <a:r>
              <a:rPr lang="es-CO" sz="2400" dirty="0">
                <a:latin typeface="Arial Narrow"/>
                <a:ea typeface="Arial Narrow"/>
                <a:cs typeface="Arial Narrow"/>
                <a:sym typeface="Arial Narrow"/>
              </a:rPr>
              <a:t>, en sus aplicaciones de software.</a:t>
            </a:r>
          </a:p>
          <a:p>
            <a:pPr marL="800100">
              <a:lnSpc>
                <a:spcPct val="100000"/>
              </a:lnSpc>
            </a:pPr>
            <a:r>
              <a:rPr lang="es-CO" sz="2400" dirty="0">
                <a:latin typeface="Arial Narrow"/>
                <a:ea typeface="Arial Narrow"/>
                <a:cs typeface="Arial Narrow"/>
                <a:sym typeface="Arial Narrow"/>
              </a:rPr>
              <a:t>Aplica conocimientos básicos sobre el uso de sistemas de base de datos para la analítica de datos.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598c89cf0_0_0"/>
          <p:cNvSpPr txBox="1">
            <a:spLocks noGrp="1"/>
          </p:cNvSpPr>
          <p:nvPr>
            <p:ph type="title"/>
          </p:nvPr>
        </p:nvSpPr>
        <p:spPr>
          <a:xfrm>
            <a:off x="632450" y="591198"/>
            <a:ext cx="10515600" cy="10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O" dirty="0">
                <a:solidFill>
                  <a:srgbClr val="757070"/>
                </a:solidFill>
                <a:latin typeface="Trebuchet MS"/>
                <a:ea typeface="Trebuchet MS"/>
                <a:cs typeface="Trebuchet MS"/>
                <a:sym typeface="Trebuchet MS"/>
              </a:rPr>
              <a:t>EVALUACIÓN</a:t>
            </a:r>
            <a:endParaRPr dirty="0">
              <a:solidFill>
                <a:srgbClr val="7570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0" name="Google Shape;120;g1f598c89cf0_0_0"/>
          <p:cNvSpPr/>
          <p:nvPr/>
        </p:nvSpPr>
        <p:spPr>
          <a:xfrm>
            <a:off x="735650" y="1439056"/>
            <a:ext cx="3843000" cy="45600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3D87E56-B951-8C35-A19C-ABE46C8D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600327"/>
              </p:ext>
            </p:extLst>
          </p:nvPr>
        </p:nvGraphicFramePr>
        <p:xfrm>
          <a:off x="1517904" y="1623799"/>
          <a:ext cx="8750046" cy="427218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06424">
                  <a:extLst>
                    <a:ext uri="{9D8B030D-6E8A-4147-A177-3AD203B41FA5}">
                      <a16:colId xmlns:a16="http://schemas.microsoft.com/office/drawing/2014/main" val="1452753546"/>
                    </a:ext>
                  </a:extLst>
                </a:gridCol>
                <a:gridCol w="5457755">
                  <a:extLst>
                    <a:ext uri="{9D8B030D-6E8A-4147-A177-3AD203B41FA5}">
                      <a16:colId xmlns:a16="http://schemas.microsoft.com/office/drawing/2014/main" val="2526989531"/>
                    </a:ext>
                  </a:extLst>
                </a:gridCol>
                <a:gridCol w="2185867">
                  <a:extLst>
                    <a:ext uri="{9D8B030D-6E8A-4147-A177-3AD203B41FA5}">
                      <a16:colId xmlns:a16="http://schemas.microsoft.com/office/drawing/2014/main" val="3441759059"/>
                    </a:ext>
                  </a:extLst>
                </a:gridCol>
              </a:tblGrid>
              <a:tr h="29411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2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CORTE</a:t>
                      </a:r>
                      <a:endParaRPr lang="es-CO" sz="2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2400">
                          <a:effectLst/>
                          <a:latin typeface="Arial Narrow" panose="020B0606020202030204" pitchFamily="34" charset="0"/>
                        </a:rPr>
                        <a:t>Actividad Evaluativa</a:t>
                      </a:r>
                      <a:endParaRPr lang="es-CO" sz="2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2400">
                          <a:effectLst/>
                          <a:latin typeface="Arial Narrow" panose="020B0606020202030204" pitchFamily="34" charset="0"/>
                        </a:rPr>
                        <a:t>Valor porcentual</a:t>
                      </a:r>
                      <a:endParaRPr lang="es-CO" sz="2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3581669"/>
                  </a:ext>
                </a:extLst>
              </a:tr>
              <a:tr h="32650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CO" sz="2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2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Primer parcial</a:t>
                      </a:r>
                      <a:endParaRPr lang="es-CO" sz="2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CO" sz="2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10 %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5455710"/>
                  </a:ext>
                </a:extLst>
              </a:tr>
              <a:tr h="489761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CO" sz="2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CO" sz="2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Talleres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CO" sz="2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5 %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0394355"/>
                  </a:ext>
                </a:extLst>
              </a:tr>
              <a:tr h="435844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CO" sz="2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CO" sz="2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Primera parte proyecto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CO" sz="2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15 %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3895216"/>
                  </a:ext>
                </a:extLst>
              </a:tr>
              <a:tr h="435844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CO" sz="2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CO" sz="2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Segundo parcial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CO" sz="2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15 %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4653186"/>
                  </a:ext>
                </a:extLst>
              </a:tr>
              <a:tr h="435844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CO" sz="2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CO" sz="2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Talleres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CO" sz="2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5 %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8167265"/>
                  </a:ext>
                </a:extLst>
              </a:tr>
              <a:tr h="435844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CO" sz="2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CO" sz="2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Segunda parte proyecto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CO" sz="2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15 %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5538688"/>
                  </a:ext>
                </a:extLst>
              </a:tr>
              <a:tr h="435844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CO" sz="2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CO" sz="2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Tercer parcial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CO" sz="2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15 %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0603597"/>
                  </a:ext>
                </a:extLst>
              </a:tr>
              <a:tr h="435844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CO" sz="2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CO" sz="2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Talleres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CO" sz="2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5 %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010274"/>
                  </a:ext>
                </a:extLst>
              </a:tr>
              <a:tr h="435844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CO" sz="2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CO" sz="2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Tercera parte proyecto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CO" sz="2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15 %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4917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65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598c89cf0_0_0"/>
          <p:cNvSpPr txBox="1">
            <a:spLocks noGrp="1"/>
          </p:cNvSpPr>
          <p:nvPr>
            <p:ph type="title"/>
          </p:nvPr>
        </p:nvSpPr>
        <p:spPr>
          <a:xfrm>
            <a:off x="632450" y="591198"/>
            <a:ext cx="10515600" cy="10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O" sz="3000" dirty="0">
                <a:solidFill>
                  <a:srgbClr val="757070"/>
                </a:solidFill>
                <a:latin typeface="Trebuchet MS"/>
                <a:ea typeface="Trebuchet MS"/>
                <a:cs typeface="Trebuchet MS"/>
                <a:sym typeface="Trebuchet MS"/>
              </a:rPr>
              <a:t>CONTENIDO CORTE 1</a:t>
            </a:r>
          </a:p>
        </p:txBody>
      </p:sp>
      <p:sp>
        <p:nvSpPr>
          <p:cNvPr id="120" name="Google Shape;120;g1f598c89cf0_0_0"/>
          <p:cNvSpPr/>
          <p:nvPr/>
        </p:nvSpPr>
        <p:spPr>
          <a:xfrm>
            <a:off x="735650" y="1439056"/>
            <a:ext cx="3843000" cy="45600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04;p2">
            <a:extLst>
              <a:ext uri="{FF2B5EF4-FFF2-40B4-BE49-F238E27FC236}">
                <a16:creationId xmlns:a16="http://schemas.microsoft.com/office/drawing/2014/main" id="{8C8B5D1A-1F4C-63A3-8F25-5F41380E97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5650" y="1660639"/>
            <a:ext cx="9643800" cy="512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00100">
              <a:lnSpc>
                <a:spcPct val="100000"/>
              </a:lnSpc>
              <a:buFont typeface="+mj-lt"/>
              <a:buAutoNum type="arabicPeriod"/>
            </a:pPr>
            <a:r>
              <a:rPr lang="es-CO" sz="1600" dirty="0">
                <a:latin typeface="Arial Narrow"/>
                <a:ea typeface="Arial Narrow"/>
                <a:cs typeface="Arial Narrow"/>
                <a:sym typeface="Arial Narrow"/>
              </a:rPr>
              <a:t>SQL Avanzado</a:t>
            </a:r>
          </a:p>
          <a:p>
            <a:pPr marL="1257300" lvl="1">
              <a:lnSpc>
                <a:spcPct val="100000"/>
              </a:lnSpc>
              <a:buFont typeface="+mj-lt"/>
              <a:buAutoNum type="arabicPeriod"/>
            </a:pPr>
            <a:r>
              <a:rPr lang="es-CO" sz="1200" dirty="0">
                <a:latin typeface="Arial Narrow"/>
                <a:ea typeface="Arial Narrow"/>
                <a:cs typeface="Arial Narrow"/>
                <a:sym typeface="Arial Narrow"/>
              </a:rPr>
              <a:t>Registros de transacciones.</a:t>
            </a:r>
          </a:p>
          <a:p>
            <a:pPr marL="1257300" lvl="1">
              <a:lnSpc>
                <a:spcPct val="100000"/>
              </a:lnSpc>
              <a:buFont typeface="+mj-lt"/>
              <a:buAutoNum type="arabicPeriod"/>
            </a:pPr>
            <a:r>
              <a:rPr lang="es-CO" sz="1200" dirty="0">
                <a:latin typeface="Arial Narrow"/>
                <a:ea typeface="Arial Narrow"/>
                <a:cs typeface="Arial Narrow"/>
                <a:sym typeface="Arial Narrow"/>
              </a:rPr>
              <a:t>Funciones almacenadas</a:t>
            </a:r>
          </a:p>
          <a:p>
            <a:pPr marL="1257300" lvl="1">
              <a:lnSpc>
                <a:spcPct val="100000"/>
              </a:lnSpc>
              <a:buFont typeface="+mj-lt"/>
              <a:buAutoNum type="arabicPeriod"/>
            </a:pPr>
            <a:r>
              <a:rPr lang="es-CO" sz="1200" dirty="0">
                <a:latin typeface="Arial Narrow"/>
                <a:ea typeface="Arial Narrow"/>
                <a:cs typeface="Arial Narrow"/>
                <a:sym typeface="Arial Narrow"/>
              </a:rPr>
              <a:t>Procedimientos almacenados</a:t>
            </a:r>
          </a:p>
          <a:p>
            <a:pPr marL="1257300" lvl="1">
              <a:lnSpc>
                <a:spcPct val="100000"/>
              </a:lnSpc>
              <a:buFont typeface="+mj-lt"/>
              <a:buAutoNum type="arabicPeriod"/>
            </a:pPr>
            <a:r>
              <a:rPr lang="es-CO" sz="1200" dirty="0">
                <a:latin typeface="Arial Narrow"/>
                <a:ea typeface="Arial Narrow"/>
                <a:cs typeface="Arial Narrow"/>
                <a:sym typeface="Arial Narrow"/>
              </a:rPr>
              <a:t>Disparadores</a:t>
            </a:r>
          </a:p>
          <a:p>
            <a:pPr marL="1257300" lvl="1">
              <a:lnSpc>
                <a:spcPct val="100000"/>
              </a:lnSpc>
              <a:buFont typeface="+mj-lt"/>
              <a:buAutoNum type="arabicPeriod"/>
            </a:pPr>
            <a:r>
              <a:rPr lang="es-CO" sz="1200" dirty="0">
                <a:latin typeface="Arial Narrow"/>
                <a:ea typeface="Arial Narrow"/>
                <a:cs typeface="Arial Narrow"/>
                <a:sym typeface="Arial Narrow"/>
              </a:rPr>
              <a:t>Secuencias</a:t>
            </a:r>
          </a:p>
          <a:p>
            <a:pPr marL="1257300" lvl="1">
              <a:lnSpc>
                <a:spcPct val="100000"/>
              </a:lnSpc>
              <a:buFont typeface="+mj-lt"/>
              <a:buAutoNum type="arabicPeriod"/>
            </a:pPr>
            <a:r>
              <a:rPr lang="es-CO" sz="1200" dirty="0" err="1">
                <a:latin typeface="Arial Narrow"/>
                <a:ea typeface="Arial Narrow"/>
                <a:cs typeface="Arial Narrow"/>
                <a:sym typeface="Arial Narrow"/>
              </a:rPr>
              <a:t>Indices</a:t>
            </a:r>
            <a:endParaRPr lang="es-CO" sz="1200" dirty="0">
              <a:latin typeface="Arial Narrow"/>
              <a:ea typeface="Arial Narrow"/>
              <a:cs typeface="Arial Narrow"/>
              <a:sym typeface="Arial Narrow"/>
            </a:endParaRPr>
          </a:p>
          <a:p>
            <a:pPr marL="800100">
              <a:lnSpc>
                <a:spcPct val="100000"/>
              </a:lnSpc>
              <a:buFont typeface="+mj-lt"/>
              <a:buAutoNum type="arabicPeriod"/>
            </a:pPr>
            <a:r>
              <a:rPr lang="es-CO" sz="1600" dirty="0">
                <a:latin typeface="Arial Narrow"/>
                <a:ea typeface="Arial Narrow"/>
                <a:cs typeface="Arial Narrow"/>
                <a:sym typeface="Arial Narrow"/>
              </a:rPr>
              <a:t>Estructura de datos complejos.</a:t>
            </a:r>
          </a:p>
          <a:p>
            <a:pPr marL="1257300" lvl="1">
              <a:lnSpc>
                <a:spcPct val="100000"/>
              </a:lnSpc>
              <a:buFont typeface="+mj-lt"/>
              <a:buAutoNum type="arabicPeriod"/>
            </a:pPr>
            <a:r>
              <a:rPr lang="es-CO" sz="1200" dirty="0">
                <a:latin typeface="Arial Narrow"/>
                <a:ea typeface="Arial Narrow"/>
                <a:cs typeface="Arial Narrow"/>
                <a:sym typeface="Arial Narrow"/>
              </a:rPr>
              <a:t>Datos en XML</a:t>
            </a:r>
          </a:p>
          <a:p>
            <a:pPr marL="1257300" lvl="1">
              <a:lnSpc>
                <a:spcPct val="100000"/>
              </a:lnSpc>
              <a:buFont typeface="+mj-lt"/>
              <a:buAutoNum type="arabicPeriod"/>
            </a:pPr>
            <a:r>
              <a:rPr lang="es-CO" sz="1200" dirty="0">
                <a:latin typeface="Arial Narrow"/>
                <a:ea typeface="Arial Narrow"/>
                <a:cs typeface="Arial Narrow"/>
                <a:sym typeface="Arial Narrow"/>
              </a:rPr>
              <a:t>Consulta y transformación de XML</a:t>
            </a:r>
          </a:p>
          <a:p>
            <a:pPr marL="1257300" lvl="1">
              <a:lnSpc>
                <a:spcPct val="100000"/>
              </a:lnSpc>
              <a:buFont typeface="+mj-lt"/>
              <a:buAutoNum type="arabicPeriod"/>
            </a:pPr>
            <a:r>
              <a:rPr lang="es-CO" sz="1200" dirty="0">
                <a:latin typeface="Arial Narrow"/>
                <a:ea typeface="Arial Narrow"/>
                <a:cs typeface="Arial Narrow"/>
                <a:sym typeface="Arial Narrow"/>
              </a:rPr>
              <a:t>Datos en JSON</a:t>
            </a:r>
          </a:p>
          <a:p>
            <a:pPr marL="1257300" lvl="1">
              <a:lnSpc>
                <a:spcPct val="100000"/>
              </a:lnSpc>
              <a:buFont typeface="+mj-lt"/>
              <a:buAutoNum type="arabicPeriod"/>
            </a:pPr>
            <a:r>
              <a:rPr lang="es-CO" sz="1200" dirty="0">
                <a:latin typeface="Arial Narrow"/>
                <a:ea typeface="Arial Narrow"/>
                <a:cs typeface="Arial Narrow"/>
                <a:sym typeface="Arial Narrow"/>
              </a:rPr>
              <a:t>Consulta y transformación de JSON</a:t>
            </a:r>
          </a:p>
        </p:txBody>
      </p:sp>
    </p:spTree>
    <p:extLst>
      <p:ext uri="{BB962C8B-B14F-4D97-AF65-F5344CB8AC3E}">
        <p14:creationId xmlns:p14="http://schemas.microsoft.com/office/powerpoint/2010/main" val="50164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598c89cf0_0_0"/>
          <p:cNvSpPr txBox="1">
            <a:spLocks noGrp="1"/>
          </p:cNvSpPr>
          <p:nvPr>
            <p:ph type="title"/>
          </p:nvPr>
        </p:nvSpPr>
        <p:spPr>
          <a:xfrm>
            <a:off x="632450" y="591198"/>
            <a:ext cx="10515600" cy="10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O" sz="3000" dirty="0">
                <a:solidFill>
                  <a:srgbClr val="757070"/>
                </a:solidFill>
                <a:latin typeface="Trebuchet MS"/>
                <a:ea typeface="Trebuchet MS"/>
                <a:cs typeface="Trebuchet MS"/>
                <a:sym typeface="Trebuchet MS"/>
              </a:rPr>
              <a:t>CONTENIDO CORTE 2</a:t>
            </a:r>
          </a:p>
        </p:txBody>
      </p:sp>
      <p:sp>
        <p:nvSpPr>
          <p:cNvPr id="120" name="Google Shape;120;g1f598c89cf0_0_0"/>
          <p:cNvSpPr/>
          <p:nvPr/>
        </p:nvSpPr>
        <p:spPr>
          <a:xfrm>
            <a:off x="735650" y="1439056"/>
            <a:ext cx="3843000" cy="45600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04;p2">
            <a:extLst>
              <a:ext uri="{FF2B5EF4-FFF2-40B4-BE49-F238E27FC236}">
                <a16:creationId xmlns:a16="http://schemas.microsoft.com/office/drawing/2014/main" id="{8C8B5D1A-1F4C-63A3-8F25-5F41380E97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5650" y="1660639"/>
            <a:ext cx="9643800" cy="512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00100">
              <a:lnSpc>
                <a:spcPct val="100000"/>
              </a:lnSpc>
              <a:buFont typeface="+mj-lt"/>
              <a:buAutoNum type="arabicPeriod"/>
            </a:pPr>
            <a:r>
              <a:rPr lang="es-CO" sz="1400" dirty="0">
                <a:latin typeface="Arial Narrow"/>
                <a:ea typeface="Arial Narrow"/>
                <a:cs typeface="Arial Narrow"/>
                <a:sym typeface="Arial Narrow"/>
              </a:rPr>
              <a:t>Framework</a:t>
            </a:r>
          </a:p>
          <a:p>
            <a:pPr marL="1257300" lvl="1">
              <a:lnSpc>
                <a:spcPct val="100000"/>
              </a:lnSpc>
              <a:buFont typeface="+mj-lt"/>
              <a:buAutoNum type="arabicPeriod"/>
            </a:pPr>
            <a:r>
              <a:rPr lang="es-CO" sz="1400" dirty="0">
                <a:latin typeface="Arial Narrow"/>
                <a:ea typeface="Arial Narrow"/>
                <a:cs typeface="Arial Narrow"/>
                <a:sym typeface="Arial Narrow"/>
              </a:rPr>
              <a:t>ORM</a:t>
            </a:r>
          </a:p>
          <a:p>
            <a:pPr marL="1257300" lvl="1">
              <a:lnSpc>
                <a:spcPct val="100000"/>
              </a:lnSpc>
              <a:buFont typeface="+mj-lt"/>
              <a:buAutoNum type="arabicPeriod"/>
            </a:pPr>
            <a:r>
              <a:rPr lang="es-CO" sz="1400" dirty="0" err="1">
                <a:latin typeface="Arial Narrow"/>
                <a:ea typeface="Arial Narrow"/>
                <a:cs typeface="Arial Narrow"/>
                <a:sym typeface="Arial Narrow"/>
              </a:rPr>
              <a:t>Configuracion</a:t>
            </a:r>
            <a:r>
              <a:rPr lang="es-CO" sz="1400" dirty="0">
                <a:latin typeface="Arial Narrow"/>
                <a:ea typeface="Arial Narrow"/>
                <a:cs typeface="Arial Narrow"/>
                <a:sym typeface="Arial Narrow"/>
              </a:rPr>
              <a:t> de ORM</a:t>
            </a:r>
          </a:p>
          <a:p>
            <a:pPr marL="1257300" lvl="1">
              <a:lnSpc>
                <a:spcPct val="100000"/>
              </a:lnSpc>
              <a:buFont typeface="+mj-lt"/>
              <a:buAutoNum type="arabicPeriod"/>
            </a:pPr>
            <a:r>
              <a:rPr lang="es-CO" sz="1400" dirty="0">
                <a:latin typeface="Arial Narrow"/>
                <a:ea typeface="Arial Narrow"/>
                <a:cs typeface="Arial Narrow"/>
                <a:sym typeface="Arial Narrow"/>
              </a:rPr>
              <a:t>Consultas con ORM</a:t>
            </a:r>
          </a:p>
          <a:p>
            <a:pPr marL="800100">
              <a:lnSpc>
                <a:spcPct val="100000"/>
              </a:lnSpc>
              <a:buFont typeface="+mj-lt"/>
              <a:buAutoNum type="arabicPeriod"/>
            </a:pPr>
            <a:r>
              <a:rPr lang="es-CO" sz="1400" dirty="0">
                <a:latin typeface="Arial Narrow"/>
                <a:ea typeface="Arial Narrow"/>
                <a:cs typeface="Arial Narrow"/>
                <a:sym typeface="Arial Narrow"/>
              </a:rPr>
              <a:t>NoSQL</a:t>
            </a:r>
          </a:p>
          <a:p>
            <a:pPr marL="1257300" lvl="1">
              <a:lnSpc>
                <a:spcPct val="100000"/>
              </a:lnSpc>
              <a:buFont typeface="+mj-lt"/>
              <a:buAutoNum type="arabicPeriod"/>
            </a:pPr>
            <a:r>
              <a:rPr lang="es-CO" sz="1400" dirty="0">
                <a:latin typeface="Arial Narrow"/>
                <a:ea typeface="Arial Narrow"/>
                <a:cs typeface="Arial Narrow"/>
                <a:sym typeface="Arial Narrow"/>
              </a:rPr>
              <a:t>Tipos de base de datos NoSQL</a:t>
            </a:r>
          </a:p>
          <a:p>
            <a:pPr marL="1257300" lvl="1">
              <a:lnSpc>
                <a:spcPct val="100000"/>
              </a:lnSpc>
              <a:buFont typeface="+mj-lt"/>
              <a:buAutoNum type="arabicPeriod"/>
            </a:pPr>
            <a:r>
              <a:rPr lang="es-CO" sz="1400" dirty="0">
                <a:latin typeface="Arial Narrow"/>
                <a:ea typeface="Arial Narrow"/>
                <a:cs typeface="Arial Narrow"/>
                <a:sym typeface="Arial Narrow"/>
              </a:rPr>
              <a:t>Bases de datos documentales</a:t>
            </a:r>
          </a:p>
          <a:p>
            <a:pPr marL="1257300" lvl="1">
              <a:lnSpc>
                <a:spcPct val="100000"/>
              </a:lnSpc>
              <a:buFont typeface="+mj-lt"/>
              <a:buAutoNum type="arabicPeriod"/>
            </a:pPr>
            <a:r>
              <a:rPr lang="es-CO" sz="1400" dirty="0">
                <a:latin typeface="Arial Narrow"/>
                <a:ea typeface="Arial Narrow"/>
                <a:cs typeface="Arial Narrow"/>
                <a:sym typeface="Arial Narrow"/>
              </a:rPr>
              <a:t>Bases de datos clave – valor</a:t>
            </a:r>
          </a:p>
          <a:p>
            <a:pPr marL="800100">
              <a:lnSpc>
                <a:spcPct val="100000"/>
              </a:lnSpc>
              <a:buFont typeface="+mj-lt"/>
              <a:buAutoNum type="arabicPeriod"/>
            </a:pPr>
            <a:r>
              <a:rPr lang="es-CO" sz="1400" dirty="0">
                <a:latin typeface="Arial Narrow"/>
                <a:ea typeface="Arial Narrow"/>
                <a:cs typeface="Arial Narrow"/>
                <a:sym typeface="Arial Narrow"/>
              </a:rPr>
              <a:t>Seguridad en Base de Datos</a:t>
            </a:r>
          </a:p>
          <a:p>
            <a:pPr marL="1257300" lvl="1">
              <a:lnSpc>
                <a:spcPct val="100000"/>
              </a:lnSpc>
              <a:buFont typeface="+mj-lt"/>
              <a:buAutoNum type="arabicPeriod"/>
            </a:pPr>
            <a:r>
              <a:rPr lang="es-CO" sz="1400" dirty="0">
                <a:latin typeface="Arial Narrow"/>
                <a:ea typeface="Arial Narrow"/>
                <a:cs typeface="Arial Narrow"/>
                <a:sym typeface="Arial Narrow"/>
              </a:rPr>
              <a:t>Cifrado en transito</a:t>
            </a:r>
          </a:p>
          <a:p>
            <a:pPr marL="1257300" lvl="1">
              <a:lnSpc>
                <a:spcPct val="100000"/>
              </a:lnSpc>
              <a:buFont typeface="+mj-lt"/>
              <a:buAutoNum type="arabicPeriod"/>
            </a:pPr>
            <a:r>
              <a:rPr lang="es-CO" sz="1400" dirty="0">
                <a:latin typeface="Arial Narrow"/>
                <a:ea typeface="Arial Narrow"/>
                <a:cs typeface="Arial Narrow"/>
                <a:sym typeface="Arial Narrow"/>
              </a:rPr>
              <a:t>Cifrado en reposo</a:t>
            </a:r>
          </a:p>
          <a:p>
            <a:pPr marL="1257300" lvl="1">
              <a:lnSpc>
                <a:spcPct val="100000"/>
              </a:lnSpc>
              <a:buFont typeface="+mj-lt"/>
              <a:buAutoNum type="arabicPeriod"/>
            </a:pPr>
            <a:r>
              <a:rPr lang="es-CO" sz="1400" dirty="0" err="1">
                <a:latin typeface="Arial Narrow"/>
                <a:ea typeface="Arial Narrow"/>
                <a:cs typeface="Arial Narrow"/>
                <a:sym typeface="Arial Narrow"/>
              </a:rPr>
              <a:t>Backup</a:t>
            </a:r>
            <a:endParaRPr lang="es-CO" sz="1400" dirty="0">
              <a:latin typeface="Arial Narrow"/>
              <a:ea typeface="Arial Narrow"/>
              <a:cs typeface="Arial Narrow"/>
              <a:sym typeface="Arial Narrow"/>
            </a:endParaRPr>
          </a:p>
          <a:p>
            <a:pPr marL="1257300" lvl="1">
              <a:lnSpc>
                <a:spcPct val="100000"/>
              </a:lnSpc>
              <a:buFont typeface="+mj-lt"/>
              <a:buAutoNum type="arabicPeriod"/>
            </a:pPr>
            <a:r>
              <a:rPr lang="es-CO" sz="1400" dirty="0">
                <a:latin typeface="Arial Narrow"/>
                <a:ea typeface="Arial Narrow"/>
                <a:cs typeface="Arial Narrow"/>
                <a:sym typeface="Arial Narrow"/>
              </a:rPr>
              <a:t>Restauración</a:t>
            </a:r>
          </a:p>
          <a:p>
            <a:pPr marL="800100">
              <a:lnSpc>
                <a:spcPct val="100000"/>
              </a:lnSpc>
              <a:buFont typeface="+mj-lt"/>
              <a:buAutoNum type="arabicPeriod"/>
            </a:pPr>
            <a:endParaRPr lang="es-CO" sz="1400" dirty="0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61093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598c89cf0_0_0"/>
          <p:cNvSpPr txBox="1">
            <a:spLocks noGrp="1"/>
          </p:cNvSpPr>
          <p:nvPr>
            <p:ph type="title"/>
          </p:nvPr>
        </p:nvSpPr>
        <p:spPr>
          <a:xfrm>
            <a:off x="632450" y="591198"/>
            <a:ext cx="10515600" cy="10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O" sz="3000" dirty="0">
                <a:solidFill>
                  <a:srgbClr val="757070"/>
                </a:solidFill>
                <a:latin typeface="Trebuchet MS"/>
                <a:ea typeface="Trebuchet MS"/>
                <a:cs typeface="Trebuchet MS"/>
                <a:sym typeface="Trebuchet MS"/>
              </a:rPr>
              <a:t>CONTENIDO CORTE 3</a:t>
            </a:r>
          </a:p>
        </p:txBody>
      </p:sp>
      <p:sp>
        <p:nvSpPr>
          <p:cNvPr id="120" name="Google Shape;120;g1f598c89cf0_0_0"/>
          <p:cNvSpPr/>
          <p:nvPr/>
        </p:nvSpPr>
        <p:spPr>
          <a:xfrm>
            <a:off x="735650" y="1439056"/>
            <a:ext cx="3843000" cy="45600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04;p2">
            <a:extLst>
              <a:ext uri="{FF2B5EF4-FFF2-40B4-BE49-F238E27FC236}">
                <a16:creationId xmlns:a16="http://schemas.microsoft.com/office/drawing/2014/main" id="{8C8B5D1A-1F4C-63A3-8F25-5F41380E97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5650" y="1660639"/>
            <a:ext cx="9643800" cy="512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>
              <a:lnSpc>
                <a:spcPct val="100000"/>
              </a:lnSpc>
              <a:buFont typeface="+mj-lt"/>
              <a:buAutoNum type="arabicPeriod"/>
            </a:pPr>
            <a:r>
              <a:rPr lang="es-CO" sz="1600" dirty="0">
                <a:latin typeface="Arial Narrow"/>
                <a:ea typeface="Arial Narrow"/>
                <a:cs typeface="Arial Narrow"/>
                <a:sym typeface="Arial Narrow"/>
              </a:rPr>
              <a:t>Big Data</a:t>
            </a:r>
          </a:p>
          <a:p>
            <a:pPr marL="1257300" lvl="1">
              <a:lnSpc>
                <a:spcPct val="100000"/>
              </a:lnSpc>
              <a:buFont typeface="+mj-lt"/>
              <a:buAutoNum type="arabicPeriod"/>
            </a:pPr>
            <a:r>
              <a:rPr lang="es-CO" sz="1200" dirty="0">
                <a:latin typeface="Arial Narrow"/>
                <a:ea typeface="Arial Narrow"/>
                <a:cs typeface="Arial Narrow"/>
                <a:sym typeface="Arial Narrow"/>
              </a:rPr>
              <a:t>Sistemas de almacenamiento para Big Data</a:t>
            </a:r>
          </a:p>
          <a:p>
            <a:pPr marL="1257300" lvl="1">
              <a:lnSpc>
                <a:spcPct val="100000"/>
              </a:lnSpc>
              <a:buFont typeface="+mj-lt"/>
              <a:buAutoNum type="arabicPeriod"/>
            </a:pPr>
            <a:r>
              <a:rPr lang="es-CO" sz="1200" dirty="0">
                <a:latin typeface="Arial Narrow"/>
                <a:ea typeface="Arial Narrow"/>
                <a:cs typeface="Arial Narrow"/>
                <a:sym typeface="Arial Narrow"/>
              </a:rPr>
              <a:t>Archivos distribuidos</a:t>
            </a:r>
          </a:p>
          <a:p>
            <a:pPr marL="1257300" lvl="1">
              <a:lnSpc>
                <a:spcPct val="100000"/>
              </a:lnSpc>
              <a:buFont typeface="+mj-lt"/>
              <a:buAutoNum type="arabicPeriod"/>
            </a:pPr>
            <a:r>
              <a:rPr lang="es-CO" sz="1200" dirty="0">
                <a:latin typeface="Arial Narrow"/>
                <a:ea typeface="Arial Narrow"/>
                <a:cs typeface="Arial Narrow"/>
                <a:sym typeface="Arial Narrow"/>
              </a:rPr>
              <a:t>Fragmentación</a:t>
            </a:r>
          </a:p>
          <a:p>
            <a:pPr marL="1257300" lvl="1">
              <a:lnSpc>
                <a:spcPct val="100000"/>
              </a:lnSpc>
              <a:buFont typeface="+mj-lt"/>
              <a:buAutoNum type="arabicPeriod"/>
            </a:pPr>
            <a:r>
              <a:rPr lang="es-CO" sz="1200" dirty="0" err="1">
                <a:latin typeface="Arial Narrow"/>
                <a:ea typeface="Arial Narrow"/>
                <a:cs typeface="Arial Narrow"/>
                <a:sym typeface="Arial Narrow"/>
              </a:rPr>
              <a:t>Replicacion</a:t>
            </a:r>
            <a:r>
              <a:rPr lang="es-CO" sz="1200" dirty="0">
                <a:latin typeface="Arial Narrow"/>
                <a:ea typeface="Arial Narrow"/>
                <a:cs typeface="Arial Narrow"/>
                <a:sym typeface="Arial Narrow"/>
              </a:rPr>
              <a:t> y consistencia</a:t>
            </a:r>
          </a:p>
          <a:p>
            <a:pPr marL="800100">
              <a:lnSpc>
                <a:spcPct val="100000"/>
              </a:lnSpc>
              <a:buFont typeface="+mj-lt"/>
              <a:buAutoNum type="arabicPeriod"/>
            </a:pPr>
            <a:r>
              <a:rPr lang="es-CO" sz="1600" dirty="0">
                <a:latin typeface="Arial Narrow"/>
                <a:ea typeface="Arial Narrow"/>
                <a:cs typeface="Arial Narrow"/>
                <a:sym typeface="Arial Narrow"/>
              </a:rPr>
              <a:t>Analítica de Datos</a:t>
            </a:r>
          </a:p>
          <a:p>
            <a:pPr marL="1257300" lvl="1">
              <a:lnSpc>
                <a:spcPct val="100000"/>
              </a:lnSpc>
              <a:buFont typeface="+mj-lt"/>
              <a:buAutoNum type="arabicPeriod"/>
            </a:pPr>
            <a:r>
              <a:rPr lang="es-CO" sz="1200" dirty="0">
                <a:latin typeface="Arial Narrow"/>
                <a:ea typeface="Arial Narrow"/>
                <a:cs typeface="Arial Narrow"/>
                <a:sym typeface="Arial Narrow"/>
              </a:rPr>
              <a:t>Almacenes de datos.</a:t>
            </a:r>
          </a:p>
          <a:p>
            <a:pPr marL="1257300" lvl="1">
              <a:lnSpc>
                <a:spcPct val="100000"/>
              </a:lnSpc>
              <a:buFont typeface="+mj-lt"/>
              <a:buAutoNum type="arabicPeriod"/>
            </a:pPr>
            <a:r>
              <a:rPr lang="es-CO" sz="1200" dirty="0">
                <a:latin typeface="Arial Narrow"/>
                <a:ea typeface="Arial Narrow"/>
                <a:cs typeface="Arial Narrow"/>
                <a:sym typeface="Arial Narrow"/>
              </a:rPr>
              <a:t>Transformación y limpiado de datos.</a:t>
            </a:r>
          </a:p>
          <a:p>
            <a:pPr marL="1257300" lvl="1">
              <a:lnSpc>
                <a:spcPct val="100000"/>
              </a:lnSpc>
              <a:buFont typeface="+mj-lt"/>
              <a:buAutoNum type="arabicPeriod"/>
            </a:pPr>
            <a:r>
              <a:rPr lang="es-CO" sz="1200" dirty="0">
                <a:latin typeface="Arial Narrow"/>
                <a:ea typeface="Arial Narrow"/>
                <a:cs typeface="Arial Narrow"/>
                <a:sym typeface="Arial Narrow"/>
              </a:rPr>
              <a:t>Almacenamiento orientado a columnas</a:t>
            </a:r>
          </a:p>
          <a:p>
            <a:pPr marL="1257300" lvl="1">
              <a:lnSpc>
                <a:spcPct val="100000"/>
              </a:lnSpc>
              <a:buFont typeface="+mj-lt"/>
              <a:buAutoNum type="arabicPeriod"/>
            </a:pPr>
            <a:endParaRPr lang="es-CO" sz="1200" dirty="0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4081398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6790</TotalTime>
  <Words>407</Words>
  <Application>Microsoft Office PowerPoint</Application>
  <PresentationFormat>Panorámica</PresentationFormat>
  <Paragraphs>103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Trebuchet MS</vt:lpstr>
      <vt:lpstr>Arial</vt:lpstr>
      <vt:lpstr>Calibri</vt:lpstr>
      <vt:lpstr>Arial Narrow</vt:lpstr>
      <vt:lpstr>Tema de Office</vt:lpstr>
      <vt:lpstr>Presentación de PowerPoint</vt:lpstr>
      <vt:lpstr>BASES DE DATOS II  BIENVENIDOS</vt:lpstr>
      <vt:lpstr>PRESENTACIONES Y OPINIONES DEL CURSO</vt:lpstr>
      <vt:lpstr>Identificación de la asignatura</vt:lpstr>
      <vt:lpstr>Objetivos</vt:lpstr>
      <vt:lpstr>EVALUACIÓN</vt:lpstr>
      <vt:lpstr>CONTENIDO CORTE 1</vt:lpstr>
      <vt:lpstr>CONTENIDO CORTE 2</vt:lpstr>
      <vt:lpstr>CONTENIDO CORTE 3</vt:lpstr>
      <vt:lpstr>HISTORIA</vt:lpstr>
      <vt:lpstr>Gracias.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Hernando Cadavid Marin</dc:creator>
  <cp:lastModifiedBy>Jorge Alejandro Aguirre Gutierrez</cp:lastModifiedBy>
  <cp:revision>107</cp:revision>
  <dcterms:created xsi:type="dcterms:W3CDTF">2019-03-26T16:19:22Z</dcterms:created>
  <dcterms:modified xsi:type="dcterms:W3CDTF">2024-07-31T02:08:02Z</dcterms:modified>
</cp:coreProperties>
</file>