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62" r:id="rId4"/>
    <p:sldId id="259" r:id="rId5"/>
    <p:sldId id="260" r:id="rId6"/>
    <p:sldId id="264" r:id="rId7"/>
    <p:sldId id="265" r:id="rId8"/>
    <p:sldId id="267" r:id="rId9"/>
    <p:sldId id="268" r:id="rId10"/>
    <p:sldId id="266"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261" r:id="rId47"/>
  </p:sldIdLst>
  <p:sldSz cx="12192000" cy="6858000"/>
  <p:notesSz cx="6858000" cy="9144000"/>
  <p:embeddedFontLst>
    <p:embeddedFont>
      <p:font typeface="Arial Narrow" panose="020B0606020202030204" pitchFamily="34" charset="0"/>
      <p:regular r:id="rId49"/>
      <p:bold r:id="rId50"/>
      <p:italic r:id="rId51"/>
      <p:boldItalic r:id="rId52"/>
    </p:embeddedFont>
    <p:embeddedFont>
      <p:font typeface="Trebuchet MS" panose="020B060302020202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6"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5" d="100"/>
          <a:sy n="105" d="100"/>
        </p:scale>
        <p:origin x="8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110"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106"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314934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98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301938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31704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94764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3421599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3289135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007587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760622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2820183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270262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1318819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708495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654806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520196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819077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802060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2991026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369732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021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3407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2242260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99111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832791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2875693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063018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445474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21963361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40958222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3839577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631765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3709336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411217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32481028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318114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373292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258390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ingeniería del software es una disciplina relativamente joven, pero su impacto en el mundo actual es innegable. Sus raíces se remontan a los primeros días de la computación, cuando los programadores comenzaron a darse cuenta de la complejidad creciente de los sistemas de software y la necesidad de abordarlos de manera más sistemática y disciplinada.</a:t>
            </a:r>
          </a:p>
        </p:txBody>
      </p:sp>
    </p:spTree>
    <p:extLst>
      <p:ext uri="{BB962C8B-B14F-4D97-AF65-F5344CB8AC3E}">
        <p14:creationId xmlns:p14="http://schemas.microsoft.com/office/powerpoint/2010/main" val="21427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ORIGEN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Décadas de 1950 y 1960: Los primeros programas eran escritos a menudo por una sola persona o por equipos muy pequeños. A medida que los sistemas se volvían más grandes y complejos, surgieron los primeros problemas de gestión de proyectos y mantenimiento de código.</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 "crisis del software": A finales de los años 60 y principios de los 70, la creciente demanda de software y la complejidad de los sistemas llevaron a lo que se conoce como la "crisis del software". Los proyectos se retrasaban, los costos se disparaban y la calidad del software era a menudo deficiente.</a:t>
            </a:r>
          </a:p>
        </p:txBody>
      </p:sp>
    </p:spTree>
    <p:extLst>
      <p:ext uri="{BB962C8B-B14F-4D97-AF65-F5344CB8AC3E}">
        <p14:creationId xmlns:p14="http://schemas.microsoft.com/office/powerpoint/2010/main" val="99898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NACIMIENTO FORMAL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Conferencia de la OTAN de 1968: Este evento marcó un punto de inflexión, ya que se reconoció oficialmente la necesidad de una disciplina de ingeniería para el desarrollo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Metodologías estructuradas: En las décadas de 1970 y 1980, surgieron diversas metodologías estructuradas que buscaban mejorar la calidad y la productividad del desarrollo de software. Estas metodologías se enfocaban en la planificación, el análisis, el diseño y la implementación de sistemas de manera sistemática.</a:t>
            </a:r>
          </a:p>
        </p:txBody>
      </p:sp>
    </p:spTree>
    <p:extLst>
      <p:ext uri="{BB962C8B-B14F-4D97-AF65-F5344CB8AC3E}">
        <p14:creationId xmlns:p14="http://schemas.microsoft.com/office/powerpoint/2010/main" val="306457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PERSONALIDADES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3732601"/>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Margaret Hamilton: Pionera en el desarrollo de software, famosa por su trabajo en el proyecto </a:t>
            </a:r>
            <a:r>
              <a:rPr lang="es-CO" sz="2400" dirty="0" err="1">
                <a:latin typeface="Arial Narrow"/>
                <a:ea typeface="Arial Narrow"/>
                <a:cs typeface="Arial Narrow"/>
                <a:sym typeface="Arial Narrow"/>
              </a:rPr>
              <a:t>Apollo</a:t>
            </a:r>
            <a:r>
              <a:rPr lang="es-CO" sz="2400" dirty="0">
                <a:latin typeface="Arial Narrow"/>
                <a:ea typeface="Arial Narrow"/>
                <a:cs typeface="Arial Narrow"/>
                <a:sym typeface="Arial Narrow"/>
              </a:rPr>
              <a:t> de la NASA.</a:t>
            </a:r>
          </a:p>
          <a:p>
            <a:pPr marL="457200" lvl="0" indent="0" algn="l" rtl="0">
              <a:lnSpc>
                <a:spcPct val="100000"/>
              </a:lnSpc>
              <a:spcBef>
                <a:spcPts val="1000"/>
              </a:spcBef>
              <a:spcAft>
                <a:spcPts val="0"/>
              </a:spcAft>
              <a:buSzPts val="1800"/>
              <a:buNone/>
            </a:pPr>
            <a:r>
              <a:rPr lang="es-CO" sz="2400" dirty="0" err="1">
                <a:latin typeface="Arial Narrow"/>
                <a:ea typeface="Arial Narrow"/>
                <a:cs typeface="Arial Narrow"/>
                <a:sym typeface="Arial Narrow"/>
              </a:rPr>
              <a:t>Edsger</a:t>
            </a:r>
            <a:r>
              <a:rPr lang="es-CO" sz="2400" dirty="0">
                <a:latin typeface="Arial Narrow"/>
                <a:ea typeface="Arial Narrow"/>
                <a:cs typeface="Arial Narrow"/>
                <a:sym typeface="Arial Narrow"/>
              </a:rPr>
              <a:t> Dijkstra: Informático neerlandés que hizo importantes contribuciones a la teoría de la programación y la estructuración de programas.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Friedrich Bauer: Considerado uno de los fundadores de la ingeniería del software.</a:t>
            </a:r>
          </a:p>
        </p:txBody>
      </p:sp>
    </p:spTree>
    <p:extLst>
      <p:ext uri="{BB962C8B-B14F-4D97-AF65-F5344CB8AC3E}">
        <p14:creationId xmlns:p14="http://schemas.microsoft.com/office/powerpoint/2010/main" val="393703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Orientación a objetos: A finales de los 80 y principios de los 90, la programación orientada a objetos se convirtió en un paradigma dominante, cambiando la forma en que se concebían y diseñaban los sistemas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Desarrollo ágil: En las últimas décadas, los métodos ágiles han ganado popularidad, enfatizando la colaboración, la flexibilidad y la entrega incremental de software.</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Ingeniería de software basada en modelos: Esta tendencia busca utilizar modelos formales para representar y analizar sistemas de software, lo que permite una mayor automatización y una mejor comprensión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Cloud </a:t>
            </a:r>
            <a:r>
              <a:rPr lang="es-CO" sz="2400" dirty="0" err="1">
                <a:latin typeface="Arial Narrow"/>
                <a:ea typeface="Arial Narrow"/>
                <a:cs typeface="Arial Narrow"/>
                <a:sym typeface="Arial Narrow"/>
              </a:rPr>
              <a:t>computing</a:t>
            </a:r>
            <a:r>
              <a:rPr lang="es-CO" sz="2400" dirty="0">
                <a:latin typeface="Arial Narrow"/>
                <a:ea typeface="Arial Narrow"/>
                <a:cs typeface="Arial Narrow"/>
                <a:sym typeface="Arial Narrow"/>
              </a:rPr>
              <a:t> y DevOps: La adopción de la nube y las prácticas de DevOps han revolucionado la forma en que se desarrolla, despliega y opera el software.</a:t>
            </a:r>
          </a:p>
        </p:txBody>
      </p:sp>
    </p:spTree>
    <p:extLst>
      <p:ext uri="{BB962C8B-B14F-4D97-AF65-F5344CB8AC3E}">
        <p14:creationId xmlns:p14="http://schemas.microsoft.com/office/powerpoint/2010/main" val="196781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 – SINGLE RESPONSABILITY PRINCIPLE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El Principio de Responsabilidad Única (Single </a:t>
            </a:r>
            <a:r>
              <a:rPr lang="es-CO" sz="2400" dirty="0" err="1">
                <a:latin typeface="Arial Narrow"/>
                <a:ea typeface="Arial Narrow"/>
                <a:cs typeface="Arial Narrow"/>
                <a:sym typeface="Arial Narrow"/>
              </a:rPr>
              <a:t>Responsibility</a:t>
            </a:r>
            <a:r>
              <a:rPr lang="es-CO" sz="2400" dirty="0">
                <a:latin typeface="Arial Narrow"/>
                <a:ea typeface="Arial Narrow"/>
                <a:cs typeface="Arial Narrow"/>
                <a:sym typeface="Arial Narrow"/>
              </a:rPr>
              <a:t> </a:t>
            </a:r>
            <a:r>
              <a:rPr lang="es-CO" sz="2400" dirty="0" err="1">
                <a:latin typeface="Arial Narrow"/>
                <a:ea typeface="Arial Narrow"/>
                <a:cs typeface="Arial Narrow"/>
                <a:sym typeface="Arial Narrow"/>
              </a:rPr>
              <a:t>Principle</a:t>
            </a:r>
            <a:r>
              <a:rPr lang="es-CO" sz="2400" dirty="0">
                <a:latin typeface="Arial Narrow"/>
                <a:ea typeface="Arial Narrow"/>
                <a:cs typeface="Arial Narrow"/>
                <a:sym typeface="Arial Narrow"/>
              </a:rPr>
              <a:t>, SRP), es uno de los pilares fundamentales de la programación orientada a objetos (POO) y de los principios SOLID. Este principio establece que una clase debe tener una única razón para cambiar. En otras palabras, una clase debe tener una sola responsabilidad bien definida</a:t>
            </a:r>
          </a:p>
        </p:txBody>
      </p:sp>
    </p:spTree>
    <p:extLst>
      <p:ext uri="{BB962C8B-B14F-4D97-AF65-F5344CB8AC3E}">
        <p14:creationId xmlns:p14="http://schemas.microsoft.com/office/powerpoint/2010/main" val="341714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Mayor mantenibilidad: Al tener clases con responsabilidades bien delimitadas, es más fácil modificar el código sin afectar otras partes del sistema.</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Menor acoplamiento: Las clases con una sola responsabilidad están menos acopladas entre sí, lo que reduce la propagación de cambios.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Código más limpio y legible: Al tener clases con responsabilidades claras, el código es más fácil de entender y de mantener.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Facilita la reutilización: Clases con responsabilidades específicas son más fáciles de reutilizar en diferentes partes de la aplicación.</a:t>
            </a:r>
          </a:p>
        </p:txBody>
      </p:sp>
    </p:spTree>
    <p:extLst>
      <p:ext uri="{BB962C8B-B14F-4D97-AF65-F5344CB8AC3E}">
        <p14:creationId xmlns:p14="http://schemas.microsoft.com/office/powerpoint/2010/main" val="425172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Identificar responsabilidades: Analiza las tareas que realiza una clase y agrupa las que están relacionadas.</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Crear nuevas clases: Si una clase tiene múltiples responsabilidades, divídela en varias clases más pequeñas, cada una con una única responsabilidad.</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Nombrar las clases adecuadamente: Los nombres de las clases deben reflejar claramente su responsabilidad.</a:t>
            </a:r>
          </a:p>
        </p:txBody>
      </p:sp>
    </p:spTree>
    <p:extLst>
      <p:ext uri="{BB962C8B-B14F-4D97-AF65-F5344CB8AC3E}">
        <p14:creationId xmlns:p14="http://schemas.microsoft.com/office/powerpoint/2010/main" val="282775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a:p>
            <a:pPr marL="800100">
              <a:lnSpc>
                <a:spcPct val="100000"/>
              </a:lnSpc>
            </a:pP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93427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a:p>
            <a:pPr marL="800100">
              <a:lnSpc>
                <a:spcPct val="100000"/>
              </a:lnSpc>
            </a:pP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296169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INGENIERIA DEL SOFTWARE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SRP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000" dirty="0">
                <a:solidFill>
                  <a:schemeClr val="tx1"/>
                </a:solidFill>
                <a:latin typeface="Arial Narrow"/>
                <a:ea typeface="Arial Narrow"/>
                <a:cs typeface="Arial Narrow"/>
                <a:sym typeface="Arial Narrow"/>
              </a:rPr>
              <a:t>Imagina una clase llamada Usuario que tiene métodos para:</a:t>
            </a:r>
          </a:p>
          <a:p>
            <a:pPr marL="800100">
              <a:lnSpc>
                <a:spcPct val="100000"/>
              </a:lnSpc>
            </a:pPr>
            <a:r>
              <a:rPr lang="es-CO" sz="2000" dirty="0">
                <a:solidFill>
                  <a:schemeClr val="tx1"/>
                </a:solidFill>
                <a:latin typeface="Arial Narrow"/>
                <a:ea typeface="Arial Narrow"/>
                <a:cs typeface="Arial Narrow"/>
                <a:sym typeface="Arial Narrow"/>
              </a:rPr>
              <a:t>Obtener información del usuario.</a:t>
            </a:r>
          </a:p>
          <a:p>
            <a:pPr marL="800100">
              <a:lnSpc>
                <a:spcPct val="100000"/>
              </a:lnSpc>
            </a:pPr>
            <a:r>
              <a:rPr lang="es-CO" sz="2000" dirty="0">
                <a:solidFill>
                  <a:schemeClr val="tx1"/>
                </a:solidFill>
                <a:latin typeface="Arial Narrow"/>
                <a:ea typeface="Arial Narrow"/>
                <a:cs typeface="Arial Narrow"/>
                <a:sym typeface="Arial Narrow"/>
              </a:rPr>
              <a:t>Enviar correos electrónicos.</a:t>
            </a:r>
          </a:p>
          <a:p>
            <a:pPr marL="800100">
              <a:lnSpc>
                <a:spcPct val="100000"/>
              </a:lnSpc>
            </a:pPr>
            <a:r>
              <a:rPr lang="es-CO" sz="2000" dirty="0">
                <a:solidFill>
                  <a:schemeClr val="tx1"/>
                </a:solidFill>
                <a:latin typeface="Arial Narrow"/>
                <a:ea typeface="Arial Narrow"/>
                <a:cs typeface="Arial Narrow"/>
                <a:sym typeface="Arial Narrow"/>
              </a:rPr>
              <a:t>Validar contraseñas.</a:t>
            </a:r>
          </a:p>
          <a:p>
            <a:pPr marL="800100">
              <a:lnSpc>
                <a:spcPct val="100000"/>
              </a:lnSpc>
            </a:pPr>
            <a:r>
              <a:rPr lang="es-CO" sz="2000" dirty="0">
                <a:solidFill>
                  <a:schemeClr val="tx1"/>
                </a:solidFill>
                <a:latin typeface="Arial Narrow"/>
                <a:ea typeface="Arial Narrow"/>
                <a:cs typeface="Arial Narrow"/>
                <a:sym typeface="Arial Narrow"/>
              </a:rPr>
              <a:t>Calcular el salario.</a:t>
            </a:r>
          </a:p>
          <a:p>
            <a:pPr indent="0">
              <a:lnSpc>
                <a:spcPct val="100000"/>
              </a:lnSpc>
              <a:buNone/>
            </a:pPr>
            <a:r>
              <a:rPr lang="es-CO" sz="2000" dirty="0">
                <a:solidFill>
                  <a:schemeClr val="tx1"/>
                </a:solidFill>
                <a:latin typeface="Arial Narrow"/>
                <a:ea typeface="Arial Narrow"/>
                <a:cs typeface="Arial Narrow"/>
                <a:sym typeface="Arial Narrow"/>
              </a:rPr>
              <a:t>Esta clase tiene múltiples responsabilidades y viola el SRP. Para solucionarlo, podemos crear las siguientes clases:</a:t>
            </a:r>
          </a:p>
          <a:p>
            <a:pPr marL="800100">
              <a:lnSpc>
                <a:spcPct val="100000"/>
              </a:lnSpc>
            </a:pPr>
            <a:r>
              <a:rPr lang="es-CO" sz="2000" dirty="0">
                <a:solidFill>
                  <a:schemeClr val="tx1"/>
                </a:solidFill>
                <a:latin typeface="Arial Narrow"/>
                <a:ea typeface="Arial Narrow"/>
                <a:cs typeface="Arial Narrow"/>
                <a:sym typeface="Arial Narrow"/>
              </a:rPr>
              <a:t>Usuario: Se encarga de almacenar y proporcionar información del usuario.</a:t>
            </a:r>
          </a:p>
          <a:p>
            <a:pPr marL="800100">
              <a:lnSpc>
                <a:spcPct val="100000"/>
              </a:lnSpc>
            </a:pPr>
            <a:r>
              <a:rPr lang="es-CO" sz="2000" dirty="0" err="1">
                <a:solidFill>
                  <a:schemeClr val="tx1"/>
                </a:solidFill>
                <a:latin typeface="Arial Narrow"/>
                <a:ea typeface="Arial Narrow"/>
                <a:cs typeface="Arial Narrow"/>
                <a:sym typeface="Arial Narrow"/>
              </a:rPr>
              <a:t>ServicioCorreo</a:t>
            </a:r>
            <a:r>
              <a:rPr lang="es-CO" sz="2000" dirty="0">
                <a:solidFill>
                  <a:schemeClr val="tx1"/>
                </a:solidFill>
                <a:latin typeface="Arial Narrow"/>
                <a:ea typeface="Arial Narrow"/>
                <a:cs typeface="Arial Narrow"/>
                <a:sym typeface="Arial Narrow"/>
              </a:rPr>
              <a:t>: Se encarga de enviar correos electrónicos.</a:t>
            </a:r>
          </a:p>
          <a:p>
            <a:pPr marL="800100">
              <a:lnSpc>
                <a:spcPct val="100000"/>
              </a:lnSpc>
            </a:pPr>
            <a:r>
              <a:rPr lang="es-CO" sz="2000" dirty="0" err="1">
                <a:solidFill>
                  <a:schemeClr val="tx1"/>
                </a:solidFill>
                <a:latin typeface="Arial Narrow"/>
                <a:ea typeface="Arial Narrow"/>
                <a:cs typeface="Arial Narrow"/>
                <a:sym typeface="Arial Narrow"/>
              </a:rPr>
              <a:t>ValidarContraseña</a:t>
            </a:r>
            <a:r>
              <a:rPr lang="es-CO" sz="2000" dirty="0">
                <a:solidFill>
                  <a:schemeClr val="tx1"/>
                </a:solidFill>
                <a:latin typeface="Arial Narrow"/>
                <a:ea typeface="Arial Narrow"/>
                <a:cs typeface="Arial Narrow"/>
                <a:sym typeface="Arial Narrow"/>
              </a:rPr>
              <a:t>: Se encarga de la validación de contraseñas.</a:t>
            </a:r>
          </a:p>
          <a:p>
            <a:pPr marL="800100">
              <a:lnSpc>
                <a:spcPct val="100000"/>
              </a:lnSpc>
            </a:pPr>
            <a:r>
              <a:rPr lang="es-CO" sz="2000" dirty="0" err="1">
                <a:solidFill>
                  <a:schemeClr val="tx1"/>
                </a:solidFill>
                <a:latin typeface="Arial Narrow"/>
                <a:ea typeface="Arial Narrow"/>
                <a:cs typeface="Arial Narrow"/>
                <a:sym typeface="Arial Narrow"/>
              </a:rPr>
              <a:t>CalcularSalario</a:t>
            </a:r>
            <a:r>
              <a:rPr lang="es-CO" sz="2000" dirty="0">
                <a:solidFill>
                  <a:schemeClr val="tx1"/>
                </a:solidFill>
                <a:latin typeface="Arial Narrow"/>
                <a:ea typeface="Arial Narrow"/>
                <a:cs typeface="Arial Narrow"/>
                <a:sym typeface="Arial Narrow"/>
              </a:rPr>
              <a:t>: Se encarga de los cálculos del salario.</a:t>
            </a:r>
          </a:p>
          <a:p>
            <a:pPr marL="800100">
              <a:lnSpc>
                <a:spcPct val="100000"/>
              </a:lnSpc>
            </a:pP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404682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Open/</a:t>
            </a:r>
            <a:r>
              <a:rPr lang="es-CO" sz="3000" dirty="0" err="1">
                <a:solidFill>
                  <a:srgbClr val="757070"/>
                </a:solidFill>
                <a:latin typeface="Trebuchet MS"/>
                <a:ea typeface="Trebuchet MS"/>
                <a:cs typeface="Trebuchet MS"/>
                <a:sym typeface="Trebuchet MS"/>
              </a:rPr>
              <a:t>Closed</a:t>
            </a:r>
            <a:r>
              <a:rPr lang="es-CO" sz="3000" dirty="0">
                <a:solidFill>
                  <a:srgbClr val="757070"/>
                </a:solidFill>
                <a:latin typeface="Trebuchet MS"/>
                <a:ea typeface="Trebuchet MS"/>
                <a:cs typeface="Trebuchet MS"/>
                <a:sym typeface="Trebuchet MS"/>
              </a:rPr>
              <a:t> </a:t>
            </a:r>
            <a:r>
              <a:rPr lang="es-CO" sz="3000" dirty="0" err="1">
                <a:solidFill>
                  <a:srgbClr val="757070"/>
                </a:solidFill>
                <a:latin typeface="Trebuchet MS"/>
                <a:ea typeface="Trebuchet MS"/>
                <a:cs typeface="Trebuchet MS"/>
                <a:sym typeface="Trebuchet MS"/>
              </a:rPr>
              <a:t>Principle</a:t>
            </a:r>
            <a:r>
              <a:rPr lang="es-CO" sz="3000" dirty="0">
                <a:solidFill>
                  <a:srgbClr val="757070"/>
                </a:solidFill>
                <a:latin typeface="Trebuchet MS"/>
                <a:ea typeface="Trebuchet MS"/>
                <a:cs typeface="Trebuchet MS"/>
                <a:sym typeface="Trebuchet MS"/>
              </a:rPr>
              <a:t>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Apertura/Cierre (OCP) es otro pilar fundamental de la programación orientada a objetos (POO). Este principio establece que las entidades de software (clases, módulos, funciones, etc.) deben estar:</a:t>
            </a:r>
          </a:p>
          <a:p>
            <a:pPr marL="800100">
              <a:lnSpc>
                <a:spcPct val="100000"/>
              </a:lnSpc>
            </a:pPr>
            <a:r>
              <a:rPr lang="es-CO" sz="2400" dirty="0">
                <a:latin typeface="Arial Narrow"/>
                <a:ea typeface="Arial Narrow"/>
                <a:cs typeface="Arial Narrow"/>
                <a:sym typeface="Arial Narrow"/>
              </a:rPr>
              <a:t>Abiertas a la extensión: Es decir, se debe poder añadir nuevas funcionalidades o comportamientos sin modificar el código existente.</a:t>
            </a:r>
          </a:p>
          <a:p>
            <a:pPr marL="800100">
              <a:lnSpc>
                <a:spcPct val="100000"/>
              </a:lnSpc>
            </a:pPr>
            <a:r>
              <a:rPr lang="es-CO" sz="2400" dirty="0">
                <a:latin typeface="Arial Narrow"/>
                <a:ea typeface="Arial Narrow"/>
                <a:cs typeface="Arial Narrow"/>
                <a:sym typeface="Arial Narrow"/>
              </a:rPr>
              <a:t>Cerradas a la modificación: Una vez que una entidad ha sido implementada, no debería ser modificada para adaptarse a nuevos requerimientos.</a:t>
            </a:r>
          </a:p>
        </p:txBody>
      </p:sp>
    </p:spTree>
    <p:extLst>
      <p:ext uri="{BB962C8B-B14F-4D97-AF65-F5344CB8AC3E}">
        <p14:creationId xmlns:p14="http://schemas.microsoft.com/office/powerpoint/2010/main" val="3918964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Mayor estabilidad: Al evitar modificar código existente, se reduce el riesgo de introducir nuevos errores.</a:t>
            </a:r>
          </a:p>
          <a:p>
            <a:pPr marL="800100">
              <a:lnSpc>
                <a:spcPct val="100000"/>
              </a:lnSpc>
            </a:pPr>
            <a:r>
              <a:rPr lang="es-CO" sz="2400" dirty="0">
                <a:latin typeface="Arial Narrow"/>
                <a:ea typeface="Arial Narrow"/>
                <a:cs typeface="Arial Narrow"/>
                <a:sym typeface="Arial Narrow"/>
              </a:rPr>
              <a:t>Menor mantenimiento: Al añadir nuevas funcionalidades a través de extensiones, se simplifica el proceso de mantenimiento.</a:t>
            </a:r>
          </a:p>
          <a:p>
            <a:pPr marL="800100">
              <a:lnSpc>
                <a:spcPct val="100000"/>
              </a:lnSpc>
            </a:pPr>
            <a:r>
              <a:rPr lang="es-CO" sz="2400" dirty="0">
                <a:latin typeface="Arial Narrow"/>
                <a:ea typeface="Arial Narrow"/>
                <a:cs typeface="Arial Narrow"/>
                <a:sym typeface="Arial Narrow"/>
              </a:rPr>
              <a:t>Mejor reutilización: Las entidades que cumplen con el OCP son más fáciles de reutilizar en diferentes contextos.</a:t>
            </a:r>
          </a:p>
        </p:txBody>
      </p:sp>
    </p:spTree>
    <p:extLst>
      <p:ext uri="{BB962C8B-B14F-4D97-AF65-F5344CB8AC3E}">
        <p14:creationId xmlns:p14="http://schemas.microsoft.com/office/powerpoint/2010/main" val="140590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Para aplicar el OCP, se suelen utilizar técnicas como:</a:t>
            </a:r>
          </a:p>
          <a:p>
            <a:pPr marL="800100">
              <a:lnSpc>
                <a:spcPct val="100000"/>
              </a:lnSpc>
            </a:pPr>
            <a:r>
              <a:rPr lang="es-CO" sz="2400" dirty="0">
                <a:latin typeface="Arial Narrow"/>
                <a:ea typeface="Arial Narrow"/>
                <a:cs typeface="Arial Narrow"/>
                <a:sym typeface="Arial Narrow"/>
              </a:rPr>
              <a:t>Abstracción: Se definen interfaces o clases abstractas que capturan la esencia de una funcionalidad.</a:t>
            </a:r>
          </a:p>
          <a:p>
            <a:pPr marL="800100">
              <a:lnSpc>
                <a:spcPct val="100000"/>
              </a:lnSpc>
            </a:pPr>
            <a:r>
              <a:rPr lang="es-CO" sz="2400" dirty="0">
                <a:latin typeface="Arial Narrow"/>
                <a:ea typeface="Arial Narrow"/>
                <a:cs typeface="Arial Narrow"/>
                <a:sym typeface="Arial Narrow"/>
              </a:rPr>
              <a:t>Herencia: Se crean clases concretas que heredan de las abstracciones y proporcionan implementaciones específicas.</a:t>
            </a:r>
          </a:p>
          <a:p>
            <a:pPr marL="800100">
              <a:lnSpc>
                <a:spcPct val="100000"/>
              </a:lnSpc>
            </a:pPr>
            <a:r>
              <a:rPr lang="es-CO" sz="2400" dirty="0">
                <a:latin typeface="Arial Narrow"/>
                <a:ea typeface="Arial Narrow"/>
                <a:cs typeface="Arial Narrow"/>
                <a:sym typeface="Arial Narrow"/>
              </a:rPr>
              <a:t>Composición: Se utilizan objetos de otras clases para agregar nuevas funcionalidades.</a:t>
            </a:r>
          </a:p>
        </p:txBody>
      </p:sp>
    </p:spTree>
    <p:extLst>
      <p:ext uri="{BB962C8B-B14F-4D97-AF65-F5344CB8AC3E}">
        <p14:creationId xmlns:p14="http://schemas.microsoft.com/office/powerpoint/2010/main" val="207283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3BED520-5014-D1AB-540F-202B14CF06AC}"/>
              </a:ext>
            </a:extLst>
          </p:cNvPr>
          <p:cNvPicPr>
            <a:picLocks noChangeAspect="1"/>
          </p:cNvPicPr>
          <p:nvPr/>
        </p:nvPicPr>
        <p:blipFill>
          <a:blip r:embed="rId3"/>
          <a:stretch>
            <a:fillRect/>
          </a:stretch>
        </p:blipFill>
        <p:spPr>
          <a:xfrm>
            <a:off x="632450" y="2202561"/>
            <a:ext cx="5276850" cy="2800350"/>
          </a:xfrm>
          <a:prstGeom prst="rect">
            <a:avLst/>
          </a:prstGeom>
        </p:spPr>
      </p:pic>
      <p:pic>
        <p:nvPicPr>
          <p:cNvPr id="6" name="Imagen 5">
            <a:extLst>
              <a:ext uri="{FF2B5EF4-FFF2-40B4-BE49-F238E27FC236}">
                <a16:creationId xmlns:a16="http://schemas.microsoft.com/office/drawing/2014/main" id="{CECF2755-376A-F8EB-16C2-FFE7A863F053}"/>
              </a:ext>
            </a:extLst>
          </p:cNvPr>
          <p:cNvPicPr>
            <a:picLocks noChangeAspect="1"/>
          </p:cNvPicPr>
          <p:nvPr/>
        </p:nvPicPr>
        <p:blipFill>
          <a:blip r:embed="rId4"/>
          <a:stretch>
            <a:fillRect/>
          </a:stretch>
        </p:blipFill>
        <p:spPr>
          <a:xfrm>
            <a:off x="7027927" y="1993391"/>
            <a:ext cx="4120123" cy="3764661"/>
          </a:xfrm>
          <a:prstGeom prst="rect">
            <a:avLst/>
          </a:prstGeom>
        </p:spPr>
      </p:pic>
    </p:spTree>
    <p:extLst>
      <p:ext uri="{BB962C8B-B14F-4D97-AF65-F5344CB8AC3E}">
        <p14:creationId xmlns:p14="http://schemas.microsoft.com/office/powerpoint/2010/main" val="3827968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208282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EL OCP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flexible y adaptable: Al estar abierto a extensiones, el código se puede adaptar a nuevos requerimientos sin necesidad de realizar grandes cambios.</a:t>
            </a:r>
          </a:p>
          <a:p>
            <a:pPr marL="800100">
              <a:lnSpc>
                <a:spcPct val="100000"/>
              </a:lnSpc>
            </a:pPr>
            <a:r>
              <a:rPr lang="es-CO" sz="2400" dirty="0">
                <a:latin typeface="Arial Narrow"/>
                <a:ea typeface="Arial Narrow"/>
                <a:cs typeface="Arial Narrow"/>
                <a:sym typeface="Arial Narrow"/>
              </a:rPr>
              <a:t>Mejor colaboración: Al reducir el impacto de los cambios, se facilita la colaboración entre desarrolladores.</a:t>
            </a:r>
          </a:p>
          <a:p>
            <a:pPr marL="800100">
              <a:lnSpc>
                <a:spcPct val="100000"/>
              </a:lnSpc>
            </a:pPr>
            <a:r>
              <a:rPr lang="es-CO" sz="2400" dirty="0">
                <a:latin typeface="Arial Narrow"/>
                <a:ea typeface="Arial Narrow"/>
                <a:cs typeface="Arial Narrow"/>
                <a:sym typeface="Arial Narrow"/>
              </a:rPr>
              <a:t>Mayor calidad del software: El OCP contribuye a crear software más robusto y confiable.</a:t>
            </a:r>
          </a:p>
        </p:txBody>
      </p:sp>
    </p:spTree>
    <p:extLst>
      <p:ext uri="{BB962C8B-B14F-4D97-AF65-F5344CB8AC3E}">
        <p14:creationId xmlns:p14="http://schemas.microsoft.com/office/powerpoint/2010/main" val="446975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LISKOV SUBSTITUTION PRINCIPLE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Sustitución de </a:t>
            </a:r>
            <a:r>
              <a:rPr lang="es-CO" sz="2400" dirty="0" err="1">
                <a:latin typeface="Arial Narrow"/>
                <a:ea typeface="Arial Narrow"/>
                <a:cs typeface="Arial Narrow"/>
                <a:sym typeface="Arial Narrow"/>
              </a:rPr>
              <a:t>Liskov</a:t>
            </a:r>
            <a:r>
              <a:rPr lang="es-CO" sz="2400" dirty="0">
                <a:latin typeface="Arial Narrow"/>
                <a:ea typeface="Arial Narrow"/>
                <a:cs typeface="Arial Narrow"/>
                <a:sym typeface="Arial Narrow"/>
              </a:rPr>
              <a:t> (LSP) es uno de los cinco principios SOLID de la programación orientada a objetos. Establece que si S es un subtipo de T, entonces los objetos de tipo T pueden ser reemplazados por objetos de tipo S (subtipos) sin que se altere la corrección de el programa. En otras palabras, una subclase debe ser utilizable en cualquier lugar donde se espera la clase base sin que se produzcan errores inesperados.</a:t>
            </a:r>
          </a:p>
        </p:txBody>
      </p:sp>
    </p:spTree>
    <p:extLst>
      <p:ext uri="{BB962C8B-B14F-4D97-AF65-F5344CB8AC3E}">
        <p14:creationId xmlns:p14="http://schemas.microsoft.com/office/powerpoint/2010/main" val="175238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Herencia correcta: El LSP garantiza que la herencia se utilice de manera adecuada, asegurando que las subclases sean verdaderamente extensiones de sus superclases.</a:t>
            </a:r>
          </a:p>
          <a:p>
            <a:pPr marL="800100">
              <a:lnSpc>
                <a:spcPct val="100000"/>
              </a:lnSpc>
            </a:pPr>
            <a:r>
              <a:rPr lang="es-CO" sz="2400" dirty="0">
                <a:latin typeface="Arial Narrow"/>
                <a:ea typeface="Arial Narrow"/>
                <a:cs typeface="Arial Narrow"/>
                <a:sym typeface="Arial Narrow"/>
              </a:rPr>
              <a:t>Mayor robustez: Al cumplir con el LSP, se reduce la probabilidad de errores en tiempo de ejecución relacionados con la sustitución de objetos.</a:t>
            </a:r>
          </a:p>
          <a:p>
            <a:pPr marL="800100">
              <a:lnSpc>
                <a:spcPct val="100000"/>
              </a:lnSpc>
            </a:pPr>
            <a:r>
              <a:rPr lang="es-CO" sz="2400" dirty="0">
                <a:latin typeface="Arial Narrow"/>
                <a:ea typeface="Arial Narrow"/>
                <a:cs typeface="Arial Narrow"/>
                <a:sym typeface="Arial Narrow"/>
              </a:rPr>
              <a:t>Facilita el mantenimiento: Un código que adhiere al LSP es más fácil de mantener y extender, ya que las subclases pueden ser utilizadas de forma intercambiable.</a:t>
            </a:r>
          </a:p>
        </p:txBody>
      </p:sp>
    </p:spTree>
    <p:extLst>
      <p:ext uri="{BB962C8B-B14F-4D97-AF65-F5344CB8AC3E}">
        <p14:creationId xmlns:p14="http://schemas.microsoft.com/office/powerpoint/2010/main" val="622985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CUMPLIR CON EL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Precondiciones: Asegúrate de que las precondiciones de los métodos en la subclase sean al menos tan débiles como las de la superclase.</a:t>
            </a:r>
          </a:p>
          <a:p>
            <a:pPr marL="800100">
              <a:lnSpc>
                <a:spcPct val="100000"/>
              </a:lnSpc>
            </a:pPr>
            <a:r>
              <a:rPr lang="es-CO" sz="2400" dirty="0">
                <a:latin typeface="Arial Narrow"/>
                <a:ea typeface="Arial Narrow"/>
                <a:cs typeface="Arial Narrow"/>
                <a:sym typeface="Arial Narrow"/>
              </a:rPr>
              <a:t>Postcondiciones: Las postcondiciones de los métodos en la subclase deben ser al menos tan fuertes como las de la superclase.</a:t>
            </a:r>
          </a:p>
          <a:p>
            <a:pPr marL="800100">
              <a:lnSpc>
                <a:spcPct val="100000"/>
              </a:lnSpc>
            </a:pPr>
            <a:r>
              <a:rPr lang="es-CO" sz="2400" dirty="0">
                <a:latin typeface="Arial Narrow"/>
                <a:ea typeface="Arial Narrow"/>
                <a:cs typeface="Arial Narrow"/>
                <a:sym typeface="Arial Narrow"/>
              </a:rPr>
              <a:t>Invariantes: Los invariantes de la clase deben mantenerse en todas las subclases.</a:t>
            </a:r>
          </a:p>
          <a:p>
            <a:pPr marL="800100">
              <a:lnSpc>
                <a:spcPct val="100000"/>
              </a:lnSpc>
            </a:pPr>
            <a:r>
              <a:rPr lang="es-CO" sz="2400" dirty="0">
                <a:latin typeface="Arial Narrow"/>
                <a:ea typeface="Arial Narrow"/>
                <a:cs typeface="Arial Narrow"/>
                <a:sym typeface="Arial Narrow"/>
              </a:rPr>
              <a:t>Tipos de retorno: El tipo de retorno de un método en la subclase debe ser compatible con el tipo de retorno del método correspondiente en la superclase.</a:t>
            </a:r>
          </a:p>
        </p:txBody>
      </p:sp>
    </p:spTree>
    <p:extLst>
      <p:ext uri="{BB962C8B-B14F-4D97-AF65-F5344CB8AC3E}">
        <p14:creationId xmlns:p14="http://schemas.microsoft.com/office/powerpoint/2010/main" val="204286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165451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PRESENTACIONES</a:t>
            </a:r>
            <a:br>
              <a:rPr lang="es-CO" b="1" dirty="0">
                <a:solidFill>
                  <a:schemeClr val="lt1"/>
                </a:solidFill>
                <a:latin typeface="Trebuchet MS"/>
                <a:ea typeface="Trebuchet MS"/>
                <a:cs typeface="Trebuchet MS"/>
                <a:sym typeface="Trebuchet MS"/>
              </a:rPr>
            </a:br>
            <a:r>
              <a:rPr lang="es-CO" b="1" dirty="0">
                <a:solidFill>
                  <a:schemeClr val="lt1"/>
                </a:solidFill>
                <a:latin typeface="Trebuchet MS"/>
                <a:ea typeface="Trebuchet MS"/>
                <a:cs typeface="Trebuchet MS"/>
                <a:sym typeface="Trebuchet MS"/>
              </a:rPr>
              <a:t>Y OPINIONES DEL CURSO</a:t>
            </a:r>
            <a:endParaRPr sz="2800" dirty="0">
              <a:solidFill>
                <a:schemeClr val="lt1"/>
              </a:solidFill>
            </a:endParaRPr>
          </a:p>
        </p:txBody>
      </p:sp>
    </p:spTree>
    <p:extLst>
      <p:ext uri="{BB962C8B-B14F-4D97-AF65-F5344CB8AC3E}">
        <p14:creationId xmlns:p14="http://schemas.microsoft.com/office/powerpoint/2010/main" val="2411572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23368B3E-F912-DE01-958F-AB5C71A2A020}"/>
              </a:ext>
            </a:extLst>
          </p:cNvPr>
          <p:cNvPicPr>
            <a:picLocks noChangeAspect="1"/>
          </p:cNvPicPr>
          <p:nvPr/>
        </p:nvPicPr>
        <p:blipFill>
          <a:blip r:embed="rId3"/>
          <a:stretch>
            <a:fillRect/>
          </a:stretch>
        </p:blipFill>
        <p:spPr>
          <a:xfrm>
            <a:off x="735650" y="1752785"/>
            <a:ext cx="4164521" cy="4919668"/>
          </a:xfrm>
          <a:prstGeom prst="rect">
            <a:avLst/>
          </a:prstGeom>
        </p:spPr>
      </p:pic>
      <p:sp>
        <p:nvSpPr>
          <p:cNvPr id="7" name="Google Shape;104;p2">
            <a:extLst>
              <a:ext uri="{FF2B5EF4-FFF2-40B4-BE49-F238E27FC236}">
                <a16:creationId xmlns:a16="http://schemas.microsoft.com/office/drawing/2014/main" id="{CB74C6AF-5CC2-690A-12F6-8F3D12245222}"/>
              </a:ext>
            </a:extLst>
          </p:cNvPr>
          <p:cNvSpPr txBox="1">
            <a:spLocks noGrp="1"/>
          </p:cNvSpPr>
          <p:nvPr>
            <p:ph type="body" idx="1"/>
          </p:nvPr>
        </p:nvSpPr>
        <p:spPr>
          <a:xfrm>
            <a:off x="4978446" y="1623798"/>
            <a:ext cx="6360114" cy="49196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Jerarquía de clases: Tenemos una clase base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y una subclase Cuadrado. Un cuadrado es un tipo especial de rectángulo donde el ancho y el alto son iguales.</a:t>
            </a:r>
          </a:p>
          <a:p>
            <a:pPr indent="0">
              <a:lnSpc>
                <a:spcPct val="100000"/>
              </a:lnSpc>
              <a:buNone/>
            </a:pPr>
            <a:r>
              <a:rPr lang="es-CO" sz="1800" dirty="0">
                <a:latin typeface="Arial Narrow"/>
                <a:ea typeface="Arial Narrow"/>
                <a:cs typeface="Arial Narrow"/>
                <a:sym typeface="Arial Narrow"/>
              </a:rPr>
              <a:t>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Tanto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como Cuadrado tienen un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que calcula el área de la figura.</a:t>
            </a:r>
          </a:p>
          <a:p>
            <a:pPr indent="0">
              <a:lnSpc>
                <a:spcPct val="100000"/>
              </a:lnSpc>
              <a:buNone/>
            </a:pPr>
            <a:r>
              <a:rPr lang="es-CO" sz="1800" dirty="0">
                <a:latin typeface="Arial Narrow"/>
                <a:ea typeface="Arial Narrow"/>
                <a:cs typeface="Arial Narrow"/>
                <a:sym typeface="Arial Narrow"/>
              </a:rPr>
              <a:t>LSP en acción: La clave está en que podemos pasar un objeto de tipo Cuadrado a un método que espera un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Esto funciona porque un cuadrado es un rectángulo, y el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de Cuadrado no introduce ningún comportamiento inesperado.</a:t>
            </a:r>
          </a:p>
          <a:p>
            <a:pPr indent="0">
              <a:lnSpc>
                <a:spcPct val="100000"/>
              </a:lnSpc>
              <a:buNone/>
            </a:pPr>
            <a:r>
              <a:rPr lang="es-CO" sz="1800" dirty="0">
                <a:latin typeface="Arial Narrow"/>
                <a:ea typeface="Arial Narrow"/>
                <a:cs typeface="Arial Narrow"/>
                <a:sym typeface="Arial Narrow"/>
              </a:rPr>
              <a:t>No violar el LSP: Si intentáramos modificar el método </a:t>
            </a:r>
            <a:r>
              <a:rPr lang="es-CO" sz="1800" dirty="0" err="1">
                <a:latin typeface="Arial Narrow"/>
                <a:ea typeface="Arial Narrow"/>
                <a:cs typeface="Arial Narrow"/>
                <a:sym typeface="Arial Narrow"/>
              </a:rPr>
              <a:t>calcularArea</a:t>
            </a:r>
            <a:r>
              <a:rPr lang="es-CO" sz="1800" dirty="0">
                <a:latin typeface="Arial Narrow"/>
                <a:ea typeface="Arial Narrow"/>
                <a:cs typeface="Arial Narrow"/>
                <a:sym typeface="Arial Narrow"/>
              </a:rPr>
              <a:t>() en Cuadrado para que solo use el lado (en lugar de ancho y alto), estaríamos violando el LSP. Esto se debe a que un Cuadrado ya no sería completamente sustituible por un </a:t>
            </a:r>
            <a:r>
              <a:rPr lang="es-CO" sz="1800" dirty="0" err="1">
                <a:latin typeface="Arial Narrow"/>
                <a:ea typeface="Arial Narrow"/>
                <a:cs typeface="Arial Narrow"/>
                <a:sym typeface="Arial Narrow"/>
              </a:rPr>
              <a:t>Rectangle</a:t>
            </a:r>
            <a:r>
              <a:rPr lang="es-CO" sz="1800" dirty="0">
                <a:latin typeface="Arial Narrow"/>
                <a:ea typeface="Arial Narrow"/>
                <a:cs typeface="Arial Narrow"/>
                <a:sym typeface="Arial Narrow"/>
              </a:rPr>
              <a:t> en todas las situaciones.</a:t>
            </a:r>
          </a:p>
        </p:txBody>
      </p:sp>
    </p:spTree>
    <p:extLst>
      <p:ext uri="{BB962C8B-B14F-4D97-AF65-F5344CB8AC3E}">
        <p14:creationId xmlns:p14="http://schemas.microsoft.com/office/powerpoint/2010/main" val="4245800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INTERFACE SEGREGATION PRINCIPLE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Segregación de Interfaz (ISP) es uno de los principios SOLID en la programación orientada a objetos. Establece que muchas interfaces específicas (clientes) no deberían verse obligadas a depender de métodos que no usan. En otras palabras, las interfaces deben ser lo más específicas posibles, evitando así acoplar a los clientes a funcionalidades que no necesitan.</a:t>
            </a:r>
          </a:p>
        </p:txBody>
      </p:sp>
    </p:spTree>
    <p:extLst>
      <p:ext uri="{BB962C8B-B14F-4D97-AF65-F5344CB8AC3E}">
        <p14:creationId xmlns:p14="http://schemas.microsoft.com/office/powerpoint/2010/main" val="2462781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77846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Menor acoplamiento: Al crear interfaces más específicas, se reduce la dependencia entre clases, lo que facilita los cambios y la evolución del sistema.</a:t>
            </a:r>
          </a:p>
          <a:p>
            <a:pPr marL="800100">
              <a:lnSpc>
                <a:spcPct val="100000"/>
              </a:lnSpc>
            </a:pPr>
            <a:r>
              <a:rPr lang="es-CO" sz="2400" dirty="0">
                <a:latin typeface="Arial Narrow"/>
                <a:ea typeface="Arial Narrow"/>
                <a:cs typeface="Arial Narrow"/>
                <a:sym typeface="Arial Narrow"/>
              </a:rPr>
              <a:t>Mayor cohesión: Las interfaces se vuelven más cohesivas, ya que cada una se enfoca en un conjunto específico de responsabilidades.</a:t>
            </a:r>
          </a:p>
          <a:p>
            <a:pPr marL="800100">
              <a:lnSpc>
                <a:spcPct val="100000"/>
              </a:lnSpc>
            </a:pPr>
            <a:r>
              <a:rPr lang="es-CO" sz="2400" dirty="0">
                <a:latin typeface="Arial Narrow"/>
                <a:ea typeface="Arial Narrow"/>
                <a:cs typeface="Arial Narrow"/>
                <a:sym typeface="Arial Narrow"/>
              </a:rPr>
              <a:t>Mejor reutilización: Las interfaces más pequeñas son más fáciles de reutilizar en diferentes contextos.</a:t>
            </a:r>
          </a:p>
          <a:p>
            <a:pPr marL="800100">
              <a:lnSpc>
                <a:spcPct val="100000"/>
              </a:lnSpc>
            </a:pPr>
            <a:r>
              <a:rPr lang="es-CO" sz="2400" dirty="0">
                <a:latin typeface="Arial Narrow"/>
                <a:ea typeface="Arial Narrow"/>
                <a:cs typeface="Arial Narrow"/>
                <a:sym typeface="Arial Narrow"/>
              </a:rPr>
              <a:t>Facilita las pruebas: Al tener interfaces más simples, es más sencillo escribir pruebas unitarias.</a:t>
            </a:r>
          </a:p>
        </p:txBody>
      </p:sp>
    </p:spTree>
    <p:extLst>
      <p:ext uri="{BB962C8B-B14F-4D97-AF65-F5344CB8AC3E}">
        <p14:creationId xmlns:p14="http://schemas.microsoft.com/office/powerpoint/2010/main" val="356985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 PUEDE ROMPER EL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Se viola el ISP cuando una interfaz define métodos que no son necesarios para todos los clientes que la implementan. Esto crea una "interfaz gorda" que obliga a las clases a implementar métodos que no utilizan, lo que aumenta el acoplamiento y dificulta la reutilización.</a:t>
            </a:r>
          </a:p>
        </p:txBody>
      </p:sp>
    </p:spTree>
    <p:extLst>
      <p:ext uri="{BB962C8B-B14F-4D97-AF65-F5344CB8AC3E}">
        <p14:creationId xmlns:p14="http://schemas.microsoft.com/office/powerpoint/2010/main" val="149867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0270D27-2665-BEAF-7508-E2DCBD13F259}"/>
              </a:ext>
            </a:extLst>
          </p:cNvPr>
          <p:cNvPicPr>
            <a:picLocks noChangeAspect="1"/>
          </p:cNvPicPr>
          <p:nvPr/>
        </p:nvPicPr>
        <p:blipFill>
          <a:blip r:embed="rId3"/>
          <a:stretch>
            <a:fillRect/>
          </a:stretch>
        </p:blipFill>
        <p:spPr>
          <a:xfrm>
            <a:off x="1223952" y="4036009"/>
            <a:ext cx="5962650" cy="1057275"/>
          </a:xfrm>
          <a:prstGeom prst="rect">
            <a:avLst/>
          </a:prstGeom>
        </p:spPr>
      </p:pic>
      <p:pic>
        <p:nvPicPr>
          <p:cNvPr id="8" name="Imagen 7">
            <a:extLst>
              <a:ext uri="{FF2B5EF4-FFF2-40B4-BE49-F238E27FC236}">
                <a16:creationId xmlns:a16="http://schemas.microsoft.com/office/drawing/2014/main" id="{E09B83B5-966B-258F-D583-C174CE0FAFB4}"/>
              </a:ext>
            </a:extLst>
          </p:cNvPr>
          <p:cNvPicPr>
            <a:picLocks noChangeAspect="1"/>
          </p:cNvPicPr>
          <p:nvPr/>
        </p:nvPicPr>
        <p:blipFill>
          <a:blip r:embed="rId4"/>
          <a:stretch>
            <a:fillRect/>
          </a:stretch>
        </p:blipFill>
        <p:spPr>
          <a:xfrm>
            <a:off x="5676422" y="5093284"/>
            <a:ext cx="5857875" cy="1552575"/>
          </a:xfrm>
          <a:prstGeom prst="rect">
            <a:avLst/>
          </a:prstGeom>
        </p:spPr>
      </p:pic>
      <p:sp>
        <p:nvSpPr>
          <p:cNvPr id="9" name="Google Shape;104;p2">
            <a:extLst>
              <a:ext uri="{FF2B5EF4-FFF2-40B4-BE49-F238E27FC236}">
                <a16:creationId xmlns:a16="http://schemas.microsoft.com/office/drawing/2014/main" id="{85314EB9-3CF6-AB60-5630-74BB6D50EBEF}"/>
              </a:ext>
            </a:extLst>
          </p:cNvPr>
          <p:cNvSpPr txBox="1">
            <a:spLocks noGrp="1"/>
          </p:cNvSpPr>
          <p:nvPr>
            <p:ph type="body" idx="1"/>
          </p:nvPr>
        </p:nvSpPr>
        <p:spPr>
          <a:xfrm>
            <a:off x="854522" y="1686343"/>
            <a:ext cx="9643800" cy="105727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Imaginemos una aplicación de envío de correo electrónico y notificaciones </a:t>
            </a:r>
            <a:r>
              <a:rPr lang="es-CO" sz="2400" dirty="0" err="1">
                <a:latin typeface="Arial Narrow"/>
                <a:ea typeface="Arial Narrow"/>
                <a:cs typeface="Arial Narrow"/>
                <a:sym typeface="Arial Narrow"/>
              </a:rPr>
              <a:t>push</a:t>
            </a:r>
            <a:r>
              <a:rPr lang="es-CO" sz="2400" dirty="0">
                <a:latin typeface="Arial Narrow"/>
                <a:ea typeface="Arial Narrow"/>
                <a:cs typeface="Arial Narrow"/>
                <a:sym typeface="Arial Narrow"/>
              </a:rPr>
              <a:t>. Una interfaz inicial podría ser:</a:t>
            </a:r>
          </a:p>
        </p:txBody>
      </p:sp>
      <p:sp>
        <p:nvSpPr>
          <p:cNvPr id="10" name="Google Shape;104;p2">
            <a:extLst>
              <a:ext uri="{FF2B5EF4-FFF2-40B4-BE49-F238E27FC236}">
                <a16:creationId xmlns:a16="http://schemas.microsoft.com/office/drawing/2014/main" id="{3CA6DE98-A1FB-81B5-1624-23F017A77BC3}"/>
              </a:ext>
            </a:extLst>
          </p:cNvPr>
          <p:cNvSpPr txBox="1">
            <a:spLocks/>
          </p:cNvSpPr>
          <p:nvPr/>
        </p:nvSpPr>
        <p:spPr>
          <a:xfrm>
            <a:off x="854522" y="2524328"/>
            <a:ext cx="9762672" cy="14333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400" dirty="0">
                <a:latin typeface="Arial Narrow"/>
                <a:ea typeface="Arial Narrow"/>
                <a:cs typeface="Arial Narrow"/>
                <a:sym typeface="Arial Narrow"/>
              </a:rPr>
              <a:t>Una clase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y otra clase </a:t>
            </a:r>
            <a:r>
              <a:rPr lang="es-CO" sz="2400" dirty="0" err="1">
                <a:latin typeface="Arial Narrow"/>
                <a:ea typeface="Arial Narrow"/>
                <a:cs typeface="Arial Narrow"/>
                <a:sym typeface="Arial Narrow"/>
              </a:rPr>
              <a:t>NotificadorPush</a:t>
            </a:r>
            <a:r>
              <a:rPr lang="es-CO" sz="2400" dirty="0">
                <a:latin typeface="Arial Narrow"/>
                <a:ea typeface="Arial Narrow"/>
                <a:cs typeface="Arial Narrow"/>
                <a:sym typeface="Arial Narrow"/>
              </a:rPr>
              <a:t> implementarían esta interfaz. Sin embargo, </a:t>
            </a:r>
            <a:r>
              <a:rPr lang="es-CO" sz="2400" dirty="0" err="1">
                <a:latin typeface="Arial Narrow"/>
                <a:ea typeface="Arial Narrow"/>
                <a:cs typeface="Arial Narrow"/>
                <a:sym typeface="Arial Narrow"/>
              </a:rPr>
              <a:t>NotificadorCorreo</a:t>
            </a:r>
            <a:r>
              <a:rPr lang="es-CO" sz="2400" dirty="0">
                <a:latin typeface="Arial Narrow"/>
                <a:ea typeface="Arial Narrow"/>
                <a:cs typeface="Arial Narrow"/>
                <a:sym typeface="Arial Narrow"/>
              </a:rPr>
              <a:t> solo necesitaría el método </a:t>
            </a:r>
            <a:r>
              <a:rPr lang="es-CO" sz="2400" dirty="0" err="1">
                <a:latin typeface="Arial Narrow"/>
                <a:ea typeface="Arial Narrow"/>
                <a:cs typeface="Arial Narrow"/>
                <a:sym typeface="Arial Narrow"/>
              </a:rPr>
              <a:t>enviarCorreo</a:t>
            </a:r>
            <a:r>
              <a:rPr lang="es-CO" sz="2400" dirty="0">
                <a:latin typeface="Arial Narrow"/>
                <a:ea typeface="Arial Narrow"/>
                <a:cs typeface="Arial Narrow"/>
                <a:sym typeface="Arial Narrow"/>
              </a:rPr>
              <a:t>, mientras que </a:t>
            </a:r>
            <a:r>
              <a:rPr lang="es-CO" sz="2400" dirty="0" err="1">
                <a:latin typeface="Arial Narrow"/>
                <a:ea typeface="Arial Narrow"/>
                <a:cs typeface="Arial Narrow"/>
                <a:sym typeface="Arial Narrow"/>
              </a:rPr>
              <a:t>NotificadorPush</a:t>
            </a:r>
            <a:r>
              <a:rPr lang="es-CO" sz="2400" dirty="0">
                <a:latin typeface="Arial Narrow"/>
                <a:ea typeface="Arial Narrow"/>
                <a:cs typeface="Arial Narrow"/>
                <a:sym typeface="Arial Narrow"/>
              </a:rPr>
              <a:t> solo necesita </a:t>
            </a:r>
            <a:r>
              <a:rPr lang="es-CO" sz="2400" dirty="0" err="1">
                <a:latin typeface="Arial Narrow"/>
                <a:ea typeface="Arial Narrow"/>
                <a:cs typeface="Arial Narrow"/>
                <a:sym typeface="Arial Narrow"/>
              </a:rPr>
              <a:t>enviarNotificacionPush</a:t>
            </a:r>
            <a:endParaRPr lang="es-CO" sz="2400" dirty="0">
              <a:latin typeface="Arial Narrow"/>
              <a:ea typeface="Arial Narrow"/>
              <a:cs typeface="Arial Narrow"/>
              <a:sym typeface="Arial Narrow"/>
            </a:endParaRPr>
          </a:p>
        </p:txBody>
      </p:sp>
    </p:spTree>
    <p:extLst>
      <p:ext uri="{BB962C8B-B14F-4D97-AF65-F5344CB8AC3E}">
        <p14:creationId xmlns:p14="http://schemas.microsoft.com/office/powerpoint/2010/main" val="2282306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 APLICAR LA ISP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27850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Código más limpio y mantenible: Al tener interfaces más específicas, el código es más fácil de entender y modificar.</a:t>
            </a:r>
          </a:p>
          <a:p>
            <a:pPr marL="800100">
              <a:lnSpc>
                <a:spcPct val="100000"/>
              </a:lnSpc>
            </a:pPr>
            <a:r>
              <a:rPr lang="es-CO" sz="2400" dirty="0">
                <a:latin typeface="Arial Narrow"/>
                <a:ea typeface="Arial Narrow"/>
                <a:cs typeface="Arial Narrow"/>
                <a:sym typeface="Arial Narrow"/>
              </a:rPr>
              <a:t>Mayor flexibilidad: Las clases son más fáciles de adaptar a nuevos requisitos.</a:t>
            </a:r>
          </a:p>
          <a:p>
            <a:pPr marL="800100">
              <a:lnSpc>
                <a:spcPct val="100000"/>
              </a:lnSpc>
            </a:pPr>
            <a:r>
              <a:rPr lang="es-CO" sz="2400" dirty="0">
                <a:latin typeface="Arial Narrow"/>
                <a:ea typeface="Arial Narrow"/>
                <a:cs typeface="Arial Narrow"/>
                <a:sym typeface="Arial Narrow"/>
              </a:rPr>
              <a:t>Menor riesgo de errores: Al reducir el acoplamiento, se disminuyen las posibilidades de introducir errores al realizar cambios.</a:t>
            </a:r>
          </a:p>
        </p:txBody>
      </p:sp>
    </p:spTree>
    <p:extLst>
      <p:ext uri="{BB962C8B-B14F-4D97-AF65-F5344CB8AC3E}">
        <p14:creationId xmlns:p14="http://schemas.microsoft.com/office/powerpoint/2010/main" val="406451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DEPENDENCY INVERSION PRINCIPLE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0012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El Principio de Inversión de Dependencias (DIP) es uno de los principios SOLID fundamentales en la programación orientada a objetos. Establece que las clases de alto nivel no deben depender de las clases de bajo nivel. En su lugar, ambas deben depender de abstracciones.</a:t>
            </a:r>
          </a:p>
          <a:p>
            <a:pPr indent="0">
              <a:lnSpc>
                <a:spcPct val="100000"/>
              </a:lnSpc>
              <a:buNone/>
            </a:pPr>
            <a:r>
              <a:rPr lang="es-CO" sz="2400" dirty="0">
                <a:latin typeface="Arial Narrow"/>
                <a:ea typeface="Arial Narrow"/>
                <a:cs typeface="Arial Narrow"/>
                <a:sym typeface="Arial Narrow"/>
              </a:rPr>
              <a:t>En términos más simples, el DIP sugiere que nuestras clases no deben estar acopladas directamente a implementaciones concretas, sino que deben interactuar a través de interfaces o clases abstractas. Esto hace que nuestro código sea más flexible, mantenible y fácil de probar.</a:t>
            </a:r>
          </a:p>
        </p:txBody>
      </p:sp>
    </p:spTree>
    <p:extLst>
      <p:ext uri="{BB962C8B-B14F-4D97-AF65-F5344CB8AC3E}">
        <p14:creationId xmlns:p14="http://schemas.microsoft.com/office/powerpoint/2010/main" val="2893681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Desacoplamiento: Reduce la dependencia entre diferentes partes del código, haciendo que los cambios en una parte del sistema tengan un menor impacto en otras.</a:t>
            </a:r>
          </a:p>
          <a:p>
            <a:pPr marL="800100">
              <a:lnSpc>
                <a:spcPct val="100000"/>
              </a:lnSpc>
            </a:pPr>
            <a:r>
              <a:rPr lang="es-CO" sz="2400" dirty="0">
                <a:latin typeface="Arial Narrow"/>
                <a:ea typeface="Arial Narrow"/>
                <a:cs typeface="Arial Narrow"/>
                <a:sym typeface="Arial Narrow"/>
              </a:rPr>
              <a:t>Mayor </a:t>
            </a: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Al depender de abstracciones, es más fácil crear pruebas unitarias, ya que podemos inyectar simulacros o </a:t>
            </a:r>
            <a:r>
              <a:rPr lang="es-CO" sz="2400" dirty="0" err="1">
                <a:latin typeface="Arial Narrow"/>
                <a:ea typeface="Arial Narrow"/>
                <a:cs typeface="Arial Narrow"/>
                <a:sym typeface="Arial Narrow"/>
              </a:rPr>
              <a:t>mocks</a:t>
            </a:r>
            <a:r>
              <a:rPr lang="es-CO" sz="2400" dirty="0">
                <a:latin typeface="Arial Narrow"/>
                <a:ea typeface="Arial Narrow"/>
                <a:cs typeface="Arial Narrow"/>
                <a:sym typeface="Arial Narrow"/>
              </a:rPr>
              <a:t> de las dependencias.</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 en lugar de implementaciones concretas.</a:t>
            </a:r>
          </a:p>
          <a:p>
            <a:pPr marL="800100">
              <a:lnSpc>
                <a:spcPct val="100000"/>
              </a:lnSpc>
            </a:pPr>
            <a:r>
              <a:rPr lang="es-CO" sz="2400" dirty="0">
                <a:latin typeface="Arial Narrow"/>
                <a:ea typeface="Arial Narrow"/>
                <a:cs typeface="Arial Narrow"/>
                <a:sym typeface="Arial Narrow"/>
              </a:rPr>
              <a:t>Facilita la evolución: Permite cambiar las implementaciones sin afectar a los clientes que utilizan esas implementaciones, siempre y cuando respeten la misma interfaz.</a:t>
            </a:r>
          </a:p>
        </p:txBody>
      </p:sp>
    </p:spTree>
    <p:extLst>
      <p:ext uri="{BB962C8B-B14F-4D97-AF65-F5344CB8AC3E}">
        <p14:creationId xmlns:p14="http://schemas.microsoft.com/office/powerpoint/2010/main" val="687082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APLICACIÓN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Identificar las dependencias: Analiza las clases de tu aplicación y determina qué clases dependen de otras.</a:t>
            </a:r>
          </a:p>
          <a:p>
            <a:pPr indent="0">
              <a:lnSpc>
                <a:spcPct val="100000"/>
              </a:lnSpc>
              <a:buNone/>
            </a:pPr>
            <a:r>
              <a:rPr lang="es-CO" sz="2400" dirty="0">
                <a:latin typeface="Arial Narrow"/>
                <a:ea typeface="Arial Narrow"/>
                <a:cs typeface="Arial Narrow"/>
                <a:sym typeface="Arial Narrow"/>
              </a:rPr>
              <a:t>Crear abstracciones: Define interfaces o clases abstractas que representen las dependencias. Estas abstracciones capturarán las funcionalidades que necesitan las clases de alto nivel.</a:t>
            </a:r>
          </a:p>
          <a:p>
            <a:pPr indent="0">
              <a:lnSpc>
                <a:spcPct val="100000"/>
              </a:lnSpc>
              <a:buNone/>
            </a:pPr>
            <a:r>
              <a:rPr lang="es-CO" sz="2400" dirty="0">
                <a:latin typeface="Arial Narrow"/>
                <a:ea typeface="Arial Narrow"/>
                <a:cs typeface="Arial Narrow"/>
                <a:sym typeface="Arial Narrow"/>
              </a:rPr>
              <a:t>Inyectar dependencias: En lugar de instanciar directamente las clases de bajo nivel, inyéctalas en las clases de alto nivel a través de sus constructores o métodos setter.</a:t>
            </a:r>
          </a:p>
        </p:txBody>
      </p:sp>
    </p:spTree>
    <p:extLst>
      <p:ext uri="{BB962C8B-B14F-4D97-AF65-F5344CB8AC3E}">
        <p14:creationId xmlns:p14="http://schemas.microsoft.com/office/powerpoint/2010/main" val="3643272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IDP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86767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Imaginemos una aplicación que necesita enviar notificaciones por correo electrónico. Sin aplicar el DIP, una clase Usuario podría tener una dependencia directa a una clase </a:t>
            </a:r>
            <a:r>
              <a:rPr lang="es-CO" sz="2000" dirty="0" err="1">
                <a:latin typeface="Arial Narrow"/>
                <a:ea typeface="Arial Narrow"/>
                <a:cs typeface="Arial Narrow"/>
                <a:sym typeface="Arial Narrow"/>
              </a:rPr>
              <a:t>ServicioCorreo</a:t>
            </a:r>
            <a:endParaRPr lang="es-CO" sz="20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DC2B4454-C7C1-801A-D3DC-91A4B7F42251}"/>
              </a:ext>
            </a:extLst>
          </p:cNvPr>
          <p:cNvPicPr>
            <a:picLocks noChangeAspect="1"/>
          </p:cNvPicPr>
          <p:nvPr/>
        </p:nvPicPr>
        <p:blipFill>
          <a:blip r:embed="rId3"/>
          <a:stretch>
            <a:fillRect/>
          </a:stretch>
        </p:blipFill>
        <p:spPr>
          <a:xfrm>
            <a:off x="1231046" y="2554014"/>
            <a:ext cx="4864954" cy="1135367"/>
          </a:xfrm>
          <a:prstGeom prst="rect">
            <a:avLst/>
          </a:prstGeom>
        </p:spPr>
      </p:pic>
      <p:sp>
        <p:nvSpPr>
          <p:cNvPr id="7" name="Google Shape;104;p2">
            <a:extLst>
              <a:ext uri="{FF2B5EF4-FFF2-40B4-BE49-F238E27FC236}">
                <a16:creationId xmlns:a16="http://schemas.microsoft.com/office/drawing/2014/main" id="{97E98BEB-6F15-A365-767B-5EAA28116688}"/>
              </a:ext>
            </a:extLst>
          </p:cNvPr>
          <p:cNvSpPr txBox="1">
            <a:spLocks/>
          </p:cNvSpPr>
          <p:nvPr/>
        </p:nvSpPr>
        <p:spPr>
          <a:xfrm>
            <a:off x="6203731" y="3034797"/>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Aplicando el DIP, crearíamos una interfaz </a:t>
            </a:r>
            <a:r>
              <a:rPr lang="es-CO" sz="2000" dirty="0" err="1">
                <a:latin typeface="Arial Narrow"/>
                <a:ea typeface="Arial Narrow"/>
                <a:cs typeface="Arial Narrow"/>
                <a:sym typeface="Arial Narrow"/>
              </a:rPr>
              <a:t>IServicioNotificaciones</a:t>
            </a:r>
            <a:endParaRPr lang="es-CO" sz="2000" dirty="0">
              <a:latin typeface="Arial Narrow"/>
              <a:ea typeface="Arial Narrow"/>
              <a:cs typeface="Arial Narrow"/>
              <a:sym typeface="Arial Narrow"/>
            </a:endParaRPr>
          </a:p>
        </p:txBody>
      </p:sp>
      <p:pic>
        <p:nvPicPr>
          <p:cNvPr id="9" name="Imagen 8">
            <a:extLst>
              <a:ext uri="{FF2B5EF4-FFF2-40B4-BE49-F238E27FC236}">
                <a16:creationId xmlns:a16="http://schemas.microsoft.com/office/drawing/2014/main" id="{7C443971-61F7-4AF6-0D0C-77F30A328714}"/>
              </a:ext>
            </a:extLst>
          </p:cNvPr>
          <p:cNvPicPr>
            <a:picLocks noChangeAspect="1"/>
          </p:cNvPicPr>
          <p:nvPr/>
        </p:nvPicPr>
        <p:blipFill>
          <a:blip r:embed="rId4"/>
          <a:stretch>
            <a:fillRect/>
          </a:stretch>
        </p:blipFill>
        <p:spPr>
          <a:xfrm>
            <a:off x="6740354" y="3965530"/>
            <a:ext cx="4478640" cy="747604"/>
          </a:xfrm>
          <a:prstGeom prst="rect">
            <a:avLst/>
          </a:prstGeom>
        </p:spPr>
      </p:pic>
      <p:pic>
        <p:nvPicPr>
          <p:cNvPr id="11" name="Imagen 10">
            <a:extLst>
              <a:ext uri="{FF2B5EF4-FFF2-40B4-BE49-F238E27FC236}">
                <a16:creationId xmlns:a16="http://schemas.microsoft.com/office/drawing/2014/main" id="{126701B9-A0A5-5A6C-F60C-23E7FAC90696}"/>
              </a:ext>
            </a:extLst>
          </p:cNvPr>
          <p:cNvPicPr>
            <a:picLocks noChangeAspect="1"/>
          </p:cNvPicPr>
          <p:nvPr/>
        </p:nvPicPr>
        <p:blipFill>
          <a:blip r:embed="rId5"/>
          <a:stretch>
            <a:fillRect/>
          </a:stretch>
        </p:blipFill>
        <p:spPr>
          <a:xfrm>
            <a:off x="1231045" y="4895746"/>
            <a:ext cx="4741775" cy="1617637"/>
          </a:xfrm>
          <a:prstGeom prst="rect">
            <a:avLst/>
          </a:prstGeom>
        </p:spPr>
      </p:pic>
      <p:sp>
        <p:nvSpPr>
          <p:cNvPr id="12" name="Google Shape;104;p2">
            <a:extLst>
              <a:ext uri="{FF2B5EF4-FFF2-40B4-BE49-F238E27FC236}">
                <a16:creationId xmlns:a16="http://schemas.microsoft.com/office/drawing/2014/main" id="{74B3A1D1-1BBB-453A-8C70-AFC428EFF473}"/>
              </a:ext>
            </a:extLst>
          </p:cNvPr>
          <p:cNvSpPr txBox="1">
            <a:spLocks/>
          </p:cNvSpPr>
          <p:nvPr/>
        </p:nvSpPr>
        <p:spPr>
          <a:xfrm>
            <a:off x="673274" y="3965530"/>
            <a:ext cx="4595722" cy="10026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000" dirty="0">
                <a:latin typeface="Arial Narrow"/>
                <a:ea typeface="Arial Narrow"/>
                <a:cs typeface="Arial Narrow"/>
                <a:sym typeface="Arial Narrow"/>
              </a:rPr>
              <a:t>Y modificamos la clase Usuario para que dependa de la interfaz.</a:t>
            </a:r>
          </a:p>
        </p:txBody>
      </p:sp>
    </p:spTree>
    <p:extLst>
      <p:ext uri="{BB962C8B-B14F-4D97-AF65-F5344CB8AC3E}">
        <p14:creationId xmlns:p14="http://schemas.microsoft.com/office/powerpoint/2010/main" val="259748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dirty="0">
                <a:solidFill>
                  <a:srgbClr val="757070"/>
                </a:solidFill>
                <a:latin typeface="Trebuchet MS"/>
                <a:ea typeface="Trebuchet MS"/>
                <a:cs typeface="Trebuchet MS"/>
                <a:sym typeface="Trebuchet MS"/>
              </a:rPr>
              <a:t>Identificación de la asignatura</a:t>
            </a:r>
            <a:endParaRPr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0" y="1455531"/>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23313094"/>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err="1">
                          <a:effectLst/>
                          <a:latin typeface="Arial Narrow" panose="020B0606020202030204" pitchFamily="34" charset="0"/>
                          <a:ea typeface="Times New Roman" panose="02020603050405020304" pitchFamily="18" charset="0"/>
                          <a:cs typeface="Arial" panose="020B0604020202020204" pitchFamily="34" charset="0"/>
                        </a:rPr>
                        <a:t>Ingenieria</a:t>
                      </a: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 del Software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Ingeniería de Software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DIP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 cambiar fácilmente las implementaciones de las dependencias sin afectar al resto del código.</a:t>
            </a:r>
          </a:p>
          <a:p>
            <a:pPr marL="800100">
              <a:lnSpc>
                <a:spcPct val="100000"/>
              </a:lnSpc>
            </a:pPr>
            <a:r>
              <a:rPr lang="es-CO" sz="2400" dirty="0">
                <a:latin typeface="Arial Narrow"/>
                <a:ea typeface="Arial Narrow"/>
                <a:cs typeface="Arial Narrow"/>
                <a:sym typeface="Arial Narrow"/>
              </a:rPr>
              <a:t>Mantenibilidad: Facilita el mantenimiento del código, ya que las clases están menos acopladas.</a:t>
            </a:r>
          </a:p>
          <a:p>
            <a:pPr marL="800100">
              <a:lnSpc>
                <a:spcPct val="100000"/>
              </a:lnSpc>
            </a:pPr>
            <a:r>
              <a:rPr lang="es-CO" sz="2400" dirty="0" err="1">
                <a:latin typeface="Arial Narrow"/>
                <a:ea typeface="Arial Narrow"/>
                <a:cs typeface="Arial Narrow"/>
                <a:sym typeface="Arial Narrow"/>
              </a:rPr>
              <a:t>Testabilidad</a:t>
            </a:r>
            <a:r>
              <a:rPr lang="es-CO" sz="2400" dirty="0">
                <a:latin typeface="Arial Narrow"/>
                <a:ea typeface="Arial Narrow"/>
                <a:cs typeface="Arial Narrow"/>
                <a:sym typeface="Arial Narrow"/>
              </a:rPr>
              <a:t>: Permite aislar las clases y probarlas de forma independiente.</a:t>
            </a:r>
          </a:p>
          <a:p>
            <a:pPr marL="800100">
              <a:lnSpc>
                <a:spcPct val="100000"/>
              </a:lnSpc>
            </a:pPr>
            <a:r>
              <a:rPr lang="es-CO" sz="2400" dirty="0">
                <a:latin typeface="Arial Narrow"/>
                <a:ea typeface="Arial Narrow"/>
                <a:cs typeface="Arial Narrow"/>
                <a:sym typeface="Arial Narrow"/>
              </a:rPr>
              <a:t>Reutilización: Las clases se vuelven más reutilizables al depender de abstracciones.</a:t>
            </a:r>
          </a:p>
        </p:txBody>
      </p:sp>
    </p:spTree>
    <p:extLst>
      <p:ext uri="{BB962C8B-B14F-4D97-AF65-F5344CB8AC3E}">
        <p14:creationId xmlns:p14="http://schemas.microsoft.com/office/powerpoint/2010/main" val="278482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GRASP es un acrónimo que representa un conjunto de principios de diseño de software orientado a objetos. Estos principios sirven como guía para asignar responsabilidades a las clases en un sistema, con el objetivo de crear diseños de software más robustos, mantenibles y extensibles.</a:t>
            </a:r>
          </a:p>
        </p:txBody>
      </p:sp>
    </p:spTree>
    <p:extLst>
      <p:ext uri="{BB962C8B-B14F-4D97-AF65-F5344CB8AC3E}">
        <p14:creationId xmlns:p14="http://schemas.microsoft.com/office/powerpoint/2010/main" val="1737310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3202170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Diseño más claro: Ayudan a tomar decisiones de diseño más conscientes y a crear sistemas más comprensibles.</a:t>
            </a:r>
          </a:p>
          <a:p>
            <a:pPr marL="800100">
              <a:lnSpc>
                <a:spcPct val="100000"/>
              </a:lnSpc>
            </a:pPr>
            <a:r>
              <a:rPr lang="es-CO" sz="2400" dirty="0">
                <a:latin typeface="Arial Narrow"/>
                <a:ea typeface="Arial Narrow"/>
                <a:cs typeface="Arial Narrow"/>
                <a:sym typeface="Arial Narrow"/>
              </a:rPr>
              <a:t>Mayor mantenibilidad: Facilitan la modificación y ampliación del software a lo largo del tiempo.</a:t>
            </a:r>
          </a:p>
          <a:p>
            <a:pPr marL="800100">
              <a:lnSpc>
                <a:spcPct val="100000"/>
              </a:lnSpc>
            </a:pPr>
            <a:r>
              <a:rPr lang="es-CO" sz="2400" dirty="0">
                <a:latin typeface="Arial Narrow"/>
                <a:ea typeface="Arial Narrow"/>
                <a:cs typeface="Arial Narrow"/>
                <a:sym typeface="Arial Narrow"/>
              </a:rPr>
              <a:t>Menor acoplamiento: Reducen la dependencia entre las clases, lo que hace que el sistema sea más flexible y resistente a cambios.</a:t>
            </a:r>
          </a:p>
          <a:p>
            <a:pPr marL="800100">
              <a:lnSpc>
                <a:spcPct val="100000"/>
              </a:lnSpc>
            </a:pPr>
            <a:r>
              <a:rPr lang="es-CO" sz="2400" dirty="0">
                <a:latin typeface="Arial Narrow"/>
                <a:ea typeface="Arial Narrow"/>
                <a:cs typeface="Arial Narrow"/>
                <a:sym typeface="Arial Narrow"/>
              </a:rPr>
              <a:t>Reutilización: Promueven la reutilización de código al fomentar diseños más genéricos y flexibles.</a:t>
            </a:r>
          </a:p>
        </p:txBody>
      </p:sp>
    </p:spTree>
    <p:extLst>
      <p:ext uri="{BB962C8B-B14F-4D97-AF65-F5344CB8AC3E}">
        <p14:creationId xmlns:p14="http://schemas.microsoft.com/office/powerpoint/2010/main" val="1872114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 CON SOLID</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principios GRASP están estrechamente relacionados con los principios SOLID. Ambos conjuntos de principios proporcionan directrices para diseñar sistemas de software de alta calidad. SOLID se enfoca más en los principios fundamentales de la programación orientada a objetos, mientras que GRASP ofrece una guía más práctica para asignar responsabilidades a las clases.</a:t>
            </a:r>
          </a:p>
        </p:txBody>
      </p:sp>
    </p:spTree>
    <p:extLst>
      <p:ext uri="{BB962C8B-B14F-4D97-AF65-F5344CB8AC3E}">
        <p14:creationId xmlns:p14="http://schemas.microsoft.com/office/powerpoint/2010/main" val="2303009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PRINCIPIOS GRASP</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86343"/>
            <a:ext cx="9643800" cy="4805897"/>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400" dirty="0">
                <a:latin typeface="Arial Narrow"/>
                <a:ea typeface="Arial Narrow"/>
                <a:cs typeface="Arial Narrow"/>
                <a:sym typeface="Arial Narrow"/>
              </a:rPr>
              <a:t>Experto.</a:t>
            </a:r>
          </a:p>
          <a:p>
            <a:pPr marL="914400" indent="-457200">
              <a:lnSpc>
                <a:spcPct val="100000"/>
              </a:lnSpc>
              <a:buFont typeface="+mj-lt"/>
              <a:buAutoNum type="arabicPeriod"/>
            </a:pPr>
            <a:r>
              <a:rPr lang="es-CO" sz="2400" dirty="0">
                <a:latin typeface="Arial Narrow"/>
                <a:ea typeface="Arial Narrow"/>
                <a:cs typeface="Arial Narrow"/>
                <a:sym typeface="Arial Narrow"/>
              </a:rPr>
              <a:t>Creador.</a:t>
            </a:r>
          </a:p>
          <a:p>
            <a:pPr marL="914400" indent="-457200">
              <a:lnSpc>
                <a:spcPct val="100000"/>
              </a:lnSpc>
              <a:buFont typeface="+mj-lt"/>
              <a:buAutoNum type="arabicPeriod"/>
            </a:pPr>
            <a:r>
              <a:rPr lang="es-CO" sz="2400" dirty="0">
                <a:latin typeface="Arial Narrow"/>
                <a:ea typeface="Arial Narrow"/>
                <a:cs typeface="Arial Narrow"/>
                <a:sym typeface="Arial Narrow"/>
              </a:rPr>
              <a:t>Controlador. </a:t>
            </a:r>
          </a:p>
          <a:p>
            <a:pPr marL="914400" indent="-457200">
              <a:lnSpc>
                <a:spcPct val="100000"/>
              </a:lnSpc>
              <a:buFont typeface="+mj-lt"/>
              <a:buAutoNum type="arabicPeriod"/>
            </a:pPr>
            <a:r>
              <a:rPr lang="es-CO" sz="2400" dirty="0">
                <a:latin typeface="Arial Narrow"/>
                <a:ea typeface="Arial Narrow"/>
                <a:cs typeface="Arial Narrow"/>
                <a:sym typeface="Arial Narrow"/>
              </a:rPr>
              <a:t>Alta Cohesión. </a:t>
            </a:r>
          </a:p>
          <a:p>
            <a:pPr marL="914400" indent="-457200">
              <a:lnSpc>
                <a:spcPct val="100000"/>
              </a:lnSpc>
              <a:buFont typeface="+mj-lt"/>
              <a:buAutoNum type="arabicPeriod"/>
            </a:pPr>
            <a:r>
              <a:rPr lang="es-CO" sz="2400" dirty="0">
                <a:latin typeface="Arial Narrow"/>
                <a:ea typeface="Arial Narrow"/>
                <a:cs typeface="Arial Narrow"/>
                <a:sym typeface="Arial Narrow"/>
              </a:rPr>
              <a:t>Bajo Acoplamiento.</a:t>
            </a:r>
          </a:p>
          <a:p>
            <a:pPr marL="914400" indent="-457200">
              <a:lnSpc>
                <a:spcPct val="100000"/>
              </a:lnSpc>
              <a:buFont typeface="+mj-lt"/>
              <a:buAutoNum type="arabicPeriod"/>
            </a:pPr>
            <a:r>
              <a:rPr lang="es-CO" sz="2400" dirty="0">
                <a:latin typeface="Arial Narrow"/>
                <a:ea typeface="Arial Narrow"/>
                <a:cs typeface="Arial Narrow"/>
                <a:sym typeface="Arial Narrow"/>
              </a:rPr>
              <a:t>Polimorfismo.</a:t>
            </a:r>
          </a:p>
          <a:p>
            <a:pPr marL="914400" indent="-457200">
              <a:lnSpc>
                <a:spcPct val="100000"/>
              </a:lnSpc>
              <a:buFont typeface="+mj-lt"/>
              <a:buAutoNum type="arabicPeriod"/>
            </a:pPr>
            <a:r>
              <a:rPr lang="es-CO" sz="2400" dirty="0">
                <a:latin typeface="Arial Narrow"/>
                <a:ea typeface="Arial Narrow"/>
                <a:cs typeface="Arial Narrow"/>
                <a:sym typeface="Arial Narrow"/>
              </a:rPr>
              <a:t>Fabricación Pura.</a:t>
            </a:r>
          </a:p>
          <a:p>
            <a:pPr marL="914400" indent="-457200">
              <a:lnSpc>
                <a:spcPct val="100000"/>
              </a:lnSpc>
              <a:buFont typeface="+mj-lt"/>
              <a:buAutoNum type="arabicPeriod"/>
            </a:pPr>
            <a:r>
              <a:rPr lang="es-CO" sz="2400" dirty="0">
                <a:latin typeface="Arial Narrow"/>
                <a:ea typeface="Arial Narrow"/>
                <a:cs typeface="Arial Narrow"/>
                <a:sym typeface="Arial Narrow"/>
              </a:rPr>
              <a:t>Indirección.</a:t>
            </a:r>
          </a:p>
          <a:p>
            <a:pPr marL="914400" indent="-457200">
              <a:lnSpc>
                <a:spcPct val="100000"/>
              </a:lnSpc>
              <a:buFont typeface="+mj-lt"/>
              <a:buAutoNum type="arabicPeriod"/>
            </a:pPr>
            <a:r>
              <a:rPr lang="es-CO" sz="2400" dirty="0">
                <a:latin typeface="Arial Narrow"/>
                <a:ea typeface="Arial Narrow"/>
                <a:cs typeface="Arial Narrow"/>
                <a:sym typeface="Arial Narrow"/>
              </a:rPr>
              <a:t>Variaciones Protegidas.</a:t>
            </a:r>
          </a:p>
        </p:txBody>
      </p:sp>
    </p:spTree>
    <p:extLst>
      <p:ext uri="{BB962C8B-B14F-4D97-AF65-F5344CB8AC3E}">
        <p14:creationId xmlns:p14="http://schemas.microsoft.com/office/powerpoint/2010/main" val="564185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a:solidFill>
                  <a:srgbClr val="757070"/>
                </a:solidFill>
                <a:latin typeface="Trebuchet MS"/>
                <a:ea typeface="Trebuchet MS"/>
                <a:cs typeface="Trebuchet MS"/>
                <a:sym typeface="Trebuchet MS"/>
              </a:rPr>
              <a:t>Objetivos</a:t>
            </a:r>
            <a:endParaRPr>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Desarrolla un sistema de información fundamentado en el conocimiento de métodos, técnicas modernas, metodologías, buenas prácticas y estándares de calidad.</a:t>
            </a:r>
          </a:p>
          <a:p>
            <a:pPr marL="800100">
              <a:lnSpc>
                <a:spcPct val="100000"/>
              </a:lnSpc>
            </a:pPr>
            <a:r>
              <a:rPr lang="es-CO" sz="2400" dirty="0">
                <a:latin typeface="Arial Narrow"/>
                <a:ea typeface="Arial Narrow"/>
                <a:cs typeface="Arial Narrow"/>
                <a:sym typeface="Arial Narrow"/>
              </a:rPr>
              <a:t>Contribuye al trabajo en equipos multidisciplinarios, comunicándose asertivamente con los demás miembros y cumpliendo con las actividades del rol seleccionado según la metodología propuesta.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dirty="0">
                <a:solidFill>
                  <a:srgbClr val="757070"/>
                </a:solidFill>
                <a:latin typeface="Trebuchet MS"/>
                <a:ea typeface="Trebuchet MS"/>
                <a:cs typeface="Trebuchet MS"/>
                <a:sym typeface="Trebuchet MS"/>
              </a:rPr>
              <a:t>EVALUACIÓN</a:t>
            </a:r>
            <a:endParaRPr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805600327"/>
              </p:ext>
            </p:extLst>
          </p:nvPr>
        </p:nvGraphicFramePr>
        <p:xfrm>
          <a:off x="1517904" y="1623799"/>
          <a:ext cx="8750046" cy="4272189"/>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10 %</a:t>
                      </a:r>
                    </a:p>
                  </a:txBody>
                  <a:tcPr marL="68580" marR="68580" marT="0" marB="0"/>
                </a:tc>
                <a:extLst>
                  <a:ext uri="{0D108BD9-81ED-4DB2-BD59-A6C34878D82A}">
                    <a16:rowId xmlns:a16="http://schemas.microsoft.com/office/drawing/2014/main" val="2245455710"/>
                  </a:ext>
                </a:extLst>
              </a:tr>
              <a:tr h="489761">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2850394355"/>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Primera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289389521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1728167265"/>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3985538688"/>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38801027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4104917031"/>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rmAutofit/>
          </a:bodyPr>
          <a:lstStyle/>
          <a:p>
            <a:pPr marL="800100">
              <a:lnSpc>
                <a:spcPct val="100000"/>
              </a:lnSpc>
              <a:buFont typeface="+mj-lt"/>
              <a:buAutoNum type="arabicPeriod"/>
            </a:pPr>
            <a:r>
              <a:rPr lang="es-CO" sz="1400" dirty="0">
                <a:latin typeface="Arial Narrow"/>
                <a:ea typeface="Arial Narrow"/>
                <a:cs typeface="Arial Narrow"/>
                <a:sym typeface="Arial Narrow"/>
              </a:rPr>
              <a:t>Historia</a:t>
            </a:r>
          </a:p>
          <a:p>
            <a:pPr marL="800100">
              <a:lnSpc>
                <a:spcPct val="100000"/>
              </a:lnSpc>
              <a:buFont typeface="+mj-lt"/>
              <a:buAutoNum type="arabicPeriod"/>
            </a:pPr>
            <a:r>
              <a:rPr lang="es-CO" sz="1400" dirty="0">
                <a:latin typeface="Arial Narrow"/>
                <a:ea typeface="Arial Narrow"/>
                <a:cs typeface="Arial Narrow"/>
                <a:sym typeface="Arial Narrow"/>
              </a:rPr>
              <a:t>Principios SOLID</a:t>
            </a:r>
          </a:p>
          <a:p>
            <a:pPr marL="1257300" lvl="1">
              <a:lnSpc>
                <a:spcPct val="100000"/>
              </a:lnSpc>
              <a:buFont typeface="+mj-lt"/>
              <a:buAutoNum type="arabicPeriod"/>
            </a:pPr>
            <a:r>
              <a:rPr lang="es-CO" sz="1400" dirty="0">
                <a:latin typeface="Arial Narrow"/>
                <a:ea typeface="Arial Narrow"/>
                <a:cs typeface="Arial Narrow"/>
                <a:sym typeface="Arial Narrow"/>
              </a:rPr>
              <a:t>S – Single </a:t>
            </a:r>
            <a:r>
              <a:rPr lang="es-CO" sz="1400" dirty="0" err="1">
                <a:latin typeface="Arial Narrow"/>
                <a:ea typeface="Arial Narrow"/>
                <a:cs typeface="Arial Narrow"/>
                <a:sym typeface="Arial Narrow"/>
              </a:rPr>
              <a:t>Responsability</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(SRP)</a:t>
            </a:r>
          </a:p>
          <a:p>
            <a:pPr marL="1257300" lvl="1">
              <a:lnSpc>
                <a:spcPct val="100000"/>
              </a:lnSpc>
              <a:buFont typeface="+mj-lt"/>
              <a:buAutoNum type="arabicPeriod"/>
            </a:pPr>
            <a:r>
              <a:rPr lang="es-CO" sz="1400" dirty="0">
                <a:latin typeface="Arial Narrow"/>
                <a:ea typeface="Arial Narrow"/>
                <a:cs typeface="Arial Narrow"/>
                <a:sym typeface="Arial Narrow"/>
              </a:rPr>
              <a:t>O – Open/</a:t>
            </a:r>
            <a:r>
              <a:rPr lang="es-CO" sz="1400" dirty="0" err="1">
                <a:latin typeface="Arial Narrow"/>
                <a:ea typeface="Arial Narrow"/>
                <a:cs typeface="Arial Narrow"/>
                <a:sym typeface="Arial Narrow"/>
              </a:rPr>
              <a:t>Closed</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(OCP)</a:t>
            </a:r>
          </a:p>
          <a:p>
            <a:pPr marL="1257300" lvl="1">
              <a:lnSpc>
                <a:spcPct val="100000"/>
              </a:lnSpc>
              <a:buFont typeface="+mj-lt"/>
              <a:buAutoNum type="arabicPeriod"/>
            </a:pPr>
            <a:r>
              <a:rPr lang="es-CO" sz="1400" dirty="0">
                <a:latin typeface="Arial Narrow"/>
                <a:ea typeface="Arial Narrow"/>
                <a:cs typeface="Arial Narrow"/>
                <a:sym typeface="Arial Narrow"/>
              </a:rPr>
              <a:t>L - </a:t>
            </a:r>
            <a:r>
              <a:rPr lang="es-CO" sz="1400" dirty="0" err="1">
                <a:latin typeface="Arial Narrow"/>
                <a:ea typeface="Arial Narrow"/>
                <a:cs typeface="Arial Narrow"/>
                <a:sym typeface="Arial Narrow"/>
              </a:rPr>
              <a:t>Liskov</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Substitution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(LSP)</a:t>
            </a:r>
          </a:p>
          <a:p>
            <a:pPr marL="1257300" lvl="1">
              <a:lnSpc>
                <a:spcPct val="100000"/>
              </a:lnSpc>
              <a:buFont typeface="+mj-lt"/>
              <a:buAutoNum type="arabicPeriod"/>
            </a:pPr>
            <a:r>
              <a:rPr lang="es-CO" sz="1400" dirty="0">
                <a:latin typeface="Arial Narrow"/>
                <a:ea typeface="Arial Narrow"/>
                <a:cs typeface="Arial Narrow"/>
                <a:sym typeface="Arial Narrow"/>
              </a:rPr>
              <a:t>I - Interface </a:t>
            </a:r>
            <a:r>
              <a:rPr lang="es-CO" sz="1400" dirty="0" err="1">
                <a:latin typeface="Arial Narrow"/>
                <a:ea typeface="Arial Narrow"/>
                <a:cs typeface="Arial Narrow"/>
                <a:sym typeface="Arial Narrow"/>
              </a:rPr>
              <a:t>Segregation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(ISP)</a:t>
            </a:r>
          </a:p>
          <a:p>
            <a:pPr marL="1257300" lvl="1">
              <a:lnSpc>
                <a:spcPct val="100000"/>
              </a:lnSpc>
              <a:buFont typeface="+mj-lt"/>
              <a:buAutoNum type="arabicPeriod"/>
            </a:pPr>
            <a:r>
              <a:rPr lang="es-CO" sz="1400" dirty="0">
                <a:latin typeface="Arial Narrow"/>
                <a:ea typeface="Arial Narrow"/>
                <a:cs typeface="Arial Narrow"/>
                <a:sym typeface="Arial Narrow"/>
              </a:rPr>
              <a:t>D - </a:t>
            </a:r>
            <a:r>
              <a:rPr lang="es-CO" sz="1400" dirty="0" err="1">
                <a:latin typeface="Arial Narrow"/>
                <a:ea typeface="Arial Narrow"/>
                <a:cs typeface="Arial Narrow"/>
                <a:sym typeface="Arial Narrow"/>
              </a:rPr>
              <a:t>Dependency</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Inversion</a:t>
            </a:r>
            <a:r>
              <a:rPr lang="es-CO" sz="1400" dirty="0">
                <a:latin typeface="Arial Narrow"/>
                <a:ea typeface="Arial Narrow"/>
                <a:cs typeface="Arial Narrow"/>
                <a:sym typeface="Arial Narrow"/>
              </a:rPr>
              <a:t> </a:t>
            </a:r>
            <a:r>
              <a:rPr lang="es-CO" sz="1400" dirty="0" err="1">
                <a:latin typeface="Arial Narrow"/>
                <a:ea typeface="Arial Narrow"/>
                <a:cs typeface="Arial Narrow"/>
                <a:sym typeface="Arial Narrow"/>
              </a:rPr>
              <a:t>Principle</a:t>
            </a:r>
            <a:r>
              <a:rPr lang="es-CO" sz="1400" dirty="0">
                <a:latin typeface="Arial Narrow"/>
                <a:ea typeface="Arial Narrow"/>
                <a:cs typeface="Arial Narrow"/>
                <a:sym typeface="Arial Narrow"/>
              </a:rPr>
              <a:t> (DIP)</a:t>
            </a:r>
          </a:p>
          <a:p>
            <a:pPr marL="800100">
              <a:lnSpc>
                <a:spcPct val="100000"/>
              </a:lnSpc>
              <a:buFont typeface="+mj-lt"/>
              <a:buAutoNum type="arabicPeriod"/>
            </a:pPr>
            <a:r>
              <a:rPr lang="es-CO" sz="1400" dirty="0">
                <a:latin typeface="Arial Narrow"/>
                <a:ea typeface="Arial Narrow"/>
                <a:cs typeface="Arial Narrow"/>
                <a:sym typeface="Arial Narrow"/>
              </a:rPr>
              <a:t>Principios GRASP</a:t>
            </a:r>
          </a:p>
          <a:p>
            <a:pPr marL="1257300" lvl="1">
              <a:lnSpc>
                <a:spcPct val="100000"/>
              </a:lnSpc>
              <a:buFont typeface="+mj-lt"/>
              <a:buAutoNum type="arabicPeriod"/>
            </a:pPr>
            <a:r>
              <a:rPr lang="es-CO" sz="1400" dirty="0">
                <a:latin typeface="Arial Narrow"/>
                <a:ea typeface="Arial Narrow"/>
                <a:cs typeface="Arial Narrow"/>
                <a:sym typeface="Arial Narrow"/>
              </a:rPr>
              <a:t>Alta cohesión y bajo acoplamiento.</a:t>
            </a:r>
          </a:p>
          <a:p>
            <a:pPr marL="1257300" lvl="1">
              <a:lnSpc>
                <a:spcPct val="100000"/>
              </a:lnSpc>
              <a:buFont typeface="+mj-lt"/>
              <a:buAutoNum type="arabicPeriod"/>
            </a:pPr>
            <a:r>
              <a:rPr lang="es-CO" sz="1400" dirty="0">
                <a:latin typeface="Arial Narrow"/>
                <a:ea typeface="Arial Narrow"/>
                <a:cs typeface="Arial Narrow"/>
                <a:sym typeface="Arial Narrow"/>
              </a:rPr>
              <a:t>Controlador.</a:t>
            </a:r>
          </a:p>
          <a:p>
            <a:pPr marL="1257300" lvl="1">
              <a:lnSpc>
                <a:spcPct val="100000"/>
              </a:lnSpc>
              <a:buFont typeface="+mj-lt"/>
              <a:buAutoNum type="arabicPeriod"/>
            </a:pPr>
            <a:r>
              <a:rPr lang="es-CO" sz="1400" dirty="0">
                <a:latin typeface="Arial Narrow"/>
                <a:ea typeface="Arial Narrow"/>
                <a:cs typeface="Arial Narrow"/>
                <a:sym typeface="Arial Narrow"/>
              </a:rPr>
              <a:t>Creador.</a:t>
            </a:r>
          </a:p>
          <a:p>
            <a:pPr marL="1257300" lvl="1">
              <a:lnSpc>
                <a:spcPct val="100000"/>
              </a:lnSpc>
              <a:buFont typeface="+mj-lt"/>
              <a:buAutoNum type="arabicPeriod"/>
            </a:pPr>
            <a:r>
              <a:rPr lang="es-CO" sz="1400" dirty="0">
                <a:latin typeface="Arial Narrow"/>
                <a:ea typeface="Arial Narrow"/>
                <a:cs typeface="Arial Narrow"/>
                <a:sym typeface="Arial Narrow"/>
              </a:rPr>
              <a:t>Experto en información</a:t>
            </a:r>
          </a:p>
          <a:p>
            <a:pPr marL="1257300" lvl="1">
              <a:lnSpc>
                <a:spcPct val="100000"/>
              </a:lnSpc>
              <a:buFont typeface="+mj-lt"/>
              <a:buAutoNum type="arabicPeriod"/>
            </a:pPr>
            <a:r>
              <a:rPr lang="es-CO" sz="1400" dirty="0">
                <a:latin typeface="Arial Narrow"/>
                <a:ea typeface="Arial Narrow"/>
                <a:cs typeface="Arial Narrow"/>
                <a:sym typeface="Arial Narrow"/>
              </a:rPr>
              <a:t>Fabricación pura.</a:t>
            </a:r>
          </a:p>
          <a:p>
            <a:pPr marL="1257300" lvl="1">
              <a:lnSpc>
                <a:spcPct val="100000"/>
              </a:lnSpc>
              <a:buFont typeface="+mj-lt"/>
              <a:buAutoNum type="arabicPeriod"/>
            </a:pPr>
            <a:r>
              <a:rPr lang="es-CO" sz="1400" dirty="0" err="1">
                <a:latin typeface="Arial Narrow"/>
                <a:ea typeface="Arial Narrow"/>
                <a:cs typeface="Arial Narrow"/>
                <a:sym typeface="Arial Narrow"/>
              </a:rPr>
              <a:t>Indireccion</a:t>
            </a:r>
            <a:r>
              <a:rPr lang="es-CO" sz="1400" dirty="0">
                <a:latin typeface="Arial Narrow"/>
                <a:ea typeface="Arial Narrow"/>
                <a:cs typeface="Arial Narrow"/>
                <a:sym typeface="Arial Narrow"/>
              </a:rPr>
              <a:t>.</a:t>
            </a:r>
          </a:p>
          <a:p>
            <a:pPr marL="1257300" lvl="1">
              <a:lnSpc>
                <a:spcPct val="100000"/>
              </a:lnSpc>
              <a:buFont typeface="+mj-lt"/>
              <a:buAutoNum type="arabicPeriod"/>
            </a:pPr>
            <a:r>
              <a:rPr lang="es-CO" sz="1400" dirty="0">
                <a:latin typeface="Arial Narrow"/>
                <a:ea typeface="Arial Narrow"/>
                <a:cs typeface="Arial Narrow"/>
                <a:sym typeface="Arial Narrow"/>
              </a:rPr>
              <a:t>Polimorfismo.</a:t>
            </a:r>
          </a:p>
          <a:p>
            <a:pPr marL="1257300" lvl="1">
              <a:lnSpc>
                <a:spcPct val="100000"/>
              </a:lnSpc>
              <a:buFont typeface="+mj-lt"/>
              <a:buAutoNum type="arabicPeriod"/>
            </a:pPr>
            <a:r>
              <a:rPr lang="es-CO" sz="1400" dirty="0">
                <a:latin typeface="Arial Narrow"/>
                <a:ea typeface="Arial Narrow"/>
                <a:cs typeface="Arial Narrow"/>
                <a:sym typeface="Arial Narrow"/>
              </a:rPr>
              <a:t>Variaciones protegidas.</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Calidad del Software</a:t>
            </a:r>
          </a:p>
          <a:p>
            <a:pPr marL="1257300" lvl="1">
              <a:lnSpc>
                <a:spcPct val="100000"/>
              </a:lnSpc>
              <a:buFont typeface="+mj-lt"/>
              <a:buAutoNum type="arabicPeriod"/>
            </a:pPr>
            <a:r>
              <a:rPr lang="es-CO" sz="1200" dirty="0">
                <a:latin typeface="Arial Narrow"/>
                <a:ea typeface="Arial Narrow"/>
                <a:cs typeface="Arial Narrow"/>
                <a:sym typeface="Arial Narrow"/>
              </a:rPr>
              <a:t>Pruebas unitarias.</a:t>
            </a:r>
          </a:p>
          <a:p>
            <a:pPr marL="1257300" lvl="1">
              <a:lnSpc>
                <a:spcPct val="100000"/>
              </a:lnSpc>
              <a:buFont typeface="+mj-lt"/>
              <a:buAutoNum type="arabicPeriod"/>
            </a:pPr>
            <a:r>
              <a:rPr lang="es-CO" sz="1200" dirty="0">
                <a:latin typeface="Arial Narrow"/>
                <a:ea typeface="Arial Narrow"/>
                <a:cs typeface="Arial Narrow"/>
                <a:sym typeface="Arial Narrow"/>
              </a:rPr>
              <a:t>Pruebas de integración</a:t>
            </a:r>
          </a:p>
          <a:p>
            <a:pPr marL="1257300" lvl="1">
              <a:lnSpc>
                <a:spcPct val="100000"/>
              </a:lnSpc>
              <a:buFont typeface="+mj-lt"/>
              <a:buAutoNum type="arabicPeriod"/>
            </a:pPr>
            <a:r>
              <a:rPr lang="es-CO" sz="1200" dirty="0">
                <a:latin typeface="Arial Narrow"/>
                <a:ea typeface="Arial Narrow"/>
                <a:cs typeface="Arial Narrow"/>
                <a:sym typeface="Arial Narrow"/>
              </a:rPr>
              <a:t>Pruebas de aceptación</a:t>
            </a:r>
          </a:p>
          <a:p>
            <a:pPr marL="1257300" lvl="1">
              <a:lnSpc>
                <a:spcPct val="100000"/>
              </a:lnSpc>
              <a:buFont typeface="+mj-lt"/>
              <a:buAutoNum type="arabicPeriod"/>
            </a:pPr>
            <a:r>
              <a:rPr lang="es-CO" sz="1200" dirty="0">
                <a:latin typeface="Arial Narrow"/>
                <a:ea typeface="Arial Narrow"/>
                <a:cs typeface="Arial Narrow"/>
                <a:sym typeface="Arial Narrow"/>
              </a:rPr>
              <a:t>Pruebas de rendimiento</a:t>
            </a:r>
          </a:p>
          <a:p>
            <a:pPr marL="1257300" lvl="1">
              <a:lnSpc>
                <a:spcPct val="100000"/>
              </a:lnSpc>
              <a:buFont typeface="+mj-lt"/>
              <a:buAutoNum type="arabicPeriod"/>
            </a:pPr>
            <a:r>
              <a:rPr lang="es-CO" sz="1200" dirty="0">
                <a:latin typeface="Arial Narrow"/>
                <a:ea typeface="Arial Narrow"/>
                <a:cs typeface="Arial Narrow"/>
                <a:sym typeface="Arial Narrow"/>
              </a:rPr>
              <a:t>Pruebas de Seguridad.</a:t>
            </a:r>
          </a:p>
          <a:p>
            <a:pPr marL="800100">
              <a:lnSpc>
                <a:spcPct val="100000"/>
              </a:lnSpc>
              <a:buFont typeface="+mj-lt"/>
              <a:buAutoNum type="arabicPeriod"/>
            </a:pPr>
            <a:r>
              <a:rPr lang="es-CO" sz="1200" dirty="0">
                <a:latin typeface="Arial Narrow"/>
                <a:ea typeface="Arial Narrow"/>
                <a:cs typeface="Arial Narrow"/>
                <a:sym typeface="Arial Narrow"/>
              </a:rPr>
              <a:t>Patrones GOF</a:t>
            </a:r>
          </a:p>
          <a:p>
            <a:pPr marL="1257300" lvl="1">
              <a:lnSpc>
                <a:spcPct val="100000"/>
              </a:lnSpc>
              <a:buFont typeface="+mj-lt"/>
              <a:buAutoNum type="arabicPeriod"/>
            </a:pPr>
            <a:r>
              <a:rPr lang="es-CO" sz="1200" dirty="0">
                <a:latin typeface="Arial Narrow"/>
                <a:ea typeface="Arial Narrow"/>
                <a:cs typeface="Arial Narrow"/>
                <a:sym typeface="Arial Narrow"/>
              </a:rPr>
              <a:t>Patrones de creación</a:t>
            </a:r>
          </a:p>
          <a:p>
            <a:pPr marL="1714500" lvl="2">
              <a:lnSpc>
                <a:spcPct val="100000"/>
              </a:lnSpc>
              <a:buFont typeface="+mj-lt"/>
              <a:buAutoNum type="arabicPeriod"/>
            </a:pPr>
            <a:r>
              <a:rPr lang="es-CO" sz="1200" dirty="0" err="1">
                <a:latin typeface="Arial Narrow"/>
                <a:ea typeface="Arial Narrow"/>
                <a:cs typeface="Arial Narrow"/>
                <a:sym typeface="Arial Narrow"/>
              </a:rPr>
              <a:t>Abstract</a:t>
            </a:r>
            <a:r>
              <a:rPr lang="es-CO" sz="1200" dirty="0">
                <a:latin typeface="Arial Narrow"/>
                <a:ea typeface="Arial Narrow"/>
                <a:cs typeface="Arial Narrow"/>
                <a:sym typeface="Arial Narrow"/>
              </a:rPr>
              <a:t> Factory.</a:t>
            </a:r>
          </a:p>
          <a:p>
            <a:pPr marL="1714500" lvl="2">
              <a:lnSpc>
                <a:spcPct val="100000"/>
              </a:lnSpc>
              <a:buFont typeface="+mj-lt"/>
              <a:buAutoNum type="arabicPeriod"/>
            </a:pPr>
            <a:r>
              <a:rPr lang="es-CO" sz="1200" dirty="0" err="1">
                <a:latin typeface="Arial Narrow"/>
                <a:ea typeface="Arial Narrow"/>
                <a:cs typeface="Arial Narrow"/>
                <a:sym typeface="Arial Narrow"/>
              </a:rPr>
              <a:t>Builder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Protoype</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Singleton</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estructurales</a:t>
            </a:r>
          </a:p>
          <a:p>
            <a:pPr marL="1714500" lvl="2">
              <a:lnSpc>
                <a:spcPct val="100000"/>
              </a:lnSpc>
              <a:buFont typeface="+mj-lt"/>
              <a:buAutoNum type="arabicPeriod"/>
            </a:pPr>
            <a:r>
              <a:rPr lang="es-CO" sz="1200" dirty="0" err="1">
                <a:latin typeface="Arial Narrow"/>
                <a:ea typeface="Arial Narrow"/>
                <a:cs typeface="Arial Narrow"/>
                <a:sym typeface="Arial Narrow"/>
              </a:rPr>
              <a:t>Adapter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Decorator</a:t>
            </a:r>
            <a:r>
              <a:rPr lang="es-CO" sz="1200" dirty="0">
                <a:latin typeface="Arial Narrow"/>
                <a:ea typeface="Arial Narrow"/>
                <a:cs typeface="Arial Narrow"/>
                <a:sym typeface="Arial Narrow"/>
              </a:rPr>
              <a:t>.</a:t>
            </a:r>
          </a:p>
          <a:p>
            <a:pPr marL="1714500" lvl="2">
              <a:lnSpc>
                <a:spcPct val="100000"/>
              </a:lnSpc>
              <a:buFont typeface="+mj-lt"/>
              <a:buAutoNum type="arabicPeriod"/>
            </a:pPr>
            <a:r>
              <a:rPr lang="es-CO" sz="1200" dirty="0" err="1">
                <a:latin typeface="Arial Narrow"/>
                <a:ea typeface="Arial Narrow"/>
                <a:cs typeface="Arial Narrow"/>
                <a:sym typeface="Arial Narrow"/>
              </a:rPr>
              <a:t>Facade</a:t>
            </a:r>
            <a:r>
              <a:rPr lang="es-CO" sz="1200" dirty="0">
                <a:latin typeface="Arial Narrow"/>
                <a:ea typeface="Arial Narrow"/>
                <a:cs typeface="Arial Narrow"/>
                <a:sym typeface="Arial Narrow"/>
              </a:rPr>
              <a:t>.</a:t>
            </a:r>
          </a:p>
          <a:p>
            <a:pPr marL="1257300" lvl="1">
              <a:lnSpc>
                <a:spcPct val="100000"/>
              </a:lnSpc>
              <a:buFont typeface="+mj-lt"/>
              <a:buAutoNum type="arabicPeriod"/>
            </a:pPr>
            <a:r>
              <a:rPr lang="es-CO" sz="1200" dirty="0">
                <a:latin typeface="Arial Narrow"/>
                <a:ea typeface="Arial Narrow"/>
                <a:cs typeface="Arial Narrow"/>
                <a:sym typeface="Arial Narrow"/>
              </a:rPr>
              <a:t>Patrones de comportamiento</a:t>
            </a:r>
          </a:p>
          <a:p>
            <a:pPr marL="1714500" lvl="2">
              <a:lnSpc>
                <a:spcPct val="100000"/>
              </a:lnSpc>
              <a:buFont typeface="+mj-lt"/>
              <a:buAutoNum type="arabicPeriod"/>
            </a:pPr>
            <a:r>
              <a:rPr lang="es-CO" sz="1200" dirty="0">
                <a:latin typeface="Arial Narrow"/>
                <a:ea typeface="Arial Narrow"/>
                <a:cs typeface="Arial Narrow"/>
                <a:sym typeface="Arial Narrow"/>
              </a:rPr>
              <a:t>Memento</a:t>
            </a:r>
          </a:p>
          <a:p>
            <a:pPr marL="1714500" lvl="2">
              <a:lnSpc>
                <a:spcPct val="100000"/>
              </a:lnSpc>
              <a:buFont typeface="+mj-lt"/>
              <a:buAutoNum type="arabicPeriod"/>
            </a:pPr>
            <a:r>
              <a:rPr lang="es-CO" sz="1200" dirty="0" err="1">
                <a:latin typeface="Arial Narrow"/>
                <a:ea typeface="Arial Narrow"/>
                <a:cs typeface="Arial Narrow"/>
                <a:sym typeface="Arial Narrow"/>
              </a:rPr>
              <a:t>State</a:t>
            </a:r>
            <a:endParaRPr lang="es-CO" sz="1200" dirty="0">
              <a:latin typeface="Arial Narrow"/>
              <a:ea typeface="Arial Narrow"/>
              <a:cs typeface="Arial Narrow"/>
              <a:sym typeface="Arial Narrow"/>
            </a:endParaRPr>
          </a:p>
          <a:p>
            <a:pPr marL="1714500" lvl="2">
              <a:lnSpc>
                <a:spcPct val="100000"/>
              </a:lnSpc>
              <a:buFont typeface="+mj-lt"/>
              <a:buAutoNum type="arabicPeriod"/>
            </a:pPr>
            <a:r>
              <a:rPr lang="es-CO" sz="1200" dirty="0" err="1">
                <a:latin typeface="Arial Narrow"/>
                <a:ea typeface="Arial Narrow"/>
                <a:cs typeface="Arial Narrow"/>
                <a:sym typeface="Arial Narrow"/>
              </a:rPr>
              <a:t>Visitor</a:t>
            </a:r>
            <a:endParaRPr lang="es-CO" sz="1200" dirty="0">
              <a:latin typeface="Arial Narrow"/>
              <a:ea typeface="Arial Narrow"/>
              <a:cs typeface="Arial Narrow"/>
              <a:sym typeface="Arial Narrow"/>
            </a:endParaRPr>
          </a:p>
          <a:p>
            <a:pPr marL="1714500" lvl="2">
              <a:lnSpc>
                <a:spcPct val="100000"/>
              </a:lnSpc>
              <a:buFont typeface="+mj-lt"/>
              <a:buAutoNum type="arabicPeriod"/>
            </a:pPr>
            <a:endParaRPr lang="es-CO" sz="12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200" dirty="0">
                <a:latin typeface="Arial Narrow"/>
                <a:ea typeface="Arial Narrow"/>
                <a:cs typeface="Arial Narrow"/>
                <a:sym typeface="Arial Narrow"/>
              </a:rPr>
              <a:t>Patrones de arquitectura de Software</a:t>
            </a:r>
          </a:p>
          <a:p>
            <a:pPr marL="1257300" lvl="1">
              <a:lnSpc>
                <a:spcPct val="100000"/>
              </a:lnSpc>
              <a:buFont typeface="+mj-lt"/>
              <a:buAutoNum type="arabicPeriod"/>
            </a:pPr>
            <a:r>
              <a:rPr lang="es-CO" sz="1200" dirty="0">
                <a:latin typeface="Arial Narrow"/>
                <a:ea typeface="Arial Narrow"/>
                <a:cs typeface="Arial Narrow"/>
                <a:sym typeface="Arial Narrow"/>
              </a:rPr>
              <a:t>Monolítica</a:t>
            </a:r>
          </a:p>
          <a:p>
            <a:pPr marL="1257300" lvl="1">
              <a:lnSpc>
                <a:spcPct val="100000"/>
              </a:lnSpc>
              <a:buFont typeface="+mj-lt"/>
              <a:buAutoNum type="arabicPeriod"/>
            </a:pPr>
            <a:r>
              <a:rPr lang="es-CO" sz="1200" dirty="0">
                <a:latin typeface="Arial Narrow"/>
                <a:ea typeface="Arial Narrow"/>
                <a:cs typeface="Arial Narrow"/>
                <a:sym typeface="Arial Narrow"/>
              </a:rPr>
              <a:t>Cliente – Servidor</a:t>
            </a:r>
          </a:p>
          <a:p>
            <a:pPr marL="1257300" lvl="1">
              <a:lnSpc>
                <a:spcPct val="100000"/>
              </a:lnSpc>
              <a:buFont typeface="+mj-lt"/>
              <a:buAutoNum type="arabicPeriod"/>
            </a:pPr>
            <a:r>
              <a:rPr lang="es-CO" sz="1200" dirty="0">
                <a:latin typeface="Arial Narrow"/>
                <a:ea typeface="Arial Narrow"/>
                <a:cs typeface="Arial Narrow"/>
                <a:sym typeface="Arial Narrow"/>
              </a:rPr>
              <a:t>Microservicios</a:t>
            </a:r>
          </a:p>
          <a:p>
            <a:pPr marL="1257300" lvl="1">
              <a:lnSpc>
                <a:spcPct val="100000"/>
              </a:lnSpc>
              <a:buFont typeface="+mj-lt"/>
              <a:buAutoNum type="arabicPeriod"/>
            </a:pPr>
            <a:r>
              <a:rPr lang="es-CO" sz="1200" dirty="0">
                <a:latin typeface="Arial Narrow"/>
                <a:ea typeface="Arial Narrow"/>
                <a:cs typeface="Arial Narrow"/>
                <a:sym typeface="Arial Narrow"/>
              </a:rPr>
              <a:t>Orientada a eventos</a:t>
            </a:r>
          </a:p>
          <a:p>
            <a:pPr marL="1257300" lvl="1">
              <a:lnSpc>
                <a:spcPct val="100000"/>
              </a:lnSpc>
              <a:buFont typeface="+mj-lt"/>
              <a:buAutoNum type="arabicPeriod"/>
            </a:pPr>
            <a:r>
              <a:rPr lang="es-CO" sz="1200" dirty="0">
                <a:latin typeface="Arial Narrow"/>
                <a:ea typeface="Arial Narrow"/>
                <a:cs typeface="Arial Narrow"/>
                <a:sym typeface="Arial Narrow"/>
              </a:rPr>
              <a:t>MVC</a:t>
            </a:r>
          </a:p>
          <a:p>
            <a:pPr marL="800100">
              <a:lnSpc>
                <a:spcPct val="100000"/>
              </a:lnSpc>
              <a:buFont typeface="+mj-lt"/>
              <a:buAutoNum type="arabicPeriod"/>
            </a:pPr>
            <a:r>
              <a:rPr lang="es-CO" sz="1200" dirty="0">
                <a:latin typeface="Arial Narrow"/>
                <a:ea typeface="Arial Narrow"/>
                <a:cs typeface="Arial Narrow"/>
                <a:sym typeface="Arial Narrow"/>
              </a:rPr>
              <a:t>Desarrollo de software en la nube</a:t>
            </a:r>
          </a:p>
          <a:p>
            <a:pPr marL="1257300" lvl="1">
              <a:lnSpc>
                <a:spcPct val="100000"/>
              </a:lnSpc>
              <a:buFont typeface="+mj-lt"/>
              <a:buAutoNum type="arabicPeriod"/>
            </a:pPr>
            <a:r>
              <a:rPr lang="es-CO" sz="1200" dirty="0">
                <a:latin typeface="Arial Narrow"/>
                <a:ea typeface="Arial Narrow"/>
                <a:cs typeface="Arial Narrow"/>
                <a:sym typeface="Arial Narrow"/>
              </a:rPr>
              <a:t>Desarrollo </a:t>
            </a:r>
            <a:r>
              <a:rPr lang="es-CO" sz="1200" dirty="0" err="1">
                <a:latin typeface="Arial Narrow"/>
                <a:ea typeface="Arial Narrow"/>
                <a:cs typeface="Arial Narrow"/>
                <a:sym typeface="Arial Narrow"/>
              </a:rPr>
              <a:t>Serverless</a:t>
            </a:r>
            <a:endParaRPr lang="es-CO" sz="1200" dirty="0">
              <a:latin typeface="Arial Narrow"/>
              <a:ea typeface="Arial Narrow"/>
              <a:cs typeface="Arial Narrow"/>
              <a:sym typeface="Arial Narrow"/>
            </a:endParaRPr>
          </a:p>
          <a:p>
            <a:pPr marL="1257300" lvl="1">
              <a:lnSpc>
                <a:spcPct val="100000"/>
              </a:lnSpc>
              <a:buFont typeface="+mj-lt"/>
              <a:buAutoNum type="arabicPeriod"/>
            </a:pPr>
            <a:r>
              <a:rPr lang="es-CO" sz="1200" dirty="0">
                <a:latin typeface="Arial Narrow"/>
                <a:ea typeface="Arial Narrow"/>
                <a:cs typeface="Arial Narrow"/>
                <a:sym typeface="Arial Narrow"/>
              </a:rPr>
              <a:t>Desarrollo no </a:t>
            </a:r>
            <a:r>
              <a:rPr lang="es-CO" sz="1200" dirty="0" err="1">
                <a:latin typeface="Arial Narrow"/>
                <a:ea typeface="Arial Narrow"/>
                <a:cs typeface="Arial Narrow"/>
                <a:sym typeface="Arial Narrow"/>
              </a:rPr>
              <a:t>Serverless</a:t>
            </a:r>
            <a:endParaRPr lang="es-CO" sz="1200" dirty="0">
              <a:latin typeface="Arial Narrow"/>
              <a:ea typeface="Arial Narrow"/>
              <a:cs typeface="Arial Narrow"/>
              <a:sym typeface="Arial Narrow"/>
            </a:endParaRPr>
          </a:p>
          <a:p>
            <a:pPr marL="1257300" lvl="1">
              <a:lnSpc>
                <a:spcPct val="100000"/>
              </a:lnSpc>
              <a:buFont typeface="+mj-lt"/>
              <a:buAutoNum type="arabicPeriod"/>
            </a:pPr>
            <a:r>
              <a:rPr lang="es-CO" sz="1200" dirty="0">
                <a:latin typeface="Arial Narrow"/>
                <a:ea typeface="Arial Narrow"/>
                <a:cs typeface="Arial Narrow"/>
                <a:sym typeface="Arial Narrow"/>
              </a:rPr>
              <a:t>Bases de datos administradas y no administradas</a:t>
            </a:r>
          </a:p>
          <a:p>
            <a:pPr marL="1257300" lvl="1">
              <a:lnSpc>
                <a:spcPct val="100000"/>
              </a:lnSpc>
              <a:buFont typeface="+mj-lt"/>
              <a:buAutoNum type="arabicPeriod"/>
            </a:pPr>
            <a:r>
              <a:rPr lang="es-CO" sz="1200" dirty="0">
                <a:latin typeface="Arial Narrow"/>
                <a:ea typeface="Arial Narrow"/>
                <a:cs typeface="Arial Narrow"/>
                <a:sym typeface="Arial Narrow"/>
              </a:rPr>
              <a:t>Balanceadores</a:t>
            </a:r>
          </a:p>
          <a:p>
            <a:pPr marL="1257300" lvl="1">
              <a:lnSpc>
                <a:spcPct val="100000"/>
              </a:lnSpc>
              <a:buFont typeface="+mj-lt"/>
              <a:buAutoNum type="arabicPeriod"/>
            </a:pPr>
            <a:r>
              <a:rPr lang="es-CO" sz="1200" dirty="0">
                <a:latin typeface="Arial Narrow"/>
                <a:ea typeface="Arial Narrow"/>
                <a:cs typeface="Arial Narrow"/>
                <a:sym typeface="Arial Narrow"/>
              </a:rPr>
              <a:t>CDN</a:t>
            </a:r>
          </a:p>
          <a:p>
            <a:pPr marL="800100">
              <a:lnSpc>
                <a:spcPct val="100000"/>
              </a:lnSpc>
              <a:buFont typeface="+mj-lt"/>
              <a:buAutoNum type="arabicPeriod"/>
            </a:pPr>
            <a:r>
              <a:rPr lang="es-CO" sz="1200" dirty="0">
                <a:latin typeface="Arial Narrow"/>
                <a:ea typeface="Arial Narrow"/>
                <a:cs typeface="Arial Narrow"/>
                <a:sym typeface="Arial Narrow"/>
              </a:rPr>
              <a:t>Seguridad en el desarrollo de software</a:t>
            </a:r>
          </a:p>
          <a:p>
            <a:pPr marL="1257300" lvl="1">
              <a:lnSpc>
                <a:spcPct val="100000"/>
              </a:lnSpc>
              <a:buFont typeface="+mj-lt"/>
              <a:buAutoNum type="arabicPeriod"/>
            </a:pPr>
            <a:r>
              <a:rPr lang="es-CO" sz="1200" dirty="0">
                <a:latin typeface="Arial Narrow"/>
                <a:ea typeface="Arial Narrow"/>
                <a:cs typeface="Arial Narrow"/>
                <a:sym typeface="Arial Narrow"/>
              </a:rPr>
              <a:t>La autenticación</a:t>
            </a:r>
          </a:p>
          <a:p>
            <a:pPr marL="1257300" lvl="1">
              <a:lnSpc>
                <a:spcPct val="100000"/>
              </a:lnSpc>
              <a:buFont typeface="+mj-lt"/>
              <a:buAutoNum type="arabicPeriod"/>
            </a:pPr>
            <a:r>
              <a:rPr lang="es-CO" sz="1200" dirty="0">
                <a:latin typeface="Arial Narrow"/>
                <a:ea typeface="Arial Narrow"/>
                <a:cs typeface="Arial Narrow"/>
                <a:sym typeface="Arial Narrow"/>
              </a:rPr>
              <a:t>La autorización</a:t>
            </a:r>
          </a:p>
          <a:p>
            <a:pPr marL="1257300" lvl="1">
              <a:lnSpc>
                <a:spcPct val="100000"/>
              </a:lnSpc>
              <a:buFont typeface="+mj-lt"/>
              <a:buAutoNum type="arabicPeriod"/>
            </a:pPr>
            <a:r>
              <a:rPr lang="es-CO" sz="1200" dirty="0">
                <a:latin typeface="Arial Narrow"/>
                <a:ea typeface="Arial Narrow"/>
                <a:cs typeface="Arial Narrow"/>
                <a:sym typeface="Arial Narrow"/>
              </a:rPr>
              <a:t>Basic </a:t>
            </a:r>
            <a:r>
              <a:rPr lang="es-CO" sz="1200" dirty="0" err="1">
                <a:latin typeface="Arial Narrow"/>
                <a:ea typeface="Arial Narrow"/>
                <a:cs typeface="Arial Narrow"/>
                <a:sym typeface="Arial Narrow"/>
              </a:rPr>
              <a:t>Auth</a:t>
            </a:r>
            <a:endParaRPr lang="es-CO" sz="1200" dirty="0">
              <a:latin typeface="Arial Narrow"/>
              <a:ea typeface="Arial Narrow"/>
              <a:cs typeface="Arial Narrow"/>
              <a:sym typeface="Arial Narrow"/>
            </a:endParaRPr>
          </a:p>
          <a:p>
            <a:pPr marL="1257300" lvl="1">
              <a:lnSpc>
                <a:spcPct val="100000"/>
              </a:lnSpc>
              <a:buFont typeface="+mj-lt"/>
              <a:buAutoNum type="arabicPeriod"/>
            </a:pPr>
            <a:r>
              <a:rPr lang="es-CO" sz="1200" dirty="0">
                <a:latin typeface="Arial Narrow"/>
                <a:ea typeface="Arial Narrow"/>
                <a:cs typeface="Arial Narrow"/>
                <a:sym typeface="Arial Narrow"/>
              </a:rPr>
              <a:t>JWT</a:t>
            </a:r>
          </a:p>
          <a:p>
            <a:pPr marL="1257300" lvl="1">
              <a:lnSpc>
                <a:spcPct val="100000"/>
              </a:lnSpc>
              <a:buFont typeface="+mj-lt"/>
              <a:buAutoNum type="arabicPeriod"/>
            </a:pPr>
            <a:r>
              <a:rPr lang="es-CO" sz="1200" dirty="0">
                <a:latin typeface="Arial Narrow"/>
                <a:ea typeface="Arial Narrow"/>
                <a:cs typeface="Arial Narrow"/>
                <a:sym typeface="Arial Narrow"/>
              </a:rPr>
              <a:t>OAuth 2.0</a:t>
            </a:r>
          </a:p>
          <a:p>
            <a:pPr marL="1257300" lvl="1">
              <a:lnSpc>
                <a:spcPct val="100000"/>
              </a:lnSpc>
              <a:buFont typeface="+mj-lt"/>
              <a:buAutoNum type="arabicPeriod"/>
            </a:pPr>
            <a:endParaRPr lang="es-CO" sz="12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8086</TotalTime>
  <Words>3053</Words>
  <Application>Microsoft Office PowerPoint</Application>
  <PresentationFormat>Panorámica</PresentationFormat>
  <Paragraphs>319</Paragraphs>
  <Slides>46</Slides>
  <Notes>46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46</vt:i4>
      </vt:variant>
    </vt:vector>
  </HeadingPairs>
  <TitlesOfParts>
    <vt:vector size="51" baseType="lpstr">
      <vt:lpstr>Trebuchet MS</vt:lpstr>
      <vt:lpstr>Arial</vt:lpstr>
      <vt:lpstr>Calibri</vt:lpstr>
      <vt:lpstr>Arial Narrow</vt:lpstr>
      <vt:lpstr>Tema de Office</vt:lpstr>
      <vt:lpstr>Presentación de PowerPoint</vt:lpstr>
      <vt:lpstr>INGENIERIA DEL SOFTWARE II  BIENVENIDOS</vt:lpstr>
      <vt:lpstr>PRESENTACIONES Y OPINIONES DEL CURSO</vt:lpstr>
      <vt:lpstr>Identificación de la asignatura</vt:lpstr>
      <vt:lpstr>Objetivos</vt:lpstr>
      <vt:lpstr>EVALUACIÓN</vt:lpstr>
      <vt:lpstr>CONTENIDO CORTE 1</vt:lpstr>
      <vt:lpstr>CONTENIDO CORTE 2</vt:lpstr>
      <vt:lpstr>CONTENIDO CORTE 3</vt:lpstr>
      <vt:lpstr>HISTORIA</vt:lpstr>
      <vt:lpstr>ORIGEN</vt:lpstr>
      <vt:lpstr>EL NACIMIENTO FORMAL</vt:lpstr>
      <vt:lpstr>PERSONALIDADES</vt:lpstr>
      <vt:lpstr>EVOLUCIONES</vt:lpstr>
      <vt:lpstr>S – SINGLE RESPONSABILITY PRINCIPLE (SRP)</vt:lpstr>
      <vt:lpstr>IMPORTANCIA DEL SRP</vt:lpstr>
      <vt:lpstr>APLICACIÓN DEL SRP</vt:lpstr>
      <vt:lpstr>EJEMPLO DEL SRP</vt:lpstr>
      <vt:lpstr>BENEFICIOS DEL SRP</vt:lpstr>
      <vt:lpstr>BENEFICIOS DEL SRP</vt:lpstr>
      <vt:lpstr>Open/Closed Principle (OCP)</vt:lpstr>
      <vt:lpstr>IMPORTANCIA DEL OCP</vt:lpstr>
      <vt:lpstr>APLICAR EL OCP</vt:lpstr>
      <vt:lpstr>EJEMPLO OCP</vt:lpstr>
      <vt:lpstr>BENEFICIOS DE APLICAR EL OCP</vt:lpstr>
      <vt:lpstr>BENEFICIOS DE APLICAR EL OCP</vt:lpstr>
      <vt:lpstr>LISKOV SUBSTITUTION PRINCIPLE (LSP)</vt:lpstr>
      <vt:lpstr>IMPORTANCIA DEL LSP</vt:lpstr>
      <vt:lpstr>CUMPLIR CON EL LSP</vt:lpstr>
      <vt:lpstr>EJEMPLO DE LSP</vt:lpstr>
      <vt:lpstr>INTERFACE SEGREGATION PRINCIPLE (ISP)</vt:lpstr>
      <vt:lpstr>IMPORTANCIA DEL ISP</vt:lpstr>
      <vt:lpstr>SE PUEDE ROMPER EL ISP</vt:lpstr>
      <vt:lpstr>EJEMPLO DE LA ISP</vt:lpstr>
      <vt:lpstr>BENEFICIOS DE APLICAR LA ISP</vt:lpstr>
      <vt:lpstr>DEPENDENCY INVERSION PRINCIPLE (DIP)</vt:lpstr>
      <vt:lpstr>IMPORTANCIA DEL DIP</vt:lpstr>
      <vt:lpstr>APLICACIÓN DEL DIP</vt:lpstr>
      <vt:lpstr>EJEMPLO DE LA IDP</vt:lpstr>
      <vt:lpstr>BENEFICIOS DEL DIP</vt:lpstr>
      <vt:lpstr>PRINCIPIOS GRASP</vt:lpstr>
      <vt:lpstr>PRINCIPIOS GRASP</vt:lpstr>
      <vt:lpstr>IMPORTANCIA DE LOS PRINCIPIOS GRASP</vt:lpstr>
      <vt:lpstr>RELACION CON SOLID</vt:lpstr>
      <vt:lpstr>IMPORTANCIA DE LOS PRINCIPIOS GRASP</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130</cp:revision>
  <dcterms:created xsi:type="dcterms:W3CDTF">2019-03-26T16:19:22Z</dcterms:created>
  <dcterms:modified xsi:type="dcterms:W3CDTF">2024-08-02T02:07:22Z</dcterms:modified>
</cp:coreProperties>
</file>