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62" r:id="rId4"/>
    <p:sldId id="263" r:id="rId5"/>
    <p:sldId id="265" r:id="rId6"/>
    <p:sldId id="295" r:id="rId7"/>
    <p:sldId id="305" r:id="rId8"/>
    <p:sldId id="306" r:id="rId9"/>
    <p:sldId id="307" r:id="rId10"/>
    <p:sldId id="308" r:id="rId11"/>
    <p:sldId id="309" r:id="rId12"/>
    <p:sldId id="310" r:id="rId13"/>
    <p:sldId id="335" r:id="rId14"/>
    <p:sldId id="336" r:id="rId15"/>
    <p:sldId id="338" r:id="rId16"/>
    <p:sldId id="339" r:id="rId17"/>
    <p:sldId id="304" r:id="rId18"/>
    <p:sldId id="296" r:id="rId19"/>
    <p:sldId id="297" r:id="rId20"/>
    <p:sldId id="298" r:id="rId21"/>
    <p:sldId id="299" r:id="rId22"/>
    <p:sldId id="300" r:id="rId23"/>
    <p:sldId id="301" r:id="rId24"/>
    <p:sldId id="312" r:id="rId25"/>
    <p:sldId id="341" r:id="rId26"/>
    <p:sldId id="342" r:id="rId27"/>
    <p:sldId id="343" r:id="rId28"/>
    <p:sldId id="261" r:id="rId29"/>
  </p:sldIdLst>
  <p:sldSz cx="12192000" cy="6858000"/>
  <p:notesSz cx="6858000" cy="9144000"/>
  <p:embeddedFontLst>
    <p:embeddedFont>
      <p:font typeface="Arial Narrow" panose="020B060602020203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Trebuchet MS" panose="020B0603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3"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7" d="100"/>
          <a:sy n="107" d="100"/>
        </p:scale>
        <p:origin x="73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10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10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103"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2185980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762570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552462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1755059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3350304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3001376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35634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825388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3627127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22844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969496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82183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3502286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4247542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379296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444362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2058649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4165795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02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a:t>
            </a:fld>
            <a:endParaRPr/>
          </a:p>
        </p:txBody>
      </p:sp>
    </p:spTree>
    <p:extLst>
      <p:ext uri="{BB962C8B-B14F-4D97-AF65-F5344CB8AC3E}">
        <p14:creationId xmlns:p14="http://schemas.microsoft.com/office/powerpoint/2010/main" val="2851013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420998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2392958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36412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410294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5 REGLAS DEL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091513"/>
          </a:xfrm>
          <a:prstGeom prst="rect">
            <a:avLst/>
          </a:prstGeom>
          <a:noFill/>
          <a:ln>
            <a:noFill/>
          </a:ln>
        </p:spPr>
        <p:txBody>
          <a:bodyPr spcFirstLastPara="1" wrap="square" lIns="91425" tIns="45700" rIns="91425" bIns="45700" anchor="t" anchorCtr="0">
            <a:noAutofit/>
          </a:bodyPr>
          <a:lstStyle/>
          <a:p>
            <a:pPr marL="628650" indent="-514350" algn="l" fontAlgn="base">
              <a:buFont typeface="+mj-lt"/>
              <a:buAutoNum type="arabicPeriod"/>
            </a:pPr>
            <a:r>
              <a:rPr lang="es-CO" sz="2400" b="0" i="0" dirty="0">
                <a:solidFill>
                  <a:srgbClr val="091E42"/>
                </a:solidFill>
                <a:effectLst/>
                <a:latin typeface="Arial Narrow" panose="020B0606020202030204" pitchFamily="34" charset="0"/>
              </a:rPr>
              <a:t>Planificación: Priorización de historias de usuario y construcción de esta,</a:t>
            </a:r>
            <a:r>
              <a:rPr lang="es-CO" sz="2400" dirty="0">
                <a:solidFill>
                  <a:srgbClr val="091E42"/>
                </a:solidFill>
                <a:latin typeface="Arial Narrow" panose="020B0606020202030204" pitchFamily="34" charset="0"/>
              </a:rPr>
              <a:t> división del proyecto en iteraciones.</a:t>
            </a:r>
            <a:endParaRPr lang="es-CO" sz="2400" b="0" i="0" dirty="0">
              <a:solidFill>
                <a:srgbClr val="091E42"/>
              </a:solidFill>
              <a:effectLst/>
              <a:latin typeface="Arial Narrow" panose="020B0606020202030204" pitchFamily="34" charset="0"/>
            </a:endParaRPr>
          </a:p>
          <a:p>
            <a:pPr marL="628650" indent="-514350" algn="l" fontAlgn="base">
              <a:buFont typeface="+mj-lt"/>
              <a:buAutoNum type="arabicPeriod"/>
            </a:pPr>
            <a:r>
              <a:rPr lang="es-CO" sz="2400" dirty="0">
                <a:solidFill>
                  <a:srgbClr val="091E42"/>
                </a:solidFill>
                <a:latin typeface="Arial Narrow" panose="020B0606020202030204" pitchFamily="34" charset="0"/>
              </a:rPr>
              <a:t>Gestión: Puedes organizar reuniones diarias de actualización (opcional) para verificar el estado del trabajo y fomentar las comunicaciones abiertas y constantes.</a:t>
            </a:r>
          </a:p>
          <a:p>
            <a:pPr marL="628650" indent="-514350" algn="l" fontAlgn="base">
              <a:buFont typeface="+mj-lt"/>
              <a:buAutoNum type="arabicPeriod"/>
            </a:pPr>
            <a:r>
              <a:rPr lang="es-CO" sz="2400" dirty="0">
                <a:solidFill>
                  <a:srgbClr val="091E42"/>
                </a:solidFill>
                <a:latin typeface="Arial Narrow" panose="020B0606020202030204" pitchFamily="34" charset="0"/>
              </a:rPr>
              <a:t>Diseño: Tener una buena documentación del diseño es importante, prevenir los riesgos de desarrollo de manera proactiva.</a:t>
            </a:r>
          </a:p>
          <a:p>
            <a:pPr marL="628650" indent="-514350" algn="l" fontAlgn="base">
              <a:buFont typeface="+mj-lt"/>
              <a:buAutoNum type="arabicPeriod"/>
            </a:pPr>
            <a:r>
              <a:rPr lang="es-CO" sz="2400" dirty="0">
                <a:solidFill>
                  <a:srgbClr val="091E42"/>
                </a:solidFill>
                <a:latin typeface="Arial Narrow" panose="020B0606020202030204" pitchFamily="34" charset="0"/>
              </a:rPr>
              <a:t>Codificación.</a:t>
            </a:r>
          </a:p>
          <a:p>
            <a:pPr marL="628650" indent="-514350" algn="l" fontAlgn="base">
              <a:buFont typeface="+mj-lt"/>
              <a:buAutoNum type="arabicPeriod"/>
            </a:pPr>
            <a:r>
              <a:rPr lang="es-CO" sz="2400" b="0" i="0" dirty="0">
                <a:solidFill>
                  <a:srgbClr val="091E42"/>
                </a:solidFill>
                <a:effectLst/>
                <a:latin typeface="Arial Narrow" panose="020B0606020202030204" pitchFamily="34" charset="0"/>
              </a:rPr>
              <a:t>Pruebas: Además de las pruebas unitarias, se enfatiza en las de aceptación por parte del cliente, para comprobar que se ha implementado correctamente la historia de usuario.</a:t>
            </a:r>
          </a:p>
          <a:p>
            <a:pPr marL="628650" indent="-514350" algn="l" fontAlgn="base">
              <a:buFont typeface="+mj-lt"/>
              <a:buAutoNum type="arabicPeriod"/>
            </a:pPr>
            <a:endParaRPr lang="es-CO" sz="2400" b="0" i="0" dirty="0">
              <a:solidFill>
                <a:srgbClr val="091E42"/>
              </a:solidFill>
              <a:effectLst/>
              <a:latin typeface="Arial Narrow" panose="020B0606020202030204" pitchFamily="34" charset="0"/>
            </a:endParaRPr>
          </a:p>
        </p:txBody>
      </p:sp>
    </p:spTree>
    <p:extLst>
      <p:ext uri="{BB962C8B-B14F-4D97-AF65-F5344CB8AC3E}">
        <p14:creationId xmlns:p14="http://schemas.microsoft.com/office/powerpoint/2010/main" val="420545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12 PRACTICAS DEL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519953" y="1480394"/>
            <a:ext cx="10802471" cy="5144524"/>
          </a:xfrm>
          <a:prstGeom prst="rect">
            <a:avLst/>
          </a:prstGeom>
          <a:noFill/>
          <a:ln>
            <a:noFill/>
          </a:ln>
        </p:spPr>
        <p:txBody>
          <a:bodyPr spcFirstLastPara="1" wrap="square" lIns="91425" tIns="45700" rIns="91425" bIns="45700" anchor="t" anchorCtr="0">
            <a:noAutofit/>
          </a:bodyPr>
          <a:lstStyle/>
          <a:p>
            <a:pPr fontAlgn="base">
              <a:lnSpc>
                <a:spcPct val="100000"/>
              </a:lnSpc>
            </a:pPr>
            <a:r>
              <a:rPr lang="es-CO" sz="2400" b="0" i="0" dirty="0">
                <a:solidFill>
                  <a:srgbClr val="091E42"/>
                </a:solidFill>
                <a:effectLst/>
                <a:latin typeface="Arial Narrow" panose="020B0606020202030204" pitchFamily="34" charset="0"/>
              </a:rPr>
              <a:t>El juego de planificación.</a:t>
            </a:r>
          </a:p>
          <a:p>
            <a:pPr fontAlgn="base">
              <a:lnSpc>
                <a:spcPct val="100000"/>
              </a:lnSpc>
            </a:pPr>
            <a:r>
              <a:rPr lang="es-CO" sz="2400" b="0" i="0" dirty="0">
                <a:solidFill>
                  <a:srgbClr val="091E42"/>
                </a:solidFill>
                <a:effectLst/>
                <a:latin typeface="Arial Narrow" panose="020B0606020202030204" pitchFamily="34" charset="0"/>
              </a:rPr>
              <a:t>Pruebas de clientes: Cuando finalices una función nueva, el cliente desarrollará una prueba de aceptación para determinar si has cumplido con la historia de usuario original.</a:t>
            </a:r>
          </a:p>
          <a:p>
            <a:pPr fontAlgn="base">
              <a:lnSpc>
                <a:spcPct val="100000"/>
              </a:lnSpc>
            </a:pPr>
            <a:r>
              <a:rPr lang="es-CO" sz="2400" b="0" i="0" dirty="0">
                <a:solidFill>
                  <a:srgbClr val="091E42"/>
                </a:solidFill>
                <a:effectLst/>
                <a:latin typeface="Arial Narrow" panose="020B0606020202030204" pitchFamily="34" charset="0"/>
              </a:rPr>
              <a:t>Pequeñas entregas.</a:t>
            </a:r>
          </a:p>
          <a:p>
            <a:pPr fontAlgn="base">
              <a:lnSpc>
                <a:spcPct val="100000"/>
              </a:lnSpc>
            </a:pPr>
            <a:r>
              <a:rPr lang="es-CO" sz="2400" b="0" i="0" dirty="0">
                <a:solidFill>
                  <a:srgbClr val="091E42"/>
                </a:solidFill>
                <a:effectLst/>
                <a:latin typeface="Arial Narrow" panose="020B0606020202030204" pitchFamily="34" charset="0"/>
              </a:rPr>
              <a:t>Diseño simple.</a:t>
            </a:r>
          </a:p>
          <a:p>
            <a:pPr fontAlgn="base">
              <a:lnSpc>
                <a:spcPct val="100000"/>
              </a:lnSpc>
            </a:pPr>
            <a:r>
              <a:rPr lang="es-CO" sz="2400" b="0" i="0" dirty="0">
                <a:solidFill>
                  <a:srgbClr val="091E42"/>
                </a:solidFill>
                <a:effectLst/>
                <a:latin typeface="Arial Narrow" panose="020B0606020202030204" pitchFamily="34" charset="0"/>
              </a:rPr>
              <a:t>Programación en parejas: Toda la programación la realizan simultáneamente dos desarrolladores que se sientan físicamente uno al lado del otro. No hay trabajo individual en la programación extrema.</a:t>
            </a:r>
          </a:p>
          <a:p>
            <a:pPr fontAlgn="base">
              <a:lnSpc>
                <a:spcPct val="100000"/>
              </a:lnSpc>
            </a:pPr>
            <a:r>
              <a:rPr lang="es-CO" sz="2400" b="0" i="0" dirty="0">
                <a:solidFill>
                  <a:srgbClr val="091E42"/>
                </a:solidFill>
                <a:effectLst/>
                <a:latin typeface="Arial Narrow" panose="020B0606020202030204" pitchFamily="34" charset="0"/>
              </a:rPr>
              <a:t>Desarrollo guiado por pruebas (TDD): Debido a que la programación extrema se basa en los comentarios, se requieren pruebas exhaustivas. A través de ciclos cortos, los programadores realizan pruebas automatizadas para luego reaccionar de inmediato.</a:t>
            </a:r>
          </a:p>
        </p:txBody>
      </p:sp>
    </p:spTree>
    <p:extLst>
      <p:ext uri="{BB962C8B-B14F-4D97-AF65-F5344CB8AC3E}">
        <p14:creationId xmlns:p14="http://schemas.microsoft.com/office/powerpoint/2010/main" val="1198608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12 PRACTICAS DEL XP (2)</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519953" y="1480394"/>
            <a:ext cx="10802471" cy="5144524"/>
          </a:xfrm>
          <a:prstGeom prst="rect">
            <a:avLst/>
          </a:prstGeom>
          <a:noFill/>
          <a:ln>
            <a:noFill/>
          </a:ln>
        </p:spPr>
        <p:txBody>
          <a:bodyPr spcFirstLastPara="1" wrap="square" lIns="91425" tIns="45700" rIns="91425" bIns="45700" anchor="t" anchorCtr="0">
            <a:noAutofit/>
          </a:bodyPr>
          <a:lstStyle/>
          <a:p>
            <a:pPr fontAlgn="base">
              <a:lnSpc>
                <a:spcPct val="100000"/>
              </a:lnSpc>
            </a:pPr>
            <a:r>
              <a:rPr lang="es-CO" sz="1800" b="0" i="0" dirty="0">
                <a:solidFill>
                  <a:srgbClr val="091E42"/>
                </a:solidFill>
                <a:effectLst/>
                <a:latin typeface="Arial Narrow" panose="020B0606020202030204" pitchFamily="34" charset="0"/>
              </a:rPr>
              <a:t>Refactorización.</a:t>
            </a:r>
          </a:p>
          <a:p>
            <a:pPr fontAlgn="base">
              <a:lnSpc>
                <a:spcPct val="100000"/>
              </a:lnSpc>
            </a:pPr>
            <a:r>
              <a:rPr lang="es-CO" sz="1800" b="0" i="0" dirty="0">
                <a:solidFill>
                  <a:srgbClr val="091E42"/>
                </a:solidFill>
                <a:effectLst/>
                <a:latin typeface="Arial Narrow" panose="020B0606020202030204" pitchFamily="34" charset="0"/>
              </a:rPr>
              <a:t>Propiedad colectiva: Cualquier par de desarrolladores puede modificar el código en cualquier momento, independientemente de que lo hayan desarrollado o no. En la programación extrema, la codificación se realiza en equipo, y el trabajo de todos se lleva a cabo según los estándares colectivos más altos.</a:t>
            </a:r>
          </a:p>
          <a:p>
            <a:pPr fontAlgn="base">
              <a:lnSpc>
                <a:spcPct val="100000"/>
              </a:lnSpc>
            </a:pPr>
            <a:r>
              <a:rPr lang="es-CO" sz="1800" b="0" i="0" dirty="0">
                <a:solidFill>
                  <a:srgbClr val="091E42"/>
                </a:solidFill>
                <a:effectLst/>
                <a:latin typeface="Arial Narrow" panose="020B0606020202030204" pitchFamily="34" charset="0"/>
              </a:rPr>
              <a:t>Integración continua.</a:t>
            </a:r>
          </a:p>
          <a:p>
            <a:pPr fontAlgn="base">
              <a:lnSpc>
                <a:spcPct val="100000"/>
              </a:lnSpc>
            </a:pPr>
            <a:r>
              <a:rPr lang="es-CO" sz="1800" b="0" i="0" dirty="0">
                <a:solidFill>
                  <a:srgbClr val="091E42"/>
                </a:solidFill>
                <a:effectLst/>
                <a:latin typeface="Arial Narrow" panose="020B0606020202030204" pitchFamily="34" charset="0"/>
              </a:rPr>
              <a:t>Ritmo de trabajo sostenible: La intensidad de los trabajos de XP requiere que se establezca un ritmo de trabajo sostenible. Los equipos deben determinar cuánto trabajo pueden producir a este ritmo por día y por semana, y usarlo para establecer plazos de trabajo.</a:t>
            </a:r>
          </a:p>
          <a:p>
            <a:pPr fontAlgn="base">
              <a:lnSpc>
                <a:spcPct val="100000"/>
              </a:lnSpc>
            </a:pPr>
            <a:r>
              <a:rPr lang="es-CO" sz="1800" b="0" i="0" dirty="0">
                <a:solidFill>
                  <a:srgbClr val="091E42"/>
                </a:solidFill>
                <a:effectLst/>
                <a:latin typeface="Arial Narrow" panose="020B0606020202030204" pitchFamily="34" charset="0"/>
              </a:rPr>
              <a:t> Metáfora: La metáfora es, literalmente, una metáfora. Se decide en equipo y se usa un lenguaje para expresar cómo debe funcionar el equipo. Por ejemplo, somos hormigas trabajando en colectivo para construir el hormiguero. </a:t>
            </a:r>
          </a:p>
          <a:p>
            <a:pPr fontAlgn="base">
              <a:lnSpc>
                <a:spcPct val="100000"/>
              </a:lnSpc>
            </a:pPr>
            <a:r>
              <a:rPr lang="es-CO" sz="1800" b="0" i="0" dirty="0">
                <a:solidFill>
                  <a:srgbClr val="091E42"/>
                </a:solidFill>
                <a:effectLst/>
                <a:latin typeface="Arial Narrow" panose="020B0606020202030204" pitchFamily="34" charset="0"/>
              </a:rPr>
              <a:t>Estándares de codificación: Los equipos de XP siguen un estándar. De la misma manera que un grupo de escritores necesita adoptar el tono de una marca para que parezca que siempre está escribiendo una misma persona, los desarrolladores de XP deben codificar de la misma manera unificada para que parezca que el código esté escrito por un solo desarrollador.</a:t>
            </a:r>
          </a:p>
        </p:txBody>
      </p:sp>
    </p:spTree>
    <p:extLst>
      <p:ext uri="{BB962C8B-B14F-4D97-AF65-F5344CB8AC3E}">
        <p14:creationId xmlns:p14="http://schemas.microsoft.com/office/powerpoint/2010/main" val="30557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PREGUNTAS SOBRE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519953" y="1480394"/>
            <a:ext cx="10802471" cy="4812830"/>
          </a:xfrm>
          <a:prstGeom prst="rect">
            <a:avLst/>
          </a:prstGeom>
          <a:noFill/>
          <a:ln>
            <a:noFill/>
          </a:ln>
        </p:spPr>
        <p:txBody>
          <a:bodyPr spcFirstLastPara="1" wrap="square" lIns="91425" tIns="45700" rIns="91425" bIns="45700" anchor="t" anchorCtr="0">
            <a:noAutofit/>
          </a:bodyPr>
          <a:lstStyle/>
          <a:p>
            <a:pPr marL="114300" indent="0" fontAlgn="base">
              <a:lnSpc>
                <a:spcPct val="100000"/>
              </a:lnSpc>
              <a:buNone/>
            </a:pPr>
            <a:r>
              <a:rPr lang="es-CO" sz="2600" b="0" i="0" dirty="0">
                <a:solidFill>
                  <a:srgbClr val="091E42"/>
                </a:solidFill>
                <a:effectLst/>
                <a:latin typeface="Arial Narrow" panose="020B0606020202030204" pitchFamily="34" charset="0"/>
              </a:rPr>
              <a:t>1. ¿Cuál de los siguientes NO es un valor fundamental de Extreme </a:t>
            </a:r>
            <a:r>
              <a:rPr lang="es-CO" sz="2600" b="0" i="0" dirty="0" err="1">
                <a:solidFill>
                  <a:srgbClr val="091E42"/>
                </a:solidFill>
                <a:effectLst/>
                <a:latin typeface="Arial Narrow" panose="020B0606020202030204" pitchFamily="34" charset="0"/>
              </a:rPr>
              <a:t>Programming</a:t>
            </a:r>
            <a:r>
              <a:rPr lang="es-CO" sz="2600" b="0" i="0" dirty="0">
                <a:solidFill>
                  <a:srgbClr val="091E42"/>
                </a:solidFill>
                <a:effectLst/>
                <a:latin typeface="Arial Narrow" panose="020B0606020202030204" pitchFamily="34" charset="0"/>
              </a:rPr>
              <a:t>?</a:t>
            </a:r>
          </a:p>
          <a:p>
            <a:pPr marL="114300" indent="0" fontAlgn="base">
              <a:lnSpc>
                <a:spcPct val="100000"/>
              </a:lnSpc>
              <a:buNone/>
            </a:pPr>
            <a:r>
              <a:rPr lang="es-CO" sz="2600" b="0" i="0" dirty="0">
                <a:solidFill>
                  <a:srgbClr val="091E42"/>
                </a:solidFill>
                <a:effectLst/>
                <a:latin typeface="Arial Narrow" panose="020B0606020202030204" pitchFamily="34" charset="0"/>
              </a:rPr>
              <a:t>a) Simplicidad.</a:t>
            </a:r>
          </a:p>
          <a:p>
            <a:pPr marL="114300" indent="0" fontAlgn="base">
              <a:lnSpc>
                <a:spcPct val="100000"/>
              </a:lnSpc>
              <a:buNone/>
            </a:pPr>
            <a:r>
              <a:rPr lang="es-CO" sz="2600" b="0" i="0" dirty="0">
                <a:solidFill>
                  <a:srgbClr val="091E42"/>
                </a:solidFill>
                <a:effectLst/>
                <a:latin typeface="Arial Narrow" panose="020B0606020202030204" pitchFamily="34" charset="0"/>
              </a:rPr>
              <a:t>b) </a:t>
            </a:r>
            <a:r>
              <a:rPr lang="es-CO" sz="2600" dirty="0">
                <a:solidFill>
                  <a:srgbClr val="091E42"/>
                </a:solidFill>
                <a:latin typeface="Arial Narrow" panose="020B0606020202030204" pitchFamily="34" charset="0"/>
              </a:rPr>
              <a:t>Valentía</a:t>
            </a:r>
            <a:r>
              <a:rPr lang="es-CO" sz="2600" b="0" i="0" dirty="0">
                <a:solidFill>
                  <a:srgbClr val="091E42"/>
                </a:solidFill>
                <a:effectLst/>
                <a:latin typeface="Arial Narrow" panose="020B0606020202030204" pitchFamily="34" charset="0"/>
              </a:rPr>
              <a:t>.</a:t>
            </a:r>
          </a:p>
          <a:p>
            <a:pPr marL="114300" indent="0" fontAlgn="base">
              <a:lnSpc>
                <a:spcPct val="100000"/>
              </a:lnSpc>
              <a:buNone/>
            </a:pPr>
            <a:r>
              <a:rPr lang="es-CO" sz="2600" b="0" i="0" dirty="0">
                <a:solidFill>
                  <a:srgbClr val="091E42"/>
                </a:solidFill>
                <a:effectLst/>
                <a:latin typeface="Arial Narrow" panose="020B0606020202030204" pitchFamily="34" charset="0"/>
              </a:rPr>
              <a:t>c) Coraje.</a:t>
            </a:r>
          </a:p>
          <a:p>
            <a:pPr marL="114300" indent="0" fontAlgn="base">
              <a:lnSpc>
                <a:spcPct val="100000"/>
              </a:lnSpc>
              <a:buNone/>
            </a:pPr>
            <a:r>
              <a:rPr lang="es-CO" sz="2600" b="0" i="0" dirty="0">
                <a:solidFill>
                  <a:srgbClr val="091E42"/>
                </a:solidFill>
                <a:effectLst/>
                <a:latin typeface="Arial Narrow" panose="020B0606020202030204" pitchFamily="34" charset="0"/>
              </a:rPr>
              <a:t>d) Comunicación.</a:t>
            </a:r>
          </a:p>
        </p:txBody>
      </p:sp>
    </p:spTree>
    <p:extLst>
      <p:ext uri="{BB962C8B-B14F-4D97-AF65-F5344CB8AC3E}">
        <p14:creationId xmlns:p14="http://schemas.microsoft.com/office/powerpoint/2010/main" val="317745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PREGUNTAS SOBRE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519953" y="1480394"/>
            <a:ext cx="10802471" cy="4812830"/>
          </a:xfrm>
          <a:prstGeom prst="rect">
            <a:avLst/>
          </a:prstGeom>
          <a:noFill/>
          <a:ln>
            <a:noFill/>
          </a:ln>
        </p:spPr>
        <p:txBody>
          <a:bodyPr spcFirstLastPara="1" wrap="square" lIns="91425" tIns="45700" rIns="91425" bIns="45700" anchor="t" anchorCtr="0">
            <a:noAutofit/>
          </a:bodyPr>
          <a:lstStyle/>
          <a:p>
            <a:pPr marL="114300" indent="0" fontAlgn="base">
              <a:lnSpc>
                <a:spcPct val="100000"/>
              </a:lnSpc>
              <a:buNone/>
            </a:pPr>
            <a:r>
              <a:rPr lang="es-CO" sz="2600" b="0" i="0" dirty="0">
                <a:solidFill>
                  <a:srgbClr val="091E42"/>
                </a:solidFill>
                <a:effectLst/>
                <a:latin typeface="Arial Narrow" panose="020B0606020202030204" pitchFamily="34" charset="0"/>
              </a:rPr>
              <a:t>2. ¿Qué práctica de XP se enfoca en la </a:t>
            </a:r>
            <a:r>
              <a:rPr lang="es-CO" sz="2600" dirty="0" err="1">
                <a:solidFill>
                  <a:srgbClr val="091E42"/>
                </a:solidFill>
                <a:latin typeface="Arial Narrow" panose="020B0606020202030204" pitchFamily="34" charset="0"/>
              </a:rPr>
              <a:t>integracion</a:t>
            </a:r>
            <a:r>
              <a:rPr lang="es-CO" sz="2600" b="0" i="0" dirty="0">
                <a:solidFill>
                  <a:srgbClr val="091E42"/>
                </a:solidFill>
                <a:effectLst/>
                <a:latin typeface="Arial Narrow" panose="020B0606020202030204" pitchFamily="34" charset="0"/>
              </a:rPr>
              <a:t> frecuente de código funcional en incrementos pequeños?</a:t>
            </a:r>
          </a:p>
          <a:p>
            <a:pPr marL="114300" indent="0" fontAlgn="base">
              <a:lnSpc>
                <a:spcPct val="100000"/>
              </a:lnSpc>
              <a:buNone/>
            </a:pPr>
            <a:r>
              <a:rPr lang="es-CO" sz="2600" b="0" i="0" dirty="0">
                <a:solidFill>
                  <a:srgbClr val="091E42"/>
                </a:solidFill>
                <a:effectLst/>
                <a:latin typeface="Arial Narrow" panose="020B0606020202030204" pitchFamily="34" charset="0"/>
              </a:rPr>
              <a:t>a) Planificación a corto plazo.</a:t>
            </a:r>
          </a:p>
          <a:p>
            <a:pPr marL="114300" indent="0" fontAlgn="base">
              <a:lnSpc>
                <a:spcPct val="100000"/>
              </a:lnSpc>
              <a:buNone/>
            </a:pPr>
            <a:r>
              <a:rPr lang="es-CO" sz="2600" b="0" i="0" dirty="0">
                <a:solidFill>
                  <a:srgbClr val="091E42"/>
                </a:solidFill>
                <a:effectLst/>
                <a:latin typeface="Arial Narrow" panose="020B0606020202030204" pitchFamily="34" charset="0"/>
              </a:rPr>
              <a:t>b) Integración continua.</a:t>
            </a:r>
          </a:p>
          <a:p>
            <a:pPr marL="114300" indent="0" fontAlgn="base">
              <a:lnSpc>
                <a:spcPct val="100000"/>
              </a:lnSpc>
              <a:buNone/>
            </a:pPr>
            <a:r>
              <a:rPr lang="es-CO" sz="2600" b="0" i="0" dirty="0">
                <a:solidFill>
                  <a:srgbClr val="091E42"/>
                </a:solidFill>
                <a:effectLst/>
                <a:latin typeface="Arial Narrow" panose="020B0606020202030204" pitchFamily="34" charset="0"/>
              </a:rPr>
              <a:t>c) Pruebas de aceptación.</a:t>
            </a:r>
          </a:p>
          <a:p>
            <a:pPr marL="114300" indent="0" fontAlgn="base">
              <a:lnSpc>
                <a:spcPct val="100000"/>
              </a:lnSpc>
              <a:buNone/>
            </a:pPr>
            <a:r>
              <a:rPr lang="es-CO" sz="2600" b="0" i="0" dirty="0">
                <a:solidFill>
                  <a:srgbClr val="091E42"/>
                </a:solidFill>
                <a:effectLst/>
                <a:latin typeface="Arial Narrow" panose="020B0606020202030204" pitchFamily="34" charset="0"/>
              </a:rPr>
              <a:t>d) Refactorización.</a:t>
            </a:r>
          </a:p>
        </p:txBody>
      </p:sp>
    </p:spTree>
    <p:extLst>
      <p:ext uri="{BB962C8B-B14F-4D97-AF65-F5344CB8AC3E}">
        <p14:creationId xmlns:p14="http://schemas.microsoft.com/office/powerpoint/2010/main" val="1067264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PREGUNTAS SOBRE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519953" y="1480394"/>
            <a:ext cx="10802471" cy="4812830"/>
          </a:xfrm>
          <a:prstGeom prst="rect">
            <a:avLst/>
          </a:prstGeom>
          <a:noFill/>
          <a:ln>
            <a:noFill/>
          </a:ln>
        </p:spPr>
        <p:txBody>
          <a:bodyPr spcFirstLastPara="1" wrap="square" lIns="91425" tIns="45700" rIns="91425" bIns="45700" anchor="t" anchorCtr="0">
            <a:noAutofit/>
          </a:bodyPr>
          <a:lstStyle/>
          <a:p>
            <a:pPr marL="114300" indent="0" fontAlgn="base">
              <a:lnSpc>
                <a:spcPct val="100000"/>
              </a:lnSpc>
              <a:buNone/>
            </a:pPr>
            <a:r>
              <a:rPr lang="es-CO" sz="2600" b="0" i="0" dirty="0">
                <a:solidFill>
                  <a:srgbClr val="091E42"/>
                </a:solidFill>
                <a:effectLst/>
                <a:latin typeface="Arial Narrow" panose="020B0606020202030204" pitchFamily="34" charset="0"/>
              </a:rPr>
              <a:t>3. ¿Cómo se asegura XP que el equipo de desarrollo esté trabajando en las características más importantes para el cliente?</a:t>
            </a:r>
          </a:p>
          <a:p>
            <a:pPr marL="114300" indent="0" fontAlgn="base">
              <a:lnSpc>
                <a:spcPct val="100000"/>
              </a:lnSpc>
              <a:buNone/>
            </a:pPr>
            <a:r>
              <a:rPr lang="es-CO" sz="2600" dirty="0">
                <a:solidFill>
                  <a:srgbClr val="091E42"/>
                </a:solidFill>
                <a:latin typeface="Arial Narrow" panose="020B0606020202030204" pitchFamily="34" charset="0"/>
              </a:rPr>
              <a:t>a) </a:t>
            </a:r>
            <a:r>
              <a:rPr lang="es-CO" sz="2600" b="0" i="0" dirty="0">
                <a:solidFill>
                  <a:srgbClr val="091E42"/>
                </a:solidFill>
                <a:effectLst/>
                <a:latin typeface="Arial Narrow" panose="020B0606020202030204" pitchFamily="34" charset="0"/>
              </a:rPr>
              <a:t>Priorizando historias de usuario mediante el método de planificación.</a:t>
            </a:r>
          </a:p>
          <a:p>
            <a:pPr marL="114300" indent="0" fontAlgn="base">
              <a:lnSpc>
                <a:spcPct val="100000"/>
              </a:lnSpc>
              <a:buNone/>
            </a:pPr>
            <a:r>
              <a:rPr lang="es-CO" sz="2600" b="0" i="0" dirty="0">
                <a:solidFill>
                  <a:srgbClr val="091E42"/>
                </a:solidFill>
                <a:effectLst/>
                <a:latin typeface="Arial Narrow" panose="020B0606020202030204" pitchFamily="34" charset="0"/>
              </a:rPr>
              <a:t>b) Utilizando métricas de rendimiento para evaluar el progreso.</a:t>
            </a:r>
          </a:p>
          <a:p>
            <a:pPr marL="114300" indent="0" fontAlgn="base">
              <a:lnSpc>
                <a:spcPct val="100000"/>
              </a:lnSpc>
              <a:buNone/>
            </a:pPr>
            <a:r>
              <a:rPr lang="es-CO" sz="2600" b="0" i="0" dirty="0">
                <a:solidFill>
                  <a:srgbClr val="091E42"/>
                </a:solidFill>
                <a:effectLst/>
                <a:latin typeface="Arial Narrow" panose="020B0606020202030204" pitchFamily="34" charset="0"/>
              </a:rPr>
              <a:t>c) Implementando un proceso de control de cambios estricto.</a:t>
            </a:r>
          </a:p>
          <a:p>
            <a:pPr marL="114300" indent="0" fontAlgn="base">
              <a:lnSpc>
                <a:spcPct val="100000"/>
              </a:lnSpc>
              <a:buNone/>
            </a:pPr>
            <a:r>
              <a:rPr lang="es-CO" sz="2600" b="0" i="0" dirty="0">
                <a:solidFill>
                  <a:srgbClr val="091E42"/>
                </a:solidFill>
                <a:effectLst/>
                <a:latin typeface="Arial Narrow" panose="020B0606020202030204" pitchFamily="34" charset="0"/>
              </a:rPr>
              <a:t>d) Otorgando al gerente del proyecto el poder final de decisión sobre las características.</a:t>
            </a:r>
          </a:p>
        </p:txBody>
      </p:sp>
    </p:spTree>
    <p:extLst>
      <p:ext uri="{BB962C8B-B14F-4D97-AF65-F5344CB8AC3E}">
        <p14:creationId xmlns:p14="http://schemas.microsoft.com/office/powerpoint/2010/main" val="2680229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PREGUNTAS SOBRE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519953" y="1480394"/>
            <a:ext cx="10802471" cy="4812830"/>
          </a:xfrm>
          <a:prstGeom prst="rect">
            <a:avLst/>
          </a:prstGeom>
          <a:noFill/>
          <a:ln>
            <a:noFill/>
          </a:ln>
        </p:spPr>
        <p:txBody>
          <a:bodyPr spcFirstLastPara="1" wrap="square" lIns="91425" tIns="45700" rIns="91425" bIns="45700" anchor="t" anchorCtr="0">
            <a:noAutofit/>
          </a:bodyPr>
          <a:lstStyle/>
          <a:p>
            <a:pPr marL="114300" indent="0" fontAlgn="base">
              <a:lnSpc>
                <a:spcPct val="100000"/>
              </a:lnSpc>
              <a:buNone/>
            </a:pPr>
            <a:r>
              <a:rPr lang="es-CO" sz="2600" b="0" i="0" dirty="0">
                <a:solidFill>
                  <a:srgbClr val="091E42"/>
                </a:solidFill>
                <a:effectLst/>
                <a:latin typeface="Arial Narrow" panose="020B0606020202030204" pitchFamily="34" charset="0"/>
              </a:rPr>
              <a:t>4. ¿Qué práctica de XP ayuda a identificar y eliminar el código innecesario y la complejidad del software?</a:t>
            </a:r>
          </a:p>
          <a:p>
            <a:pPr marL="114300" indent="0" fontAlgn="base">
              <a:lnSpc>
                <a:spcPct val="100000"/>
              </a:lnSpc>
              <a:buNone/>
            </a:pPr>
            <a:r>
              <a:rPr lang="es-CO" sz="2600" b="0" i="0" dirty="0">
                <a:solidFill>
                  <a:srgbClr val="091E42"/>
                </a:solidFill>
                <a:effectLst/>
                <a:latin typeface="Arial Narrow" panose="020B0606020202030204" pitchFamily="34" charset="0"/>
              </a:rPr>
              <a:t>a) Diseño reflexivo.</a:t>
            </a:r>
          </a:p>
          <a:p>
            <a:pPr marL="114300" indent="0" fontAlgn="base">
              <a:lnSpc>
                <a:spcPct val="100000"/>
              </a:lnSpc>
              <a:buNone/>
            </a:pPr>
            <a:r>
              <a:rPr lang="es-CO" sz="2600" b="0" i="0" dirty="0">
                <a:solidFill>
                  <a:srgbClr val="091E42"/>
                </a:solidFill>
                <a:effectLst/>
                <a:latin typeface="Arial Narrow" panose="020B0606020202030204" pitchFamily="34" charset="0"/>
              </a:rPr>
              <a:t>b) Pruebas de aceptación.</a:t>
            </a:r>
          </a:p>
          <a:p>
            <a:pPr marL="114300" indent="0" fontAlgn="base">
              <a:lnSpc>
                <a:spcPct val="100000"/>
              </a:lnSpc>
              <a:buNone/>
            </a:pPr>
            <a:r>
              <a:rPr lang="es-CO" sz="2600" b="0" i="0" dirty="0">
                <a:solidFill>
                  <a:srgbClr val="091E42"/>
                </a:solidFill>
                <a:effectLst/>
                <a:latin typeface="Arial Narrow" panose="020B0606020202030204" pitchFamily="34" charset="0"/>
              </a:rPr>
              <a:t>c) Refactorización.</a:t>
            </a:r>
          </a:p>
          <a:p>
            <a:pPr marL="114300" indent="0" fontAlgn="base">
              <a:lnSpc>
                <a:spcPct val="100000"/>
              </a:lnSpc>
              <a:buNone/>
            </a:pPr>
            <a:r>
              <a:rPr lang="es-CO" sz="2600" b="0" i="0" dirty="0">
                <a:solidFill>
                  <a:srgbClr val="091E42"/>
                </a:solidFill>
                <a:effectLst/>
                <a:latin typeface="Arial Narrow" panose="020B0606020202030204" pitchFamily="34" charset="0"/>
              </a:rPr>
              <a:t>d) Codificación por pares.</a:t>
            </a:r>
          </a:p>
        </p:txBody>
      </p:sp>
    </p:spTree>
    <p:extLst>
      <p:ext uri="{BB962C8B-B14F-4D97-AF65-F5344CB8AC3E}">
        <p14:creationId xmlns:p14="http://schemas.microsoft.com/office/powerpoint/2010/main" val="12961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KANBAN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3872313"/>
          </a:xfrm>
          <a:prstGeom prst="rect">
            <a:avLst/>
          </a:prstGeom>
          <a:noFill/>
          <a:ln>
            <a:noFill/>
          </a:ln>
        </p:spPr>
        <p:txBody>
          <a:bodyPr spcFirstLastPara="1" wrap="square" lIns="91425" tIns="45700" rIns="91425" bIns="45700" anchor="t" anchorCtr="0">
            <a:noAutofit/>
          </a:bodyPr>
          <a:lstStyle/>
          <a:p>
            <a:pPr marL="114300" indent="0" algn="l" fontAlgn="base">
              <a:buNone/>
            </a:pPr>
            <a:r>
              <a:rPr lang="es-CO" sz="3000" b="0" i="0" dirty="0">
                <a:solidFill>
                  <a:srgbClr val="091E42"/>
                </a:solidFill>
                <a:effectLst/>
                <a:latin typeface="Arial Narrow" panose="020B0606020202030204" pitchFamily="34" charset="0"/>
              </a:rPr>
              <a:t>Kanban es un marco de trabajo muy popular a la hora de implementar un desarrollo de software ágil y DevOps. Requiere una comunicación en tiempo real sobre la capacidad y una total transparencia del trabajo. Los elementos de trabajo se representan visualmente en un tablero de </a:t>
            </a:r>
            <a:r>
              <a:rPr lang="es-CO" sz="3000" b="0" i="0" dirty="0" err="1">
                <a:solidFill>
                  <a:srgbClr val="091E42"/>
                </a:solidFill>
                <a:effectLst/>
                <a:latin typeface="Arial Narrow" panose="020B0606020202030204" pitchFamily="34" charset="0"/>
              </a:rPr>
              <a:t>kanban</a:t>
            </a:r>
            <a:r>
              <a:rPr lang="es-CO" sz="3000" b="0" i="0" dirty="0">
                <a:solidFill>
                  <a:srgbClr val="091E42"/>
                </a:solidFill>
                <a:effectLst/>
                <a:latin typeface="Arial Narrow" panose="020B0606020202030204" pitchFamily="34" charset="0"/>
              </a:rPr>
              <a:t>, lo que permite a los miembros del equipo ver el estado de cada uno en cualquier momento.</a:t>
            </a:r>
          </a:p>
        </p:txBody>
      </p:sp>
    </p:spTree>
    <p:extLst>
      <p:ext uri="{BB962C8B-B14F-4D97-AF65-F5344CB8AC3E}">
        <p14:creationId xmlns:p14="http://schemas.microsoft.com/office/powerpoint/2010/main" val="59278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OPTIMIZACION DEL DESARROLLO CON KANBAN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021013"/>
          </a:xfrm>
          <a:prstGeom prst="rect">
            <a:avLst/>
          </a:prstGeom>
          <a:noFill/>
          <a:ln>
            <a:noFill/>
          </a:ln>
        </p:spPr>
        <p:txBody>
          <a:bodyPr spcFirstLastPara="1" wrap="square" lIns="91425" tIns="45700" rIns="91425" bIns="45700" anchor="t" anchorCtr="0">
            <a:noAutofit/>
          </a:bodyPr>
          <a:lstStyle/>
          <a:p>
            <a:pPr marL="114300" indent="0" algn="l" fontAlgn="base">
              <a:buNone/>
            </a:pPr>
            <a:r>
              <a:rPr lang="es-CO" sz="2000" b="0" i="0" dirty="0">
                <a:solidFill>
                  <a:srgbClr val="091E42"/>
                </a:solidFill>
                <a:effectLst/>
                <a:latin typeface="Arial Narrow" panose="020B0606020202030204" pitchFamily="34" charset="0"/>
              </a:rPr>
              <a:t>El flujo de </a:t>
            </a:r>
            <a:r>
              <a:rPr lang="es-CO" sz="2000" b="0" i="0" dirty="0" err="1">
                <a:solidFill>
                  <a:srgbClr val="091E42"/>
                </a:solidFill>
                <a:effectLst/>
                <a:latin typeface="Arial Narrow" panose="020B0606020202030204" pitchFamily="34" charset="0"/>
              </a:rPr>
              <a:t>kanban</a:t>
            </a:r>
            <a:r>
              <a:rPr lang="es-CO" sz="2000" b="0" i="0" dirty="0">
                <a:solidFill>
                  <a:srgbClr val="091E42"/>
                </a:solidFill>
                <a:effectLst/>
                <a:latin typeface="Arial Narrow" panose="020B0606020202030204" pitchFamily="34" charset="0"/>
              </a:rPr>
              <a:t>, uno de los pilares de las metodologías ágil y de DevOps, aumenta la eficiencia planificando la progresión de las tareas a través de flujos de trabajo visibles. Imita la gestión optimizada del inventario de los supermercados, lo que garantiza que las tareas avancen por los procesos de desarrollo en el momento preciso.</a:t>
            </a:r>
          </a:p>
          <a:p>
            <a:pPr marL="114300" indent="0" algn="l" fontAlgn="base">
              <a:buNone/>
            </a:pPr>
            <a:r>
              <a:rPr lang="es-CO" sz="2000" b="0" i="0" dirty="0">
                <a:solidFill>
                  <a:srgbClr val="091E42"/>
                </a:solidFill>
                <a:effectLst/>
                <a:latin typeface="Arial Narrow" panose="020B0606020202030204" pitchFamily="34" charset="0"/>
              </a:rPr>
              <a:t>Las tareas, que pueden visualizarse en los tableros de </a:t>
            </a:r>
            <a:r>
              <a:rPr lang="es-CO" sz="2000" b="0" i="0" dirty="0" err="1">
                <a:solidFill>
                  <a:srgbClr val="091E42"/>
                </a:solidFill>
                <a:effectLst/>
                <a:latin typeface="Arial Narrow" panose="020B0606020202030204" pitchFamily="34" charset="0"/>
              </a:rPr>
              <a:t>kanban</a:t>
            </a:r>
            <a:r>
              <a:rPr lang="es-CO" sz="2000" b="0" i="0" dirty="0">
                <a:solidFill>
                  <a:srgbClr val="091E42"/>
                </a:solidFill>
                <a:effectLst/>
                <a:latin typeface="Arial Narrow" panose="020B0606020202030204" pitchFamily="34" charset="0"/>
              </a:rPr>
              <a:t> representadas como tarjetas, permiten hacer un seguimiento transparente del progreso y una identificación rápida de los cuellos de botella. Al limitar el trabajo en curso, los equipos pueden optimizar la asignación de recursos y mantener un flujo de trabajo estable. El enfoque de </a:t>
            </a:r>
            <a:r>
              <a:rPr lang="es-CO" sz="2000" b="0" i="0" dirty="0" err="1">
                <a:solidFill>
                  <a:srgbClr val="091E42"/>
                </a:solidFill>
                <a:effectLst/>
                <a:latin typeface="Arial Narrow" panose="020B0606020202030204" pitchFamily="34" charset="0"/>
              </a:rPr>
              <a:t>kanban</a:t>
            </a:r>
            <a:r>
              <a:rPr lang="es-CO" sz="2000" b="0" i="0" dirty="0">
                <a:solidFill>
                  <a:srgbClr val="091E42"/>
                </a:solidFill>
                <a:effectLst/>
                <a:latin typeface="Arial Narrow" panose="020B0606020202030204" pitchFamily="34" charset="0"/>
              </a:rPr>
              <a:t> en la mejora continua se ve favorecido por métricas como los gráficos de control y los diagramas de flujo acumulativo, que permiten a los equipos perfeccionar los flujos de trabajo de forma iterativa.</a:t>
            </a:r>
          </a:p>
          <a:p>
            <a:pPr marL="114300" indent="0" algn="l" fontAlgn="base">
              <a:buNone/>
            </a:pPr>
            <a:r>
              <a:rPr lang="es-CO" sz="2000" b="0" i="0" dirty="0">
                <a:solidFill>
                  <a:srgbClr val="091E42"/>
                </a:solidFill>
                <a:effectLst/>
                <a:latin typeface="Arial Narrow" panose="020B0606020202030204" pitchFamily="34" charset="0"/>
              </a:rPr>
              <a:t>En desarrollo de software, el flujo de </a:t>
            </a:r>
            <a:r>
              <a:rPr lang="es-CO" sz="2000" b="0" i="0" dirty="0" err="1">
                <a:solidFill>
                  <a:srgbClr val="091E42"/>
                </a:solidFill>
                <a:effectLst/>
                <a:latin typeface="Arial Narrow" panose="020B0606020202030204" pitchFamily="34" charset="0"/>
              </a:rPr>
              <a:t>kanban</a:t>
            </a:r>
            <a:r>
              <a:rPr lang="es-CO" sz="2000" b="0" i="0" dirty="0">
                <a:solidFill>
                  <a:srgbClr val="091E42"/>
                </a:solidFill>
                <a:effectLst/>
                <a:latin typeface="Arial Narrow" panose="020B0606020202030204" pitchFamily="34" charset="0"/>
              </a:rPr>
              <a:t> fomenta la gestión dinámica de las tareas, acelera los ciclos de entrega y mejora la satisfacción de los clientes mediante un trabajo centrado e ininterrumpido. En esencia, el flujo de </a:t>
            </a:r>
            <a:r>
              <a:rPr lang="es-CO" sz="2000" b="0" i="0" dirty="0" err="1">
                <a:solidFill>
                  <a:srgbClr val="091E42"/>
                </a:solidFill>
                <a:effectLst/>
                <a:latin typeface="Arial Narrow" panose="020B0606020202030204" pitchFamily="34" charset="0"/>
              </a:rPr>
              <a:t>kanban</a:t>
            </a:r>
            <a:r>
              <a:rPr lang="es-CO" sz="2000" b="0" i="0" dirty="0">
                <a:solidFill>
                  <a:srgbClr val="091E42"/>
                </a:solidFill>
                <a:effectLst/>
                <a:latin typeface="Arial Narrow" panose="020B0606020202030204" pitchFamily="34" charset="0"/>
              </a:rPr>
              <a:t> es sinónimo de eficacia, una combinación armoniosa de transparencia, adaptabilidad y mejora continua que permite aprovechar todo el potencial de las metodologías ágiles.</a:t>
            </a:r>
          </a:p>
        </p:txBody>
      </p:sp>
    </p:spTree>
    <p:extLst>
      <p:ext uri="{BB962C8B-B14F-4D97-AF65-F5344CB8AC3E}">
        <p14:creationId xmlns:p14="http://schemas.microsoft.com/office/powerpoint/2010/main" val="3974036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ESTRUCTURACION DE KANBAN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021013"/>
          </a:xfrm>
          <a:prstGeom prst="rect">
            <a:avLst/>
          </a:prstGeom>
          <a:noFill/>
          <a:ln>
            <a:noFill/>
          </a:ln>
        </p:spPr>
        <p:txBody>
          <a:bodyPr spcFirstLastPara="1" wrap="square" lIns="91425" tIns="45700" rIns="91425" bIns="45700" anchor="t" anchorCtr="0">
            <a:noAutofit/>
          </a:bodyPr>
          <a:lstStyle/>
          <a:p>
            <a:pPr marL="114300" indent="0" algn="l" fontAlgn="base">
              <a:buNone/>
            </a:pPr>
            <a:r>
              <a:rPr lang="es-CO" sz="2100" b="0" i="0" dirty="0">
                <a:solidFill>
                  <a:srgbClr val="091E42"/>
                </a:solidFill>
                <a:effectLst/>
                <a:latin typeface="Arial Narrow" panose="020B0606020202030204" pitchFamily="34" charset="0"/>
              </a:rPr>
              <a:t>Establecer un flujo de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 estructurado en tu equipo de desarrollo de software es esencial para implementar el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 de forma eficaz. De esta forma, se garantiza un progreso fluido de las tareas y una gestión optimizada del flujo de trabajo. Así es como puedes estructurar tu flujo de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a:t>
            </a:r>
          </a:p>
          <a:p>
            <a:pPr marL="114300" indent="0" algn="l" fontAlgn="base">
              <a:buNone/>
            </a:pPr>
            <a:endParaRPr lang="es-CO" sz="2100" b="0" i="0" dirty="0">
              <a:solidFill>
                <a:srgbClr val="091E42"/>
              </a:solidFill>
              <a:effectLst/>
              <a:latin typeface="Arial Narrow" panose="020B0606020202030204" pitchFamily="34" charset="0"/>
            </a:endParaRPr>
          </a:p>
          <a:p>
            <a:pPr fontAlgn="base"/>
            <a:r>
              <a:rPr lang="es-CO" sz="2100" b="0" i="0" dirty="0">
                <a:solidFill>
                  <a:srgbClr val="091E42"/>
                </a:solidFill>
                <a:effectLst/>
                <a:latin typeface="Arial Narrow" panose="020B0606020202030204" pitchFamily="34" charset="0"/>
              </a:rPr>
              <a:t>Visualiza el flujo de trabajo: empieza por visualizar el flujo de trabajo de tu equipo en un tablero de Kanban. Ya sea físico o virtual, el tablero debe representar cada fase del proceso de desarrollo, desde el inicio hasta la finalización de la tarea.</a:t>
            </a:r>
          </a:p>
          <a:p>
            <a:pPr fontAlgn="base"/>
            <a:r>
              <a:rPr lang="es-CO" sz="2100" b="0" i="0" dirty="0">
                <a:solidFill>
                  <a:srgbClr val="091E42"/>
                </a:solidFill>
                <a:effectLst/>
                <a:latin typeface="Arial Narrow" panose="020B0606020202030204" pitchFamily="34" charset="0"/>
              </a:rPr>
              <a:t>Estandariza el flujo de trabajo: define y estandariza las etapas del flujo de trabajo según los procesos y requisitos de tu equipo. Las etapas más comunes son "Por hacer", "En progreso" y "Hecho", pero personaliza según sea necesario para reflejar tu flujo de trabajo único.</a:t>
            </a:r>
          </a:p>
          <a:p>
            <a:pPr fontAlgn="base"/>
            <a:r>
              <a:rPr lang="es-CO" sz="2100" b="0" i="0" dirty="0">
                <a:solidFill>
                  <a:srgbClr val="091E42"/>
                </a:solidFill>
                <a:effectLst/>
                <a:latin typeface="Arial Narrow" panose="020B0606020202030204" pitchFamily="34" charset="0"/>
              </a:rPr>
              <a:t>Identifica los impedimentos y las dependencias: asegúrate de que tu tablero de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 permite identificar inmediatamente los impedimentos y las dependencias. Esta transparencia permite una resolución rápida y evita las interrupciones del flujo de trabajo.</a:t>
            </a:r>
          </a:p>
        </p:txBody>
      </p:sp>
    </p:spTree>
    <p:extLst>
      <p:ext uri="{BB962C8B-B14F-4D97-AF65-F5344CB8AC3E}">
        <p14:creationId xmlns:p14="http://schemas.microsoft.com/office/powerpoint/2010/main" val="63811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Procesos Ágiles De Software</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ESTRUCTURACION DE KANBAN (2)</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021013"/>
          </a:xfrm>
          <a:prstGeom prst="rect">
            <a:avLst/>
          </a:prstGeom>
          <a:noFill/>
          <a:ln>
            <a:noFill/>
          </a:ln>
        </p:spPr>
        <p:txBody>
          <a:bodyPr spcFirstLastPara="1" wrap="square" lIns="91425" tIns="45700" rIns="91425" bIns="45700" anchor="t" anchorCtr="0">
            <a:noAutofit/>
          </a:bodyPr>
          <a:lstStyle/>
          <a:p>
            <a:pPr fontAlgn="base"/>
            <a:r>
              <a:rPr lang="es-CO" sz="2100" b="0" i="0" dirty="0">
                <a:solidFill>
                  <a:srgbClr val="091E42"/>
                </a:solidFill>
                <a:effectLst/>
                <a:latin typeface="Arial Narrow" panose="020B0606020202030204" pitchFamily="34" charset="0"/>
              </a:rPr>
              <a:t>Fija límites de trabajo en progreso: implementa límites en cada fase del flujo de trabajo para evitar la sobrecarga y mantener un flujo de trabajo estable. Los límites de WIP ayudan a optimizar la asignación de recursos y a reducir la multitarea, lo que fomenta una mayor productividad.</a:t>
            </a:r>
          </a:p>
          <a:p>
            <a:pPr fontAlgn="base"/>
            <a:r>
              <a:rPr lang="es-CO" sz="2100" b="0" i="0" dirty="0">
                <a:solidFill>
                  <a:srgbClr val="091E42"/>
                </a:solidFill>
                <a:effectLst/>
                <a:latin typeface="Arial Narrow" panose="020B0606020202030204" pitchFamily="34" charset="0"/>
              </a:rPr>
              <a:t>Fomenta la colaboración: favorece una cultura de colaboración en tu equipo, en la que los miembros aborden colectivamente los cuellos de botella y trabajen juntos para garantizar una progresión fluida del flujo de trabajo. Este enfoque colaborativo promueve la eficiencia y acelera la finalización de las tareas.</a:t>
            </a:r>
          </a:p>
          <a:p>
            <a:pPr fontAlgn="base"/>
            <a:r>
              <a:rPr lang="es-CO" sz="2100" b="0" i="0" dirty="0">
                <a:solidFill>
                  <a:srgbClr val="091E42"/>
                </a:solidFill>
                <a:effectLst/>
                <a:latin typeface="Arial Narrow" panose="020B0606020202030204" pitchFamily="34" charset="0"/>
              </a:rPr>
              <a:t>Utiliza tarjetas de Kanban: representa cada tarea como una tarjeta de </a:t>
            </a:r>
            <a:r>
              <a:rPr lang="es-CO" sz="2100" dirty="0">
                <a:solidFill>
                  <a:srgbClr val="091E42"/>
                </a:solidFill>
                <a:latin typeface="Arial Narrow" panose="020B0606020202030204" pitchFamily="34" charset="0"/>
              </a:rPr>
              <a:t>K</a:t>
            </a:r>
            <a:r>
              <a:rPr lang="es-CO" sz="2100" b="0" i="0" dirty="0">
                <a:solidFill>
                  <a:srgbClr val="091E42"/>
                </a:solidFill>
                <a:effectLst/>
                <a:latin typeface="Arial Narrow" panose="020B0606020202030204" pitchFamily="34" charset="0"/>
              </a:rPr>
              <a:t>anban en el tablero, con detalles esenciales como la descripción de la tarea, la persona asignada y el tiempo estimado de finalización. Las tarjetas de Kanban facilitan el seguimiento visual del progreso de las tareas y promueven la transparencia dentro del equipo.</a:t>
            </a:r>
          </a:p>
          <a:p>
            <a:pPr marL="114300" indent="0" algn="l" fontAlgn="base">
              <a:buNone/>
            </a:pPr>
            <a:endParaRPr lang="es-CO" sz="2100" b="0" i="0" dirty="0">
              <a:solidFill>
                <a:srgbClr val="091E42"/>
              </a:solidFill>
              <a:effectLst/>
              <a:latin typeface="Arial Narrow" panose="020B0606020202030204" pitchFamily="34" charset="0"/>
            </a:endParaRPr>
          </a:p>
          <a:p>
            <a:pPr marL="114300" indent="0" algn="l" fontAlgn="base">
              <a:buNone/>
            </a:pPr>
            <a:r>
              <a:rPr lang="es-CO" sz="2100" b="0" i="0" dirty="0">
                <a:solidFill>
                  <a:srgbClr val="091E42"/>
                </a:solidFill>
                <a:effectLst/>
                <a:latin typeface="Arial Narrow" panose="020B0606020202030204" pitchFamily="34" charset="0"/>
              </a:rPr>
              <a:t>Al estructurar tu flujo </a:t>
            </a:r>
            <a:r>
              <a:rPr lang="es-CO" sz="2100" b="0" i="0">
                <a:solidFill>
                  <a:srgbClr val="091E42"/>
                </a:solidFill>
                <a:effectLst/>
                <a:latin typeface="Arial Narrow" panose="020B0606020202030204" pitchFamily="34" charset="0"/>
              </a:rPr>
              <a:t>de </a:t>
            </a:r>
            <a:r>
              <a:rPr lang="es-CO" sz="2100" dirty="0">
                <a:solidFill>
                  <a:srgbClr val="091E42"/>
                </a:solidFill>
                <a:latin typeface="Arial Narrow" panose="020B0606020202030204" pitchFamily="34" charset="0"/>
              </a:rPr>
              <a:t>K</a:t>
            </a:r>
            <a:r>
              <a:rPr lang="es-CO" sz="2100" b="0" i="0">
                <a:solidFill>
                  <a:srgbClr val="091E42"/>
                </a:solidFill>
                <a:effectLst/>
                <a:latin typeface="Arial Narrow" panose="020B0606020202030204" pitchFamily="34" charset="0"/>
              </a:rPr>
              <a:t>anban </a:t>
            </a:r>
            <a:r>
              <a:rPr lang="es-CO" sz="2100" b="0" i="0" dirty="0">
                <a:solidFill>
                  <a:srgbClr val="091E42"/>
                </a:solidFill>
                <a:effectLst/>
                <a:latin typeface="Arial Narrow" panose="020B0606020202030204" pitchFamily="34" charset="0"/>
              </a:rPr>
              <a:t>de esta manera, puedes agilizar tus procesos de desarrollo de software, mejorar la colaboración en equipo y maximizar la eficiencia en la gestión de tareas.</a:t>
            </a:r>
          </a:p>
        </p:txBody>
      </p:sp>
    </p:spTree>
    <p:extLst>
      <p:ext uri="{BB962C8B-B14F-4D97-AF65-F5344CB8AC3E}">
        <p14:creationId xmlns:p14="http://schemas.microsoft.com/office/powerpoint/2010/main" val="32897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TABLEROS KANBAN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021013"/>
          </a:xfrm>
          <a:prstGeom prst="rect">
            <a:avLst/>
          </a:prstGeom>
          <a:noFill/>
          <a:ln>
            <a:noFill/>
          </a:ln>
        </p:spPr>
        <p:txBody>
          <a:bodyPr spcFirstLastPara="1" wrap="square" lIns="91425" tIns="45700" rIns="91425" bIns="45700" anchor="t" anchorCtr="0">
            <a:noAutofit/>
          </a:bodyPr>
          <a:lstStyle/>
          <a:p>
            <a:pPr marL="114300" indent="0" fontAlgn="base">
              <a:buNone/>
            </a:pPr>
            <a:r>
              <a:rPr lang="es-CO" sz="2100" b="0" i="0" dirty="0">
                <a:solidFill>
                  <a:srgbClr val="091E42"/>
                </a:solidFill>
                <a:effectLst/>
                <a:latin typeface="Arial Narrow" panose="020B0606020202030204" pitchFamily="34" charset="0"/>
              </a:rPr>
              <a:t>El trabajo de todos los equipos de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 gira en torno a un tablero de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 una herramienta que se utiliza para visualizar y optimizar el flujo de trabajo entre los equipos. Si bien los tableros físicos son populares entre algunos equipos, los virtuales son cruciales en cualquier herramienta de desarrollo de software ágil por su trazabilidad, colaboración y accesibilidad desde varios lugares.</a:t>
            </a:r>
          </a:p>
          <a:p>
            <a:pPr marL="114300" indent="0" fontAlgn="base">
              <a:buNone/>
            </a:pPr>
            <a:r>
              <a:rPr lang="es-CO" sz="2100" b="0" i="0" dirty="0">
                <a:solidFill>
                  <a:srgbClr val="091E42"/>
                </a:solidFill>
                <a:effectLst/>
                <a:latin typeface="Arial Narrow" panose="020B0606020202030204" pitchFamily="34" charset="0"/>
              </a:rPr>
              <a:t>Independientemente de si el tablero de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 que utiliza el equipo es digital o físico, garantiza que este visualice su trabajo, estandarice su flujo de trabajo e identifique y resuelva inmediatamente todos los impedimentos y las dependencias. Un tablero de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 básico tiene un flujo de trabajo de tres pasos: Por hacer, En progreso y Hecho. Sin embargo, según el tamaño, la estructura y los objetivos del equipo, pueden mapear el flujo de trabajo para cumplir con sus procesos únicos.</a:t>
            </a:r>
          </a:p>
          <a:p>
            <a:pPr marL="114300" indent="0" fontAlgn="base">
              <a:buNone/>
            </a:pPr>
            <a:r>
              <a:rPr lang="es-CO" sz="2100" b="0" i="0" dirty="0">
                <a:solidFill>
                  <a:srgbClr val="091E42"/>
                </a:solidFill>
                <a:effectLst/>
                <a:latin typeface="Arial Narrow" panose="020B0606020202030204" pitchFamily="34" charset="0"/>
              </a:rPr>
              <a:t>Como la metodología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 se basa en la total transparencia del trabajo y en la comunicación en tiempo real, el tablero de </a:t>
            </a:r>
            <a:r>
              <a:rPr lang="es-CO" sz="2100" b="0" i="0" dirty="0" err="1">
                <a:solidFill>
                  <a:srgbClr val="091E42"/>
                </a:solidFill>
                <a:effectLst/>
                <a:latin typeface="Arial Narrow" panose="020B0606020202030204" pitchFamily="34" charset="0"/>
              </a:rPr>
              <a:t>kanban</a:t>
            </a:r>
            <a:r>
              <a:rPr lang="es-CO" sz="2100" b="0" i="0" dirty="0">
                <a:solidFill>
                  <a:srgbClr val="091E42"/>
                </a:solidFill>
                <a:effectLst/>
                <a:latin typeface="Arial Narrow" panose="020B0606020202030204" pitchFamily="34" charset="0"/>
              </a:rPr>
              <a:t> actúa como la única fuente de información fiable para el trabajo del equipo.</a:t>
            </a:r>
          </a:p>
        </p:txBody>
      </p:sp>
    </p:spTree>
    <p:extLst>
      <p:ext uri="{BB962C8B-B14F-4D97-AF65-F5344CB8AC3E}">
        <p14:creationId xmlns:p14="http://schemas.microsoft.com/office/powerpoint/2010/main" val="3423911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TABLERO KANBAN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68875B4A-4465-4F36-C342-F7888A596121}"/>
              </a:ext>
            </a:extLst>
          </p:cNvPr>
          <p:cNvPicPr>
            <a:picLocks noChangeAspect="1"/>
          </p:cNvPicPr>
          <p:nvPr/>
        </p:nvPicPr>
        <p:blipFill>
          <a:blip r:embed="rId3"/>
          <a:stretch>
            <a:fillRect/>
          </a:stretch>
        </p:blipFill>
        <p:spPr>
          <a:xfrm>
            <a:off x="1852892" y="1609804"/>
            <a:ext cx="8078229" cy="4943395"/>
          </a:xfrm>
          <a:prstGeom prst="rect">
            <a:avLst/>
          </a:prstGeom>
        </p:spPr>
      </p:pic>
    </p:spTree>
    <p:extLst>
      <p:ext uri="{BB962C8B-B14F-4D97-AF65-F5344CB8AC3E}">
        <p14:creationId xmlns:p14="http://schemas.microsoft.com/office/powerpoint/2010/main" val="4099834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FLEXIBILIDAD EN LA PLANIFICACION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021013"/>
          </a:xfrm>
          <a:prstGeom prst="rect">
            <a:avLst/>
          </a:prstGeom>
          <a:noFill/>
          <a:ln>
            <a:noFill/>
          </a:ln>
        </p:spPr>
        <p:txBody>
          <a:bodyPr spcFirstLastPara="1" wrap="square" lIns="91425" tIns="45700" rIns="91425" bIns="45700" anchor="t" anchorCtr="0">
            <a:noAutofit/>
          </a:bodyPr>
          <a:lstStyle/>
          <a:p>
            <a:pPr marL="114300" indent="0" fontAlgn="base">
              <a:buNone/>
            </a:pPr>
            <a:r>
              <a:rPr lang="es-CO" sz="2600" b="0" i="0" dirty="0">
                <a:solidFill>
                  <a:srgbClr val="091E42"/>
                </a:solidFill>
                <a:effectLst/>
                <a:latin typeface="Arial Narrow" panose="020B0606020202030204" pitchFamily="34" charset="0"/>
              </a:rPr>
              <a:t>Un equipo de </a:t>
            </a:r>
            <a:r>
              <a:rPr lang="es-CO" sz="2600" dirty="0">
                <a:solidFill>
                  <a:srgbClr val="091E42"/>
                </a:solidFill>
                <a:latin typeface="Arial Narrow" panose="020B0606020202030204" pitchFamily="34" charset="0"/>
              </a:rPr>
              <a:t>K</a:t>
            </a:r>
            <a:r>
              <a:rPr lang="es-CO" sz="2600" b="0" i="0" dirty="0">
                <a:solidFill>
                  <a:srgbClr val="091E42"/>
                </a:solidFill>
                <a:effectLst/>
                <a:latin typeface="Arial Narrow" panose="020B0606020202030204" pitchFamily="34" charset="0"/>
              </a:rPr>
              <a:t>anban solo se centra en el trabajo que está en progreso. Cuando el equipo finaliza un elemento de trabajo, saca el elemento siguiente de la parte superior del backlog. El propietario del producto tiene la libertad de establecer nuevas prioridades de trabajo en el backlog sin interrumpir al equipo, ya que cualquier cambio fuera de los elementos actuales de trabajo no afecta al equipo. </a:t>
            </a:r>
          </a:p>
          <a:p>
            <a:pPr marL="114300" indent="0" fontAlgn="base">
              <a:buNone/>
            </a:pPr>
            <a:r>
              <a:rPr lang="es-CO" sz="2600" b="0" i="0" dirty="0">
                <a:solidFill>
                  <a:srgbClr val="091E42"/>
                </a:solidFill>
                <a:effectLst/>
                <a:latin typeface="Arial Narrow" panose="020B0606020202030204" pitchFamily="34" charset="0"/>
              </a:rPr>
              <a:t>Siempre que el propietario del producto mantenga los elementos de trabajo más importantes en la parte superior del backlog, el equipo de desarrollo tendrá la seguridad de estar aportando el máximo valor a la empresa.</a:t>
            </a:r>
          </a:p>
        </p:txBody>
      </p:sp>
    </p:spTree>
    <p:extLst>
      <p:ext uri="{BB962C8B-B14F-4D97-AF65-F5344CB8AC3E}">
        <p14:creationId xmlns:p14="http://schemas.microsoft.com/office/powerpoint/2010/main" val="3426981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PREGUNTAS SOBRE KANBAN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243913"/>
          </a:xfrm>
          <a:prstGeom prst="rect">
            <a:avLst/>
          </a:prstGeom>
          <a:noFill/>
          <a:ln>
            <a:noFill/>
          </a:ln>
        </p:spPr>
        <p:txBody>
          <a:bodyPr spcFirstLastPara="1" wrap="square" lIns="91425" tIns="45700" rIns="91425" bIns="45700" anchor="t" anchorCtr="0">
            <a:noAutofit/>
          </a:bodyPr>
          <a:lstStyle/>
          <a:p>
            <a:pPr marL="114300" indent="0" fontAlgn="base">
              <a:buNone/>
            </a:pPr>
            <a:r>
              <a:rPr lang="es-CO" sz="2400" b="0" i="0" dirty="0">
                <a:solidFill>
                  <a:srgbClr val="091E42"/>
                </a:solidFill>
                <a:effectLst/>
                <a:latin typeface="Arial Narrow" panose="020B0606020202030204" pitchFamily="34" charset="0"/>
              </a:rPr>
              <a:t>1. ¿Qué es Kanban? </a:t>
            </a:r>
          </a:p>
          <a:p>
            <a:pPr marL="114300" indent="0" fontAlgn="base">
              <a:buNone/>
            </a:pPr>
            <a:r>
              <a:rPr lang="es-CO" sz="2400" dirty="0">
                <a:solidFill>
                  <a:srgbClr val="091E42"/>
                </a:solidFill>
                <a:latin typeface="Arial Narrow" panose="020B0606020202030204" pitchFamily="34" charset="0"/>
              </a:rPr>
              <a:t>(a) </a:t>
            </a:r>
            <a:r>
              <a:rPr lang="es-CO" sz="2400" b="0" i="0" dirty="0">
                <a:solidFill>
                  <a:srgbClr val="091E42"/>
                </a:solidFill>
                <a:effectLst/>
                <a:latin typeface="Arial Narrow" panose="020B0606020202030204" pitchFamily="34" charset="0"/>
              </a:rPr>
              <a:t>Un sistema de gestión de proyectos basado en tarjetas. </a:t>
            </a:r>
          </a:p>
          <a:p>
            <a:pPr marL="114300" indent="0" fontAlgn="base">
              <a:buNone/>
            </a:pPr>
            <a:r>
              <a:rPr lang="es-CO" sz="2400" b="0" i="0" dirty="0">
                <a:solidFill>
                  <a:srgbClr val="091E42"/>
                </a:solidFill>
                <a:effectLst/>
                <a:latin typeface="Arial Narrow" panose="020B0606020202030204" pitchFamily="34" charset="0"/>
              </a:rPr>
              <a:t>(b) Una herramienta de software para la gestión de tareas. </a:t>
            </a:r>
          </a:p>
          <a:p>
            <a:pPr marL="114300" indent="0" fontAlgn="base">
              <a:buNone/>
            </a:pPr>
            <a:r>
              <a:rPr lang="es-CO" sz="2400" b="0" i="0" dirty="0">
                <a:solidFill>
                  <a:srgbClr val="091E42"/>
                </a:solidFill>
                <a:effectLst/>
                <a:latin typeface="Arial Narrow" panose="020B0606020202030204" pitchFamily="34" charset="0"/>
              </a:rPr>
              <a:t>(c) Una metodología de desarrollo de software ágil. </a:t>
            </a:r>
          </a:p>
          <a:p>
            <a:pPr marL="114300" indent="0" fontAlgn="base">
              <a:buNone/>
            </a:pPr>
            <a:r>
              <a:rPr lang="es-CO" sz="2400" b="0" i="0" dirty="0">
                <a:solidFill>
                  <a:srgbClr val="091E42"/>
                </a:solidFill>
                <a:effectLst/>
                <a:latin typeface="Arial Narrow" panose="020B0606020202030204" pitchFamily="34" charset="0"/>
              </a:rPr>
              <a:t>(d) Un sistema de control de calidad para la fabricación</a:t>
            </a:r>
            <a:endParaRPr lang="es-CO" sz="2400" dirty="0">
              <a:solidFill>
                <a:srgbClr val="091E42"/>
              </a:solidFill>
              <a:latin typeface="Arial Narrow" panose="020B0606020202030204" pitchFamily="34" charset="0"/>
            </a:endParaRPr>
          </a:p>
        </p:txBody>
      </p:sp>
    </p:spTree>
    <p:extLst>
      <p:ext uri="{BB962C8B-B14F-4D97-AF65-F5344CB8AC3E}">
        <p14:creationId xmlns:p14="http://schemas.microsoft.com/office/powerpoint/2010/main" val="3205065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PREGUNTAS SOBRE KANBAN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243913"/>
          </a:xfrm>
          <a:prstGeom prst="rect">
            <a:avLst/>
          </a:prstGeom>
          <a:noFill/>
          <a:ln>
            <a:noFill/>
          </a:ln>
        </p:spPr>
        <p:txBody>
          <a:bodyPr spcFirstLastPara="1" wrap="square" lIns="91425" tIns="45700" rIns="91425" bIns="45700" anchor="t" anchorCtr="0">
            <a:noAutofit/>
          </a:bodyPr>
          <a:lstStyle/>
          <a:p>
            <a:pPr marL="114300" indent="0" fontAlgn="base">
              <a:buNone/>
            </a:pPr>
            <a:r>
              <a:rPr lang="es-CO" sz="2400" b="0" i="0" dirty="0">
                <a:solidFill>
                  <a:srgbClr val="091E42"/>
                </a:solidFill>
                <a:effectLst/>
                <a:latin typeface="Arial Narrow" panose="020B0606020202030204" pitchFamily="34" charset="0"/>
              </a:rPr>
              <a:t>2. ¿Cuál es el objetivo principal de Kanban? </a:t>
            </a:r>
          </a:p>
          <a:p>
            <a:pPr marL="114300" indent="0" fontAlgn="base">
              <a:buNone/>
            </a:pPr>
            <a:r>
              <a:rPr lang="es-CO" sz="2400" b="0" i="0" dirty="0">
                <a:solidFill>
                  <a:srgbClr val="091E42"/>
                </a:solidFill>
                <a:effectLst/>
                <a:latin typeface="Arial Narrow" panose="020B0606020202030204" pitchFamily="34" charset="0"/>
              </a:rPr>
              <a:t>(a) Reducir el tiempo de ciclo de los proyectos. </a:t>
            </a:r>
          </a:p>
          <a:p>
            <a:pPr marL="114300" indent="0" fontAlgn="base">
              <a:buNone/>
            </a:pPr>
            <a:r>
              <a:rPr lang="es-CO" sz="2400" b="0" i="0" dirty="0">
                <a:solidFill>
                  <a:srgbClr val="091E42"/>
                </a:solidFill>
                <a:effectLst/>
                <a:latin typeface="Arial Narrow" panose="020B0606020202030204" pitchFamily="34" charset="0"/>
              </a:rPr>
              <a:t>(b) Aumentar la productividad del equipo. </a:t>
            </a:r>
          </a:p>
          <a:p>
            <a:pPr marL="114300" indent="0" fontAlgn="base">
              <a:buNone/>
            </a:pPr>
            <a:r>
              <a:rPr lang="es-CO" sz="2400" b="0" i="0" dirty="0">
                <a:solidFill>
                  <a:srgbClr val="091E42"/>
                </a:solidFill>
                <a:effectLst/>
                <a:latin typeface="Arial Narrow" panose="020B0606020202030204" pitchFamily="34" charset="0"/>
              </a:rPr>
              <a:t>(c) Mejorar la calidad del producto. </a:t>
            </a:r>
          </a:p>
          <a:p>
            <a:pPr marL="114300" indent="0" fontAlgn="base">
              <a:buNone/>
            </a:pPr>
            <a:r>
              <a:rPr lang="es-CO" sz="2400" b="0" i="0" dirty="0">
                <a:solidFill>
                  <a:srgbClr val="091E42"/>
                </a:solidFill>
                <a:effectLst/>
                <a:latin typeface="Arial Narrow" panose="020B0606020202030204" pitchFamily="34" charset="0"/>
              </a:rPr>
              <a:t>(d) Todas las anteriores.</a:t>
            </a:r>
          </a:p>
          <a:p>
            <a:pPr marL="114300" indent="0" fontAlgn="base">
              <a:buNone/>
            </a:pPr>
            <a:endParaRPr lang="es-CO" sz="2400" dirty="0">
              <a:solidFill>
                <a:srgbClr val="091E42"/>
              </a:solidFill>
              <a:latin typeface="Arial Narrow" panose="020B0606020202030204" pitchFamily="34" charset="0"/>
            </a:endParaRPr>
          </a:p>
        </p:txBody>
      </p:sp>
    </p:spTree>
    <p:extLst>
      <p:ext uri="{BB962C8B-B14F-4D97-AF65-F5344CB8AC3E}">
        <p14:creationId xmlns:p14="http://schemas.microsoft.com/office/powerpoint/2010/main" val="10562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PREGUNTAS SOBRE KANBAN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243913"/>
          </a:xfrm>
          <a:prstGeom prst="rect">
            <a:avLst/>
          </a:prstGeom>
          <a:noFill/>
          <a:ln>
            <a:noFill/>
          </a:ln>
        </p:spPr>
        <p:txBody>
          <a:bodyPr spcFirstLastPara="1" wrap="square" lIns="91425" tIns="45700" rIns="91425" bIns="45700" anchor="t" anchorCtr="0">
            <a:noAutofit/>
          </a:bodyPr>
          <a:lstStyle/>
          <a:p>
            <a:pPr marL="114300" indent="0" fontAlgn="base">
              <a:buNone/>
            </a:pPr>
            <a:r>
              <a:rPr lang="es-CO" sz="2400" b="0" i="0" dirty="0">
                <a:solidFill>
                  <a:srgbClr val="091E42"/>
                </a:solidFill>
                <a:effectLst/>
                <a:latin typeface="Arial Narrow" panose="020B0606020202030204" pitchFamily="34" charset="0"/>
              </a:rPr>
              <a:t>3. ¿Cuáles son los elementos básicos de un tablero Kanban? </a:t>
            </a:r>
          </a:p>
          <a:p>
            <a:pPr marL="114300" indent="0" fontAlgn="base">
              <a:buNone/>
            </a:pPr>
            <a:r>
              <a:rPr lang="es-CO" sz="2400" b="0" i="0" dirty="0">
                <a:solidFill>
                  <a:srgbClr val="091E42"/>
                </a:solidFill>
                <a:effectLst/>
                <a:latin typeface="Arial Narrow" panose="020B0606020202030204" pitchFamily="34" charset="0"/>
              </a:rPr>
              <a:t>(a) Listas, columnas y tarjetas. </a:t>
            </a:r>
          </a:p>
          <a:p>
            <a:pPr marL="114300" indent="0" fontAlgn="base">
              <a:buNone/>
            </a:pPr>
            <a:r>
              <a:rPr lang="es-CO" sz="2400" b="0" i="0" dirty="0">
                <a:solidFill>
                  <a:srgbClr val="091E42"/>
                </a:solidFill>
                <a:effectLst/>
                <a:latin typeface="Arial Narrow" panose="020B0606020202030204" pitchFamily="34" charset="0"/>
              </a:rPr>
              <a:t>(b) Fases, tareas y dependencias. </a:t>
            </a:r>
          </a:p>
          <a:p>
            <a:pPr marL="114300" indent="0" fontAlgn="base">
              <a:buNone/>
            </a:pPr>
            <a:r>
              <a:rPr lang="es-CO" sz="2400" b="0" i="0" dirty="0">
                <a:solidFill>
                  <a:srgbClr val="091E42"/>
                </a:solidFill>
                <a:effectLst/>
                <a:latin typeface="Arial Narrow" panose="020B0606020202030204" pitchFamily="34" charset="0"/>
              </a:rPr>
              <a:t>(c) </a:t>
            </a:r>
            <a:r>
              <a:rPr lang="es-CO" sz="2400" b="0" i="0" dirty="0" err="1">
                <a:solidFill>
                  <a:srgbClr val="091E42"/>
                </a:solidFill>
                <a:effectLst/>
                <a:latin typeface="Arial Narrow" panose="020B0606020202030204" pitchFamily="34" charset="0"/>
              </a:rPr>
              <a:t>Epicas</a:t>
            </a:r>
            <a:r>
              <a:rPr lang="es-CO" sz="2400" b="0" i="0" dirty="0">
                <a:solidFill>
                  <a:srgbClr val="091E42"/>
                </a:solidFill>
                <a:effectLst/>
                <a:latin typeface="Arial Narrow" panose="020B0606020202030204" pitchFamily="34" charset="0"/>
              </a:rPr>
              <a:t>, historias y tareas. </a:t>
            </a:r>
          </a:p>
          <a:p>
            <a:pPr marL="114300" indent="0" fontAlgn="base">
              <a:buNone/>
            </a:pPr>
            <a:r>
              <a:rPr lang="es-CO" sz="2400" b="0" i="0" dirty="0">
                <a:solidFill>
                  <a:srgbClr val="091E42"/>
                </a:solidFill>
                <a:effectLst/>
                <a:latin typeface="Arial Narrow" panose="020B0606020202030204" pitchFamily="34" charset="0"/>
              </a:rPr>
              <a:t>(d) Casos de uso, requisitos y pruebas. </a:t>
            </a:r>
          </a:p>
        </p:txBody>
      </p:sp>
    </p:spTree>
    <p:extLst>
      <p:ext uri="{BB962C8B-B14F-4D97-AF65-F5344CB8AC3E}">
        <p14:creationId xmlns:p14="http://schemas.microsoft.com/office/powerpoint/2010/main" val="83666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PREGUNTAS SOBRE KANBAN</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243913"/>
          </a:xfrm>
          <a:prstGeom prst="rect">
            <a:avLst/>
          </a:prstGeom>
          <a:noFill/>
          <a:ln>
            <a:noFill/>
          </a:ln>
        </p:spPr>
        <p:txBody>
          <a:bodyPr spcFirstLastPara="1" wrap="square" lIns="91425" tIns="45700" rIns="91425" bIns="45700" anchor="t" anchorCtr="0">
            <a:noAutofit/>
          </a:bodyPr>
          <a:lstStyle/>
          <a:p>
            <a:pPr marL="114300" indent="0" fontAlgn="base">
              <a:buNone/>
            </a:pPr>
            <a:r>
              <a:rPr lang="es-CO" sz="2400" b="0" i="0" dirty="0">
                <a:solidFill>
                  <a:srgbClr val="091E42"/>
                </a:solidFill>
                <a:effectLst/>
                <a:latin typeface="Arial Narrow" panose="020B0606020202030204" pitchFamily="34" charset="0"/>
              </a:rPr>
              <a:t>4. ¿Cuál es el  beneficio más de importante de utilizar Kanban? </a:t>
            </a:r>
          </a:p>
          <a:p>
            <a:pPr marL="114300" indent="0" fontAlgn="base">
              <a:buNone/>
            </a:pPr>
            <a:r>
              <a:rPr lang="es-CO" sz="2400" b="0" i="0" dirty="0">
                <a:solidFill>
                  <a:srgbClr val="091E42"/>
                </a:solidFill>
                <a:effectLst/>
                <a:latin typeface="Arial Narrow" panose="020B0606020202030204" pitchFamily="34" charset="0"/>
              </a:rPr>
              <a:t>(a) Mayor visibilidad del flujo de trabajo. </a:t>
            </a:r>
          </a:p>
          <a:p>
            <a:pPr marL="114300" indent="0" fontAlgn="base">
              <a:buNone/>
            </a:pPr>
            <a:r>
              <a:rPr lang="es-CO" sz="2400" b="0" i="0" dirty="0">
                <a:solidFill>
                  <a:srgbClr val="091E42"/>
                </a:solidFill>
                <a:effectLst/>
                <a:latin typeface="Arial Narrow" panose="020B0606020202030204" pitchFamily="34" charset="0"/>
              </a:rPr>
              <a:t>(b) Mejor comunicación y colaboración en equipo. </a:t>
            </a:r>
          </a:p>
          <a:p>
            <a:pPr marL="114300" indent="0" fontAlgn="base">
              <a:buNone/>
            </a:pPr>
            <a:r>
              <a:rPr lang="es-CO" sz="2400" b="0" i="0" dirty="0">
                <a:solidFill>
                  <a:srgbClr val="091E42"/>
                </a:solidFill>
                <a:effectLst/>
                <a:latin typeface="Arial Narrow" panose="020B0606020202030204" pitchFamily="34" charset="0"/>
              </a:rPr>
              <a:t>(c) Identificación y resolución de cuellos de botella. </a:t>
            </a:r>
          </a:p>
          <a:p>
            <a:pPr marL="114300" indent="0" fontAlgn="base">
              <a:buNone/>
            </a:pPr>
            <a:r>
              <a:rPr lang="es-CO" sz="2400" b="0" i="0" dirty="0">
                <a:solidFill>
                  <a:srgbClr val="091E42"/>
                </a:solidFill>
                <a:effectLst/>
                <a:latin typeface="Arial Narrow" panose="020B0606020202030204" pitchFamily="34" charset="0"/>
              </a:rPr>
              <a:t>(d) Adaptabilidad a cambios y necesidades emergentes.</a:t>
            </a:r>
          </a:p>
        </p:txBody>
      </p:sp>
    </p:spTree>
    <p:extLst>
      <p:ext uri="{BB962C8B-B14F-4D97-AF65-F5344CB8AC3E}">
        <p14:creationId xmlns:p14="http://schemas.microsoft.com/office/powerpoint/2010/main" val="65733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165451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PRESENTACIONES</a:t>
            </a:r>
            <a:br>
              <a:rPr lang="es-CO" b="1" dirty="0">
                <a:solidFill>
                  <a:schemeClr val="lt1"/>
                </a:solidFill>
                <a:latin typeface="Trebuchet MS"/>
                <a:ea typeface="Trebuchet MS"/>
                <a:cs typeface="Trebuchet MS"/>
                <a:sym typeface="Trebuchet MS"/>
              </a:rPr>
            </a:br>
            <a:r>
              <a:rPr lang="es-CO" b="1" dirty="0">
                <a:solidFill>
                  <a:schemeClr val="lt1"/>
                </a:solidFill>
                <a:latin typeface="Trebuchet MS"/>
                <a:ea typeface="Trebuchet MS"/>
                <a:cs typeface="Trebuchet MS"/>
                <a:sym typeface="Trebuchet MS"/>
              </a:rPr>
              <a:t>Y OPINIONES DEL CURSO</a:t>
            </a:r>
            <a:endParaRPr sz="2800" dirty="0">
              <a:solidFill>
                <a:schemeClr val="lt1"/>
              </a:solidFill>
            </a:endParaRPr>
          </a:p>
        </p:txBody>
      </p:sp>
    </p:spTree>
    <p:extLst>
      <p:ext uri="{BB962C8B-B14F-4D97-AF65-F5344CB8AC3E}">
        <p14:creationId xmlns:p14="http://schemas.microsoft.com/office/powerpoint/2010/main" val="241157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dirty="0">
                <a:solidFill>
                  <a:srgbClr val="757070"/>
                </a:solidFill>
                <a:latin typeface="Trebuchet MS"/>
                <a:ea typeface="Trebuchet MS"/>
                <a:cs typeface="Trebuchet MS"/>
                <a:sym typeface="Trebuchet MS"/>
              </a:rPr>
              <a:t>CONTENIDO</a:t>
            </a:r>
            <a:endParaRPr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1B25EC54-AC73-4C92-4A0D-55A41FBCF550}"/>
              </a:ext>
            </a:extLst>
          </p:cNvPr>
          <p:cNvPicPr>
            <a:picLocks noChangeAspect="1"/>
          </p:cNvPicPr>
          <p:nvPr/>
        </p:nvPicPr>
        <p:blipFill>
          <a:blip r:embed="rId3"/>
          <a:stretch>
            <a:fillRect/>
          </a:stretch>
        </p:blipFill>
        <p:spPr>
          <a:xfrm>
            <a:off x="1750366" y="1772975"/>
            <a:ext cx="8691267" cy="4493827"/>
          </a:xfrm>
          <a:prstGeom prst="rect">
            <a:avLst/>
          </a:prstGeom>
        </p:spPr>
      </p:pic>
    </p:spTree>
    <p:extLst>
      <p:ext uri="{BB962C8B-B14F-4D97-AF65-F5344CB8AC3E}">
        <p14:creationId xmlns:p14="http://schemas.microsoft.com/office/powerpoint/2010/main" val="113552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CONCEPTOS DE PROCESOS AGILES DE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99791" y="1986661"/>
            <a:ext cx="9643800" cy="1742657"/>
          </a:xfrm>
          <a:prstGeom prst="rect">
            <a:avLst/>
          </a:prstGeom>
          <a:noFill/>
          <a:ln>
            <a:noFill/>
          </a:ln>
        </p:spPr>
        <p:txBody>
          <a:bodyPr spcFirstLastPara="1" wrap="square" lIns="91425" tIns="45700" rIns="91425" bIns="45700" anchor="t" anchorCtr="0">
            <a:normAutofit/>
          </a:bodyPr>
          <a:lstStyle/>
          <a:p>
            <a:pPr marL="457200" lvl="0" indent="0" algn="l" rtl="0">
              <a:lnSpc>
                <a:spcPct val="100000"/>
              </a:lnSpc>
              <a:spcBef>
                <a:spcPts val="1000"/>
              </a:spcBef>
              <a:spcAft>
                <a:spcPts val="0"/>
              </a:spcAft>
              <a:buSzPts val="1800"/>
              <a:buNone/>
            </a:pPr>
            <a:r>
              <a:rPr lang="es-CO" sz="1600" dirty="0">
                <a:latin typeface="Arial Narrow"/>
                <a:ea typeface="Arial Narrow"/>
                <a:cs typeface="Arial Narrow"/>
                <a:sym typeface="Arial Narrow"/>
              </a:rPr>
              <a:t>Un proceso ágil de software es una metodología de desarrollo de software que se basa en la colaboración, la adaptación y la entrega continua de valor. En lugar de seguir un plan rígido y definido desde el principio, los procesos ágiles dividen el trabajo en ciclos cortos de desarrollo, conocidos como iteraciones. En cada iteración, el equipo se enfoca en entregar una funcionalidad específica del software, recibiendo retroalimentación del cliente y adaptándose a los cambios en los requisitos a medida que avanza el proyecto.</a:t>
            </a:r>
          </a:p>
        </p:txBody>
      </p:sp>
    </p:spTree>
    <p:extLst>
      <p:ext uri="{BB962C8B-B14F-4D97-AF65-F5344CB8AC3E}">
        <p14:creationId xmlns:p14="http://schemas.microsoft.com/office/powerpoint/2010/main" val="5016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METODOLOGIA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3872313"/>
          </a:xfrm>
          <a:prstGeom prst="rect">
            <a:avLst/>
          </a:prstGeom>
          <a:noFill/>
          <a:ln>
            <a:noFill/>
          </a:ln>
        </p:spPr>
        <p:txBody>
          <a:bodyPr spcFirstLastPara="1" wrap="square" lIns="91425" tIns="45700" rIns="91425" bIns="45700" anchor="t" anchorCtr="0">
            <a:noAutofit/>
          </a:bodyPr>
          <a:lstStyle/>
          <a:p>
            <a:pPr marL="114300" indent="0" algn="l" fontAlgn="base">
              <a:buNone/>
            </a:pPr>
            <a:r>
              <a:rPr lang="es-CO" sz="3000" b="0" i="0" dirty="0">
                <a:solidFill>
                  <a:srgbClr val="091E42"/>
                </a:solidFill>
                <a:effectLst/>
                <a:latin typeface="Arial Narrow" panose="020B0606020202030204" pitchFamily="34" charset="0"/>
              </a:rPr>
              <a:t>La programación extrema es una metodología ágil de gestión de proyectos que se centra en la velocidad y la simplicidad con ciclos de desarrollo cortos y con menos documentación. La estructura del proceso está determinada por 5 valores fundamentales, 5 reglas y 12 prácticas de XP</a:t>
            </a:r>
          </a:p>
        </p:txBody>
      </p:sp>
    </p:spTree>
    <p:extLst>
      <p:ext uri="{BB962C8B-B14F-4D97-AF65-F5344CB8AC3E}">
        <p14:creationId xmlns:p14="http://schemas.microsoft.com/office/powerpoint/2010/main" val="4456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252878"/>
          </a:xfrm>
          <a:prstGeom prst="rect">
            <a:avLst/>
          </a:prstGeom>
          <a:noFill/>
          <a:ln>
            <a:noFill/>
          </a:ln>
        </p:spPr>
        <p:txBody>
          <a:bodyPr spcFirstLastPara="1" wrap="square" lIns="91425" tIns="45700" rIns="91425" bIns="45700" anchor="t" anchorCtr="0">
            <a:noAutofit/>
          </a:bodyPr>
          <a:lstStyle/>
          <a:p>
            <a:pPr marL="114300" indent="0" algn="l" fontAlgn="base">
              <a:buNone/>
            </a:pPr>
            <a:r>
              <a:rPr lang="es-CO" sz="2600" b="0" i="0" dirty="0">
                <a:solidFill>
                  <a:srgbClr val="091E42"/>
                </a:solidFill>
                <a:effectLst/>
                <a:latin typeface="Arial Narrow" panose="020B0606020202030204" pitchFamily="34" charset="0"/>
              </a:rPr>
              <a:t>Al igual que otras metodologías ágiles, la programación extrema es una método de desarrollo de software dividido en (</a:t>
            </a:r>
            <a:r>
              <a:rPr lang="es-CO" sz="2600" b="0" i="0" dirty="0" err="1">
                <a:solidFill>
                  <a:srgbClr val="091E42"/>
                </a:solidFill>
                <a:effectLst/>
                <a:latin typeface="Arial Narrow" panose="020B0606020202030204" pitchFamily="34" charset="0"/>
              </a:rPr>
              <a:t>sprints</a:t>
            </a:r>
            <a:r>
              <a:rPr lang="es-CO" sz="2600" b="0" i="0" dirty="0">
                <a:solidFill>
                  <a:srgbClr val="091E42"/>
                </a:solidFill>
                <a:effectLst/>
                <a:latin typeface="Arial Narrow" panose="020B0606020202030204" pitchFamily="34" charset="0"/>
              </a:rPr>
              <a:t>) de trabajo. Los marcos ágiles siguen un proceso iterativo, en el que se completa y revisa el marco al final de cada sprint, refinándolo para adaptarlo a los requisitos cambiantes y alcanzar la eficiencia máxima. Al igual que otros métodos ágiles, el diseño de la programación extrema permite a los desarrolladores responder a las solicitudes de los clientes, adaptarse y realizar cambios en tiempo real. Sin embargo, la programación extrema es mucho más disciplinada; realiza revisiones de código frecuentes y pruebas unitarias para realizar cambios rápidamente. Además, es muy creativa y colaborativa, ya que promueve el trabajo en equipo durante todas las etapas de desarrollo.</a:t>
            </a:r>
          </a:p>
        </p:txBody>
      </p:sp>
    </p:spTree>
    <p:extLst>
      <p:ext uri="{BB962C8B-B14F-4D97-AF65-F5344CB8AC3E}">
        <p14:creationId xmlns:p14="http://schemas.microsoft.com/office/powerpoint/2010/main" val="220417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ORIGEN DE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4284689"/>
          </a:xfrm>
          <a:prstGeom prst="rect">
            <a:avLst/>
          </a:prstGeom>
          <a:noFill/>
          <a:ln>
            <a:noFill/>
          </a:ln>
        </p:spPr>
        <p:txBody>
          <a:bodyPr spcFirstLastPara="1" wrap="square" lIns="91425" tIns="45700" rIns="91425" bIns="45700" anchor="t" anchorCtr="0">
            <a:noAutofit/>
          </a:bodyPr>
          <a:lstStyle/>
          <a:p>
            <a:pPr marL="114300" indent="0" algn="l" fontAlgn="base">
              <a:buNone/>
            </a:pPr>
            <a:r>
              <a:rPr lang="es-CO" sz="2600" b="0" i="0" dirty="0">
                <a:solidFill>
                  <a:srgbClr val="091E42"/>
                </a:solidFill>
                <a:effectLst/>
                <a:latin typeface="Arial Narrow" panose="020B0606020202030204" pitchFamily="34" charset="0"/>
              </a:rPr>
              <a:t>Los orígenes de XP se remontan a fines de la década de 1990, cuando Kent Beck la creó para gestionar el desarrollo de un sistema de software de nómina para Chrysler llamado Proyecto C3. El objetivo al implementar la programación extrema era (y sigue siendo) eliminar la resistencia a cambiar el código en un proyecto de desarrollo. En los métodos de desarrollo de software más tradicionales, es muy común que el código no se cambie una vez que está escrito. Con la programación extrema, en cambio, el código se examina con tanto detalle que los desarrolladores pueden decidir modificarlo por completo luego de una sola iteración.</a:t>
            </a:r>
          </a:p>
        </p:txBody>
      </p:sp>
    </p:spTree>
    <p:extLst>
      <p:ext uri="{BB962C8B-B14F-4D97-AF65-F5344CB8AC3E}">
        <p14:creationId xmlns:p14="http://schemas.microsoft.com/office/powerpoint/2010/main" val="343967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02194"/>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LOS 5 VALORES DEL XP</a:t>
            </a:r>
          </a:p>
        </p:txBody>
      </p:sp>
      <p:sp>
        <p:nvSpPr>
          <p:cNvPr id="120" name="Google Shape;120;g1f598c89cf0_0_0"/>
          <p:cNvSpPr/>
          <p:nvPr/>
        </p:nvSpPr>
        <p:spPr>
          <a:xfrm>
            <a:off x="735650" y="1259762"/>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7C655BDF-7FE8-3150-07DB-1AD2ECF67190}"/>
              </a:ext>
            </a:extLst>
          </p:cNvPr>
          <p:cNvSpPr txBox="1">
            <a:spLocks noGrp="1"/>
          </p:cNvSpPr>
          <p:nvPr>
            <p:ph type="body" idx="1"/>
          </p:nvPr>
        </p:nvSpPr>
        <p:spPr>
          <a:xfrm>
            <a:off x="735650" y="1434793"/>
            <a:ext cx="9643800" cy="5091513"/>
          </a:xfrm>
          <a:prstGeom prst="rect">
            <a:avLst/>
          </a:prstGeom>
          <a:noFill/>
          <a:ln>
            <a:noFill/>
          </a:ln>
        </p:spPr>
        <p:txBody>
          <a:bodyPr spcFirstLastPara="1" wrap="square" lIns="91425" tIns="45700" rIns="91425" bIns="45700" anchor="t" anchorCtr="0">
            <a:noAutofit/>
          </a:bodyPr>
          <a:lstStyle/>
          <a:p>
            <a:pPr marL="628650" indent="-514350" algn="l" fontAlgn="base">
              <a:buFont typeface="+mj-lt"/>
              <a:buAutoNum type="arabicPeriod"/>
            </a:pPr>
            <a:r>
              <a:rPr lang="es-CO" sz="2400" b="0" i="0" dirty="0">
                <a:solidFill>
                  <a:srgbClr val="091E42"/>
                </a:solidFill>
                <a:effectLst/>
                <a:latin typeface="Arial Narrow" panose="020B0606020202030204" pitchFamily="34" charset="0"/>
              </a:rPr>
              <a:t>Simplicidad: En la programación extrema, tu atención se centra en realizar primero el trabajo más importante. Esto significa que debes buscar un proyecto simple que sabes que puedes lograr.</a:t>
            </a:r>
          </a:p>
          <a:p>
            <a:pPr marL="628650" indent="-514350" algn="l" fontAlgn="base">
              <a:buFont typeface="+mj-lt"/>
              <a:buAutoNum type="arabicPeriod"/>
            </a:pPr>
            <a:r>
              <a:rPr lang="es-CO" sz="2400" dirty="0">
                <a:solidFill>
                  <a:srgbClr val="091E42"/>
                </a:solidFill>
                <a:latin typeface="Arial Narrow" panose="020B0606020202030204" pitchFamily="34" charset="0"/>
              </a:rPr>
              <a:t>Comunicación: Cuando surgen problemas, se espera que todos aporten sus comentarios e ideas, ya que probablemente alguno de ellos ya tenga una solución adecuada.</a:t>
            </a:r>
          </a:p>
          <a:p>
            <a:pPr marL="628650" indent="-514350" algn="l" fontAlgn="base">
              <a:buFont typeface="+mj-lt"/>
              <a:buAutoNum type="arabicPeriod"/>
            </a:pPr>
            <a:r>
              <a:rPr lang="es-CO" sz="2400" b="0" i="0" dirty="0">
                <a:solidFill>
                  <a:srgbClr val="091E42"/>
                </a:solidFill>
                <a:effectLst/>
                <a:latin typeface="Arial Narrow" panose="020B0606020202030204" pitchFamily="34" charset="0"/>
              </a:rPr>
              <a:t>Historias de usuario: El enfoque de XP es producir trabajo de forma rápida y sencilla, para luego compartir los resultados para obtener comentarios de forma casi inmediata</a:t>
            </a:r>
          </a:p>
          <a:p>
            <a:pPr marL="628650" indent="-514350" algn="l" fontAlgn="base">
              <a:buFont typeface="+mj-lt"/>
              <a:buAutoNum type="arabicPeriod"/>
            </a:pPr>
            <a:r>
              <a:rPr lang="es-CO" sz="2400" dirty="0" err="1">
                <a:solidFill>
                  <a:srgbClr val="091E42"/>
                </a:solidFill>
                <a:latin typeface="Arial Narrow" panose="020B0606020202030204" pitchFamily="34" charset="0"/>
              </a:rPr>
              <a:t>Valentia</a:t>
            </a:r>
            <a:r>
              <a:rPr lang="es-CO" sz="2400" dirty="0">
                <a:solidFill>
                  <a:srgbClr val="091E42"/>
                </a:solidFill>
                <a:latin typeface="Arial Narrow" panose="020B0606020202030204" pitchFamily="34" charset="0"/>
              </a:rPr>
              <a:t>: A menudo suele haber poca planificación para lidiar con el fracaso ya que el equipo se centra principalmente en el éxito.</a:t>
            </a:r>
          </a:p>
          <a:p>
            <a:pPr marL="628650" indent="-514350" algn="l" fontAlgn="base">
              <a:buFont typeface="+mj-lt"/>
              <a:buAutoNum type="arabicPeriod"/>
            </a:pPr>
            <a:r>
              <a:rPr lang="es-CO" sz="2400" b="0" i="0" dirty="0">
                <a:solidFill>
                  <a:srgbClr val="091E42"/>
                </a:solidFill>
                <a:effectLst/>
                <a:latin typeface="Arial Narrow" panose="020B0606020202030204" pitchFamily="34" charset="0"/>
              </a:rPr>
              <a:t>Respeto: Que sea mutuo entre el cliente y el equipo de desarrollo</a:t>
            </a:r>
          </a:p>
          <a:p>
            <a:pPr marL="628650" indent="-514350" algn="l" fontAlgn="base">
              <a:buFont typeface="+mj-lt"/>
              <a:buAutoNum type="arabicPeriod"/>
            </a:pPr>
            <a:endParaRPr lang="es-CO" sz="2400" b="0" i="0" dirty="0">
              <a:solidFill>
                <a:srgbClr val="091E42"/>
              </a:solidFill>
              <a:effectLst/>
              <a:latin typeface="Arial Narrow" panose="020B0606020202030204" pitchFamily="34" charset="0"/>
            </a:endParaRPr>
          </a:p>
        </p:txBody>
      </p:sp>
    </p:spTree>
    <p:extLst>
      <p:ext uri="{BB962C8B-B14F-4D97-AF65-F5344CB8AC3E}">
        <p14:creationId xmlns:p14="http://schemas.microsoft.com/office/powerpoint/2010/main" val="144676132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5088</TotalTime>
  <Words>2452</Words>
  <Application>Microsoft Office PowerPoint</Application>
  <PresentationFormat>Panorámica</PresentationFormat>
  <Paragraphs>136</Paragraphs>
  <Slides>28</Slides>
  <Notes>28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Trebuchet MS</vt:lpstr>
      <vt:lpstr>Calibri</vt:lpstr>
      <vt:lpstr>Arial Narrow</vt:lpstr>
      <vt:lpstr>Tema de Office</vt:lpstr>
      <vt:lpstr>Presentación de PowerPoint</vt:lpstr>
      <vt:lpstr>Procesos Ágiles De Software  BIENVENIDOS</vt:lpstr>
      <vt:lpstr>PRESENTACIONES Y OPINIONES DEL CURSO</vt:lpstr>
      <vt:lpstr>CONTENIDO</vt:lpstr>
      <vt:lpstr>CONCEPTOS DE PROCESOS AGILES DE SOFTWARE</vt:lpstr>
      <vt:lpstr>METODOLOGIA XP</vt:lpstr>
      <vt:lpstr>ESTRUCTURA DE XP</vt:lpstr>
      <vt:lpstr>ORIGEN DE XP</vt:lpstr>
      <vt:lpstr>LOS 5 VALORES DEL XP</vt:lpstr>
      <vt:lpstr>LAS 5 REGLAS DEL XP</vt:lpstr>
      <vt:lpstr>LAS 12 PRACTICAS DEL XP</vt:lpstr>
      <vt:lpstr>LAS 12 PRACTICAS DEL XP (2)</vt:lpstr>
      <vt:lpstr>PREGUNTAS SOBRE XP</vt:lpstr>
      <vt:lpstr>PREGUNTAS SOBRE XP</vt:lpstr>
      <vt:lpstr>PREGUNTAS SOBRE XP</vt:lpstr>
      <vt:lpstr>PREGUNTAS SOBRE XP</vt:lpstr>
      <vt:lpstr>KANBAN</vt:lpstr>
      <vt:lpstr>OPTIMIZACION DEL DESARROLLO CON KANBAN</vt:lpstr>
      <vt:lpstr>ESTRUCTURACION DE KANBAN</vt:lpstr>
      <vt:lpstr>ESTRUCTURACION DE KANBAN (2)</vt:lpstr>
      <vt:lpstr>TABLEROS KANBAN</vt:lpstr>
      <vt:lpstr>EJEMPLO DE TABLERO KANBAN</vt:lpstr>
      <vt:lpstr>FLEXIBILIDAD EN LA PLANIFICACION</vt:lpstr>
      <vt:lpstr>PREGUNTAS SOBRE KANBAN</vt:lpstr>
      <vt:lpstr>PREGUNTAS SOBRE KANBAN</vt:lpstr>
      <vt:lpstr>PREGUNTAS SOBRE KANBAN</vt:lpstr>
      <vt:lpstr>PREGUNTAS SOBRE KANBAN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95</cp:revision>
  <dcterms:created xsi:type="dcterms:W3CDTF">2019-03-26T16:19:22Z</dcterms:created>
  <dcterms:modified xsi:type="dcterms:W3CDTF">2024-07-12T02:41:45Z</dcterms:modified>
</cp:coreProperties>
</file>