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4"/>
  </p:notesMasterIdLst>
  <p:sldIdLst>
    <p:sldId id="256" r:id="rId2"/>
    <p:sldId id="257" r:id="rId3"/>
    <p:sldId id="262" r:id="rId4"/>
    <p:sldId id="259" r:id="rId5"/>
    <p:sldId id="260" r:id="rId6"/>
    <p:sldId id="264" r:id="rId7"/>
    <p:sldId id="265" r:id="rId8"/>
    <p:sldId id="267" r:id="rId9"/>
    <p:sldId id="268" r:id="rId10"/>
    <p:sldId id="403" r:id="rId11"/>
    <p:sldId id="404" r:id="rId12"/>
    <p:sldId id="406" r:id="rId13"/>
    <p:sldId id="407" r:id="rId14"/>
    <p:sldId id="409" r:id="rId15"/>
    <p:sldId id="410" r:id="rId16"/>
    <p:sldId id="411" r:id="rId17"/>
    <p:sldId id="412" r:id="rId18"/>
    <p:sldId id="413" r:id="rId19"/>
    <p:sldId id="266" r:id="rId20"/>
    <p:sldId id="317" r:id="rId21"/>
    <p:sldId id="318" r:id="rId22"/>
    <p:sldId id="319" r:id="rId23"/>
    <p:sldId id="320" r:id="rId24"/>
    <p:sldId id="321" r:id="rId25"/>
    <p:sldId id="322" r:id="rId26"/>
    <p:sldId id="323" r:id="rId27"/>
    <p:sldId id="316" r:id="rId28"/>
    <p:sldId id="269" r:id="rId29"/>
    <p:sldId id="270" r:id="rId30"/>
    <p:sldId id="271" r:id="rId31"/>
    <p:sldId id="272" r:id="rId32"/>
    <p:sldId id="273" r:id="rId33"/>
    <p:sldId id="274" r:id="rId34"/>
    <p:sldId id="275" r:id="rId35"/>
    <p:sldId id="276" r:id="rId36"/>
    <p:sldId id="277" r:id="rId37"/>
    <p:sldId id="315" r:id="rId38"/>
    <p:sldId id="325" r:id="rId39"/>
    <p:sldId id="326" r:id="rId40"/>
    <p:sldId id="327" r:id="rId41"/>
    <p:sldId id="328" r:id="rId42"/>
    <p:sldId id="329" r:id="rId43"/>
    <p:sldId id="330" r:id="rId44"/>
    <p:sldId id="337" r:id="rId45"/>
    <p:sldId id="331" r:id="rId46"/>
    <p:sldId id="332" r:id="rId47"/>
    <p:sldId id="333" r:id="rId48"/>
    <p:sldId id="334" r:id="rId49"/>
    <p:sldId id="335" r:id="rId50"/>
    <p:sldId id="336" r:id="rId51"/>
    <p:sldId id="284" r:id="rId52"/>
    <p:sldId id="285" r:id="rId53"/>
    <p:sldId id="286" r:id="rId54"/>
    <p:sldId id="287" r:id="rId55"/>
    <p:sldId id="288" r:id="rId56"/>
    <p:sldId id="289" r:id="rId57"/>
    <p:sldId id="338" r:id="rId58"/>
    <p:sldId id="278" r:id="rId59"/>
    <p:sldId id="279" r:id="rId60"/>
    <p:sldId id="280" r:id="rId61"/>
    <p:sldId id="314" r:id="rId62"/>
    <p:sldId id="281" r:id="rId63"/>
    <p:sldId id="282" r:id="rId64"/>
    <p:sldId id="283" r:id="rId65"/>
    <p:sldId id="324" r:id="rId66"/>
    <p:sldId id="290" r:id="rId67"/>
    <p:sldId id="291" r:id="rId68"/>
    <p:sldId id="293" r:id="rId69"/>
    <p:sldId id="294" r:id="rId70"/>
    <p:sldId id="295" r:id="rId71"/>
    <p:sldId id="296" r:id="rId72"/>
    <p:sldId id="297" r:id="rId73"/>
    <p:sldId id="339" r:id="rId74"/>
    <p:sldId id="298" r:id="rId75"/>
    <p:sldId id="299" r:id="rId76"/>
    <p:sldId id="300" r:id="rId77"/>
    <p:sldId id="301" r:id="rId78"/>
    <p:sldId id="302" r:id="rId79"/>
    <p:sldId id="340" r:id="rId80"/>
    <p:sldId id="303" r:id="rId81"/>
    <p:sldId id="304" r:id="rId82"/>
    <p:sldId id="305" r:id="rId83"/>
    <p:sldId id="306" r:id="rId84"/>
    <p:sldId id="307" r:id="rId85"/>
    <p:sldId id="341" r:id="rId86"/>
    <p:sldId id="308" r:id="rId87"/>
    <p:sldId id="309" r:id="rId88"/>
    <p:sldId id="310" r:id="rId89"/>
    <p:sldId id="311" r:id="rId90"/>
    <p:sldId id="312" r:id="rId91"/>
    <p:sldId id="313" r:id="rId92"/>
    <p:sldId id="261" r:id="rId93"/>
  </p:sldIdLst>
  <p:sldSz cx="12192000" cy="6858000"/>
  <p:notesSz cx="6858000" cy="9144000"/>
  <p:embeddedFontLst>
    <p:embeddedFont>
      <p:font typeface="Arial Narrow" panose="020B0606020202030204" pitchFamily="34" charset="0"/>
      <p:regular r:id="rId95"/>
      <p:bold r:id="rId96"/>
      <p:italic r:id="rId97"/>
      <p:boldItalic r:id="rId98"/>
    </p:embeddedFont>
    <p:embeddedFont>
      <p:font typeface="Trebuchet MS" panose="020B0603020202020204" pitchFamily="34"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2503802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71879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4110494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1862560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837113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3399161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849009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796036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3821586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574009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823666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725843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7790000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396891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778813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3478621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2647945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6164412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5481756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747475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6071255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136028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4006973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QUIZ</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Los quiz se hacen en una sola hoja en donde pondrán cada uno su nombre, el tema y la fecha.</a:t>
            </a:r>
          </a:p>
          <a:p>
            <a:pPr marL="800100">
              <a:lnSpc>
                <a:spcPct val="100000"/>
              </a:lnSpc>
            </a:pPr>
            <a:r>
              <a:rPr lang="es-CO" sz="2400" dirty="0">
                <a:latin typeface="Arial Narrow"/>
                <a:ea typeface="Arial Narrow"/>
                <a:cs typeface="Arial Narrow"/>
                <a:sym typeface="Arial Narrow"/>
              </a:rPr>
              <a:t>No se podrá tener cuadernos encima del puesto.</a:t>
            </a:r>
          </a:p>
          <a:p>
            <a:pPr marL="800100">
              <a:lnSpc>
                <a:spcPct val="100000"/>
              </a:lnSpc>
            </a:pPr>
            <a:r>
              <a:rPr lang="es-CO" sz="2400" dirty="0">
                <a:latin typeface="Arial Narrow"/>
                <a:ea typeface="Arial Narrow"/>
                <a:cs typeface="Arial Narrow"/>
                <a:sym typeface="Arial Narrow"/>
              </a:rPr>
              <a:t>Tampoco se podrá tener el PC o dispositivos móviles en el puesto.</a:t>
            </a:r>
          </a:p>
        </p:txBody>
      </p:sp>
    </p:spTree>
    <p:extLst>
      <p:ext uri="{BB962C8B-B14F-4D97-AF65-F5344CB8AC3E}">
        <p14:creationId xmlns:p14="http://schemas.microsoft.com/office/powerpoint/2010/main" val="116187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600" dirty="0">
                <a:latin typeface="Arial Narrow"/>
                <a:ea typeface="Arial Narrow"/>
                <a:cs typeface="Arial Narrow"/>
                <a:sym typeface="Arial Narrow"/>
              </a:rPr>
              <a:t>Se tendrán modelos de proyectos predefinidos.</a:t>
            </a:r>
          </a:p>
          <a:p>
            <a:pPr marL="800100">
              <a:lnSpc>
                <a:spcPct val="100000"/>
              </a:lnSpc>
            </a:pPr>
            <a:r>
              <a:rPr lang="es-CO" sz="1600" dirty="0">
                <a:latin typeface="Arial Narrow"/>
                <a:ea typeface="Arial Narrow"/>
                <a:cs typeface="Arial Narrow"/>
                <a:sym typeface="Arial Narrow"/>
              </a:rPr>
              <a:t>Se formarán grupos de 2 personas para el proyecto.</a:t>
            </a:r>
          </a:p>
          <a:p>
            <a:pPr marL="800100">
              <a:lnSpc>
                <a:spcPct val="100000"/>
              </a:lnSpc>
            </a:pPr>
            <a:r>
              <a:rPr lang="es-CO" sz="1600" dirty="0">
                <a:latin typeface="Arial Narrow"/>
                <a:ea typeface="Arial Narrow"/>
                <a:cs typeface="Arial Narrow"/>
                <a:sym typeface="Arial Narrow"/>
              </a:rPr>
              <a:t>Se Deberá tener un usuario de </a:t>
            </a:r>
            <a:r>
              <a:rPr lang="es-CO" sz="1600" dirty="0" err="1">
                <a:latin typeface="Arial Narrow"/>
                <a:ea typeface="Arial Narrow"/>
                <a:cs typeface="Arial Narrow"/>
                <a:sym typeface="Arial Narrow"/>
              </a:rPr>
              <a:t>Github</a:t>
            </a:r>
            <a:endParaRPr lang="es-CO" sz="1600" dirty="0">
              <a:latin typeface="Arial Narrow"/>
              <a:ea typeface="Arial Narrow"/>
              <a:cs typeface="Arial Narrow"/>
              <a:sym typeface="Arial Narrow"/>
            </a:endParaRPr>
          </a:p>
          <a:p>
            <a:pPr marL="800100">
              <a:lnSpc>
                <a:spcPct val="100000"/>
              </a:lnSpc>
            </a:pPr>
            <a:r>
              <a:rPr lang="es-CO" sz="1600" dirty="0">
                <a:latin typeface="Arial Narrow"/>
                <a:ea typeface="Arial Narrow"/>
                <a:cs typeface="Arial Narrow"/>
                <a:sym typeface="Arial Narrow"/>
              </a:rPr>
              <a:t>Se creará un repositorio público con el nombre: “ProyectoBasesDeDatos2”</a:t>
            </a:r>
          </a:p>
          <a:p>
            <a:pPr marL="800100">
              <a:lnSpc>
                <a:spcPct val="100000"/>
              </a:lnSpc>
            </a:pPr>
            <a:r>
              <a:rPr lang="es-CO" sz="1600" dirty="0">
                <a:latin typeface="Arial Narrow"/>
                <a:ea typeface="Arial Narrow"/>
                <a:cs typeface="Arial Narrow"/>
                <a:sym typeface="Arial Narrow"/>
              </a:rPr>
              <a:t>El lenguaje de programación para este caso es PLPGSQL</a:t>
            </a:r>
          </a:p>
          <a:p>
            <a:pPr marL="800100">
              <a:lnSpc>
                <a:spcPct val="100000"/>
              </a:lnSpc>
            </a:pPr>
            <a:r>
              <a:rPr lang="es-CO" sz="1600" dirty="0">
                <a:latin typeface="Arial Narrow"/>
                <a:ea typeface="Arial Narrow"/>
                <a:cs typeface="Arial Narrow"/>
                <a:sym typeface="Arial Narrow"/>
              </a:rPr>
              <a:t> Dentro del proyecto deberá existir una implementación de:</a:t>
            </a:r>
          </a:p>
          <a:p>
            <a:pPr marL="1257300" lvl="1">
              <a:lnSpc>
                <a:spcPct val="100000"/>
              </a:lnSpc>
            </a:pPr>
            <a:r>
              <a:rPr lang="es-CO" sz="1600" dirty="0">
                <a:latin typeface="Arial Narrow"/>
                <a:ea typeface="Arial Narrow"/>
                <a:cs typeface="Arial Narrow"/>
                <a:sym typeface="Arial Narrow"/>
              </a:rPr>
              <a:t>Transacciones.</a:t>
            </a:r>
          </a:p>
          <a:p>
            <a:pPr marL="1257300" lvl="1">
              <a:lnSpc>
                <a:spcPct val="100000"/>
              </a:lnSpc>
            </a:pPr>
            <a:r>
              <a:rPr lang="es-CO" sz="1600" dirty="0">
                <a:latin typeface="Arial Narrow"/>
                <a:ea typeface="Arial Narrow"/>
                <a:cs typeface="Arial Narrow"/>
                <a:sym typeface="Arial Narrow"/>
              </a:rPr>
              <a:t>Procedimientos almacenados.</a:t>
            </a:r>
          </a:p>
          <a:p>
            <a:pPr marL="1257300" lvl="1">
              <a:lnSpc>
                <a:spcPct val="100000"/>
              </a:lnSpc>
            </a:pPr>
            <a:r>
              <a:rPr lang="es-CO" sz="1600" dirty="0">
                <a:latin typeface="Arial Narrow"/>
                <a:ea typeface="Arial Narrow"/>
                <a:cs typeface="Arial Narrow"/>
                <a:sym typeface="Arial Narrow"/>
              </a:rPr>
              <a:t>Funciones almacenadas</a:t>
            </a:r>
          </a:p>
          <a:p>
            <a:pPr marL="1257300" lvl="1">
              <a:lnSpc>
                <a:spcPct val="100000"/>
              </a:lnSpc>
            </a:pPr>
            <a:r>
              <a:rPr lang="es-CO" sz="1600" dirty="0">
                <a:latin typeface="Arial Narrow"/>
                <a:ea typeface="Arial Narrow"/>
                <a:cs typeface="Arial Narrow"/>
                <a:sym typeface="Arial Narrow"/>
              </a:rPr>
              <a:t>Funciones de ventana.</a:t>
            </a:r>
          </a:p>
          <a:p>
            <a:pPr marL="1257300" lvl="1">
              <a:lnSpc>
                <a:spcPct val="100000"/>
              </a:lnSpc>
            </a:pPr>
            <a:r>
              <a:rPr lang="es-CO" sz="1600" dirty="0">
                <a:latin typeface="Arial Narrow"/>
                <a:ea typeface="Arial Narrow"/>
                <a:cs typeface="Arial Narrow"/>
                <a:sym typeface="Arial Narrow"/>
              </a:rPr>
              <a:t>Cursores.</a:t>
            </a:r>
          </a:p>
          <a:p>
            <a:pPr marL="1257300" lvl="1">
              <a:lnSpc>
                <a:spcPct val="100000"/>
              </a:lnSpc>
            </a:pPr>
            <a:r>
              <a:rPr lang="es-CO" sz="1600" dirty="0">
                <a:latin typeface="Arial Narrow"/>
                <a:ea typeface="Arial Narrow"/>
                <a:cs typeface="Arial Narrow"/>
                <a:sym typeface="Arial Narrow"/>
              </a:rPr>
              <a:t>Manejo de Excepciones.</a:t>
            </a:r>
          </a:p>
          <a:p>
            <a:pPr marL="1257300" lvl="1">
              <a:lnSpc>
                <a:spcPct val="100000"/>
              </a:lnSpc>
            </a:pPr>
            <a:r>
              <a:rPr lang="es-CO" sz="1600" dirty="0">
                <a:latin typeface="Arial Narrow"/>
                <a:ea typeface="Arial Narrow"/>
                <a:cs typeface="Arial Narrow"/>
                <a:sym typeface="Arial Narrow"/>
              </a:rPr>
              <a:t>Disparadores.</a:t>
            </a:r>
          </a:p>
          <a:p>
            <a:pPr marL="1257300" lvl="1">
              <a:lnSpc>
                <a:spcPct val="100000"/>
              </a:lnSpc>
            </a:pPr>
            <a:r>
              <a:rPr lang="es-CO" sz="1600" dirty="0">
                <a:latin typeface="Arial Narrow"/>
                <a:ea typeface="Arial Narrow"/>
                <a:cs typeface="Arial Narrow"/>
                <a:sym typeface="Arial Narrow"/>
              </a:rPr>
              <a:t>Secuencias.</a:t>
            </a:r>
          </a:p>
          <a:p>
            <a:pPr marL="1257300" lvl="1">
              <a:lnSpc>
                <a:spcPct val="100000"/>
              </a:lnSpc>
            </a:pPr>
            <a:r>
              <a:rPr lang="es-CO" sz="1600" dirty="0">
                <a:latin typeface="Arial Narrow"/>
                <a:ea typeface="Arial Narrow"/>
                <a:cs typeface="Arial Narrow"/>
                <a:sym typeface="Arial Narrow"/>
              </a:rPr>
              <a:t>Datos en XML.</a:t>
            </a:r>
          </a:p>
          <a:p>
            <a:pPr marL="1257300" lvl="1">
              <a:lnSpc>
                <a:spcPct val="100000"/>
              </a:lnSpc>
            </a:pPr>
            <a:r>
              <a:rPr lang="es-CO" sz="1600" dirty="0">
                <a:latin typeface="Arial Narrow"/>
                <a:ea typeface="Arial Narrow"/>
                <a:cs typeface="Arial Narrow"/>
                <a:sym typeface="Arial Narrow"/>
              </a:rPr>
              <a:t>Datos en JSON.</a:t>
            </a: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a:p>
            <a:pPr marL="1257300" lvl="1">
              <a:lnSpc>
                <a:spcPct val="100000"/>
              </a:lnSpc>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000" dirty="0">
                <a:latin typeface="Arial Narrow"/>
                <a:ea typeface="Arial Narrow"/>
                <a:cs typeface="Arial Narrow"/>
                <a:sym typeface="Arial Narrow"/>
              </a:rPr>
              <a:t>Se debe entregar el código del proyecto totalmente funcional.</a:t>
            </a: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a:p>
            <a:pPr marL="1257300" lvl="1">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179941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VIAJAYA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vuelos.</a:t>
            </a:r>
          </a:p>
          <a:p>
            <a:pPr marL="742950" indent="-285750">
              <a:lnSpc>
                <a:spcPct val="100000"/>
              </a:lnSpc>
            </a:pPr>
            <a:r>
              <a:rPr lang="es-CO" sz="1700" dirty="0">
                <a:latin typeface="Arial Narrow"/>
                <a:ea typeface="Arial Narrow"/>
                <a:cs typeface="Arial Narrow"/>
                <a:sym typeface="Arial Narrow"/>
              </a:rPr>
              <a:t>Creación, modificación y eliminación de hoteles </a:t>
            </a:r>
          </a:p>
          <a:p>
            <a:pPr marL="742950" indent="-285750">
              <a:lnSpc>
                <a:spcPct val="100000"/>
              </a:lnSpc>
            </a:pPr>
            <a:r>
              <a:rPr lang="es-CO" sz="1700" dirty="0">
                <a:latin typeface="Arial Narrow"/>
                <a:ea typeface="Arial Narrow"/>
                <a:cs typeface="Arial Narrow"/>
                <a:sym typeface="Arial Narrow"/>
              </a:rPr>
              <a:t>Creación, modificación y eliminación de paquetes turísticos por destino</a:t>
            </a:r>
          </a:p>
          <a:p>
            <a:pPr marL="742950" indent="-285750">
              <a:lnSpc>
                <a:spcPct val="100000"/>
              </a:lnSpc>
            </a:pPr>
            <a:r>
              <a:rPr lang="es-CO" sz="1700" dirty="0">
                <a:latin typeface="Arial Narrow"/>
                <a:ea typeface="Arial Narrow"/>
                <a:cs typeface="Arial Narrow"/>
                <a:sym typeface="Arial Narrow"/>
              </a:rPr>
              <a:t>Búsqueda de vuelos, hoteles y paquetes </a:t>
            </a:r>
            <a:r>
              <a:rPr lang="es-CO" sz="1700" dirty="0" err="1">
                <a:latin typeface="Arial Narrow"/>
                <a:ea typeface="Arial Narrow"/>
                <a:cs typeface="Arial Narrow"/>
                <a:sym typeface="Arial Narrow"/>
              </a:rPr>
              <a:t>turisticos</a:t>
            </a:r>
            <a:r>
              <a:rPr lang="es-CO" sz="1700" dirty="0">
                <a:latin typeface="Arial Narrow"/>
                <a:ea typeface="Arial Narrow"/>
                <a:cs typeface="Arial Narrow"/>
                <a:sym typeface="Arial Narrow"/>
              </a:rPr>
              <a:t> por fechas.</a:t>
            </a:r>
          </a:p>
          <a:p>
            <a:pPr marL="742950" indent="-285750">
              <a:lnSpc>
                <a:spcPct val="100000"/>
              </a:lnSpc>
            </a:pPr>
            <a:r>
              <a:rPr lang="es-CO" sz="1700" dirty="0">
                <a:latin typeface="Arial Narrow"/>
                <a:ea typeface="Arial Narrow"/>
                <a:cs typeface="Arial Narrow"/>
                <a:sym typeface="Arial Narrow"/>
              </a:rPr>
              <a:t>Búsqueda de vuelos, hoteles y paquetes por precio.</a:t>
            </a:r>
          </a:p>
          <a:p>
            <a:pPr marL="742950" indent="-285750">
              <a:lnSpc>
                <a:spcPct val="100000"/>
              </a:lnSpc>
            </a:pPr>
            <a:r>
              <a:rPr lang="es-CO" sz="1700" dirty="0">
                <a:latin typeface="Arial Narrow"/>
                <a:ea typeface="Arial Narrow"/>
                <a:cs typeface="Arial Narrow"/>
                <a:sym typeface="Arial Narrow"/>
              </a:rPr>
              <a:t>Servicios y características de cada vuelo, hotel y paquete turístico.</a:t>
            </a:r>
          </a:p>
          <a:p>
            <a:pPr marL="742950" indent="-285750">
              <a:lnSpc>
                <a:spcPct val="100000"/>
              </a:lnSpc>
            </a:pPr>
            <a:r>
              <a:rPr lang="es-CO" sz="1700" dirty="0">
                <a:latin typeface="Arial Narrow"/>
                <a:ea typeface="Arial Narrow"/>
                <a:cs typeface="Arial Narrow"/>
                <a:sym typeface="Arial Narrow"/>
              </a:rPr>
              <a:t>Reserva de vuelos, hoteles y paquetes turísticos. </a:t>
            </a:r>
          </a:p>
          <a:p>
            <a:pPr marL="742950" indent="-285750">
              <a:lnSpc>
                <a:spcPct val="100000"/>
              </a:lnSpc>
            </a:pPr>
            <a:r>
              <a:rPr lang="es-CO" sz="1700" dirty="0">
                <a:latin typeface="Arial Narrow"/>
                <a:ea typeface="Arial Narrow"/>
                <a:cs typeface="Arial Narrow"/>
                <a:sym typeface="Arial Narrow"/>
              </a:rPr>
              <a:t>Confirmación de la reserva por correo electrónico.</a:t>
            </a:r>
          </a:p>
          <a:p>
            <a:pPr marL="742950" indent="-285750">
              <a:lnSpc>
                <a:spcPct val="100000"/>
              </a:lnSpc>
            </a:pPr>
            <a:r>
              <a:rPr lang="es-CO" sz="1700" dirty="0">
                <a:latin typeface="Arial Narrow"/>
                <a:ea typeface="Arial Narrow"/>
                <a:cs typeface="Arial Narrow"/>
                <a:sym typeface="Arial Narrow"/>
              </a:rPr>
              <a:t>Consulta, modificación y cancelación reservas de vuelo, hoteles y paquetes turísticos.</a:t>
            </a:r>
          </a:p>
          <a:p>
            <a:pPr marL="742950" indent="-285750">
              <a:lnSpc>
                <a:spcPct val="100000"/>
              </a:lnSpc>
            </a:pPr>
            <a:r>
              <a:rPr lang="es-CO" sz="1700" dirty="0">
                <a:latin typeface="Arial Narrow"/>
                <a:ea typeface="Arial Narrow"/>
                <a:cs typeface="Arial Narrow"/>
                <a:sym typeface="Arial Narrow"/>
              </a:rPr>
              <a:t>Creación, modificación de una cuenta de usuario para guardar la información personal.</a:t>
            </a:r>
          </a:p>
          <a:p>
            <a:pPr marL="742950" indent="-285750">
              <a:lnSpc>
                <a:spcPct val="100000"/>
              </a:lnSpc>
            </a:pPr>
            <a:r>
              <a:rPr lang="es-CO" sz="1700" dirty="0">
                <a:latin typeface="Arial Narrow"/>
                <a:ea typeface="Arial Narrow"/>
                <a:cs typeface="Arial Narrow"/>
                <a:sym typeface="Arial Narrow"/>
              </a:rPr>
              <a:t>Historias de reservas del usuario.</a:t>
            </a:r>
          </a:p>
          <a:p>
            <a:pPr marL="742950" indent="-285750">
              <a:lnSpc>
                <a:spcPct val="100000"/>
              </a:lnSpc>
            </a:pPr>
            <a:r>
              <a:rPr lang="es-CO" sz="1700" dirty="0">
                <a:latin typeface="Arial Narrow"/>
                <a:ea typeface="Arial Narrow"/>
                <a:cs typeface="Arial Narrow"/>
                <a:sym typeface="Arial Narrow"/>
              </a:rPr>
              <a:t>Reseñar y valoraciones de los usuarios sobre los vuelos, hoteles y paquetes turísticos.</a:t>
            </a:r>
          </a:p>
          <a:p>
            <a:pPr marL="742950" indent="-285750">
              <a:lnSpc>
                <a:spcPct val="100000"/>
              </a:lnSpc>
            </a:pPr>
            <a:r>
              <a:rPr lang="es-CO" sz="1700" dirty="0">
                <a:latin typeface="Arial Narrow"/>
                <a:ea typeface="Arial Narrow"/>
                <a:cs typeface="Arial Narrow"/>
                <a:sym typeface="Arial Narrow"/>
              </a:rPr>
              <a:t>Agendamiento de entradas a museos, playas privadas, alquiler de coches en cada vuelo y paquete turístico. </a:t>
            </a:r>
          </a:p>
        </p:txBody>
      </p:sp>
    </p:spTree>
    <p:extLst>
      <p:ext uri="{BB962C8B-B14F-4D97-AF65-F5344CB8AC3E}">
        <p14:creationId xmlns:p14="http://schemas.microsoft.com/office/powerpoint/2010/main" val="99057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FACTURAYA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clientes. </a:t>
            </a:r>
          </a:p>
          <a:p>
            <a:pPr marL="742950" indent="-285750">
              <a:lnSpc>
                <a:spcPct val="100000"/>
              </a:lnSpc>
            </a:pPr>
            <a:r>
              <a:rPr lang="es-CO" sz="1700" dirty="0">
                <a:latin typeface="Arial Narrow"/>
                <a:ea typeface="Arial Narrow"/>
                <a:cs typeface="Arial Narrow"/>
                <a:sym typeface="Arial Narrow"/>
              </a:rPr>
              <a:t>Creación, modificación y eliminación de productos con sus características y precios.</a:t>
            </a:r>
          </a:p>
          <a:p>
            <a:pPr marL="742950" indent="-285750">
              <a:lnSpc>
                <a:spcPct val="100000"/>
              </a:lnSpc>
            </a:pPr>
            <a:r>
              <a:rPr lang="es-CO" sz="1700" dirty="0">
                <a:latin typeface="Arial Narrow"/>
                <a:ea typeface="Arial Narrow"/>
                <a:cs typeface="Arial Narrow"/>
                <a:sym typeface="Arial Narrow"/>
              </a:rPr>
              <a:t>Categorización de productos para facilitar la búsqueda.</a:t>
            </a:r>
          </a:p>
          <a:p>
            <a:pPr marL="742950" indent="-285750">
              <a:lnSpc>
                <a:spcPct val="100000"/>
              </a:lnSpc>
            </a:pPr>
            <a:r>
              <a:rPr lang="es-CO" sz="1700" dirty="0">
                <a:latin typeface="Arial Narrow"/>
                <a:ea typeface="Arial Narrow"/>
                <a:cs typeface="Arial Narrow"/>
                <a:sym typeface="Arial Narrow"/>
              </a:rPr>
              <a:t>Búsqueda de productos por nombre, código, categoría.</a:t>
            </a:r>
          </a:p>
          <a:p>
            <a:pPr marL="742950" indent="-285750">
              <a:lnSpc>
                <a:spcPct val="100000"/>
              </a:lnSpc>
            </a:pPr>
            <a:r>
              <a:rPr lang="es-CO" sz="1700" dirty="0">
                <a:latin typeface="Arial Narrow"/>
                <a:ea typeface="Arial Narrow"/>
                <a:cs typeface="Arial Narrow"/>
                <a:sym typeface="Arial Narrow"/>
              </a:rPr>
              <a:t>Creación, modificación y eliminación de impuestos.</a:t>
            </a:r>
          </a:p>
          <a:p>
            <a:pPr marL="742950" indent="-285750">
              <a:lnSpc>
                <a:spcPct val="100000"/>
              </a:lnSpc>
            </a:pPr>
            <a:r>
              <a:rPr lang="es-CO" sz="1700" dirty="0" err="1">
                <a:latin typeface="Arial Narrow"/>
                <a:ea typeface="Arial Narrow"/>
                <a:cs typeface="Arial Narrow"/>
                <a:sym typeface="Arial Narrow"/>
              </a:rPr>
              <a:t>Calculos</a:t>
            </a:r>
            <a:r>
              <a:rPr lang="es-CO" sz="1700" dirty="0">
                <a:latin typeface="Arial Narrow"/>
                <a:ea typeface="Arial Narrow"/>
                <a:cs typeface="Arial Narrow"/>
                <a:sym typeface="Arial Narrow"/>
              </a:rPr>
              <a:t> de impuestos según cantidad de productos.</a:t>
            </a:r>
          </a:p>
          <a:p>
            <a:pPr marL="742950" indent="-285750">
              <a:lnSpc>
                <a:spcPct val="100000"/>
              </a:lnSpc>
            </a:pPr>
            <a:r>
              <a:rPr lang="es-CO" sz="1700" dirty="0" err="1">
                <a:latin typeface="Arial Narrow"/>
                <a:ea typeface="Arial Narrow"/>
                <a:cs typeface="Arial Narrow"/>
                <a:sym typeface="Arial Narrow"/>
              </a:rPr>
              <a:t>Envio</a:t>
            </a:r>
            <a:r>
              <a:rPr lang="es-CO" sz="1700" dirty="0">
                <a:latin typeface="Arial Narrow"/>
                <a:ea typeface="Arial Narrow"/>
                <a:cs typeface="Arial Narrow"/>
                <a:sym typeface="Arial Narrow"/>
              </a:rPr>
              <a:t> de factura en XML al cliente.</a:t>
            </a:r>
          </a:p>
          <a:p>
            <a:pPr marL="742950" indent="-285750">
              <a:lnSpc>
                <a:spcPct val="100000"/>
              </a:lnSpc>
            </a:pPr>
            <a:r>
              <a:rPr lang="es-CO" sz="1700" dirty="0" err="1">
                <a:latin typeface="Arial Narrow"/>
                <a:ea typeface="Arial Narrow"/>
                <a:cs typeface="Arial Narrow"/>
                <a:sym typeface="Arial Narrow"/>
              </a:rPr>
              <a:t>Gestion</a:t>
            </a:r>
            <a:r>
              <a:rPr lang="es-CO" sz="1700" dirty="0">
                <a:latin typeface="Arial Narrow"/>
                <a:ea typeface="Arial Narrow"/>
                <a:cs typeface="Arial Narrow"/>
                <a:sym typeface="Arial Narrow"/>
              </a:rPr>
              <a:t> de inventario para el control del stock</a:t>
            </a:r>
          </a:p>
          <a:p>
            <a:pPr marL="742950" indent="-285750">
              <a:lnSpc>
                <a:spcPct val="100000"/>
              </a:lnSpc>
            </a:pPr>
            <a:r>
              <a:rPr lang="es-CO" sz="1700" dirty="0">
                <a:latin typeface="Arial Narrow"/>
                <a:ea typeface="Arial Narrow"/>
                <a:cs typeface="Arial Narrow"/>
                <a:sym typeface="Arial Narrow"/>
              </a:rPr>
              <a:t>Informa de cuales productos han sido vendidos y en cuales facturas, y que productos están en stock.</a:t>
            </a:r>
          </a:p>
          <a:p>
            <a:pPr marL="742950" indent="-285750">
              <a:lnSpc>
                <a:spcPct val="100000"/>
              </a:lnSpc>
            </a:pPr>
            <a:r>
              <a:rPr lang="es-CO" sz="1700" dirty="0">
                <a:latin typeface="Arial Narrow"/>
                <a:ea typeface="Arial Narrow"/>
                <a:cs typeface="Arial Narrow"/>
                <a:sym typeface="Arial Narrow"/>
              </a:rPr>
              <a:t>Informe de ventas en donde se vean la factura y los productos vendidos en el mes, y los cálculos acumulados del mes.</a:t>
            </a:r>
          </a:p>
          <a:p>
            <a:pPr marL="742950" indent="-285750">
              <a:lnSpc>
                <a:spcPct val="100000"/>
              </a:lnSpc>
            </a:pPr>
            <a:r>
              <a:rPr lang="es-CO" sz="1700" dirty="0">
                <a:latin typeface="Arial Narrow"/>
                <a:ea typeface="Arial Narrow"/>
                <a:cs typeface="Arial Narrow"/>
                <a:sym typeface="Arial Narrow"/>
              </a:rPr>
              <a:t>Exportar el anterior informe a Excel y PDF. </a:t>
            </a:r>
          </a:p>
        </p:txBody>
      </p:sp>
    </p:spTree>
    <p:extLst>
      <p:ext uri="{BB962C8B-B14F-4D97-AF65-F5344CB8AC3E}">
        <p14:creationId xmlns:p14="http://schemas.microsoft.com/office/powerpoint/2010/main" val="372175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DOCTORYA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cuentas de pacientes.</a:t>
            </a:r>
          </a:p>
          <a:p>
            <a:pPr marL="742950" indent="-285750">
              <a:lnSpc>
                <a:spcPct val="100000"/>
              </a:lnSpc>
            </a:pPr>
            <a:r>
              <a:rPr lang="es-CO" sz="1700" dirty="0">
                <a:latin typeface="Arial Narrow"/>
                <a:ea typeface="Arial Narrow"/>
                <a:cs typeface="Arial Narrow"/>
                <a:sym typeface="Arial Narrow"/>
              </a:rPr>
              <a:t>Creación, modificación y eliminación cuentas de los médicos.</a:t>
            </a:r>
          </a:p>
          <a:p>
            <a:pPr marL="742950" indent="-285750">
              <a:lnSpc>
                <a:spcPct val="100000"/>
              </a:lnSpc>
            </a:pPr>
            <a:r>
              <a:rPr lang="es-CO" sz="1700" dirty="0">
                <a:latin typeface="Arial Narrow"/>
                <a:ea typeface="Arial Narrow"/>
                <a:cs typeface="Arial Narrow"/>
                <a:sym typeface="Arial Narrow"/>
              </a:rPr>
              <a:t>Calendario de citas por medico y especialidad.</a:t>
            </a:r>
          </a:p>
          <a:p>
            <a:pPr marL="742950" indent="-285750">
              <a:lnSpc>
                <a:spcPct val="100000"/>
              </a:lnSpc>
            </a:pPr>
            <a:r>
              <a:rPr lang="es-CO" sz="1700" dirty="0">
                <a:latin typeface="Arial Narrow"/>
                <a:ea typeface="Arial Narrow"/>
                <a:cs typeface="Arial Narrow"/>
                <a:sym typeface="Arial Narrow"/>
              </a:rPr>
              <a:t>Confirmación de citas por correo electrónico.</a:t>
            </a:r>
          </a:p>
          <a:p>
            <a:pPr marL="742950" indent="-285750">
              <a:lnSpc>
                <a:spcPct val="100000"/>
              </a:lnSpc>
            </a:pPr>
            <a:r>
              <a:rPr lang="es-CO" sz="1700" dirty="0">
                <a:latin typeface="Arial Narrow"/>
                <a:ea typeface="Arial Narrow"/>
                <a:cs typeface="Arial Narrow"/>
                <a:sym typeface="Arial Narrow"/>
              </a:rPr>
              <a:t>Recordatorio de cita una hora antes de la cita por correo electrónico.</a:t>
            </a:r>
          </a:p>
          <a:p>
            <a:pPr marL="742950" indent="-285750">
              <a:lnSpc>
                <a:spcPct val="100000"/>
              </a:lnSpc>
            </a:pPr>
            <a:r>
              <a:rPr lang="es-CO" sz="1700" dirty="0">
                <a:latin typeface="Arial Narrow"/>
                <a:ea typeface="Arial Narrow"/>
                <a:cs typeface="Arial Narrow"/>
                <a:sym typeface="Arial Narrow"/>
              </a:rPr>
              <a:t>Registro de asistencia a las citas por parte del paciente.</a:t>
            </a:r>
          </a:p>
          <a:p>
            <a:pPr marL="742950" indent="-285750">
              <a:lnSpc>
                <a:spcPct val="100000"/>
              </a:lnSpc>
            </a:pPr>
            <a:r>
              <a:rPr lang="es-CO" sz="1700" dirty="0">
                <a:latin typeface="Arial Narrow"/>
                <a:ea typeface="Arial Narrow"/>
                <a:cs typeface="Arial Narrow"/>
                <a:sym typeface="Arial Narrow"/>
              </a:rPr>
              <a:t>Informe de citas del mes del medico.</a:t>
            </a:r>
          </a:p>
          <a:p>
            <a:pPr marL="742950" indent="-285750">
              <a:lnSpc>
                <a:spcPct val="100000"/>
              </a:lnSpc>
            </a:pPr>
            <a:r>
              <a:rPr lang="es-CO" sz="1700" dirty="0">
                <a:latin typeface="Arial Narrow"/>
                <a:ea typeface="Arial Narrow"/>
                <a:cs typeface="Arial Narrow"/>
                <a:sym typeface="Arial Narrow"/>
              </a:rPr>
              <a:t>Creación, modificación y eliminación de historias clínicas.</a:t>
            </a:r>
          </a:p>
          <a:p>
            <a:pPr marL="742950" indent="-285750">
              <a:lnSpc>
                <a:spcPct val="100000"/>
              </a:lnSpc>
            </a:pPr>
            <a:r>
              <a:rPr lang="es-CO" sz="1700" dirty="0">
                <a:latin typeface="Arial Narrow"/>
                <a:ea typeface="Arial Narrow"/>
                <a:cs typeface="Arial Narrow"/>
                <a:sym typeface="Arial Narrow"/>
              </a:rPr>
              <a:t>Creación, modificación y eliminación de medicamentos para el paciente.</a:t>
            </a:r>
          </a:p>
          <a:p>
            <a:pPr marL="742950" indent="-285750">
              <a:lnSpc>
                <a:spcPct val="100000"/>
              </a:lnSpc>
            </a:pPr>
            <a:r>
              <a:rPr lang="es-CO" sz="1700" dirty="0">
                <a:latin typeface="Arial Narrow"/>
                <a:ea typeface="Arial Narrow"/>
                <a:cs typeface="Arial Narrow"/>
                <a:sym typeface="Arial Narrow"/>
              </a:rPr>
              <a:t>Creación modificación y eliminación de exámenes para el paciente.</a:t>
            </a:r>
          </a:p>
          <a:p>
            <a:pPr marL="742950" indent="-285750">
              <a:lnSpc>
                <a:spcPct val="100000"/>
              </a:lnSpc>
            </a:pPr>
            <a:r>
              <a:rPr lang="es-CO" sz="1700" dirty="0">
                <a:latin typeface="Arial Narrow"/>
                <a:ea typeface="Arial Narrow"/>
                <a:cs typeface="Arial Narrow"/>
                <a:sym typeface="Arial Narrow"/>
              </a:rPr>
              <a:t>Registro de resultados de los exámenes.</a:t>
            </a:r>
          </a:p>
          <a:p>
            <a:pPr marL="742950" indent="-285750">
              <a:lnSpc>
                <a:spcPct val="100000"/>
              </a:lnSpc>
            </a:pPr>
            <a:r>
              <a:rPr lang="es-CO" sz="1700" dirty="0">
                <a:latin typeface="Arial Narrow"/>
                <a:ea typeface="Arial Narrow"/>
                <a:cs typeface="Arial Narrow"/>
                <a:sym typeface="Arial Narrow"/>
              </a:rPr>
              <a:t>Envió de remisión medica a especialista al seguro medico.</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6777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COMPRAYA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productos.</a:t>
            </a:r>
          </a:p>
          <a:p>
            <a:pPr marL="742950" indent="-285750">
              <a:lnSpc>
                <a:spcPct val="100000"/>
              </a:lnSpc>
            </a:pPr>
            <a:r>
              <a:rPr lang="es-CO" sz="1700" dirty="0">
                <a:latin typeface="Arial Narrow"/>
                <a:ea typeface="Arial Narrow"/>
                <a:cs typeface="Arial Narrow"/>
                <a:sym typeface="Arial Narrow"/>
              </a:rPr>
              <a:t>Categorización de los productos.</a:t>
            </a:r>
          </a:p>
          <a:p>
            <a:pPr marL="742950" indent="-285750">
              <a:lnSpc>
                <a:spcPct val="100000"/>
              </a:lnSpc>
            </a:pPr>
            <a:r>
              <a:rPr lang="es-CO" sz="1700" dirty="0">
                <a:latin typeface="Arial Narrow"/>
                <a:ea typeface="Arial Narrow"/>
                <a:cs typeface="Arial Narrow"/>
                <a:sym typeface="Arial Narrow"/>
              </a:rPr>
              <a:t>Gestión del inventario y del stock.</a:t>
            </a:r>
          </a:p>
          <a:p>
            <a:pPr marL="742950" indent="-285750">
              <a:lnSpc>
                <a:spcPct val="100000"/>
              </a:lnSpc>
            </a:pPr>
            <a:r>
              <a:rPr lang="es-CO" sz="1700" dirty="0">
                <a:latin typeface="Arial Narrow"/>
                <a:ea typeface="Arial Narrow"/>
                <a:cs typeface="Arial Narrow"/>
                <a:sym typeface="Arial Narrow"/>
              </a:rPr>
              <a:t>Venta con facturación.</a:t>
            </a:r>
          </a:p>
          <a:p>
            <a:pPr marL="742950" indent="-285750">
              <a:lnSpc>
                <a:spcPct val="100000"/>
              </a:lnSpc>
            </a:pPr>
            <a:r>
              <a:rPr lang="es-CO" sz="1700" dirty="0">
                <a:latin typeface="Arial Narrow"/>
                <a:ea typeface="Arial Narrow"/>
                <a:cs typeface="Arial Narrow"/>
                <a:sym typeface="Arial Narrow"/>
              </a:rPr>
              <a:t>Gestión de descuentos en los productos.</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a:t>
            </a:r>
          </a:p>
          <a:p>
            <a:pPr marL="742950" indent="-285750">
              <a:lnSpc>
                <a:spcPct val="100000"/>
              </a:lnSpc>
            </a:pPr>
            <a:r>
              <a:rPr lang="es-CO" sz="1700" dirty="0">
                <a:latin typeface="Arial Narrow"/>
                <a:ea typeface="Arial Narrow"/>
                <a:cs typeface="Arial Narrow"/>
                <a:sym typeface="Arial Narrow"/>
              </a:rPr>
              <a:t>Generación de la factura en XML y envió por correo electrónico.</a:t>
            </a:r>
          </a:p>
          <a:p>
            <a:pPr marL="742950" indent="-285750">
              <a:lnSpc>
                <a:spcPct val="100000"/>
              </a:lnSpc>
            </a:pPr>
            <a:r>
              <a:rPr lang="es-CO" sz="1700" dirty="0">
                <a:latin typeface="Arial Narrow"/>
                <a:ea typeface="Arial Narrow"/>
                <a:cs typeface="Arial Narrow"/>
                <a:sym typeface="Arial Narrow"/>
              </a:rPr>
              <a:t>Gestión del carrito de compras.</a:t>
            </a:r>
          </a:p>
          <a:p>
            <a:pPr marL="742950" indent="-285750">
              <a:lnSpc>
                <a:spcPct val="100000"/>
              </a:lnSpc>
            </a:pPr>
            <a:r>
              <a:rPr lang="es-CO" sz="1700" dirty="0">
                <a:latin typeface="Arial Narrow"/>
                <a:ea typeface="Arial Narrow"/>
                <a:cs typeface="Arial Narrow"/>
                <a:sym typeface="Arial Narrow"/>
              </a:rPr>
              <a:t>Historial de puntos generados por la compra en las marcas aliadas.</a:t>
            </a:r>
          </a:p>
          <a:p>
            <a:pPr marL="742950" indent="-285750">
              <a:lnSpc>
                <a:spcPct val="100000"/>
              </a:lnSpc>
            </a:pPr>
            <a:r>
              <a:rPr lang="es-CO" sz="1700" dirty="0">
                <a:latin typeface="Arial Narrow"/>
                <a:ea typeface="Arial Narrow"/>
                <a:cs typeface="Arial Narrow"/>
                <a:sym typeface="Arial Narrow"/>
              </a:rPr>
              <a:t>Redención de puntos en compras dentro de la plataforma</a:t>
            </a:r>
          </a:p>
          <a:p>
            <a:pPr marL="742950" indent="-285750">
              <a:lnSpc>
                <a:spcPct val="100000"/>
              </a:lnSpc>
            </a:pPr>
            <a:r>
              <a:rPr lang="es-CO" sz="1700" dirty="0">
                <a:latin typeface="Arial Narrow"/>
                <a:ea typeface="Arial Narrow"/>
                <a:cs typeface="Arial Narrow"/>
                <a:sym typeface="Arial Narrow"/>
              </a:rPr>
              <a:t>Historial de compras por cada cliente, donde se muestre puntos </a:t>
            </a:r>
            <a:r>
              <a:rPr lang="es-CO" sz="1700" dirty="0" err="1">
                <a:latin typeface="Arial Narrow"/>
                <a:ea typeface="Arial Narrow"/>
                <a:cs typeface="Arial Narrow"/>
                <a:sym typeface="Arial Narrow"/>
              </a:rPr>
              <a:t>redimientos</a:t>
            </a:r>
            <a:r>
              <a:rPr lang="es-CO" sz="1700" dirty="0">
                <a:latin typeface="Arial Narrow"/>
                <a:ea typeface="Arial Narrow"/>
                <a:cs typeface="Arial Narrow"/>
                <a:sym typeface="Arial Narrow"/>
              </a:rPr>
              <a:t> y efectivo.</a:t>
            </a:r>
          </a:p>
          <a:p>
            <a:pPr marL="742950" indent="-285750">
              <a:lnSpc>
                <a:spcPct val="100000"/>
              </a:lnSpc>
            </a:pPr>
            <a:r>
              <a:rPr lang="es-CO" sz="1700" dirty="0">
                <a:latin typeface="Arial Narrow"/>
                <a:ea typeface="Arial Narrow"/>
                <a:cs typeface="Arial Narrow"/>
                <a:sym typeface="Arial Narrow"/>
              </a:rPr>
              <a:t>Informe de compras e historial de puntos de cada usuario en PDF y Excel.</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464399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4"/>
            <a:ext cx="9643800" cy="5167175"/>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7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7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7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700" dirty="0">
                <a:latin typeface="Arial Narrow"/>
                <a:ea typeface="Arial Narrow"/>
                <a:cs typeface="Arial Narrow"/>
                <a:sym typeface="Arial Narrow"/>
              </a:rPr>
              <a:t>Creación, modificación y eliminación de cuentas de clientes.</a:t>
            </a:r>
          </a:p>
          <a:p>
            <a:pPr marL="742950" indent="-285750">
              <a:lnSpc>
                <a:spcPct val="100000"/>
              </a:lnSpc>
            </a:pPr>
            <a:r>
              <a:rPr lang="es-CO" sz="1700" dirty="0">
                <a:latin typeface="Arial Narrow"/>
                <a:ea typeface="Arial Narrow"/>
                <a:cs typeface="Arial Narrow"/>
                <a:sym typeface="Arial Narrow"/>
              </a:rPr>
              <a:t>Gestión del carrito de compras de entradas.</a:t>
            </a:r>
          </a:p>
          <a:p>
            <a:pPr marL="742950" indent="-285750">
              <a:lnSpc>
                <a:spcPct val="100000"/>
              </a:lnSpc>
            </a:pPr>
            <a:r>
              <a:rPr lang="es-CO" sz="17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700" dirty="0">
                <a:latin typeface="Arial Narrow"/>
                <a:ea typeface="Arial Narrow"/>
                <a:cs typeface="Arial Narrow"/>
                <a:sym typeface="Arial Narrow"/>
              </a:rPr>
              <a:t>Cada entrada debe tener un id único.</a:t>
            </a:r>
          </a:p>
          <a:p>
            <a:pPr marL="742950" indent="-285750">
              <a:lnSpc>
                <a:spcPct val="100000"/>
              </a:lnSpc>
            </a:pPr>
            <a:r>
              <a:rPr lang="es-CO" sz="1700" dirty="0">
                <a:latin typeface="Arial Narrow"/>
                <a:ea typeface="Arial Narrow"/>
                <a:cs typeface="Arial Narrow"/>
                <a:sym typeface="Arial Narrow"/>
              </a:rPr>
              <a:t>Cuando se haga la compra se debe generar una factura con los </a:t>
            </a:r>
            <a:r>
              <a:rPr lang="es-CO" sz="1700" dirty="0" err="1">
                <a:latin typeface="Arial Narrow"/>
                <a:ea typeface="Arial Narrow"/>
                <a:cs typeface="Arial Narrow"/>
                <a:sym typeface="Arial Narrow"/>
              </a:rPr>
              <a:t>ids</a:t>
            </a:r>
            <a:r>
              <a:rPr lang="es-CO" sz="1700" dirty="0">
                <a:latin typeface="Arial Narrow"/>
                <a:ea typeface="Arial Narrow"/>
                <a:cs typeface="Arial Narrow"/>
                <a:sym typeface="Arial Narrow"/>
              </a:rPr>
              <a:t> de las entradas que deben ser enviados al correo electrónico.</a:t>
            </a:r>
          </a:p>
          <a:p>
            <a:pPr marL="742950" indent="-285750">
              <a:lnSpc>
                <a:spcPct val="100000"/>
              </a:lnSpc>
            </a:pPr>
            <a:r>
              <a:rPr lang="es-CO" sz="1700" dirty="0">
                <a:latin typeface="Arial Narrow"/>
                <a:ea typeface="Arial Narrow"/>
                <a:cs typeface="Arial Narrow"/>
                <a:sym typeface="Arial Narrow"/>
              </a:rPr>
              <a:t>Gestión de promociones de eventos.</a:t>
            </a:r>
          </a:p>
          <a:p>
            <a:pPr marL="742950" indent="-285750">
              <a:lnSpc>
                <a:spcPct val="100000"/>
              </a:lnSpc>
            </a:pPr>
            <a:r>
              <a:rPr lang="es-CO" sz="1700" dirty="0">
                <a:latin typeface="Arial Narrow"/>
                <a:ea typeface="Arial Narrow"/>
                <a:cs typeface="Arial Narrow"/>
                <a:sym typeface="Arial Narrow"/>
              </a:rPr>
              <a:t>Gestión de descuentos por uso de la tarjeta de evento CONCIERTOSYA. </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mas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350124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Open </a:t>
            </a:r>
            <a:r>
              <a:rPr lang="es-CO" sz="2400" dirty="0" err="1">
                <a:latin typeface="Arial Narrow"/>
                <a:ea typeface="Arial Narrow"/>
                <a:cs typeface="Arial Narrow"/>
                <a:sym typeface="Arial Narrow"/>
              </a:rPr>
              <a:t>source</a:t>
            </a:r>
            <a:r>
              <a:rPr lang="es-CO" sz="24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4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4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400" dirty="0">
                <a:latin typeface="Arial Narrow"/>
                <a:ea typeface="Arial Narrow"/>
                <a:cs typeface="Arial Narrow"/>
                <a:sym typeface="Arial Narrow"/>
              </a:rPr>
              <a:t>Ideal para: Aplicaciones web de tamaño mediano, desarrollo de aplicaciones e integración con lenguajes de programación como PHP.</a:t>
            </a:r>
          </a:p>
        </p:txBody>
      </p:sp>
    </p:spTree>
    <p:extLst>
      <p:ext uri="{BB962C8B-B14F-4D97-AF65-F5344CB8AC3E}">
        <p14:creationId xmlns:p14="http://schemas.microsoft.com/office/powerpoint/2010/main" val="1680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Comercial: Requiere una licencia y soporte técnico de Oracle </a:t>
            </a:r>
            <a:r>
              <a:rPr lang="es-CO" sz="2400" dirty="0" err="1">
                <a:latin typeface="Arial Narrow"/>
                <a:ea typeface="Arial Narrow"/>
                <a:cs typeface="Arial Narrow"/>
                <a:sym typeface="Arial Narrow"/>
              </a:rPr>
              <a:t>Corporation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4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400" dirty="0">
                <a:latin typeface="Arial Narrow"/>
                <a:ea typeface="Arial Narrow"/>
                <a:cs typeface="Arial Narrow"/>
                <a:sym typeface="Arial Narrow"/>
              </a:rPr>
              <a:t>Ideal para: Grandes empresas que requieren un alto rendimiento y una disponibilidad constante.</a:t>
            </a:r>
          </a:p>
        </p:txBody>
      </p:sp>
    </p:spTree>
    <p:extLst>
      <p:ext uri="{BB962C8B-B14F-4D97-AF65-F5344CB8AC3E}">
        <p14:creationId xmlns:p14="http://schemas.microsoft.com/office/powerpoint/2010/main" val="271475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Open </a:t>
            </a:r>
            <a:r>
              <a:rPr lang="es-CO" sz="2400" dirty="0" err="1">
                <a:latin typeface="Arial Narrow"/>
                <a:ea typeface="Arial Narrow"/>
                <a:cs typeface="Arial Narrow"/>
                <a:sym typeface="Arial Narrow"/>
              </a:rPr>
              <a:t>source</a:t>
            </a:r>
            <a:r>
              <a:rPr lang="es-CO" sz="24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4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4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4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400" dirty="0">
                <a:latin typeface="Arial Narrow"/>
                <a:ea typeface="Arial Narrow"/>
                <a:cs typeface="Arial Narrow"/>
                <a:sym typeface="Arial Narrow"/>
              </a:rPr>
              <a:t>Ideal para: Proyectos de código abierto, aplicaciones web, análisis de datos y desarrollo de aplicaciones empresariales.</a:t>
            </a:r>
          </a:p>
        </p:txBody>
      </p:sp>
    </p:spTree>
    <p:extLst>
      <p:ext uri="{BB962C8B-B14F-4D97-AF65-F5344CB8AC3E}">
        <p14:creationId xmlns:p14="http://schemas.microsoft.com/office/powerpoint/2010/main" val="34252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238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4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4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400" dirty="0">
                <a:latin typeface="Arial Narrow"/>
                <a:ea typeface="Arial Narrow"/>
                <a:cs typeface="Arial Narrow"/>
                <a:sym typeface="Arial Narrow"/>
              </a:rPr>
              <a:t>Ideal para: Entornos de Microsoft, aplicaciones empresariales y desarrollo de software en .NET.</a:t>
            </a:r>
          </a:p>
        </p:txBody>
      </p:sp>
    </p:spTree>
    <p:extLst>
      <p:ext uri="{BB962C8B-B14F-4D97-AF65-F5344CB8AC3E}">
        <p14:creationId xmlns:p14="http://schemas.microsoft.com/office/powerpoint/2010/main" val="32296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09431" y="3686008"/>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4" name="Imagen 3">
            <a:extLst>
              <a:ext uri="{FF2B5EF4-FFF2-40B4-BE49-F238E27FC236}">
                <a16:creationId xmlns:a16="http://schemas.microsoft.com/office/drawing/2014/main" id="{A1F43D38-942E-6BD5-D79E-9C4338870DFA}"/>
              </a:ext>
            </a:extLst>
          </p:cNvPr>
          <p:cNvPicPr>
            <a:picLocks noChangeAspect="1"/>
          </p:cNvPicPr>
          <p:nvPr/>
        </p:nvPicPr>
        <p:blipFill>
          <a:blip r:embed="rId3"/>
          <a:stretch>
            <a:fillRect/>
          </a:stretch>
        </p:blipFill>
        <p:spPr>
          <a:xfrm>
            <a:off x="2775575" y="2099066"/>
            <a:ext cx="6229350" cy="1447800"/>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TRANSACCIONES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dos tablas relacionadas (por ejemplo, "clientes" y "pedidos").</a:t>
            </a: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Inserta, actualiza y elimina datos: Realiza diversas operaciones de modificación de datos dentro de la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480523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929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procedimiento almacenado es un conjunto de sentencias SQL y comandos de control de flujo que se almacenan en una base de datos y se pueden ejecutar como una unidad. En PostgreSQL, estos procedimientos se escriben principalmente en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216714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257300" lvl="1">
              <a:lnSpc>
                <a:spcPct val="100000"/>
              </a:lnSpc>
              <a:buFont typeface="+mj-lt"/>
              <a:buAutoNum type="arabicPeriod"/>
            </a:pPr>
            <a:r>
              <a:rPr lang="es-CO" sz="2000" dirty="0">
                <a:latin typeface="Arial Narrow"/>
                <a:ea typeface="Arial Narrow"/>
                <a:cs typeface="Arial Narrow"/>
                <a:sym typeface="Arial Narrow"/>
              </a:rPr>
              <a:t>productos: (id, nombre, cantidad)</a:t>
            </a:r>
          </a:p>
          <a:p>
            <a:pPr marL="1257300" lvl="1">
              <a:lnSpc>
                <a:spcPct val="100000"/>
              </a:lnSpc>
              <a:buFont typeface="+mj-lt"/>
              <a:buAutoNum type="arabicPeriod"/>
            </a:pPr>
            <a:r>
              <a:rPr lang="es-CO" sz="2000" dirty="0">
                <a:latin typeface="Arial Narrow"/>
                <a:ea typeface="Arial Narrow"/>
                <a:cs typeface="Arial Narrow"/>
                <a:sym typeface="Arial Narrow"/>
              </a:rPr>
              <a:t>ventas: (id,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cantidad_vendida</a:t>
            </a:r>
            <a:r>
              <a:rPr lang="es-CO" sz="2000" dirty="0">
                <a:latin typeface="Arial Narrow"/>
                <a:ea typeface="Arial Narrow"/>
                <a:cs typeface="Arial Narrow"/>
                <a:sym typeface="Arial Narrow"/>
              </a:rPr>
              <a:t>, fecha)</a:t>
            </a: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a:t>
            </a:r>
          </a:p>
          <a:p>
            <a:pPr marL="1257300" lvl="1">
              <a:lnSpc>
                <a:spcPct val="100000"/>
              </a:lnSpc>
              <a:buFont typeface="+mj-lt"/>
              <a:buAutoNum type="arabicPeriod"/>
            </a:pPr>
            <a:r>
              <a:rPr lang="es-CO" sz="2000" dirty="0">
                <a:latin typeface="Arial Narrow"/>
                <a:ea typeface="Arial Narrow"/>
                <a:cs typeface="Arial Narrow"/>
                <a:sym typeface="Arial Narrow"/>
              </a:rPr>
              <a:t>Registrar una venta: Crea un procedimiento almacenado que reciba como parámetros el ID del producto y la cantidad vendida.</a:t>
            </a:r>
          </a:p>
          <a:p>
            <a:pPr marL="1257300" lvl="1">
              <a:lnSpc>
                <a:spcPct val="100000"/>
              </a:lnSpc>
              <a:buFont typeface="+mj-lt"/>
              <a:buAutoNum type="arabicPeriod"/>
            </a:pPr>
            <a:r>
              <a:rPr lang="es-CO" sz="2000" dirty="0">
                <a:latin typeface="Arial Narrow"/>
                <a:ea typeface="Arial Narrow"/>
                <a:cs typeface="Arial Narrow"/>
                <a:sym typeface="Arial Narrow"/>
              </a:rPr>
              <a:t>Verifica si hay suficiente inventario.</a:t>
            </a:r>
          </a:p>
          <a:p>
            <a:pPr marL="1257300" lvl="1">
              <a:lnSpc>
                <a:spcPct val="100000"/>
              </a:lnSpc>
              <a:buFont typeface="+mj-lt"/>
              <a:buAutoNum type="arabicPeriod"/>
            </a:pPr>
            <a:r>
              <a:rPr lang="es-CO" sz="2000" dirty="0">
                <a:latin typeface="Arial Narrow"/>
                <a:ea typeface="Arial Narrow"/>
                <a:cs typeface="Arial Narrow"/>
                <a:sym typeface="Arial Narrow"/>
              </a:rPr>
              <a:t>Actualiza la cantidad del producto en la tabla "productos".</a:t>
            </a:r>
          </a:p>
          <a:p>
            <a:pPr marL="1257300" lvl="1">
              <a:lnSpc>
                <a:spcPct val="100000"/>
              </a:lnSpc>
              <a:buFont typeface="+mj-lt"/>
              <a:buAutoNum type="arabicPeriod"/>
            </a:pPr>
            <a:r>
              <a:rPr lang="es-CO" sz="2000" dirty="0">
                <a:latin typeface="Arial Narrow"/>
                <a:ea typeface="Arial Narrow"/>
                <a:cs typeface="Arial Narrow"/>
                <a:sym typeface="Arial Narrow"/>
              </a:rPr>
              <a:t>Inserta un nuevo registro en la tabla "ventas".</a:t>
            </a:r>
          </a:p>
        </p:txBody>
      </p:sp>
    </p:spTree>
    <p:extLst>
      <p:ext uri="{BB962C8B-B14F-4D97-AF65-F5344CB8AC3E}">
        <p14:creationId xmlns:p14="http://schemas.microsoft.com/office/powerpoint/2010/main" val="139252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Escenario:</a:t>
            </a:r>
          </a:p>
          <a:p>
            <a:pPr indent="0">
              <a:lnSpc>
                <a:spcPct val="100000"/>
              </a:lnSpc>
              <a:buNone/>
            </a:pPr>
            <a:r>
              <a:rPr lang="es-CO" sz="2200" dirty="0">
                <a:latin typeface="Arial Narrow"/>
                <a:ea typeface="Arial Narrow"/>
                <a:cs typeface="Arial Narrow"/>
                <a:sym typeface="Arial Narrow"/>
              </a:rPr>
              <a:t>Imagina que tienes una base de datos de una tienda en línea. Esta base de datos contiene una tabla llamada pedidos con las siguientes columnas: id, </a:t>
            </a:r>
            <a:r>
              <a:rPr lang="es-CO" sz="2200" dirty="0" err="1">
                <a:latin typeface="Arial Narrow"/>
                <a:ea typeface="Arial Narrow"/>
                <a:cs typeface="Arial Narrow"/>
                <a:sym typeface="Arial Narrow"/>
              </a:rPr>
              <a:t>fecha_pedido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para calcular el total de ventas por mes.</a:t>
            </a:r>
          </a:p>
          <a:p>
            <a:pPr marL="800100">
              <a:lnSpc>
                <a:spcPct val="100000"/>
              </a:lnSpc>
            </a:pPr>
            <a:r>
              <a:rPr lang="es-CO" sz="2200" dirty="0">
                <a:latin typeface="Arial Narrow"/>
                <a:ea typeface="Arial Narrow"/>
                <a:cs typeface="Arial Narrow"/>
                <a:sym typeface="Arial Narrow"/>
              </a:rPr>
              <a:t>Crear otra función para obtener la lista de los 5 clientes que más han gastado en un año determinado.</a:t>
            </a:r>
          </a:p>
          <a:p>
            <a:pPr marL="800100">
              <a:lnSpc>
                <a:spcPct val="100000"/>
              </a:lnSpc>
            </a:pPr>
            <a:r>
              <a:rPr lang="es-CO" sz="2200" dirty="0">
                <a:latin typeface="Arial Narrow"/>
                <a:ea typeface="Arial Narrow"/>
                <a:cs typeface="Arial Narrow"/>
                <a:sym typeface="Arial Narrow"/>
              </a:rPr>
              <a:t>Crear una función que permita actualizar el estado de un pedido (por ejemplo, 'pendiente', 'enviado', 'entregado’).</a:t>
            </a:r>
          </a:p>
          <a:p>
            <a:pPr marL="800100">
              <a:lnSpc>
                <a:spcPct val="100000"/>
              </a:lnSpc>
            </a:pPr>
            <a:r>
              <a:rPr lang="es-CO" sz="2200" dirty="0">
                <a:latin typeface="Arial Narrow"/>
                <a:ea typeface="Arial Narrow"/>
                <a:cs typeface="Arial Narrow"/>
                <a:sym typeface="Arial Narrow"/>
              </a:rPr>
              <a:t>Implementar una función que calcule el tiempo promedio de entrega de los pedidos.</a:t>
            </a:r>
          </a:p>
        </p:txBody>
      </p:sp>
    </p:spTree>
    <p:extLst>
      <p:ext uri="{BB962C8B-B14F-4D97-AF65-F5344CB8AC3E}">
        <p14:creationId xmlns:p14="http://schemas.microsoft.com/office/powerpoint/2010/main" val="1371187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a:t>
            </a:r>
            <a:r>
              <a:rPr lang="es-CO" sz="2200" dirty="0" err="1">
                <a:latin typeface="Arial Narrow"/>
                <a:ea typeface="Arial Narrow"/>
                <a:cs typeface="Arial Narrow"/>
                <a:sym typeface="Arial Narrow"/>
              </a:rPr>
              <a:t>envios</a:t>
            </a:r>
            <a:r>
              <a:rPr lang="es-CO" sz="2200" dirty="0">
                <a:latin typeface="Arial Narrow"/>
                <a:ea typeface="Arial Narrow"/>
                <a:cs typeface="Arial Narrow"/>
                <a:sym typeface="Arial Narrow"/>
              </a:rPr>
              <a:t>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Eliminar los envíos que tengan más de 30 días en estado 'entregado’.</a:t>
            </a:r>
          </a:p>
          <a:p>
            <a:pPr marL="800100">
              <a:lnSpc>
                <a:spcPct val="100000"/>
              </a:lnSpc>
            </a:pPr>
            <a:r>
              <a:rPr lang="es-CO" sz="2200" dirty="0">
                <a:latin typeface="Arial Narrow"/>
                <a:ea typeface="Arial Narrow"/>
                <a:cs typeface="Arial Narrow"/>
                <a:sym typeface="Arial Narrow"/>
              </a:rPr>
              <a:t>Calcular el número total de envíos por destino utilizando un cursor.</a:t>
            </a:r>
          </a:p>
        </p:txBody>
      </p:sp>
    </p:spTree>
    <p:extLst>
      <p:ext uri="{BB962C8B-B14F-4D97-AF65-F5344CB8AC3E}">
        <p14:creationId xmlns:p14="http://schemas.microsoft.com/office/powerpoint/2010/main" val="4117362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2004179047"/>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Quiz</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 un procedimiento que inserte un nuevo registro en una tabla.</a:t>
            </a:r>
          </a:p>
          <a:p>
            <a:pPr marL="914400" indent="-457200">
              <a:lnSpc>
                <a:spcPct val="100000"/>
              </a:lnSpc>
              <a:buFont typeface="+mj-lt"/>
              <a:buAutoNum type="arabicPeriod"/>
            </a:pPr>
            <a:r>
              <a:rPr lang="es-CO" sz="2200" dirty="0">
                <a:latin typeface="Arial Narrow"/>
                <a:ea typeface="Arial Narrow"/>
                <a:cs typeface="Arial Narrow"/>
                <a:sym typeface="Arial Narrow"/>
              </a:rPr>
              <a:t>Introduce intencionalmente un error (por ejemplo, violar una restricción única).</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Expandir el procedimiento para capturar otros tipos de excepciones definidas por el motor de base de datos como: </a:t>
            </a:r>
            <a:r>
              <a:rPr lang="es-CO" sz="2200" dirty="0" err="1">
                <a:latin typeface="Arial Narrow"/>
                <a:ea typeface="Arial Narrow"/>
                <a:cs typeface="Arial Narrow"/>
                <a:sym typeface="Arial Narrow"/>
              </a:rPr>
              <a:t>division_by_zero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null_value_not_allowed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foreign_key_violation</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los mensajes de error para cada tipo de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Defina por lo menos una excepción propia haciendo uso de la sentencia RAISE EXCEPTION</a:t>
            </a:r>
          </a:p>
        </p:txBody>
      </p:sp>
    </p:spTree>
    <p:extLst>
      <p:ext uri="{BB962C8B-B14F-4D97-AF65-F5344CB8AC3E}">
        <p14:creationId xmlns:p14="http://schemas.microsoft.com/office/powerpoint/2010/main" val="4117487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40313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Hay una tabla llamada libros con las siguientes columnas: id, titulo, autor, stock.</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insertar un nuevo libro y aumente automáticamente el stock total de libros en una tabla de estadísticas.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y envíe un correo electrónico si el stock llega a cero (simulación).</a:t>
            </a:r>
          </a:p>
        </p:txBody>
      </p:sp>
    </p:spTree>
    <p:extLst>
      <p:ext uri="{BB962C8B-B14F-4D97-AF65-F5344CB8AC3E}">
        <p14:creationId xmlns:p14="http://schemas.microsoft.com/office/powerpoint/2010/main" val="3892010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rmAutofit/>
          </a:bodyPr>
          <a:lstStyle/>
          <a:p>
            <a:pPr marL="800100">
              <a:lnSpc>
                <a:spcPct val="100000"/>
              </a:lnSpc>
              <a:buFont typeface="+mj-lt"/>
              <a:buAutoNum type="arabicPeriod"/>
            </a:pPr>
            <a:r>
              <a:rPr lang="es-CO" sz="1800" dirty="0">
                <a:latin typeface="Arial Narrow"/>
                <a:ea typeface="Arial Narrow"/>
                <a:cs typeface="Arial Narrow"/>
                <a:sym typeface="Arial Narrow"/>
              </a:rPr>
              <a:t>NoSQL</a:t>
            </a:r>
          </a:p>
          <a:p>
            <a:pPr marL="1257300" lvl="1">
              <a:lnSpc>
                <a:spcPct val="100000"/>
              </a:lnSpc>
              <a:buFont typeface="+mj-lt"/>
              <a:buAutoNum type="arabicPeriod"/>
            </a:pPr>
            <a:r>
              <a:rPr lang="es-CO" sz="18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800" dirty="0">
                <a:latin typeface="Arial Narrow"/>
                <a:ea typeface="Arial Narrow"/>
                <a:cs typeface="Arial Narrow"/>
                <a:sym typeface="Arial Narrow"/>
              </a:rPr>
              <a:t>Bases de datos documentales</a:t>
            </a:r>
          </a:p>
          <a:p>
            <a:pPr marL="1257300" lvl="1">
              <a:lnSpc>
                <a:spcPct val="100000"/>
              </a:lnSpc>
              <a:buFont typeface="+mj-lt"/>
              <a:buAutoNum type="arabicPeriod"/>
            </a:pPr>
            <a:r>
              <a:rPr lang="es-CO" sz="1800" dirty="0">
                <a:latin typeface="Arial Narrow"/>
                <a:ea typeface="Arial Narrow"/>
                <a:cs typeface="Arial Narrow"/>
                <a:sym typeface="Arial Narrow"/>
              </a:rPr>
              <a:t>Bases de datos clave – valor</a:t>
            </a:r>
          </a:p>
          <a:p>
            <a:pPr marL="800100">
              <a:lnSpc>
                <a:spcPct val="100000"/>
              </a:lnSpc>
              <a:buFont typeface="+mj-lt"/>
              <a:buAutoNum type="arabicPeriod"/>
            </a:pPr>
            <a:r>
              <a:rPr lang="es-CO" sz="1800" dirty="0">
                <a:latin typeface="Arial Narrow"/>
                <a:ea typeface="Arial Narrow"/>
                <a:cs typeface="Arial Narrow"/>
                <a:sym typeface="Arial Narrow"/>
              </a:rPr>
              <a:t>Seguridad en Base de Datos</a:t>
            </a:r>
          </a:p>
          <a:p>
            <a:pPr marL="1257300" lvl="1">
              <a:lnSpc>
                <a:spcPct val="100000"/>
              </a:lnSpc>
              <a:buFont typeface="+mj-lt"/>
              <a:buAutoNum type="arabicPeriod"/>
            </a:pPr>
            <a:r>
              <a:rPr lang="es-CO" sz="1800" dirty="0">
                <a:latin typeface="Arial Narrow"/>
                <a:ea typeface="Arial Narrow"/>
                <a:cs typeface="Arial Narrow"/>
                <a:sym typeface="Arial Narrow"/>
              </a:rPr>
              <a:t>Cifrado en transito</a:t>
            </a:r>
          </a:p>
          <a:p>
            <a:pPr marL="1257300" lvl="1">
              <a:lnSpc>
                <a:spcPct val="100000"/>
              </a:lnSpc>
              <a:buFont typeface="+mj-lt"/>
              <a:buAutoNum type="arabicPeriod"/>
            </a:pPr>
            <a:r>
              <a:rPr lang="es-CO" sz="1800" dirty="0">
                <a:latin typeface="Arial Narrow"/>
                <a:ea typeface="Arial Narrow"/>
                <a:cs typeface="Arial Narrow"/>
                <a:sym typeface="Arial Narrow"/>
              </a:rPr>
              <a:t>Cifrado en reposo</a:t>
            </a:r>
          </a:p>
          <a:p>
            <a:pPr marL="1257300" lvl="1">
              <a:lnSpc>
                <a:spcPct val="100000"/>
              </a:lnSpc>
              <a:buFont typeface="+mj-lt"/>
              <a:buAutoNum type="arabicPeriod"/>
            </a:pPr>
            <a:r>
              <a:rPr lang="es-CO" sz="1800" dirty="0" err="1">
                <a:latin typeface="Arial Narrow"/>
                <a:ea typeface="Arial Narrow"/>
                <a:cs typeface="Arial Narrow"/>
                <a:sym typeface="Arial Narrow"/>
              </a:rPr>
              <a:t>Backup</a:t>
            </a:r>
            <a:endParaRPr lang="es-CO" sz="1800" dirty="0">
              <a:latin typeface="Arial Narrow"/>
              <a:ea typeface="Arial Narrow"/>
              <a:cs typeface="Arial Narrow"/>
              <a:sym typeface="Arial Narrow"/>
            </a:endParaRPr>
          </a:p>
          <a:p>
            <a:pPr marL="1257300" lvl="1">
              <a:lnSpc>
                <a:spcPct val="100000"/>
              </a:lnSpc>
              <a:buFont typeface="+mj-lt"/>
              <a:buAutoNum type="arabicPeriod"/>
            </a:pPr>
            <a:r>
              <a:rPr lang="es-CO" sz="1800" dirty="0">
                <a:latin typeface="Arial Narrow"/>
                <a:ea typeface="Arial Narrow"/>
                <a:cs typeface="Arial Narrow"/>
                <a:sym typeface="Arial Narrow"/>
              </a:rPr>
              <a:t>Restauración</a:t>
            </a:r>
          </a:p>
          <a:p>
            <a:pPr marL="800100">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742950" indent="-285750">
              <a:lnSpc>
                <a:spcPct val="100000"/>
              </a:lnSpc>
            </a:pPr>
            <a:r>
              <a:rPr lang="es-CO" sz="2200" dirty="0">
                <a:latin typeface="Arial Narrow"/>
                <a:ea typeface="Arial Narrow"/>
                <a:cs typeface="Arial Narrow"/>
                <a:sym typeface="Arial Narrow"/>
              </a:rPr>
              <a:t>Crear una tabla para almacenar la información de los productos en formato XML.</a:t>
            </a:r>
          </a:p>
          <a:p>
            <a:pPr marL="742950" indent="-285750">
              <a:lnSpc>
                <a:spcPct val="100000"/>
              </a:lnSpc>
            </a:pPr>
            <a:r>
              <a:rPr lang="es-CO" sz="2200" dirty="0">
                <a:latin typeface="Arial Narrow"/>
                <a:ea typeface="Arial Narrow"/>
                <a:cs typeface="Arial Narrow"/>
                <a:sym typeface="Arial Narrow"/>
              </a:rPr>
              <a:t>Insertar varios registros de productos con la estructura XML.</a:t>
            </a:r>
          </a:p>
          <a:p>
            <a:pPr marL="742950" indent="-285750">
              <a:lnSpc>
                <a:spcPct val="100000"/>
              </a:lnSpc>
            </a:pPr>
            <a:r>
              <a:rPr lang="es-CO" sz="2200" dirty="0">
                <a:latin typeface="Arial Narrow"/>
                <a:ea typeface="Arial Narrow"/>
                <a:cs typeface="Arial Narrow"/>
                <a:sym typeface="Arial Narrow"/>
              </a:rPr>
              <a:t>Extraer información específica de los documentos XML utilizando funciones y operadores como los nombres de todos los productos y el nombre del producto con su precio asociado.</a:t>
            </a:r>
          </a:p>
          <a:p>
            <a:pPr marL="742950" indent="-285750">
              <a:lnSpc>
                <a:spcPct val="100000"/>
              </a:lnSpc>
            </a:pPr>
            <a:r>
              <a:rPr lang="es-CO" sz="2200" dirty="0">
                <a:latin typeface="Arial Narrow"/>
                <a:ea typeface="Arial Narrow"/>
                <a:cs typeface="Arial Narrow"/>
                <a:sym typeface="Arial Narrow"/>
              </a:rPr>
              <a:t>Crear una consulta que devuelva todos los productos de una categoría determinada.</a:t>
            </a:r>
          </a:p>
        </p:txBody>
      </p:sp>
    </p:spTree>
    <p:extLst>
      <p:ext uri="{BB962C8B-B14F-4D97-AF65-F5344CB8AC3E}">
        <p14:creationId xmlns:p14="http://schemas.microsoft.com/office/powerpoint/2010/main" val="3914972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endParaRPr lang="es-CO" sz="2400" dirty="0">
              <a:latin typeface="Arial Narrow"/>
              <a:ea typeface="Arial Narrow"/>
              <a:cs typeface="Arial Narrow"/>
              <a:sym typeface="Arial Narrow"/>
            </a:endParaRP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para una tienda en línea que almacena información sobre los productos en formato JSON.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varios registros de productos en estructura JSON.</a:t>
            </a:r>
          </a:p>
          <a:p>
            <a:pPr marL="800100">
              <a:lnSpc>
                <a:spcPct val="100000"/>
              </a:lnSpc>
            </a:pPr>
            <a:r>
              <a:rPr lang="es-CO" sz="2200" dirty="0">
                <a:latin typeface="Arial Narrow"/>
                <a:ea typeface="Arial Narrow"/>
                <a:cs typeface="Arial Narrow"/>
                <a:sym typeface="Arial Narrow"/>
              </a:rPr>
              <a:t>Extraer información específica de los documentos JSON utilizando funciones y operadores como el nombre de todos los productos, el nombre y precio de cada producto, obtener la segunda categoría de un producto.</a:t>
            </a:r>
          </a:p>
          <a:p>
            <a:pPr marL="800100">
              <a:lnSpc>
                <a:spcPct val="100000"/>
              </a:lnSpc>
            </a:pPr>
            <a:r>
              <a:rPr lang="es-CO" sz="2200" dirty="0">
                <a:latin typeface="Arial Narrow"/>
                <a:ea typeface="Arial Narrow"/>
                <a:cs typeface="Arial Narrow"/>
                <a:sym typeface="Arial Narrow"/>
              </a:rPr>
              <a:t>Crear una consulta que devuelva todos los productos que tengan un precio mayor a un valor $10.000.</a:t>
            </a:r>
          </a:p>
        </p:txBody>
      </p:sp>
    </p:spTree>
    <p:extLst>
      <p:ext uri="{BB962C8B-B14F-4D97-AF65-F5344CB8AC3E}">
        <p14:creationId xmlns:p14="http://schemas.microsoft.com/office/powerpoint/2010/main" val="31090582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10287</TotalTime>
  <Words>7071</Words>
  <Application>Microsoft Office PowerPoint</Application>
  <PresentationFormat>Panorámica</PresentationFormat>
  <Paragraphs>667</Paragraphs>
  <Slides>92</Slides>
  <Notes>92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92</vt:i4>
      </vt:variant>
    </vt:vector>
  </HeadingPairs>
  <TitlesOfParts>
    <vt:vector size="97" baseType="lpstr">
      <vt:lpstr>Trebuchet MS</vt:lpstr>
      <vt:lpstr>Arial</vt:lpstr>
      <vt:lpstr>Calibri</vt:lpstr>
      <vt:lpstr>Arial Narrow</vt:lpstr>
      <vt:lpstr>Tema de Office</vt:lpstr>
      <vt:lpstr>Presentación de PowerPoint</vt:lpstr>
      <vt:lpstr>BASES DE DATOS II  BIENVENIDOS</vt:lpstr>
      <vt:lpstr>PRESENTACIONES Y OPINIONES DEL CURSO</vt:lpstr>
      <vt:lpstr>IDENTIFICACION DE LA ASIGNATURA</vt:lpstr>
      <vt:lpstr>OBJETIVOS</vt:lpstr>
      <vt:lpstr>EVALUACIÓN</vt:lpstr>
      <vt:lpstr>CONTENIDO CORTE 1</vt:lpstr>
      <vt:lpstr>CONTENIDO CORTE 2</vt:lpstr>
      <vt:lpstr>CONTENIDO CORTE 3</vt:lpstr>
      <vt:lpstr>INSTRUCCIONES DE LOS TALLERES</vt:lpstr>
      <vt:lpstr>INSTRUCCIONES DE LOS QUIZ</vt:lpstr>
      <vt:lpstr>PROYECTOS</vt:lpstr>
      <vt:lpstr>PROYECTOS</vt:lpstr>
      <vt:lpstr>MODELO DE PROYECTO: VIAJAYA</vt:lpstr>
      <vt:lpstr>MODELO DE PROYECTO: FACTURAYA</vt:lpstr>
      <vt:lpstr>MODELO DE PROYECTO: DOCTORYA</vt:lpstr>
      <vt:lpstr>MODELO DE PROYECTO: COMPRAYA</vt:lpstr>
      <vt:lpstr>MODELO DE PROYECTO: CONCIERTOSYA</vt:lpstr>
      <vt:lpstr>DIFERENCIAS ENTRE LAS BASES DE DATOS RELACIONALES MAS POPULARES</vt:lpstr>
      <vt:lpstr>DIFERENCIAS ENTRE LAS BASES DE DATOS RELACIONALES MAS POPULARES</vt:lpstr>
      <vt:lpstr>MYSQL</vt:lpstr>
      <vt:lpstr>ORACLE DATABASE</vt:lpstr>
      <vt:lpstr>POSTGRESQL</vt:lpstr>
      <vt:lpstr>SQL SERVER</vt:lpstr>
      <vt:lpstr>TALLER BASES DE DATOS RELACIONALES</vt:lpstr>
      <vt:lpstr>CUADRO COMPARATIVO</vt:lpstr>
      <vt:lpstr>TRANSACCIONES</vt:lpstr>
      <vt:lpstr>CARACTERISTICAS DE LAS TRANSACCIONES</vt:lpstr>
      <vt:lpstr>IMPORTANCIA DE LAS TRANSACCIONES</vt:lpstr>
      <vt:lpstr>COMANDOS PARA LA GESTION DE TRANSACCIONES</vt:lpstr>
      <vt:lpstr>EJEMPLO DE TRANSACCIONES</vt:lpstr>
      <vt:lpstr>TALLER SOBRE TRANSACCIONES EN POSTGRES</vt:lpstr>
      <vt:lpstr>PROCEDIMIENTOS ALMACENADOS</vt:lpstr>
      <vt:lpstr>VENTAJAS DE LOS PROCEDIMIENTOS ALMACENADOS</vt:lpstr>
      <vt:lpstr>RAZONES PARA USAR LOS PROCEDIMIENTOS ALMACENADOS</vt:lpstr>
      <vt:lpstr>EJEMPLO DE PROCEDIMIENTO ALMACENADO</vt:lpstr>
      <vt:lpstr>TALLER DE PROCEDIMIENTOS ALMACENADOS</vt:lpstr>
      <vt:lpstr>FUNCIONES ALMACENADAS</vt:lpstr>
      <vt:lpstr>IMPORTANCIA DE LAS FUNCIONES ALMACENADAS</vt:lpstr>
      <vt:lpstr>ESTRUCTURA DE UNA FUNCION ALMACENADA</vt:lpstr>
      <vt:lpstr>EJEMPLO DE UNA FUNCION ALMACENADA</vt:lpstr>
      <vt:lpstr>VENTAJAS DE LAS FUNCIONES ALMACENADAS</vt:lpstr>
      <vt:lpstr>CONSIDERACIONES IMPORTANTES DE LAS FUNCIONES ALMACENADAS</vt:lpstr>
      <vt:lpstr>TALLER SOBRE FUNCIONES ALMACENADAS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SOBRE DISPARADORES (TRIGGERS)</vt:lpstr>
      <vt:lpstr>SECUENCIAS</vt:lpstr>
      <vt:lpstr>IMPORTANCIA DE LAS SECUENCIAS</vt:lpstr>
      <vt:lpstr>ESTRUCTURA DE UNA SECUENCIA</vt:lpstr>
      <vt:lpstr>EJEMPLO DE USO DE UNA SECUENCIA</vt:lpstr>
      <vt:lpstr>VENTAJAS DE USAR SECUENCIAS</vt:lpstr>
      <vt:lpstr>TALLER SOBRE SECUENCIAS</vt:lpstr>
      <vt:lpstr>XML EN BASE DE DATOS RELACIONALES</vt:lpstr>
      <vt:lpstr>FORMAS DE ALMACENAMIENTO XML</vt:lpstr>
      <vt:lpstr>FUNCIONES Y OPERADORES XML EN POSTGRES</vt:lpstr>
      <vt:lpstr>EJEMPLO XML EN POSTGRES</vt:lpstr>
      <vt:lpstr>CONSIDERACIONES IMPORTANTES CON EL XML</vt:lpstr>
      <vt:lpstr>TALLER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JSON EN POSTGRES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222</cp:revision>
  <dcterms:created xsi:type="dcterms:W3CDTF">2019-03-26T16:19:22Z</dcterms:created>
  <dcterms:modified xsi:type="dcterms:W3CDTF">2024-08-12T19:34:11Z</dcterms:modified>
</cp:coreProperties>
</file>