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6"/>
  </p:notesMasterIdLst>
  <p:sldIdLst>
    <p:sldId id="256" r:id="rId2"/>
    <p:sldId id="257" r:id="rId3"/>
    <p:sldId id="426" r:id="rId4"/>
    <p:sldId id="259" r:id="rId5"/>
    <p:sldId id="260" r:id="rId6"/>
    <p:sldId id="264" r:id="rId7"/>
    <p:sldId id="265" r:id="rId8"/>
    <p:sldId id="267" r:id="rId9"/>
    <p:sldId id="268" r:id="rId10"/>
    <p:sldId id="403" r:id="rId11"/>
    <p:sldId id="406" r:id="rId12"/>
    <p:sldId id="409" r:id="rId13"/>
    <p:sldId id="413" r:id="rId14"/>
    <p:sldId id="427" r:id="rId15"/>
    <p:sldId id="579" r:id="rId16"/>
    <p:sldId id="429" r:id="rId17"/>
    <p:sldId id="428" r:id="rId18"/>
    <p:sldId id="430" r:id="rId19"/>
    <p:sldId id="431" r:id="rId20"/>
    <p:sldId id="432" r:id="rId21"/>
    <p:sldId id="433" r:id="rId22"/>
    <p:sldId id="434" r:id="rId23"/>
    <p:sldId id="435" r:id="rId24"/>
    <p:sldId id="436" r:id="rId25"/>
    <p:sldId id="437" r:id="rId26"/>
    <p:sldId id="438" r:id="rId27"/>
    <p:sldId id="439" r:id="rId28"/>
    <p:sldId id="440" r:id="rId29"/>
    <p:sldId id="444" r:id="rId30"/>
    <p:sldId id="445" r:id="rId31"/>
    <p:sldId id="446" r:id="rId32"/>
    <p:sldId id="441" r:id="rId33"/>
    <p:sldId id="442" r:id="rId34"/>
    <p:sldId id="443" r:id="rId35"/>
    <p:sldId id="581" r:id="rId36"/>
    <p:sldId id="447" r:id="rId37"/>
    <p:sldId id="582" r:id="rId38"/>
    <p:sldId id="585" r:id="rId39"/>
    <p:sldId id="583" r:id="rId40"/>
    <p:sldId id="584" r:id="rId41"/>
    <p:sldId id="448" r:id="rId42"/>
    <p:sldId id="449" r:id="rId43"/>
    <p:sldId id="450" r:id="rId44"/>
    <p:sldId id="451" r:id="rId45"/>
    <p:sldId id="452" r:id="rId46"/>
    <p:sldId id="580" r:id="rId47"/>
    <p:sldId id="453" r:id="rId48"/>
    <p:sldId id="454" r:id="rId49"/>
    <p:sldId id="455" r:id="rId50"/>
    <p:sldId id="457" r:id="rId51"/>
    <p:sldId id="458" r:id="rId52"/>
    <p:sldId id="459" r:id="rId53"/>
    <p:sldId id="460" r:id="rId54"/>
    <p:sldId id="456" r:id="rId55"/>
    <p:sldId id="461" r:id="rId56"/>
    <p:sldId id="462" r:id="rId57"/>
    <p:sldId id="463" r:id="rId58"/>
    <p:sldId id="587" r:id="rId59"/>
    <p:sldId id="588" r:id="rId60"/>
    <p:sldId id="589" r:id="rId61"/>
    <p:sldId id="590" r:id="rId62"/>
    <p:sldId id="586" r:id="rId63"/>
    <p:sldId id="464" r:id="rId64"/>
    <p:sldId id="465" r:id="rId65"/>
    <p:sldId id="466" r:id="rId66"/>
    <p:sldId id="468" r:id="rId67"/>
    <p:sldId id="467" r:id="rId68"/>
    <p:sldId id="516" r:id="rId69"/>
    <p:sldId id="517" r:id="rId70"/>
    <p:sldId id="518" r:id="rId71"/>
    <p:sldId id="519" r:id="rId72"/>
    <p:sldId id="520" r:id="rId73"/>
    <p:sldId id="591" r:id="rId74"/>
    <p:sldId id="469" r:id="rId75"/>
    <p:sldId id="470" r:id="rId76"/>
    <p:sldId id="471" r:id="rId77"/>
    <p:sldId id="472" r:id="rId78"/>
    <p:sldId id="473" r:id="rId79"/>
    <p:sldId id="593" r:id="rId80"/>
    <p:sldId id="525" r:id="rId81"/>
    <p:sldId id="526" r:id="rId82"/>
    <p:sldId id="527" r:id="rId83"/>
    <p:sldId id="475" r:id="rId84"/>
    <p:sldId id="476" r:id="rId85"/>
    <p:sldId id="601" r:id="rId86"/>
    <p:sldId id="477" r:id="rId87"/>
    <p:sldId id="602" r:id="rId88"/>
    <p:sldId id="478" r:id="rId89"/>
    <p:sldId id="603" r:id="rId90"/>
    <p:sldId id="479" r:id="rId91"/>
    <p:sldId id="604" r:id="rId92"/>
    <p:sldId id="480" r:id="rId93"/>
    <p:sldId id="594" r:id="rId94"/>
    <p:sldId id="510" r:id="rId95"/>
    <p:sldId id="511" r:id="rId96"/>
    <p:sldId id="512" r:id="rId97"/>
    <p:sldId id="513" r:id="rId98"/>
    <p:sldId id="514" r:id="rId99"/>
    <p:sldId id="515" r:id="rId100"/>
    <p:sldId id="595" r:id="rId101"/>
    <p:sldId id="521" r:id="rId102"/>
    <p:sldId id="522" r:id="rId103"/>
    <p:sldId id="523" r:id="rId104"/>
    <p:sldId id="524" r:id="rId105"/>
    <p:sldId id="596" r:id="rId106"/>
    <p:sldId id="481" r:id="rId107"/>
    <p:sldId id="482" r:id="rId108"/>
    <p:sldId id="483" r:id="rId109"/>
    <p:sldId id="485" r:id="rId110"/>
    <p:sldId id="484" r:id="rId111"/>
    <p:sldId id="487" r:id="rId112"/>
    <p:sldId id="486" r:id="rId113"/>
    <p:sldId id="490" r:id="rId114"/>
    <p:sldId id="488" r:id="rId115"/>
    <p:sldId id="489" r:id="rId116"/>
    <p:sldId id="491" r:id="rId117"/>
    <p:sldId id="599" r:id="rId118"/>
    <p:sldId id="492" r:id="rId119"/>
    <p:sldId id="494" r:id="rId120"/>
    <p:sldId id="493" r:id="rId121"/>
    <p:sldId id="597" r:id="rId122"/>
    <p:sldId id="495" r:id="rId123"/>
    <p:sldId id="496" r:id="rId124"/>
    <p:sldId id="497" r:id="rId125"/>
    <p:sldId id="498" r:id="rId126"/>
    <p:sldId id="499" r:id="rId127"/>
    <p:sldId id="500" r:id="rId128"/>
    <p:sldId id="501" r:id="rId129"/>
    <p:sldId id="502" r:id="rId130"/>
    <p:sldId id="503" r:id="rId131"/>
    <p:sldId id="504" r:id="rId132"/>
    <p:sldId id="505" r:id="rId133"/>
    <p:sldId id="506" r:id="rId134"/>
    <p:sldId id="507" r:id="rId135"/>
    <p:sldId id="508" r:id="rId136"/>
    <p:sldId id="509" r:id="rId137"/>
    <p:sldId id="528" r:id="rId138"/>
    <p:sldId id="529" r:id="rId139"/>
    <p:sldId id="530" r:id="rId140"/>
    <p:sldId id="531" r:id="rId141"/>
    <p:sldId id="600" r:id="rId142"/>
    <p:sldId id="532" r:id="rId143"/>
    <p:sldId id="533" r:id="rId144"/>
    <p:sldId id="534" r:id="rId145"/>
    <p:sldId id="535" r:id="rId146"/>
    <p:sldId id="536" r:id="rId147"/>
    <p:sldId id="537" r:id="rId148"/>
    <p:sldId id="538" r:id="rId149"/>
    <p:sldId id="539" r:id="rId150"/>
    <p:sldId id="540" r:id="rId151"/>
    <p:sldId id="541" r:id="rId152"/>
    <p:sldId id="542" r:id="rId153"/>
    <p:sldId id="543" r:id="rId154"/>
    <p:sldId id="544" r:id="rId155"/>
    <p:sldId id="545" r:id="rId156"/>
    <p:sldId id="546" r:id="rId157"/>
    <p:sldId id="547" r:id="rId158"/>
    <p:sldId id="548" r:id="rId159"/>
    <p:sldId id="330" r:id="rId160"/>
    <p:sldId id="331" r:id="rId161"/>
    <p:sldId id="348" r:id="rId162"/>
    <p:sldId id="332" r:id="rId163"/>
    <p:sldId id="334" r:id="rId164"/>
    <p:sldId id="333" r:id="rId165"/>
    <p:sldId id="549" r:id="rId166"/>
    <p:sldId id="550" r:id="rId167"/>
    <p:sldId id="551" r:id="rId168"/>
    <p:sldId id="553" r:id="rId169"/>
    <p:sldId id="554" r:id="rId170"/>
    <p:sldId id="552" r:id="rId171"/>
    <p:sldId id="555" r:id="rId172"/>
    <p:sldId id="556" r:id="rId173"/>
    <p:sldId id="557" r:id="rId174"/>
    <p:sldId id="558" r:id="rId175"/>
    <p:sldId id="559" r:id="rId176"/>
    <p:sldId id="560" r:id="rId177"/>
    <p:sldId id="561" r:id="rId178"/>
    <p:sldId id="562" r:id="rId179"/>
    <p:sldId id="563" r:id="rId180"/>
    <p:sldId id="564" r:id="rId181"/>
    <p:sldId id="565" r:id="rId182"/>
    <p:sldId id="566" r:id="rId183"/>
    <p:sldId id="567" r:id="rId184"/>
    <p:sldId id="568" r:id="rId185"/>
    <p:sldId id="569" r:id="rId186"/>
    <p:sldId id="570" r:id="rId187"/>
    <p:sldId id="571" r:id="rId188"/>
    <p:sldId id="572" r:id="rId189"/>
    <p:sldId id="573" r:id="rId190"/>
    <p:sldId id="574" r:id="rId191"/>
    <p:sldId id="575" r:id="rId192"/>
    <p:sldId id="576" r:id="rId193"/>
    <p:sldId id="577" r:id="rId194"/>
    <p:sldId id="578" r:id="rId195"/>
  </p:sldIdLst>
  <p:sldSz cx="12192000" cy="6858000"/>
  <p:notesSz cx="6858000" cy="9144000"/>
  <p:embeddedFontLst>
    <p:embeddedFont>
      <p:font typeface="Arial Narrow" panose="020B0606020202030204" pitchFamily="34" charset="0"/>
      <p:regular r:id="rId197"/>
      <p:bold r:id="rId198"/>
      <p:italic r:id="rId199"/>
      <p:boldItalic r:id="rId200"/>
    </p:embeddedFont>
    <p:embeddedFont>
      <p:font typeface="Trebuchet MS" panose="020B0603020202020204" pitchFamily="34" charset="0"/>
      <p:regular r:id="rId201"/>
      <p:bold r:id="rId202"/>
      <p:italic r:id="rId203"/>
      <p:boldItalic r:id="rId2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customschemas.google.com/relationships/presentationmetadata" Target="meta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font" Target="fonts/font3.fntdata"/><Relationship Id="rId203" Type="http://schemas.openxmlformats.org/officeDocument/2006/relationships/font" Target="fonts/font7.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font" Target="fonts/font4.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fntdata"/><Relationship Id="rId201" Type="http://schemas.openxmlformats.org/officeDocument/2006/relationships/font" Target="fonts/font5.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2.fntdata"/><Relationship Id="rId202" Type="http://schemas.openxmlformats.org/officeDocument/2006/relationships/font" Target="fonts/font6.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2532139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243342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8007682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17031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70981780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37036356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218652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23027287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58657530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343616297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67562227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80865109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332856549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180454089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254410578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729193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301378848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248269486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308211000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173113128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194234228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42876351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193327902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223843745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64343254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957546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179233117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32818430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303962120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88958612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126512342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278886862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95089127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163824909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65460458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155694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267685970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371920664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192</a:t>
            </a:fld>
            <a:endParaRPr/>
          </a:p>
        </p:txBody>
      </p:sp>
    </p:spTree>
    <p:extLst>
      <p:ext uri="{BB962C8B-B14F-4D97-AF65-F5344CB8AC3E}">
        <p14:creationId xmlns:p14="http://schemas.microsoft.com/office/powerpoint/2010/main" val="129942896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193</a:t>
            </a:fld>
            <a:endParaRPr/>
          </a:p>
        </p:txBody>
      </p:sp>
    </p:spTree>
    <p:extLst>
      <p:ext uri="{BB962C8B-B14F-4D97-AF65-F5344CB8AC3E}">
        <p14:creationId xmlns:p14="http://schemas.microsoft.com/office/powerpoint/2010/main" val="319110435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194</a:t>
            </a:fld>
            <a:endParaRPr/>
          </a:p>
        </p:txBody>
      </p:sp>
    </p:spTree>
    <p:extLst>
      <p:ext uri="{BB962C8B-B14F-4D97-AF65-F5344CB8AC3E}">
        <p14:creationId xmlns:p14="http://schemas.microsoft.com/office/powerpoint/2010/main" val="369012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910532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19347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424963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6668365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3142943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20566240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9326067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280687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6100095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85021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1.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tendrán modelos de proyectos predefinidos.</a:t>
            </a:r>
          </a:p>
          <a:p>
            <a:pPr marL="800100">
              <a:lnSpc>
                <a:spcPct val="100000"/>
              </a:lnSpc>
            </a:pPr>
            <a:r>
              <a:rPr lang="es-CO" sz="2200" dirty="0">
                <a:latin typeface="Arial Narrow"/>
                <a:ea typeface="Arial Narrow"/>
                <a:cs typeface="Arial Narrow"/>
                <a:sym typeface="Arial Narrow"/>
              </a:rPr>
              <a:t>Se formarán grupos de 3 personas para el proyecto.</a:t>
            </a:r>
          </a:p>
          <a:p>
            <a:pPr marL="800100">
              <a:lnSpc>
                <a:spcPct val="100000"/>
              </a:lnSpc>
            </a:pPr>
            <a:r>
              <a:rPr lang="es-CO" sz="2200" dirty="0">
                <a:latin typeface="Arial Narrow"/>
                <a:ea typeface="Arial Narrow"/>
                <a:cs typeface="Arial Narrow"/>
                <a:sym typeface="Arial Narrow"/>
              </a:rPr>
              <a:t>Se Deberá tener un usuario de </a:t>
            </a:r>
            <a:r>
              <a:rPr lang="es-CO" sz="2200" dirty="0" err="1">
                <a:latin typeface="Arial Narrow"/>
                <a:ea typeface="Arial Narrow"/>
                <a:cs typeface="Arial Narrow"/>
                <a:sym typeface="Arial Narrow"/>
              </a:rPr>
              <a:t>Github</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Se creará un repositorio público con el nombre: “</a:t>
            </a:r>
            <a:r>
              <a:rPr lang="es-CO" sz="2200" dirty="0" err="1">
                <a:latin typeface="Arial Narrow"/>
                <a:ea typeface="Arial Narrow"/>
                <a:cs typeface="Arial Narrow"/>
                <a:sym typeface="Arial Narrow"/>
              </a:rPr>
              <a:t>ProyectoPOO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El lenguaje de programación para este caso es Java.</a:t>
            </a:r>
          </a:p>
          <a:p>
            <a:pPr marL="800100">
              <a:lnSpc>
                <a:spcPct val="100000"/>
              </a:lnSpc>
            </a:pPr>
            <a:r>
              <a:rPr lang="es-CO" sz="2200" dirty="0">
                <a:latin typeface="Arial Narrow"/>
                <a:ea typeface="Arial Narrow"/>
                <a:cs typeface="Arial Narrow"/>
                <a:sym typeface="Arial Narrow"/>
              </a:rPr>
              <a:t>Dentro del proyecto deberá existir una implementación de cada uno de los temas vistos en la materia.</a:t>
            </a:r>
          </a:p>
          <a:p>
            <a:pPr marL="800100">
              <a:lnSpc>
                <a:spcPct val="100000"/>
              </a:lnSpc>
            </a:pPr>
            <a:r>
              <a:rPr lang="es-CO" sz="24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400" dirty="0">
                <a:latin typeface="Arial Narrow"/>
                <a:ea typeface="Arial Narrow"/>
                <a:cs typeface="Arial Narrow"/>
                <a:sym typeface="Arial Narrow"/>
              </a:rPr>
              <a:t>Se debe entregar el código del proyecto totalmente funcional.</a:t>
            </a:r>
          </a:p>
          <a:p>
            <a:pPr marL="800100">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CITASYA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430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Crear clases para representar el usuario (nombre, apellido, edad, identificación, correo), medico (nombre, apellido, registro médico, especialidad), historia clínica (fecha, tipo, enfermedad, observación), medicamentos (nombre, miligramos, cantidad, hora de toma).</a:t>
            </a:r>
          </a:p>
          <a:p>
            <a:pPr marL="742950" indent="-285750">
              <a:lnSpc>
                <a:spcPct val="100000"/>
              </a:lnSpc>
            </a:pPr>
            <a:r>
              <a:rPr lang="es-CO" sz="1800" dirty="0">
                <a:latin typeface="Arial Narrow"/>
                <a:ea typeface="Arial Narrow"/>
                <a:cs typeface="Arial Narrow"/>
                <a:sym typeface="Arial Narrow"/>
              </a:rPr>
              <a:t>El usuario podrá escoger un médico por especialidad, deben existir iconos con imágenes de los médicos. El sistema de acuerdo con la disponibilidad en el día del médico podrá entregar una cita, se atenderá por orden de llegada de la solicitud.</a:t>
            </a:r>
          </a:p>
          <a:p>
            <a:pPr marL="742950" indent="-285750">
              <a:lnSpc>
                <a:spcPct val="100000"/>
              </a:lnSpc>
            </a:pPr>
            <a:r>
              <a:rPr lang="es-CO" sz="1800" dirty="0">
                <a:latin typeface="Arial Narrow"/>
                <a:ea typeface="Arial Narrow"/>
                <a:cs typeface="Arial Narrow"/>
                <a:sym typeface="Arial Narrow"/>
              </a:rPr>
              <a:t>Informe de citas del médico por día y por mes.</a:t>
            </a:r>
          </a:p>
          <a:p>
            <a:pPr marL="742950" indent="-285750">
              <a:lnSpc>
                <a:spcPct val="100000"/>
              </a:lnSpc>
            </a:pPr>
            <a:r>
              <a:rPr lang="es-CO" sz="1800" dirty="0">
                <a:latin typeface="Arial Narrow"/>
                <a:ea typeface="Arial Narrow"/>
                <a:cs typeface="Arial Narrow"/>
                <a:sym typeface="Arial Narrow"/>
              </a:rPr>
              <a:t>Habrá un hilo que en tiempo real me muestre las solicitudes entrantes de citas.</a:t>
            </a:r>
          </a:p>
          <a:p>
            <a:pPr marL="742950" indent="-285750">
              <a:lnSpc>
                <a:spcPct val="100000"/>
              </a:lnSpc>
            </a:pPr>
            <a:r>
              <a:rPr lang="es-CO" sz="1800" dirty="0">
                <a:latin typeface="Arial Narrow"/>
                <a:ea typeface="Arial Narrow"/>
                <a:cs typeface="Arial Narrow"/>
                <a:sym typeface="Arial Narrow"/>
              </a:rPr>
              <a:t>La interfaz gráfica debe llevar calendarios.</a:t>
            </a:r>
          </a:p>
          <a:p>
            <a:pPr marL="742950" indent="-285750">
              <a:lnSpc>
                <a:spcPct val="100000"/>
              </a:lnSpc>
            </a:pPr>
            <a:r>
              <a:rPr lang="es-CO" sz="1800" dirty="0">
                <a:latin typeface="Arial Narrow"/>
                <a:ea typeface="Arial Narrow"/>
                <a:cs typeface="Arial Narrow"/>
                <a:sym typeface="Arial Narrow"/>
              </a:rPr>
              <a:t>Se debe persistir las historias clínicas en archivos </a:t>
            </a:r>
            <a:r>
              <a:rPr lang="es-CO" sz="1800" dirty="0" err="1">
                <a:latin typeface="Arial Narrow"/>
                <a:ea typeface="Arial Narrow"/>
                <a:cs typeface="Arial Narrow"/>
                <a:sym typeface="Arial Narrow"/>
              </a:rPr>
              <a:t>xml</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Se debe persistir los medicamentos en archivos </a:t>
            </a:r>
            <a:r>
              <a:rPr lang="es-CO" sz="1800" dirty="0" err="1">
                <a:latin typeface="Arial Narrow"/>
                <a:ea typeface="Arial Narrow"/>
                <a:cs typeface="Arial Narrow"/>
                <a:sym typeface="Arial Narrow"/>
              </a:rPr>
              <a:t>json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9905718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8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8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8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8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800" dirty="0">
                <a:latin typeface="Arial Narrow"/>
                <a:ea typeface="Arial Narrow"/>
                <a:cs typeface="Arial Narrow"/>
                <a:sym typeface="Arial Narrow"/>
              </a:rPr>
              <a:t>Debe existir una interfaz con imágenes para seleccionar el evento y el asiento dentro del lugar del evento.</a:t>
            </a:r>
          </a:p>
          <a:p>
            <a:pPr marL="742950" indent="-285750">
              <a:lnSpc>
                <a:spcPct val="100000"/>
              </a:lnSpc>
            </a:pPr>
            <a:r>
              <a:rPr lang="es-CO" sz="1800" dirty="0">
                <a:latin typeface="Arial Narrow"/>
                <a:ea typeface="Arial Narrow"/>
                <a:cs typeface="Arial Narrow"/>
                <a:sym typeface="Arial Narrow"/>
              </a:rPr>
              <a:t>Cada entrada debe tener un id único.</a:t>
            </a:r>
          </a:p>
          <a:p>
            <a:pPr marL="742950" indent="-285750">
              <a:lnSpc>
                <a:spcPct val="100000"/>
              </a:lnSpc>
            </a:pPr>
            <a:r>
              <a:rPr lang="es-CO" sz="1800" dirty="0">
                <a:latin typeface="Arial Narrow"/>
                <a:ea typeface="Arial Narrow"/>
                <a:cs typeface="Arial Narrow"/>
                <a:sym typeface="Arial Narrow"/>
              </a:rPr>
              <a:t>Debe existir un hilo que constantemente actualice la información de asientos de los conciertos.</a:t>
            </a:r>
          </a:p>
          <a:p>
            <a:pPr marL="742950" indent="-285750">
              <a:lnSpc>
                <a:spcPct val="100000"/>
              </a:lnSpc>
            </a:pPr>
            <a:r>
              <a:rPr lang="es-CO" sz="1800" dirty="0">
                <a:latin typeface="Arial Narrow"/>
                <a:ea typeface="Arial Narrow"/>
                <a:cs typeface="Arial Narrow"/>
                <a:sym typeface="Arial Narrow"/>
              </a:rPr>
              <a:t>Se debe persistir las entradas vendidas en formato XML</a:t>
            </a:r>
          </a:p>
          <a:p>
            <a:pPr marL="742950" indent="-285750">
              <a:lnSpc>
                <a:spcPct val="100000"/>
              </a:lnSpc>
            </a:pPr>
            <a:r>
              <a:rPr lang="es-CO" sz="1800" dirty="0">
                <a:latin typeface="Arial Narrow"/>
                <a:ea typeface="Arial Narrow"/>
                <a:cs typeface="Arial Narrow"/>
                <a:sym typeface="Arial Narrow"/>
              </a:rPr>
              <a:t>Se debe persistir los eventos en formato JSON</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REDSOCIALYA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329208"/>
            <a:ext cx="9643800" cy="55287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de las clases: usuario (nombre completo, nombre de usuario, contraseña, email, fecha de nacimiento, foto de perfil), publicaciones (fecha, texto, imagen, numero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comentarios, usuario que publico), comentarios (fecha, texto, usuario que comento), imágenes en las publicaciones,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(me gusta, me encanta, me enoja), mensajes privados entre los usuarios.</a:t>
            </a:r>
          </a:p>
          <a:p>
            <a:pPr marL="742950" indent="-285750">
              <a:lnSpc>
                <a:spcPct val="100000"/>
              </a:lnSpc>
            </a:pPr>
            <a:r>
              <a:rPr lang="es-CO" sz="1700" dirty="0">
                <a:latin typeface="Arial Narrow"/>
                <a:ea typeface="Arial Narrow"/>
                <a:cs typeface="Arial Narrow"/>
                <a:sym typeface="Arial Narrow"/>
              </a:rPr>
              <a:t>Autenticación con nombre de usuario y contraseña.</a:t>
            </a:r>
          </a:p>
          <a:p>
            <a:pPr marL="742950" indent="-285750">
              <a:lnSpc>
                <a:spcPct val="100000"/>
              </a:lnSpc>
            </a:pPr>
            <a:r>
              <a:rPr lang="es-CO" sz="1700" dirty="0">
                <a:latin typeface="Arial Narrow"/>
                <a:ea typeface="Arial Narrow"/>
                <a:cs typeface="Arial Narrow"/>
                <a:sym typeface="Arial Narrow"/>
              </a:rPr>
              <a:t>Permitir la creación de usuarios con su respectiva foto de perfil.</a:t>
            </a:r>
          </a:p>
          <a:p>
            <a:pPr marL="742950" indent="-285750">
              <a:lnSpc>
                <a:spcPct val="100000"/>
              </a:lnSpc>
            </a:pPr>
            <a:r>
              <a:rPr lang="es-CO" sz="1700" dirty="0">
                <a:latin typeface="Arial Narrow"/>
                <a:ea typeface="Arial Narrow"/>
                <a:cs typeface="Arial Narrow"/>
                <a:sym typeface="Arial Narrow"/>
              </a:rPr>
              <a:t>Permitir la creación o modificación de las publicaciones de distintos usuarios,</a:t>
            </a:r>
          </a:p>
          <a:p>
            <a:pPr marL="742950" indent="-285750">
              <a:lnSpc>
                <a:spcPct val="100000"/>
              </a:lnSpc>
            </a:pPr>
            <a:r>
              <a:rPr lang="es-CO" sz="1700" dirty="0">
                <a:latin typeface="Arial Narrow"/>
                <a:ea typeface="Arial Narrow"/>
                <a:cs typeface="Arial Narrow"/>
                <a:sym typeface="Arial Narrow"/>
              </a:rPr>
              <a:t>Permitir la creación o modificación de comentarios en las publicaciones.</a:t>
            </a:r>
          </a:p>
          <a:p>
            <a:pPr marL="742950" indent="-285750">
              <a:lnSpc>
                <a:spcPct val="100000"/>
              </a:lnSpc>
            </a:pPr>
            <a:r>
              <a:rPr lang="es-CO" sz="1700" dirty="0">
                <a:latin typeface="Arial Narrow"/>
                <a:ea typeface="Arial Narrow"/>
                <a:cs typeface="Arial Narrow"/>
                <a:sym typeface="Arial Narrow"/>
              </a:rPr>
              <a:t>Permitir los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(con </a:t>
            </a:r>
            <a:r>
              <a:rPr lang="es-CO" sz="1700" dirty="0" err="1">
                <a:latin typeface="Arial Narrow"/>
                <a:ea typeface="Arial Narrow"/>
                <a:cs typeface="Arial Narrow"/>
                <a:sym typeface="Arial Narrow"/>
              </a:rPr>
              <a:t>stickers</a:t>
            </a:r>
            <a:r>
              <a:rPr lang="es-CO" sz="1700" dirty="0">
                <a:latin typeface="Arial Narrow"/>
                <a:ea typeface="Arial Narrow"/>
                <a:cs typeface="Arial Narrow"/>
                <a:sym typeface="Arial Narrow"/>
              </a:rPr>
              <a:t>) en las publicaciones y en los comentarios.</a:t>
            </a:r>
          </a:p>
          <a:p>
            <a:pPr marL="742950" indent="-285750">
              <a:lnSpc>
                <a:spcPct val="100000"/>
              </a:lnSpc>
            </a:pPr>
            <a:r>
              <a:rPr lang="es-CO" sz="1700" dirty="0">
                <a:latin typeface="Arial Narrow"/>
                <a:ea typeface="Arial Narrow"/>
                <a:cs typeface="Arial Narrow"/>
                <a:sym typeface="Arial Narrow"/>
              </a:rPr>
              <a:t>Permitir a un usuario buscar a otro para ver sus publicaciones y los comentarios.</a:t>
            </a:r>
          </a:p>
          <a:p>
            <a:pPr marL="742950" indent="-285750">
              <a:lnSpc>
                <a:spcPct val="100000"/>
              </a:lnSpc>
            </a:pPr>
            <a:r>
              <a:rPr lang="es-CO" sz="1700" dirty="0">
                <a:latin typeface="Arial Narrow"/>
                <a:ea typeface="Arial Narrow"/>
                <a:cs typeface="Arial Narrow"/>
                <a:sym typeface="Arial Narrow"/>
              </a:rPr>
              <a:t>Debe existir un hilo que constantemente actualice la información de las publicaciones y comentarios.</a:t>
            </a:r>
          </a:p>
          <a:p>
            <a:pPr marL="742950" indent="-285750">
              <a:lnSpc>
                <a:spcPct val="100000"/>
              </a:lnSpc>
            </a:pPr>
            <a:r>
              <a:rPr lang="es-CO" sz="1700" dirty="0">
                <a:latin typeface="Arial Narrow"/>
                <a:ea typeface="Arial Narrow"/>
                <a:cs typeface="Arial Narrow"/>
                <a:sym typeface="Arial Narrow"/>
              </a:rPr>
              <a:t>Se debe persistir los usuarios en formato XML.</a:t>
            </a:r>
          </a:p>
          <a:p>
            <a:pPr marL="742950" indent="-285750">
              <a:lnSpc>
                <a:spcPct val="100000"/>
              </a:lnSpc>
            </a:pPr>
            <a:r>
              <a:rPr lang="es-CO" sz="1700" dirty="0">
                <a:latin typeface="Arial Narrow"/>
                <a:ea typeface="Arial Narrow"/>
                <a:cs typeface="Arial Narrow"/>
                <a:sym typeface="Arial Narrow"/>
              </a:rPr>
              <a:t>Se debe persistir las publicaciones con comentarios y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en formato JSON.</a:t>
            </a:r>
          </a:p>
          <a:p>
            <a:pPr marL="742950" indent="-285750">
              <a:lnSpc>
                <a:spcPct val="100000"/>
              </a:lnSpc>
            </a:pPr>
            <a:r>
              <a:rPr lang="es-CO" sz="17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700" dirty="0">
                <a:latin typeface="Arial Narrow"/>
                <a:ea typeface="Arial Narrow"/>
                <a:cs typeface="Arial Narrow"/>
                <a:sym typeface="Arial Narrow"/>
              </a:rPr>
              <a:t>Manejo de excepciones del sistema y personalizadas.</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39979723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Gerente: Sueldo mensual y bono mensual. retención en la fuente, salud y pensión,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Un método en una subclase redefine un método heredado de la superclase.</a:t>
            </a:r>
          </a:p>
          <a:p>
            <a:pPr marL="800100">
              <a:lnSpc>
                <a:spcPct val="100000"/>
              </a:lnSpc>
            </a:pPr>
            <a:r>
              <a:rPr lang="es-CO" sz="2200" dirty="0">
                <a:latin typeface="Arial Narrow"/>
                <a:ea typeface="Arial Narrow"/>
                <a:cs typeface="Arial Narrow"/>
                <a:sym typeface="Arial Narrow"/>
              </a:rPr>
              <a:t>El método que se ejecuta se determina en tiempo de ejecución, según el tipo real del objeto.</a:t>
            </a:r>
          </a:p>
        </p:txBody>
      </p:sp>
      <p:pic>
        <p:nvPicPr>
          <p:cNvPr id="6" name="Imagen 5">
            <a:extLst>
              <a:ext uri="{FF2B5EF4-FFF2-40B4-BE49-F238E27FC236}">
                <a16:creationId xmlns:a16="http://schemas.microsoft.com/office/drawing/2014/main" id="{8CF7595C-DE59-F48C-B89F-8E9DF71DE292}"/>
              </a:ext>
            </a:extLst>
          </p:cNvPr>
          <p:cNvPicPr>
            <a:picLocks noChangeAspect="1"/>
          </p:cNvPicPr>
          <p:nvPr/>
        </p:nvPicPr>
        <p:blipFill>
          <a:blip r:embed="rId3"/>
          <a:stretch>
            <a:fillRect/>
          </a:stretch>
        </p:blipFill>
        <p:spPr>
          <a:xfrm>
            <a:off x="3814763" y="2915424"/>
            <a:ext cx="3893728" cy="3804310"/>
          </a:xfrm>
          <a:prstGeom prst="rect">
            <a:avLst/>
          </a:prstGeom>
        </p:spPr>
      </p:pic>
    </p:spTree>
    <p:extLst>
      <p:ext uri="{BB962C8B-B14F-4D97-AF65-F5344CB8AC3E}">
        <p14:creationId xmlns:p14="http://schemas.microsoft.com/office/powerpoint/2010/main" val="23874244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CONEPTOS DE HILOS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hilo, 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en inglés, es una unidad de ejecución dentro de un programa. Imagina que tienes un programa que realiza varias tareas a la vez, como descargar un archivo mientras procesas datos. Cada una de estas tareas puede ejecutarse en un hilo diferente, permitiendo que el programa sea más eficiente.</a:t>
            </a:r>
          </a:p>
        </p:txBody>
      </p:sp>
    </p:spTree>
    <p:extLst>
      <p:ext uri="{BB962C8B-B14F-4D97-AF65-F5344CB8AC3E}">
        <p14:creationId xmlns:p14="http://schemas.microsoft.com/office/powerpoint/2010/main" val="10128542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Ejecución concurrente: Múltiples hilos pueden ejecutarse al mismo tiempo, compartiendo los recursos del proceso.</a:t>
            </a:r>
          </a:p>
          <a:p>
            <a:pPr marL="800100">
              <a:lnSpc>
                <a:spcPct val="100000"/>
              </a:lnSpc>
            </a:pPr>
            <a:r>
              <a:rPr lang="es-CO" sz="2200" dirty="0">
                <a:latin typeface="Arial Narrow"/>
                <a:ea typeface="Arial Narrow"/>
                <a:cs typeface="Arial Narrow"/>
                <a:sym typeface="Arial Narrow"/>
              </a:rPr>
              <a:t>Ligero: Los hilos son más ligeros que los procesos, lo que significa que crear y gestionar hilos es menos costoso en términos de recursos.</a:t>
            </a:r>
          </a:p>
          <a:p>
            <a:pPr marL="800100">
              <a:lnSpc>
                <a:spcPct val="100000"/>
              </a:lnSpc>
            </a:pPr>
            <a:r>
              <a:rPr lang="es-CO" sz="2200" dirty="0">
                <a:latin typeface="Arial Narrow"/>
                <a:ea typeface="Arial Narrow"/>
                <a:cs typeface="Arial Narrow"/>
                <a:sym typeface="Arial Narrow"/>
              </a:rPr>
              <a:t>Comparte recursos: Todos los hilos de un mismo proceso comparten el mismo espacio de memoria.</a:t>
            </a:r>
          </a:p>
        </p:txBody>
      </p:sp>
    </p:spTree>
    <p:extLst>
      <p:ext uri="{BB962C8B-B14F-4D97-AF65-F5344CB8AC3E}">
        <p14:creationId xmlns:p14="http://schemas.microsoft.com/office/powerpoint/2010/main" val="41022891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 rendimiento: Permite aprovechar al máximo los recursos del procesador, especialmente en sistemas multiprocesador.</a:t>
            </a:r>
          </a:p>
          <a:p>
            <a:pPr marL="800100">
              <a:lnSpc>
                <a:spcPct val="100000"/>
              </a:lnSpc>
            </a:pPr>
            <a:r>
              <a:rPr lang="es-CO" sz="2200" dirty="0">
                <a:latin typeface="Arial Narrow"/>
                <a:ea typeface="Arial Narrow"/>
                <a:cs typeface="Arial Narrow"/>
                <a:sym typeface="Arial Narrow"/>
              </a:rPr>
              <a:t>Mayor capacidad de respuesta: Evita que una tarea bloquee la ejecución de otras tareas.</a:t>
            </a:r>
          </a:p>
          <a:p>
            <a:pPr marL="800100">
              <a:lnSpc>
                <a:spcPct val="100000"/>
              </a:lnSpc>
            </a:pPr>
            <a:r>
              <a:rPr lang="es-CO" sz="2200" dirty="0">
                <a:latin typeface="Arial Narrow"/>
                <a:ea typeface="Arial Narrow"/>
                <a:cs typeface="Arial Narrow"/>
                <a:sym typeface="Arial Narrow"/>
              </a:rPr>
              <a:t>Simulación de procesos concurrentes: Permite modelar sistemas reales donde ocurren múltiples eventos simultáneamente.</a:t>
            </a:r>
          </a:p>
        </p:txBody>
      </p:sp>
    </p:spTree>
    <p:extLst>
      <p:ext uri="{BB962C8B-B14F-4D97-AF65-F5344CB8AC3E}">
        <p14:creationId xmlns:p14="http://schemas.microsoft.com/office/powerpoint/2010/main" val="28954257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52902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nueva clase que hereda de la clase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sobrescribe el método run(), que contiene el código que se ejecutará en el hilo.</a:t>
            </a:r>
          </a:p>
        </p:txBody>
      </p:sp>
      <p:pic>
        <p:nvPicPr>
          <p:cNvPr id="5" name="Imagen 4">
            <a:extLst>
              <a:ext uri="{FF2B5EF4-FFF2-40B4-BE49-F238E27FC236}">
                <a16:creationId xmlns:a16="http://schemas.microsoft.com/office/drawing/2014/main" id="{CC9BE4EE-592A-126B-1FE7-244BC25194BE}"/>
              </a:ext>
            </a:extLst>
          </p:cNvPr>
          <p:cNvPicPr>
            <a:picLocks noChangeAspect="1"/>
          </p:cNvPicPr>
          <p:nvPr/>
        </p:nvPicPr>
        <p:blipFill>
          <a:blip r:embed="rId3"/>
          <a:stretch>
            <a:fillRect/>
          </a:stretch>
        </p:blipFill>
        <p:spPr>
          <a:xfrm>
            <a:off x="2106543" y="3049649"/>
            <a:ext cx="7266029" cy="2181225"/>
          </a:xfrm>
          <a:prstGeom prst="rect">
            <a:avLst/>
          </a:prstGeom>
        </p:spPr>
      </p:pic>
    </p:spTree>
    <p:extLst>
      <p:ext uri="{BB962C8B-B14F-4D97-AF65-F5344CB8AC3E}">
        <p14:creationId xmlns:p14="http://schemas.microsoft.com/office/powerpoint/2010/main" val="909667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A0B87EA-CB15-58CD-9EC5-6C23A1952A35}"/>
              </a:ext>
            </a:extLst>
          </p:cNvPr>
          <p:cNvPicPr>
            <a:picLocks noChangeAspect="1"/>
          </p:cNvPicPr>
          <p:nvPr/>
        </p:nvPicPr>
        <p:blipFill>
          <a:blip r:embed="rId3"/>
          <a:stretch>
            <a:fillRect/>
          </a:stretch>
        </p:blipFill>
        <p:spPr>
          <a:xfrm>
            <a:off x="3915404" y="1525248"/>
            <a:ext cx="3949692" cy="5303872"/>
          </a:xfrm>
          <a:prstGeom prst="rect">
            <a:avLst/>
          </a:prstGeom>
        </p:spPr>
      </p:pic>
    </p:spTree>
    <p:extLst>
      <p:ext uri="{BB962C8B-B14F-4D97-AF65-F5344CB8AC3E}">
        <p14:creationId xmlns:p14="http://schemas.microsoft.com/office/powerpoint/2010/main" val="19720427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LA INTERFAZ RUNNABLE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01080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clase que implementa la interfaz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implementa el método run(), que contiene el código que se ejecutará en el hilo.</a:t>
            </a:r>
          </a:p>
          <a:p>
            <a:pPr marL="800100">
              <a:lnSpc>
                <a:spcPct val="100000"/>
              </a:lnSpc>
            </a:pPr>
            <a:r>
              <a:rPr lang="es-CO" sz="2200" dirty="0">
                <a:latin typeface="Arial Narrow"/>
                <a:ea typeface="Arial Narrow"/>
                <a:cs typeface="Arial Narrow"/>
                <a:sym typeface="Arial Narrow"/>
              </a:rPr>
              <a:t>Se crea un objeto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pasando una instancia de la clase que implementa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39AFBDE4-D75C-59DB-0028-745AD148BD7B}"/>
              </a:ext>
            </a:extLst>
          </p:cNvPr>
          <p:cNvPicPr>
            <a:picLocks noChangeAspect="1"/>
          </p:cNvPicPr>
          <p:nvPr/>
        </p:nvPicPr>
        <p:blipFill>
          <a:blip r:embed="rId3"/>
          <a:stretch>
            <a:fillRect/>
          </a:stretch>
        </p:blipFill>
        <p:spPr>
          <a:xfrm>
            <a:off x="2322853" y="3637935"/>
            <a:ext cx="6055804" cy="2536723"/>
          </a:xfrm>
          <a:prstGeom prst="rect">
            <a:avLst/>
          </a:prstGeom>
        </p:spPr>
      </p:pic>
    </p:spTree>
    <p:extLst>
      <p:ext uri="{BB962C8B-B14F-4D97-AF65-F5344CB8AC3E}">
        <p14:creationId xmlns:p14="http://schemas.microsoft.com/office/powerpoint/2010/main" val="15234201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148A2A69-8FAD-9746-92D1-CCF2B0633B04}"/>
              </a:ext>
            </a:extLst>
          </p:cNvPr>
          <p:cNvSpPr txBox="1">
            <a:spLocks/>
          </p:cNvSpPr>
          <p:nvPr/>
        </p:nvSpPr>
        <p:spPr>
          <a:xfrm>
            <a:off x="632450" y="1494473"/>
            <a:ext cx="9643800" cy="2340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En la programación, los errores son inevitables. Pueden ocurrir por diversas razones, como entradas de usuario incorrectas, problemas de red, falta de recursos, etc. Un buen manejo de errores permite que tu aplicación se recupere de estas situaciones de manera elegante, evitando bloqueos y proporcionando información útil al usuario.</a:t>
            </a:r>
          </a:p>
        </p:txBody>
      </p:sp>
    </p:spTree>
    <p:extLst>
      <p:ext uri="{BB962C8B-B14F-4D97-AF65-F5344CB8AC3E}">
        <p14:creationId xmlns:p14="http://schemas.microsoft.com/office/powerpoint/2010/main" val="6225866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104;p2">
            <a:extLst>
              <a:ext uri="{FF2B5EF4-FFF2-40B4-BE49-F238E27FC236}">
                <a16:creationId xmlns:a16="http://schemas.microsoft.com/office/drawing/2014/main" id="{681120CA-37FA-239E-9B06-9CA3A3B25ECC}"/>
              </a:ext>
            </a:extLst>
          </p:cNvPr>
          <p:cNvSpPr txBox="1">
            <a:spLocks/>
          </p:cNvSpPr>
          <p:nvPr/>
        </p:nvSpPr>
        <p:spPr>
          <a:xfrm>
            <a:off x="715985" y="1623798"/>
            <a:ext cx="9643800" cy="37951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0100">
              <a:lnSpc>
                <a:spcPct val="100000"/>
              </a:lnSpc>
            </a:pPr>
            <a:r>
              <a:rPr lang="es-CO" sz="2200" dirty="0">
                <a:latin typeface="Arial Narrow"/>
                <a:ea typeface="Arial Narrow"/>
                <a:cs typeface="Arial Narrow"/>
                <a:sym typeface="Arial Narrow"/>
              </a:rPr>
              <a:t>try: Este bloque encierra el código que podría generar una excepción. Si ocurre una excepción dentro de este bloque, la ejecución salta al primer bloque catch que pueda manejarla.</a:t>
            </a:r>
          </a:p>
          <a:p>
            <a:pPr marL="800100">
              <a:lnSpc>
                <a:spcPct val="100000"/>
              </a:lnSpc>
            </a:pPr>
            <a:r>
              <a:rPr lang="es-CO" sz="2200" dirty="0">
                <a:latin typeface="Arial Narrow"/>
                <a:ea typeface="Arial Narrow"/>
                <a:cs typeface="Arial Narrow"/>
                <a:sym typeface="Arial Narrow"/>
              </a:rPr>
              <a:t>catch: Este bloque captura una excepción específica y ejecuta un código para manejarla. Puedes tener múltiples bloques catch para diferentes tipos de excepciones.</a:t>
            </a:r>
          </a:p>
          <a:p>
            <a:pPr marL="800100">
              <a:lnSpc>
                <a:spcPct val="100000"/>
              </a:lnSpc>
            </a:pP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Este bloque se ejecuta siempre, independientemente de si se produjo una excepción o no. Es útil para liberar recursos, como cerrar archivos o conexiones a bases de datos.</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96329039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57709E6-65A1-9A1F-1C89-2D1FE918BEEA}"/>
              </a:ext>
            </a:extLst>
          </p:cNvPr>
          <p:cNvPicPr>
            <a:picLocks noChangeAspect="1"/>
          </p:cNvPicPr>
          <p:nvPr/>
        </p:nvPicPr>
        <p:blipFill>
          <a:blip r:embed="rId3"/>
          <a:stretch>
            <a:fillRect/>
          </a:stretch>
        </p:blipFill>
        <p:spPr>
          <a:xfrm>
            <a:off x="1181714" y="1977666"/>
            <a:ext cx="9258300" cy="4200525"/>
          </a:xfrm>
          <a:prstGeom prst="rect">
            <a:avLst/>
          </a:prstGeom>
        </p:spPr>
      </p:pic>
    </p:spTree>
    <p:extLst>
      <p:ext uri="{BB962C8B-B14F-4D97-AF65-F5344CB8AC3E}">
        <p14:creationId xmlns:p14="http://schemas.microsoft.com/office/powerpoint/2010/main" val="208303804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64534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Manejo de errores: Permite controlar errores de manera elegante y evitar que la aplicación se detenga abruptamente.</a:t>
            </a:r>
          </a:p>
          <a:p>
            <a:pPr marL="800100">
              <a:lnSpc>
                <a:spcPct val="100000"/>
              </a:lnSpc>
            </a:pPr>
            <a:r>
              <a:rPr lang="es-CO" sz="2200" dirty="0">
                <a:latin typeface="Arial Narrow"/>
                <a:ea typeface="Arial Narrow"/>
                <a:cs typeface="Arial Narrow"/>
                <a:sym typeface="Arial Narrow"/>
              </a:rPr>
              <a:t>Mejora de la robustez: Hace que tu código sea más resistente a errores y a condiciones inesperadas.</a:t>
            </a:r>
          </a:p>
          <a:p>
            <a:pPr marL="800100">
              <a:lnSpc>
                <a:spcPct val="100000"/>
              </a:lnSpc>
            </a:pPr>
            <a:r>
              <a:rPr lang="es-CO" sz="2200" dirty="0">
                <a:latin typeface="Arial Narrow"/>
                <a:ea typeface="Arial Narrow"/>
                <a:cs typeface="Arial Narrow"/>
                <a:sym typeface="Arial Narrow"/>
              </a:rPr>
              <a:t>Liberación de recursos: El bloque </a:t>
            </a: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garantiza que los recursos se liberen correctamente, incluso si ocurre una excepción.</a:t>
            </a:r>
          </a:p>
          <a:p>
            <a:pPr marL="800100">
              <a:lnSpc>
                <a:spcPct val="100000"/>
              </a:lnSpc>
            </a:pPr>
            <a:r>
              <a:rPr lang="es-CO" sz="2200" dirty="0">
                <a:latin typeface="Arial Narrow"/>
                <a:ea typeface="Arial Narrow"/>
                <a:cs typeface="Arial Narrow"/>
                <a:sym typeface="Arial Narrow"/>
              </a:rPr>
              <a:t>Mejor experiencia de usuario: Puedes proporcionar mensajes de error personalizados y útiles al usuario.</a:t>
            </a:r>
          </a:p>
        </p:txBody>
      </p:sp>
    </p:spTree>
    <p:extLst>
      <p:ext uri="{BB962C8B-B14F-4D97-AF65-F5344CB8AC3E}">
        <p14:creationId xmlns:p14="http://schemas.microsoft.com/office/powerpoint/2010/main" val="36893568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 DE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err="1">
                <a:latin typeface="Arial Narrow"/>
                <a:ea typeface="Arial Narrow"/>
                <a:cs typeface="Arial Narrow"/>
                <a:sym typeface="Arial Narrow"/>
              </a:rPr>
              <a:t>FileNotFoundException</a:t>
            </a:r>
            <a:r>
              <a:rPr lang="es-CO" sz="1600" dirty="0">
                <a:latin typeface="Arial Narrow"/>
                <a:ea typeface="Arial Narrow"/>
                <a:cs typeface="Arial Narrow"/>
                <a:sym typeface="Arial Narrow"/>
              </a:rPr>
              <a:t>: Se lanza cuando se intenta acceder a un archivo que no existe.</a:t>
            </a:r>
          </a:p>
          <a:p>
            <a:pPr marL="742950" indent="-285750">
              <a:lnSpc>
                <a:spcPct val="100000"/>
              </a:lnSpc>
            </a:pPr>
            <a:r>
              <a:rPr lang="es-CO" sz="1600" dirty="0" err="1">
                <a:latin typeface="Arial Narrow"/>
                <a:ea typeface="Arial Narrow"/>
                <a:cs typeface="Arial Narrow"/>
                <a:sym typeface="Arial Narrow"/>
              </a:rPr>
              <a:t>IOException</a:t>
            </a:r>
            <a:r>
              <a:rPr lang="es-CO" sz="1600" dirty="0">
                <a:latin typeface="Arial Narrow"/>
                <a:ea typeface="Arial Narrow"/>
                <a:cs typeface="Arial Narrow"/>
                <a:sym typeface="Arial Narrow"/>
              </a:rPr>
              <a:t>: Excepción general para errores de E/S.</a:t>
            </a:r>
          </a:p>
          <a:p>
            <a:pPr marL="742950" indent="-285750">
              <a:lnSpc>
                <a:spcPct val="100000"/>
              </a:lnSpc>
            </a:pPr>
            <a:r>
              <a:rPr lang="es-CO" sz="1600" dirty="0" err="1">
                <a:latin typeface="Arial Narrow"/>
                <a:ea typeface="Arial Narrow"/>
                <a:cs typeface="Arial Narrow"/>
                <a:sym typeface="Arial Narrow"/>
              </a:rPr>
              <a:t>EOFException</a:t>
            </a:r>
            <a:r>
              <a:rPr lang="es-CO" sz="1600" dirty="0">
                <a:latin typeface="Arial Narrow"/>
                <a:ea typeface="Arial Narrow"/>
                <a:cs typeface="Arial Narrow"/>
                <a:sym typeface="Arial Narrow"/>
              </a:rPr>
              <a:t>: Indica que se ha llegado al final de un archivo o flujo.</a:t>
            </a:r>
          </a:p>
          <a:p>
            <a:pPr marL="742950" indent="-285750">
              <a:lnSpc>
                <a:spcPct val="100000"/>
              </a:lnSpc>
            </a:pPr>
            <a:r>
              <a:rPr lang="es-CO" sz="1600" dirty="0" err="1">
                <a:latin typeface="Arial Narrow"/>
                <a:ea typeface="Arial Narrow"/>
                <a:cs typeface="Arial Narrow"/>
                <a:sym typeface="Arial Narrow"/>
              </a:rPr>
              <a:t>ArrayIndexOutOfBoundsException</a:t>
            </a:r>
            <a:r>
              <a:rPr lang="es-CO" sz="1600" dirty="0">
                <a:latin typeface="Arial Narrow"/>
                <a:ea typeface="Arial Narrow"/>
                <a:cs typeface="Arial Narrow"/>
                <a:sym typeface="Arial Narrow"/>
              </a:rPr>
              <a:t>: Se lanza cuando se intenta acceder a un índice de un arreglo que está fuera de los límites permitidos.</a:t>
            </a:r>
          </a:p>
          <a:p>
            <a:pPr marL="742950" indent="-285750">
              <a:lnSpc>
                <a:spcPct val="100000"/>
              </a:lnSpc>
            </a:pPr>
            <a:r>
              <a:rPr lang="es-CO" sz="1600" dirty="0" err="1">
                <a:latin typeface="Arial Narrow"/>
                <a:ea typeface="Arial Narrow"/>
                <a:cs typeface="Arial Narrow"/>
                <a:sym typeface="Arial Narrow"/>
              </a:rPr>
              <a:t>NullPointerException</a:t>
            </a:r>
            <a:r>
              <a:rPr lang="es-CO" sz="1600" dirty="0">
                <a:latin typeface="Arial Narrow"/>
                <a:ea typeface="Arial Narrow"/>
                <a:cs typeface="Arial Narrow"/>
                <a:sym typeface="Arial Narrow"/>
              </a:rPr>
              <a:t>: Se lanza cuando se intenta utilizar un objeto que es nulo.</a:t>
            </a:r>
          </a:p>
          <a:p>
            <a:pPr marL="742950" indent="-285750">
              <a:lnSpc>
                <a:spcPct val="100000"/>
              </a:lnSpc>
            </a:pPr>
            <a:r>
              <a:rPr lang="es-CO" sz="1600" dirty="0" err="1">
                <a:latin typeface="Arial Narrow"/>
                <a:ea typeface="Arial Narrow"/>
                <a:cs typeface="Arial Narrow"/>
                <a:sym typeface="Arial Narrow"/>
              </a:rPr>
              <a:t>ArithmeticException</a:t>
            </a:r>
            <a:r>
              <a:rPr lang="es-CO" sz="1600" dirty="0">
                <a:latin typeface="Arial Narrow"/>
                <a:ea typeface="Arial Narrow"/>
                <a:cs typeface="Arial Narrow"/>
                <a:sym typeface="Arial Narrow"/>
              </a:rPr>
              <a:t>: Excepción general para errores aritméticos, como dividir por cero.</a:t>
            </a:r>
          </a:p>
          <a:p>
            <a:pPr marL="742950" indent="-285750">
              <a:lnSpc>
                <a:spcPct val="100000"/>
              </a:lnSpc>
            </a:pPr>
            <a:r>
              <a:rPr lang="es-CO" sz="1600" dirty="0" err="1">
                <a:latin typeface="Arial Narrow"/>
                <a:ea typeface="Arial Narrow"/>
                <a:cs typeface="Arial Narrow"/>
                <a:sym typeface="Arial Narrow"/>
              </a:rPr>
              <a:t>NumberFormatException</a:t>
            </a:r>
            <a:r>
              <a:rPr lang="es-CO" sz="1600" dirty="0">
                <a:latin typeface="Arial Narrow"/>
                <a:ea typeface="Arial Narrow"/>
                <a:cs typeface="Arial Narrow"/>
                <a:sym typeface="Arial Narrow"/>
              </a:rPr>
              <a:t>: Se lanza cuando se intenta convertir una cadena a un número y la cadena no representa un número válido.</a:t>
            </a:r>
          </a:p>
          <a:p>
            <a:pPr marL="742950" indent="-285750">
              <a:lnSpc>
                <a:spcPct val="100000"/>
              </a:lnSpc>
            </a:pPr>
            <a:r>
              <a:rPr lang="es-CO" sz="1600" dirty="0" err="1">
                <a:latin typeface="Arial Narrow"/>
                <a:ea typeface="Arial Narrow"/>
                <a:cs typeface="Arial Narrow"/>
                <a:sym typeface="Arial Narrow"/>
              </a:rPr>
              <a:t>ClassCastException</a:t>
            </a:r>
            <a:r>
              <a:rPr lang="es-CO" sz="1600" dirty="0">
                <a:latin typeface="Arial Narrow"/>
                <a:ea typeface="Arial Narrow"/>
                <a:cs typeface="Arial Narrow"/>
                <a:sym typeface="Arial Narrow"/>
              </a:rPr>
              <a:t>: Se lanza cuando se intenta realizar una conversión de tipo incompatible.</a:t>
            </a:r>
          </a:p>
          <a:p>
            <a:pPr marL="742950" indent="-285750">
              <a:lnSpc>
                <a:spcPct val="100000"/>
              </a:lnSpc>
            </a:pPr>
            <a:r>
              <a:rPr lang="es-CO" sz="1600" dirty="0">
                <a:latin typeface="Arial Narrow"/>
                <a:ea typeface="Arial Narrow"/>
                <a:cs typeface="Arial Narrow"/>
                <a:sym typeface="Arial Narrow"/>
              </a:rPr>
              <a:t>Excepciones de </a:t>
            </a:r>
            <a:r>
              <a:rPr lang="es-CO" sz="1600" dirty="0" err="1">
                <a:latin typeface="Arial Narrow"/>
                <a:ea typeface="Arial Narrow"/>
                <a:cs typeface="Arial Narrow"/>
                <a:sym typeface="Arial Narrow"/>
              </a:rPr>
              <a:t>ConcurrenciaInterruptedException</a:t>
            </a:r>
            <a:r>
              <a:rPr lang="es-CO" sz="1600" dirty="0">
                <a:latin typeface="Arial Narrow"/>
                <a:ea typeface="Arial Narrow"/>
                <a:cs typeface="Arial Narrow"/>
                <a:sym typeface="Arial Narrow"/>
              </a:rPr>
              <a:t>: Se lanza cuando un hilo en espera es interrumpido.</a:t>
            </a:r>
          </a:p>
          <a:p>
            <a:pPr marL="742950" indent="-285750">
              <a:lnSpc>
                <a:spcPct val="100000"/>
              </a:lnSpc>
            </a:pPr>
            <a:r>
              <a:rPr lang="es-CO" sz="1600" dirty="0" err="1">
                <a:latin typeface="Arial Narrow"/>
                <a:ea typeface="Arial Narrow"/>
                <a:cs typeface="Arial Narrow"/>
                <a:sym typeface="Arial Narrow"/>
              </a:rPr>
              <a:t>ConcurrentModificationException</a:t>
            </a:r>
            <a:r>
              <a:rPr lang="es-CO" sz="1600" dirty="0">
                <a:latin typeface="Arial Narrow"/>
                <a:ea typeface="Arial Narrow"/>
                <a:cs typeface="Arial Narrow"/>
                <a:sym typeface="Arial Narrow"/>
              </a:rPr>
              <a:t>: Se lanza cuando se modifica una colección mientras se está iterando sobre ella.</a:t>
            </a:r>
          </a:p>
          <a:p>
            <a:pPr marL="742950" indent="-285750">
              <a:lnSpc>
                <a:spcPct val="100000"/>
              </a:lnSpc>
            </a:pPr>
            <a:r>
              <a:rPr lang="es-CO" sz="1600" dirty="0">
                <a:latin typeface="Arial Narrow"/>
                <a:ea typeface="Arial Narrow"/>
                <a:cs typeface="Arial Narrow"/>
                <a:sym typeface="Arial Narrow"/>
              </a:rPr>
              <a:t>Excepciones de Base de Datos (</a:t>
            </a: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a:t>
            </a:r>
          </a:p>
          <a:p>
            <a:pPr marL="742950" indent="-285750">
              <a:lnSpc>
                <a:spcPct val="100000"/>
              </a:lnSpc>
            </a:pP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 Excepción general para errores relacionados con bases de datos.</a:t>
            </a:r>
          </a:p>
          <a:p>
            <a:pPr marL="742950" indent="-285750">
              <a:lnSpc>
                <a:spcPct val="100000"/>
              </a:lnSpc>
            </a:pPr>
            <a:r>
              <a:rPr lang="es-CO" sz="1600" dirty="0" err="1">
                <a:latin typeface="Arial Narrow"/>
                <a:ea typeface="Arial Narrow"/>
                <a:cs typeface="Arial Narrow"/>
                <a:sym typeface="Arial Narrow"/>
              </a:rPr>
              <a:t>IllegalArgumentException</a:t>
            </a:r>
            <a:r>
              <a:rPr lang="es-CO" sz="1600" dirty="0">
                <a:latin typeface="Arial Narrow"/>
                <a:ea typeface="Arial Narrow"/>
                <a:cs typeface="Arial Narrow"/>
                <a:sym typeface="Arial Narrow"/>
              </a:rPr>
              <a:t>: Se lanza cuando se pasa un argumento inválido a un método.</a:t>
            </a:r>
          </a:p>
        </p:txBody>
      </p:sp>
    </p:spTree>
    <p:extLst>
      <p:ext uri="{BB962C8B-B14F-4D97-AF65-F5344CB8AC3E}">
        <p14:creationId xmlns:p14="http://schemas.microsoft.com/office/powerpoint/2010/main" val="128043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MULTICATCH</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63AF922A-A8AA-5F48-E822-F7EBC0F0BC88}"/>
              </a:ext>
            </a:extLst>
          </p:cNvPr>
          <p:cNvPicPr>
            <a:picLocks noChangeAspect="1"/>
          </p:cNvPicPr>
          <p:nvPr/>
        </p:nvPicPr>
        <p:blipFill>
          <a:blip r:embed="rId3"/>
          <a:stretch>
            <a:fillRect/>
          </a:stretch>
        </p:blipFill>
        <p:spPr>
          <a:xfrm>
            <a:off x="735650" y="2118237"/>
            <a:ext cx="9682606" cy="2335776"/>
          </a:xfrm>
          <a:prstGeom prst="rect">
            <a:avLst/>
          </a:prstGeom>
        </p:spPr>
      </p:pic>
    </p:spTree>
    <p:extLst>
      <p:ext uri="{BB962C8B-B14F-4D97-AF65-F5344CB8AC3E}">
        <p14:creationId xmlns:p14="http://schemas.microsoft.com/office/powerpoint/2010/main" val="52671955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PERSONALIZADAS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440339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Las excepciones personalizadas en Java te permiten definir tus propios tipos de errores que son específicos para tu aplicación. Esto ofrece varias ventajas:</a:t>
            </a:r>
          </a:p>
          <a:p>
            <a:pPr marL="742950" indent="-285750">
              <a:lnSpc>
                <a:spcPct val="100000"/>
              </a:lnSpc>
            </a:pPr>
            <a:r>
              <a:rPr lang="es-CO" sz="2200" dirty="0">
                <a:latin typeface="Arial Narrow"/>
                <a:ea typeface="Arial Narrow"/>
                <a:cs typeface="Arial Narrow"/>
                <a:sym typeface="Arial Narrow"/>
              </a:rPr>
              <a:t>Mayor claridad: Puedes crear excepciones que reflejen con precisión las condiciones de error que pueden ocurrir en tu código.</a:t>
            </a:r>
          </a:p>
          <a:p>
            <a:pPr marL="742950" indent="-285750">
              <a:lnSpc>
                <a:spcPct val="100000"/>
              </a:lnSpc>
            </a:pPr>
            <a:r>
              <a:rPr lang="es-CO" sz="2200" dirty="0">
                <a:latin typeface="Arial Narrow"/>
                <a:ea typeface="Arial Narrow"/>
                <a:cs typeface="Arial Narrow"/>
                <a:sym typeface="Arial Narrow"/>
              </a:rPr>
              <a:t>Mejor manejo de errores: Puedes proporcionar mensajes de error más informativos y específicos para cada tipo de excepción.</a:t>
            </a:r>
          </a:p>
          <a:p>
            <a:pPr marL="742950" indent="-285750">
              <a:lnSpc>
                <a:spcPct val="100000"/>
              </a:lnSpc>
            </a:pPr>
            <a:r>
              <a:rPr lang="es-CO" sz="2200" dirty="0">
                <a:latin typeface="Arial Narrow"/>
                <a:ea typeface="Arial Narrow"/>
                <a:cs typeface="Arial Narrow"/>
                <a:sym typeface="Arial Narrow"/>
              </a:rPr>
              <a:t>Modularidad: Puedes encapsular la lógica de manejo de errores en clases separadas, mejorando la modularidad de tu código.</a:t>
            </a:r>
          </a:p>
        </p:txBody>
      </p:sp>
    </p:spTree>
    <p:extLst>
      <p:ext uri="{BB962C8B-B14F-4D97-AF65-F5344CB8AC3E}">
        <p14:creationId xmlns:p14="http://schemas.microsoft.com/office/powerpoint/2010/main" val="209050482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EXCEPCION PERSONALIZADA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21026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este ejemplo, hemos creado una excepción personalizada llamada </a:t>
            </a:r>
            <a:r>
              <a:rPr lang="es-CO" sz="2200" dirty="0" err="1">
                <a:latin typeface="Arial Narrow"/>
                <a:ea typeface="Arial Narrow"/>
                <a:cs typeface="Arial Narrow"/>
                <a:sym typeface="Arial Narrow"/>
              </a:rPr>
              <a:t>MiExcepcionPersonalizada</a:t>
            </a:r>
            <a:r>
              <a:rPr lang="es-CO" sz="2200" dirty="0">
                <a:latin typeface="Arial Narrow"/>
                <a:ea typeface="Arial Narrow"/>
                <a:cs typeface="Arial Narrow"/>
                <a:sym typeface="Arial Narrow"/>
              </a:rPr>
              <a:t> que hereda de la clase </a:t>
            </a:r>
            <a:r>
              <a:rPr lang="es-CO" sz="2200" dirty="0" err="1">
                <a:latin typeface="Arial Narrow"/>
                <a:ea typeface="Arial Narrow"/>
                <a:cs typeface="Arial Narrow"/>
                <a:sym typeface="Arial Narrow"/>
              </a:rPr>
              <a:t>Exception</a:t>
            </a:r>
            <a:r>
              <a:rPr lang="es-CO" sz="2200" dirty="0">
                <a:latin typeface="Arial Narrow"/>
                <a:ea typeface="Arial Narrow"/>
                <a:cs typeface="Arial Narrow"/>
                <a:sym typeface="Arial Narrow"/>
              </a:rPr>
              <a:t>. El constructor de esta excepción toma un mensaje de error como parámetro, que se pasa al constructor de la clase base.</a:t>
            </a:r>
          </a:p>
        </p:txBody>
      </p:sp>
      <p:pic>
        <p:nvPicPr>
          <p:cNvPr id="5" name="Imagen 4">
            <a:extLst>
              <a:ext uri="{FF2B5EF4-FFF2-40B4-BE49-F238E27FC236}">
                <a16:creationId xmlns:a16="http://schemas.microsoft.com/office/drawing/2014/main" id="{DF41DB26-4532-2AC9-DB5C-7ED48C3792DE}"/>
              </a:ext>
            </a:extLst>
          </p:cNvPr>
          <p:cNvPicPr>
            <a:picLocks noChangeAspect="1"/>
          </p:cNvPicPr>
          <p:nvPr/>
        </p:nvPicPr>
        <p:blipFill>
          <a:blip r:embed="rId3"/>
          <a:stretch>
            <a:fillRect/>
          </a:stretch>
        </p:blipFill>
        <p:spPr>
          <a:xfrm>
            <a:off x="1502030" y="3736258"/>
            <a:ext cx="8053682" cy="1887794"/>
          </a:xfrm>
          <a:prstGeom prst="rect">
            <a:avLst/>
          </a:prstGeom>
        </p:spPr>
      </p:pic>
    </p:spTree>
    <p:extLst>
      <p:ext uri="{BB962C8B-B14F-4D97-AF65-F5344CB8AC3E}">
        <p14:creationId xmlns:p14="http://schemas.microsoft.com/office/powerpoint/2010/main" val="7735474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Condiciones de error específicas: Cuando necesitas representar un tipo de error que no está cubierto por las excepciones estándar de Java.</a:t>
            </a:r>
          </a:p>
          <a:p>
            <a:pPr marL="800100">
              <a:lnSpc>
                <a:spcPct val="100000"/>
              </a:lnSpc>
            </a:pPr>
            <a:r>
              <a:rPr lang="es-CO" sz="2200" dirty="0">
                <a:latin typeface="Arial Narrow"/>
                <a:ea typeface="Arial Narrow"/>
                <a:cs typeface="Arial Narrow"/>
                <a:sym typeface="Arial Narrow"/>
              </a:rPr>
              <a:t>Validación de datos: Para indicar errores en los datos de entrada, como un formato incorrecto o valores fuera de rango.</a:t>
            </a:r>
          </a:p>
          <a:p>
            <a:pPr marL="800100">
              <a:lnSpc>
                <a:spcPct val="100000"/>
              </a:lnSpc>
            </a:pPr>
            <a:r>
              <a:rPr lang="es-CO" sz="2200" dirty="0">
                <a:latin typeface="Arial Narrow"/>
                <a:ea typeface="Arial Narrow"/>
                <a:cs typeface="Arial Narrow"/>
                <a:sym typeface="Arial Narrow"/>
              </a:rPr>
              <a:t>Errores de negocio: Para representar errores específicos de tu dominio de negocio.</a:t>
            </a:r>
          </a:p>
        </p:txBody>
      </p:sp>
    </p:spTree>
    <p:extLst>
      <p:ext uri="{BB962C8B-B14F-4D97-AF65-F5344CB8AC3E}">
        <p14:creationId xmlns:p14="http://schemas.microsoft.com/office/powerpoint/2010/main" val="25014039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IMPLEMENTACION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2756AEC-2CFC-BF15-D931-827B742AAE18}"/>
              </a:ext>
            </a:extLst>
          </p:cNvPr>
          <p:cNvPicPr>
            <a:picLocks noChangeAspect="1"/>
          </p:cNvPicPr>
          <p:nvPr/>
        </p:nvPicPr>
        <p:blipFill>
          <a:blip r:embed="rId3"/>
          <a:stretch>
            <a:fillRect/>
          </a:stretch>
        </p:blipFill>
        <p:spPr>
          <a:xfrm>
            <a:off x="2273710" y="2191672"/>
            <a:ext cx="7467600" cy="3752850"/>
          </a:xfrm>
          <a:prstGeom prst="rect">
            <a:avLst/>
          </a:prstGeom>
        </p:spPr>
      </p:pic>
    </p:spTree>
    <p:extLst>
      <p:ext uri="{BB962C8B-B14F-4D97-AF65-F5344CB8AC3E}">
        <p14:creationId xmlns:p14="http://schemas.microsoft.com/office/powerpoint/2010/main" val="367094408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legibilidad: El código se vuelve más fácil de entender al utilizar nombres de excepciones que describen claramente la causa del error.</a:t>
            </a:r>
          </a:p>
          <a:p>
            <a:pPr marL="800100">
              <a:lnSpc>
                <a:spcPct val="100000"/>
              </a:lnSpc>
            </a:pPr>
            <a:r>
              <a:rPr lang="es-CO" sz="2200" dirty="0">
                <a:latin typeface="Arial Narrow"/>
                <a:ea typeface="Arial Narrow"/>
                <a:cs typeface="Arial Narrow"/>
                <a:sym typeface="Arial Narrow"/>
              </a:rPr>
              <a:t>Mejor mantenimiento: Al encapsular la lógica de manejo de errores en excepciones personalizadas, es más fácil realizar cambios y agregar nuevas excepciones en el futuro.</a:t>
            </a:r>
          </a:p>
          <a:p>
            <a:pPr marL="800100">
              <a:lnSpc>
                <a:spcPct val="100000"/>
              </a:lnSpc>
            </a:pPr>
            <a:r>
              <a:rPr lang="es-CO" sz="2200" dirty="0">
                <a:latin typeface="Arial Narrow"/>
                <a:ea typeface="Arial Narrow"/>
                <a:cs typeface="Arial Narrow"/>
                <a:sym typeface="Arial Narrow"/>
              </a:rPr>
              <a:t>Flexibilidad: Puedes personalizar el comportamiento de las excepciones agregando campos adicionales o métodos a tu clase de excepción.</a:t>
            </a:r>
          </a:p>
        </p:txBody>
      </p:sp>
    </p:spTree>
    <p:extLst>
      <p:ext uri="{BB962C8B-B14F-4D97-AF65-F5344CB8AC3E}">
        <p14:creationId xmlns:p14="http://schemas.microsoft.com/office/powerpoint/2010/main" val="286982281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persistencia de archivos planos consiste en guardar datos de una aplicación en archivos de texto simples, donde cada línea representa un registro. Esta técnica es una de las formas más básicas de almacenar información de manera persistente, y aunque puede parecer simple, es muy útil en muchas situaciones.</a:t>
            </a:r>
          </a:p>
        </p:txBody>
      </p:sp>
    </p:spTree>
    <p:extLst>
      <p:ext uri="{BB962C8B-B14F-4D97-AF65-F5344CB8AC3E}">
        <p14:creationId xmlns:p14="http://schemas.microsoft.com/office/powerpoint/2010/main" val="282795287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Son fáciles de crear, leer y modificar, tanto por humanos como por programas.</a:t>
            </a:r>
          </a:p>
          <a:p>
            <a:pPr marL="800100">
              <a:lnSpc>
                <a:spcPct val="100000"/>
              </a:lnSpc>
            </a:pPr>
            <a:r>
              <a:rPr lang="es-CO" sz="2200" dirty="0">
                <a:latin typeface="Arial Narrow"/>
                <a:ea typeface="Arial Narrow"/>
                <a:cs typeface="Arial Narrow"/>
                <a:sym typeface="Arial Narrow"/>
              </a:rPr>
              <a:t>Portabilidad: Los formatos de texto plano son ampliamente soportados en diferentes sistemas operativos y lenguajes de programación.</a:t>
            </a:r>
          </a:p>
          <a:p>
            <a:pPr marL="800100">
              <a:lnSpc>
                <a:spcPct val="100000"/>
              </a:lnSpc>
            </a:pPr>
            <a:r>
              <a:rPr lang="es-CO" sz="2200" dirty="0">
                <a:latin typeface="Arial Narrow"/>
                <a:ea typeface="Arial Narrow"/>
                <a:cs typeface="Arial Narrow"/>
                <a:sym typeface="Arial Narrow"/>
              </a:rPr>
              <a:t>Legibilidad: Los datos almacenados en formato de texto son fácilmente comprensibles para el análisis manual.</a:t>
            </a:r>
          </a:p>
          <a:p>
            <a:pPr marL="800100">
              <a:lnSpc>
                <a:spcPct val="100000"/>
              </a:lnSpc>
            </a:pPr>
            <a:r>
              <a:rPr lang="es-CO" sz="2200" dirty="0">
                <a:latin typeface="Arial Narrow"/>
                <a:ea typeface="Arial Narrow"/>
                <a:cs typeface="Arial Narrow"/>
                <a:sym typeface="Arial Narrow"/>
              </a:rPr>
              <a:t>Ligereza: Generalmente ocupan menos espacio en disco que otros formatos de almacenamiento.</a:t>
            </a:r>
          </a:p>
        </p:txBody>
      </p:sp>
    </p:spTree>
    <p:extLst>
      <p:ext uri="{BB962C8B-B14F-4D97-AF65-F5344CB8AC3E}">
        <p14:creationId xmlns:p14="http://schemas.microsoft.com/office/powerpoint/2010/main" val="24317081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1" y="1633614"/>
            <a:ext cx="3915008" cy="522438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Java, se utilizan principalmente las clases de la librería java.io para trabajar con archivos. Las clases más comunes son:</a:t>
            </a:r>
          </a:p>
          <a:p>
            <a:pPr marL="800100">
              <a:lnSpc>
                <a:spcPct val="100000"/>
              </a:lnSpc>
            </a:pPr>
            <a:r>
              <a:rPr lang="es-CO" sz="1800" dirty="0" err="1">
                <a:latin typeface="Arial Narrow"/>
                <a:ea typeface="Arial Narrow"/>
                <a:cs typeface="Arial Narrow"/>
                <a:sym typeface="Arial Narrow"/>
              </a:rPr>
              <a:t>FileReader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FileWriter</a:t>
            </a:r>
            <a:r>
              <a:rPr lang="es-CO" sz="1800" dirty="0">
                <a:latin typeface="Arial Narrow"/>
                <a:ea typeface="Arial Narrow"/>
                <a:cs typeface="Arial Narrow"/>
                <a:sym typeface="Arial Narrow"/>
              </a:rPr>
              <a:t>: Para leer y escribir caracteres de un archivo.</a:t>
            </a:r>
          </a:p>
          <a:p>
            <a:pPr marL="800100">
              <a:lnSpc>
                <a:spcPct val="100000"/>
              </a:lnSpc>
            </a:pPr>
            <a:r>
              <a:rPr lang="es-CO" sz="1800" dirty="0" err="1">
                <a:latin typeface="Arial Narrow"/>
                <a:ea typeface="Arial Narrow"/>
                <a:cs typeface="Arial Narrow"/>
                <a:sym typeface="Arial Narrow"/>
              </a:rPr>
              <a:t>BufferedReader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BufferedWriter</a:t>
            </a:r>
            <a:r>
              <a:rPr lang="es-CO" sz="1800" dirty="0">
                <a:latin typeface="Arial Narrow"/>
                <a:ea typeface="Arial Narrow"/>
                <a:cs typeface="Arial Narrow"/>
                <a:sym typeface="Arial Narrow"/>
              </a:rPr>
              <a:t>: Proporcionan funcionalidades adicionales como el </a:t>
            </a:r>
            <a:r>
              <a:rPr lang="es-CO" sz="1800" dirty="0" err="1">
                <a:latin typeface="Arial Narrow"/>
                <a:ea typeface="Arial Narrow"/>
                <a:cs typeface="Arial Narrow"/>
                <a:sym typeface="Arial Narrow"/>
              </a:rPr>
              <a:t>buffering</a:t>
            </a:r>
            <a:r>
              <a:rPr lang="es-CO" sz="1800" dirty="0">
                <a:latin typeface="Arial Narrow"/>
                <a:ea typeface="Arial Narrow"/>
                <a:cs typeface="Arial Narrow"/>
                <a:sym typeface="Arial Narrow"/>
              </a:rPr>
              <a:t> para mejorar el rendimiento.</a:t>
            </a:r>
          </a:p>
          <a:p>
            <a:pPr marL="800100">
              <a:lnSpc>
                <a:spcPct val="100000"/>
              </a:lnSpc>
            </a:pPr>
            <a:r>
              <a:rPr lang="es-CO" sz="1800" dirty="0" err="1">
                <a:latin typeface="Arial Narrow"/>
                <a:ea typeface="Arial Narrow"/>
                <a:cs typeface="Arial Narrow"/>
                <a:sym typeface="Arial Narrow"/>
              </a:rPr>
              <a:t>PrintWriter</a:t>
            </a:r>
            <a:r>
              <a:rPr lang="es-CO" sz="1800" dirty="0">
                <a:latin typeface="Arial Narrow"/>
                <a:ea typeface="Arial Narrow"/>
                <a:cs typeface="Arial Narrow"/>
                <a:sym typeface="Arial Narrow"/>
              </a:rPr>
              <a:t>: Permite escribir texto formateado en un archivo.</a:t>
            </a:r>
          </a:p>
          <a:p>
            <a:pPr marL="800100">
              <a:lnSpc>
                <a:spcPct val="100000"/>
              </a:lnSpc>
            </a:pPr>
            <a:r>
              <a:rPr lang="es-CO" sz="1800" dirty="0">
                <a:latin typeface="Arial Narrow"/>
                <a:ea typeface="Arial Narrow"/>
                <a:cs typeface="Arial Narrow"/>
                <a:sym typeface="Arial Narrow"/>
              </a:rPr>
              <a:t>Scanner: Facilita la lectura de datos primitivos y cadenas desde un archivo.</a:t>
            </a:r>
          </a:p>
        </p:txBody>
      </p:sp>
      <p:pic>
        <p:nvPicPr>
          <p:cNvPr id="5" name="Imagen 4">
            <a:extLst>
              <a:ext uri="{FF2B5EF4-FFF2-40B4-BE49-F238E27FC236}">
                <a16:creationId xmlns:a16="http://schemas.microsoft.com/office/drawing/2014/main" id="{783CCFE0-3D8B-A780-56ED-5C90B9866E81}"/>
              </a:ext>
            </a:extLst>
          </p:cNvPr>
          <p:cNvPicPr>
            <a:picLocks noChangeAspect="1"/>
          </p:cNvPicPr>
          <p:nvPr/>
        </p:nvPicPr>
        <p:blipFill>
          <a:blip r:embed="rId3"/>
          <a:stretch>
            <a:fillRect/>
          </a:stretch>
        </p:blipFill>
        <p:spPr>
          <a:xfrm>
            <a:off x="4730735" y="2595715"/>
            <a:ext cx="6943712" cy="2546555"/>
          </a:xfrm>
          <a:prstGeom prst="rect">
            <a:avLst/>
          </a:prstGeom>
        </p:spPr>
      </p:pic>
    </p:spTree>
    <p:extLst>
      <p:ext uri="{BB962C8B-B14F-4D97-AF65-F5344CB8AC3E}">
        <p14:creationId xmlns:p14="http://schemas.microsoft.com/office/powerpoint/2010/main" val="33025780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19C695CC-715D-D29F-AF8A-F83675E181F6}"/>
              </a:ext>
            </a:extLst>
          </p:cNvPr>
          <p:cNvPicPr>
            <a:picLocks noChangeAspect="1"/>
          </p:cNvPicPr>
          <p:nvPr/>
        </p:nvPicPr>
        <p:blipFill>
          <a:blip r:embed="rId3"/>
          <a:stretch>
            <a:fillRect/>
          </a:stretch>
        </p:blipFill>
        <p:spPr>
          <a:xfrm>
            <a:off x="1594475" y="2260190"/>
            <a:ext cx="8591550" cy="3733800"/>
          </a:xfrm>
          <a:prstGeom prst="rect">
            <a:avLst/>
          </a:prstGeom>
        </p:spPr>
      </p:pic>
    </p:spTree>
    <p:extLst>
      <p:ext uri="{BB962C8B-B14F-4D97-AF65-F5344CB8AC3E}">
        <p14:creationId xmlns:p14="http://schemas.microsoft.com/office/powerpoint/2010/main" val="21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estructura de un archivo plano depende de la aplicación. Algunas opciones comunes son:</a:t>
            </a:r>
          </a:p>
          <a:p>
            <a:pPr marL="800100">
              <a:lnSpc>
                <a:spcPct val="100000"/>
              </a:lnSpc>
            </a:pPr>
            <a:r>
              <a:rPr lang="es-CO" sz="2200" dirty="0">
                <a:latin typeface="Arial Narrow"/>
                <a:ea typeface="Arial Narrow"/>
                <a:cs typeface="Arial Narrow"/>
                <a:sym typeface="Arial Narrow"/>
              </a:rPr>
              <a:t>Formato CSV (</a:t>
            </a:r>
            <a:r>
              <a:rPr lang="es-CO" sz="2200" dirty="0" err="1">
                <a:latin typeface="Arial Narrow"/>
                <a:ea typeface="Arial Narrow"/>
                <a:cs typeface="Arial Narrow"/>
                <a:sym typeface="Arial Narrow"/>
              </a:rPr>
              <a:t>Comma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Separated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Values</a:t>
            </a:r>
            <a:r>
              <a:rPr lang="es-CO" sz="2200" dirty="0">
                <a:latin typeface="Arial Narrow"/>
                <a:ea typeface="Arial Narrow"/>
                <a:cs typeface="Arial Narrow"/>
                <a:sym typeface="Arial Narrow"/>
              </a:rPr>
              <a:t>): Cada línea representa un registro, y los campos están separados por comas.</a:t>
            </a:r>
          </a:p>
          <a:p>
            <a:pPr marL="800100">
              <a:lnSpc>
                <a:spcPct val="100000"/>
              </a:lnSpc>
            </a:pPr>
            <a:r>
              <a:rPr lang="es-CO" sz="2200" dirty="0">
                <a:latin typeface="Arial Narrow"/>
                <a:ea typeface="Arial Narrow"/>
                <a:cs typeface="Arial Narrow"/>
                <a:sym typeface="Arial Narrow"/>
              </a:rPr>
              <a:t>Formato delimitado por tabuladores: Similar al CSV, pero los campos están separados por tabuladores.</a:t>
            </a:r>
          </a:p>
          <a:p>
            <a:pPr marL="800100">
              <a:lnSpc>
                <a:spcPct val="100000"/>
              </a:lnSpc>
            </a:pPr>
            <a:r>
              <a:rPr lang="es-CO" sz="2200" dirty="0">
                <a:latin typeface="Arial Narrow"/>
                <a:ea typeface="Arial Narrow"/>
                <a:cs typeface="Arial Narrow"/>
                <a:sym typeface="Arial Narrow"/>
              </a:rPr>
              <a:t>Formato fijo: Cada campo ocupa una posición fija en la línea.</a:t>
            </a:r>
          </a:p>
          <a:p>
            <a:pPr marL="800100">
              <a:lnSpc>
                <a:spcPct val="100000"/>
              </a:lnSpc>
            </a:pPr>
            <a:r>
              <a:rPr lang="es-CO" sz="2200" dirty="0">
                <a:latin typeface="Arial Narrow"/>
                <a:ea typeface="Arial Narrow"/>
                <a:cs typeface="Arial Narrow"/>
                <a:sym typeface="Arial Narrow"/>
              </a:rPr>
              <a:t>Formato personalizado: Puedes definir tu propio formato según tus necesidades.</a:t>
            </a:r>
          </a:p>
        </p:txBody>
      </p:sp>
    </p:spTree>
    <p:extLst>
      <p:ext uri="{BB962C8B-B14F-4D97-AF65-F5344CB8AC3E}">
        <p14:creationId xmlns:p14="http://schemas.microsoft.com/office/powerpoint/2010/main" val="33189300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archivo XML (</a:t>
            </a:r>
            <a:r>
              <a:rPr lang="es-CO" sz="2200" dirty="0" err="1">
                <a:latin typeface="Arial Narrow"/>
                <a:ea typeface="Arial Narrow"/>
                <a:cs typeface="Arial Narrow"/>
                <a:sym typeface="Arial Narrow"/>
              </a:rPr>
              <a:t>eXtensible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Markup</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Language</a:t>
            </a:r>
            <a:r>
              <a:rPr lang="es-CO" sz="2200" dirty="0">
                <a:latin typeface="Arial Narrow"/>
                <a:ea typeface="Arial Narrow"/>
                <a:cs typeface="Arial Narrow"/>
                <a:sym typeface="Arial Narrow"/>
              </a:rPr>
              <a:t>) es un formato de archivo de texto que se utiliza para almacenar datos estructurados. A diferencia de los archivos de texto plano, los archivos XML utilizan etiquetas para definir la estructura de los datos. Esto lo hace más flexible y legible tanto para humanos como para máquinas.</a:t>
            </a:r>
          </a:p>
        </p:txBody>
      </p:sp>
    </p:spTree>
    <p:extLst>
      <p:ext uri="{BB962C8B-B14F-4D97-AF65-F5344CB8AC3E}">
        <p14:creationId xmlns:p14="http://schemas.microsoft.com/office/powerpoint/2010/main" val="360638785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Estructura: Permite definir una estructura de datos personalizada para cualquier tipo de información.</a:t>
            </a:r>
          </a:p>
          <a:p>
            <a:pPr marL="800100">
              <a:lnSpc>
                <a:spcPct val="100000"/>
              </a:lnSpc>
            </a:pPr>
            <a:r>
              <a:rPr lang="es-CO" sz="2200" dirty="0">
                <a:latin typeface="Arial Narrow"/>
                <a:ea typeface="Arial Narrow"/>
                <a:cs typeface="Arial Narrow"/>
                <a:sym typeface="Arial Narrow"/>
              </a:rPr>
              <a:t>Legibilidad: El formato XML es fácil de leer y entender, lo que facilita la depuración y el mantenimiento.</a:t>
            </a:r>
          </a:p>
          <a:p>
            <a:pPr marL="800100">
              <a:lnSpc>
                <a:spcPct val="100000"/>
              </a:lnSpc>
            </a:pPr>
            <a:r>
              <a:rPr lang="es-CO" sz="2200" dirty="0">
                <a:latin typeface="Arial Narrow"/>
                <a:ea typeface="Arial Narrow"/>
                <a:cs typeface="Arial Narrow"/>
                <a:sym typeface="Arial Narrow"/>
              </a:rPr>
              <a:t>Independencia de plataforma: Los archivos XML pueden ser procesados por una amplia variedad de aplicaciones y plataformas.</a:t>
            </a:r>
          </a:p>
          <a:p>
            <a:pPr marL="800100">
              <a:lnSpc>
                <a:spcPct val="100000"/>
              </a:lnSpc>
            </a:pPr>
            <a:r>
              <a:rPr lang="es-CO" sz="2200" dirty="0">
                <a:latin typeface="Arial Narrow"/>
                <a:ea typeface="Arial Narrow"/>
                <a:cs typeface="Arial Narrow"/>
                <a:sym typeface="Arial Narrow"/>
              </a:rPr>
              <a:t>Estándar: XML es un estándar ampliamente utilizado en la industria.</a:t>
            </a:r>
          </a:p>
        </p:txBody>
      </p:sp>
    </p:spTree>
    <p:extLst>
      <p:ext uri="{BB962C8B-B14F-4D97-AF65-F5344CB8AC3E}">
        <p14:creationId xmlns:p14="http://schemas.microsoft.com/office/powerpoint/2010/main" val="35131324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23334669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188446829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DOM CON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394107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ESCRITURA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147519485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LECTURA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593B530-B670-3FF1-D3B3-01F002E3B8D7}"/>
              </a:ext>
            </a:extLst>
          </p:cNvPr>
          <p:cNvPicPr>
            <a:picLocks noChangeAspect="1"/>
          </p:cNvPicPr>
          <p:nvPr/>
        </p:nvPicPr>
        <p:blipFill>
          <a:blip r:embed="rId3"/>
          <a:stretch>
            <a:fillRect/>
          </a:stretch>
        </p:blipFill>
        <p:spPr>
          <a:xfrm>
            <a:off x="2911025" y="1623798"/>
            <a:ext cx="5958449" cy="5211337"/>
          </a:xfrm>
          <a:prstGeom prst="rect">
            <a:avLst/>
          </a:prstGeom>
        </p:spPr>
      </p:pic>
    </p:spTree>
    <p:extLst>
      <p:ext uri="{BB962C8B-B14F-4D97-AF65-F5344CB8AC3E}">
        <p14:creationId xmlns:p14="http://schemas.microsoft.com/office/powerpoint/2010/main" val="14761412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XML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Puedes validar un archivo XML contra un esquema XML (XSD) para asegurarte de que su estructura sea correcta.</a:t>
            </a:r>
          </a:p>
          <a:p>
            <a:pPr marL="800100">
              <a:lnSpc>
                <a:spcPct val="100000"/>
              </a:lnSpc>
            </a:pP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es un lenguaje para seleccionar nodos en un documento XML.</a:t>
            </a:r>
          </a:p>
          <a:p>
            <a:pPr marL="800100">
              <a:lnSpc>
                <a:spcPct val="100000"/>
              </a:lnSpc>
            </a:pPr>
            <a:r>
              <a:rPr lang="es-CO" sz="2200" dirty="0">
                <a:latin typeface="Arial Narrow"/>
                <a:ea typeface="Arial Narrow"/>
                <a:cs typeface="Arial Narrow"/>
                <a:sym typeface="Arial Narrow"/>
              </a:rPr>
              <a:t>JAXB (Java </a:t>
            </a:r>
            <a:r>
              <a:rPr lang="es-CO" sz="2200" dirty="0" err="1">
                <a:latin typeface="Arial Narrow"/>
                <a:ea typeface="Arial Narrow"/>
                <a:cs typeface="Arial Narrow"/>
                <a:sym typeface="Arial Narrow"/>
              </a:rPr>
              <a:t>Architecture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a:t>
            </a:r>
            <a:r>
              <a:rPr lang="es-CO" sz="2200" dirty="0" err="1">
                <a:latin typeface="Arial Narrow"/>
                <a:ea typeface="Arial Narrow"/>
                <a:cs typeface="Arial Narrow"/>
                <a:sym typeface="Arial Narrow"/>
              </a:rPr>
              <a:t>Binding</a:t>
            </a:r>
            <a:r>
              <a:rPr lang="es-CO" sz="2200" dirty="0">
                <a:latin typeface="Arial Narrow"/>
                <a:ea typeface="Arial Narrow"/>
                <a:cs typeface="Arial Narrow"/>
                <a:sym typeface="Arial Narrow"/>
              </a:rPr>
              <a:t>): Permite mapear objetos Java a elementos XML y viceversa.</a:t>
            </a:r>
          </a:p>
          <a:p>
            <a:pPr marL="800100">
              <a:lnSpc>
                <a:spcPct val="100000"/>
              </a:lnSpc>
            </a:pPr>
            <a:r>
              <a:rPr lang="es-CO" sz="2200" dirty="0">
                <a:latin typeface="Arial Narrow"/>
                <a:ea typeface="Arial Narrow"/>
                <a:cs typeface="Arial Narrow"/>
                <a:sym typeface="Arial Narrow"/>
              </a:rPr>
              <a:t>Otras API: Además de DOM y SAX, existen otras API como JDOM y VTD-XML.</a:t>
            </a:r>
          </a:p>
        </p:txBody>
      </p:sp>
    </p:spTree>
    <p:extLst>
      <p:ext uri="{BB962C8B-B14F-4D97-AF65-F5344CB8AC3E}">
        <p14:creationId xmlns:p14="http://schemas.microsoft.com/office/powerpoint/2010/main" val="3040717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JSON (JavaScript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Notation</a:t>
            </a:r>
            <a:r>
              <a:rPr lang="es-CO" sz="2200" dirty="0">
                <a:latin typeface="Arial Narrow"/>
                <a:ea typeface="Arial Narrow"/>
                <a:cs typeface="Arial Narrow"/>
                <a:sym typeface="Arial Narrow"/>
              </a:rPr>
              <a:t>) es un formato de texto ligero para el intercambio de datos. Es fácil de leer y escribir tanto para humanos como para máquinas. Se basa en pares clave-valor y utiliza una sintaxis similar a JavaScript para estructurar los datos.</a:t>
            </a:r>
          </a:p>
        </p:txBody>
      </p:sp>
      <p:pic>
        <p:nvPicPr>
          <p:cNvPr id="4" name="Imagen 3">
            <a:extLst>
              <a:ext uri="{FF2B5EF4-FFF2-40B4-BE49-F238E27FC236}">
                <a16:creationId xmlns:a16="http://schemas.microsoft.com/office/drawing/2014/main" id="{24C95CAD-CD71-6528-360E-C80747592B40}"/>
              </a:ext>
            </a:extLst>
          </p:cNvPr>
          <p:cNvPicPr>
            <a:picLocks noChangeAspect="1"/>
          </p:cNvPicPr>
          <p:nvPr/>
        </p:nvPicPr>
        <p:blipFill>
          <a:blip r:embed="rId3"/>
          <a:stretch>
            <a:fillRect/>
          </a:stretch>
        </p:blipFill>
        <p:spPr>
          <a:xfrm>
            <a:off x="3437562" y="3405110"/>
            <a:ext cx="4905375" cy="1819275"/>
          </a:xfrm>
          <a:prstGeom prst="rect">
            <a:avLst/>
          </a:prstGeom>
        </p:spPr>
      </p:pic>
    </p:spTree>
    <p:extLst>
      <p:ext uri="{BB962C8B-B14F-4D97-AF65-F5344CB8AC3E}">
        <p14:creationId xmlns:p14="http://schemas.microsoft.com/office/powerpoint/2010/main" val="85907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Su sintaxis es sencilla y fácil de entender.</a:t>
            </a:r>
          </a:p>
          <a:p>
            <a:pPr marL="800100">
              <a:lnSpc>
                <a:spcPct val="100000"/>
              </a:lnSpc>
            </a:pPr>
            <a:r>
              <a:rPr lang="es-CO" sz="2200" dirty="0">
                <a:latin typeface="Arial Narrow"/>
                <a:ea typeface="Arial Narrow"/>
                <a:cs typeface="Arial Narrow"/>
                <a:sym typeface="Arial Narrow"/>
              </a:rPr>
              <a:t>Popularidad: Es uno de los formatos de intercambio de datos más utilizados en web </a:t>
            </a:r>
            <a:r>
              <a:rPr lang="es-CO" sz="2200" dirty="0" err="1">
                <a:latin typeface="Arial Narrow"/>
                <a:ea typeface="Arial Narrow"/>
                <a:cs typeface="Arial Narrow"/>
                <a:sym typeface="Arial Narrow"/>
              </a:rPr>
              <a:t>services</a:t>
            </a:r>
            <a:r>
              <a:rPr lang="es-CO" sz="2200" dirty="0">
                <a:latin typeface="Arial Narrow"/>
                <a:ea typeface="Arial Narrow"/>
                <a:cs typeface="Arial Narrow"/>
                <a:sym typeface="Arial Narrow"/>
              </a:rPr>
              <a:t> y aplicaciones.</a:t>
            </a:r>
          </a:p>
          <a:p>
            <a:pPr marL="800100">
              <a:lnSpc>
                <a:spcPct val="100000"/>
              </a:lnSpc>
            </a:pPr>
            <a:r>
              <a:rPr lang="es-CO" sz="2200" dirty="0">
                <a:latin typeface="Arial Narrow"/>
                <a:ea typeface="Arial Narrow"/>
                <a:cs typeface="Arial Narrow"/>
                <a:sym typeface="Arial Narrow"/>
              </a:rPr>
              <a:t>Eficiencia: Es ligero y fácil de </a:t>
            </a:r>
            <a:r>
              <a:rPr lang="es-CO" sz="2200" dirty="0" err="1">
                <a:latin typeface="Arial Narrow"/>
                <a:ea typeface="Arial Narrow"/>
                <a:cs typeface="Arial Narrow"/>
                <a:sym typeface="Arial Narrow"/>
              </a:rPr>
              <a:t>parsear</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Lenguajes: Es soportado por la mayoría de los lenguajes de programación.</a:t>
            </a:r>
          </a:p>
        </p:txBody>
      </p:sp>
    </p:spTree>
    <p:extLst>
      <p:ext uri="{BB962C8B-B14F-4D97-AF65-F5344CB8AC3E}">
        <p14:creationId xmlns:p14="http://schemas.microsoft.com/office/powerpoint/2010/main" val="8975392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Jackson: Una de las bibliotecas más populares y eficientes. Ofrece un mapeo rápido y flexible entre objetos Java y JSON.</a:t>
            </a:r>
          </a:p>
          <a:p>
            <a:pPr marL="800100">
              <a:lnSpc>
                <a:spcPct val="100000"/>
              </a:lnSpc>
            </a:pPr>
            <a:r>
              <a:rPr lang="es-CO" sz="2200" dirty="0" err="1">
                <a:latin typeface="Arial Narrow"/>
                <a:ea typeface="Arial Narrow"/>
                <a:cs typeface="Arial Narrow"/>
                <a:sym typeface="Arial Narrow"/>
              </a:rPr>
              <a:t>Gson</a:t>
            </a:r>
            <a:r>
              <a:rPr lang="es-CO" sz="2200" dirty="0">
                <a:latin typeface="Arial Narrow"/>
                <a:ea typeface="Arial Narrow"/>
                <a:cs typeface="Arial Narrow"/>
                <a:sym typeface="Arial Narrow"/>
              </a:rPr>
              <a:t>: Otra biblioteca muy utilizada, conocida por su facilidad de uso y rendimiento.</a:t>
            </a:r>
          </a:p>
          <a:p>
            <a:pPr marL="800100">
              <a:lnSpc>
                <a:spcPct val="100000"/>
              </a:lnSpc>
            </a:pPr>
            <a:r>
              <a:rPr lang="es-CO" sz="2200" dirty="0">
                <a:latin typeface="Arial Narrow"/>
                <a:ea typeface="Arial Narrow"/>
                <a:cs typeface="Arial Narrow"/>
                <a:sym typeface="Arial Narrow"/>
              </a:rPr>
              <a:t>JSON-P (Java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JSON Processing): Una API estándar de Java para procesar JSON.</a:t>
            </a:r>
          </a:p>
        </p:txBody>
      </p:sp>
    </p:spTree>
    <p:extLst>
      <p:ext uri="{BB962C8B-B14F-4D97-AF65-F5344CB8AC3E}">
        <p14:creationId xmlns:p14="http://schemas.microsoft.com/office/powerpoint/2010/main" val="26068278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ESCRITURA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28947068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40891540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SERIALIZACION EN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FB38CEFC-B050-DB8D-2718-7F3E9469DDE0}"/>
              </a:ext>
            </a:extLst>
          </p:cNvPr>
          <p:cNvPicPr>
            <a:picLocks noChangeAspect="1"/>
          </p:cNvPicPr>
          <p:nvPr/>
        </p:nvPicPr>
        <p:blipFill>
          <a:blip r:embed="rId3"/>
          <a:stretch>
            <a:fillRect/>
          </a:stretch>
        </p:blipFill>
        <p:spPr>
          <a:xfrm>
            <a:off x="2414563" y="2195354"/>
            <a:ext cx="7362874" cy="3061907"/>
          </a:xfrm>
          <a:prstGeom prst="rect">
            <a:avLst/>
          </a:prstGeom>
        </p:spPr>
      </p:pic>
    </p:spTree>
    <p:extLst>
      <p:ext uri="{BB962C8B-B14F-4D97-AF65-F5344CB8AC3E}">
        <p14:creationId xmlns:p14="http://schemas.microsoft.com/office/powerpoint/2010/main" val="27891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854999" y="1889620"/>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 </a:t>
            </a:r>
            <a:r>
              <a:rPr lang="es-CO" sz="3000" dirty="0">
                <a:solidFill>
                  <a:srgbClr val="757070"/>
                </a:solidFill>
                <a:latin typeface="Trebuchet MS"/>
                <a:ea typeface="Trebuchet MS"/>
                <a:cs typeface="Trebuchet MS"/>
                <a:sym typeface="Trebuchet MS"/>
              </a:rPr>
              <a:t>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Haciendo uso del proyecto de la Calculadora utilizar el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Mostrar el menú de sumar, restar, multiplicar y dividir en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primer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segundo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Mostrar el resultado con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054001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err="1">
                <a:latin typeface="Arial Narrow"/>
                <a:ea typeface="Arial Narrow"/>
                <a:cs typeface="Arial Narrow"/>
                <a:sym typeface="Arial Narrow"/>
              </a:rPr>
              <a:t>setVisible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Hace que la ventana sea visible o invisible.</a:t>
            </a:r>
          </a:p>
          <a:p>
            <a:pPr indent="0">
              <a:lnSpc>
                <a:spcPct val="100000"/>
              </a:lnSpc>
              <a:buNone/>
            </a:pPr>
            <a:r>
              <a:rPr lang="es-CO" sz="1600" dirty="0">
                <a:latin typeface="Arial Narrow"/>
                <a:ea typeface="Arial Narrow"/>
                <a:cs typeface="Arial Narrow"/>
                <a:sym typeface="Arial Narrow"/>
              </a:rPr>
              <a:t>pack(): Ajusta el tamaño de la ventana al tamaño preferido de sus componentes.</a:t>
            </a:r>
          </a:p>
          <a:p>
            <a:pPr indent="0">
              <a:lnSpc>
                <a:spcPct val="100000"/>
              </a:lnSpc>
              <a:buNone/>
            </a:pPr>
            <a:r>
              <a:rPr lang="es-CO" sz="1600" dirty="0" err="1">
                <a:latin typeface="Arial Narrow"/>
                <a:ea typeface="Arial Narrow"/>
                <a:cs typeface="Arial Narrow"/>
                <a:sym typeface="Arial Narrow"/>
              </a:rPr>
              <a:t>setSize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width</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height</a:t>
            </a:r>
            <a:r>
              <a:rPr lang="es-CO" sz="1600" dirty="0">
                <a:latin typeface="Arial Narrow"/>
                <a:ea typeface="Arial Narrow"/>
                <a:cs typeface="Arial Narrow"/>
                <a:sym typeface="Arial Narrow"/>
              </a:rPr>
              <a:t>): Establece el ancho y alto de la ventana en píxeles.</a:t>
            </a:r>
          </a:p>
          <a:p>
            <a:pPr indent="0">
              <a:lnSpc>
                <a:spcPct val="100000"/>
              </a:lnSpc>
              <a:buNone/>
            </a:pPr>
            <a:r>
              <a:rPr lang="es-CO" sz="1600" dirty="0" err="1">
                <a:latin typeface="Arial Narrow"/>
                <a:ea typeface="Arial Narrow"/>
                <a:cs typeface="Arial Narrow"/>
                <a:sym typeface="Arial Narrow"/>
              </a:rPr>
              <a:t>setTitle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String</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title</a:t>
            </a:r>
            <a:r>
              <a:rPr lang="es-CO" sz="1600" dirty="0">
                <a:latin typeface="Arial Narrow"/>
                <a:ea typeface="Arial Narrow"/>
                <a:cs typeface="Arial Narrow"/>
                <a:sym typeface="Arial Narrow"/>
              </a:rPr>
              <a:t>): Establece el título de la ventana.</a:t>
            </a:r>
          </a:p>
          <a:p>
            <a:pPr indent="0">
              <a:lnSpc>
                <a:spcPct val="100000"/>
              </a:lnSpc>
              <a:buNone/>
            </a:pPr>
            <a:r>
              <a:rPr lang="es-CO" sz="1600" dirty="0" err="1">
                <a:latin typeface="Arial Narrow"/>
                <a:ea typeface="Arial Narrow"/>
                <a:cs typeface="Arial Narrow"/>
                <a:sym typeface="Arial Narrow"/>
              </a:rPr>
              <a:t>setDefaultCloseOperation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operation</a:t>
            </a:r>
            <a:r>
              <a:rPr lang="es-CO" sz="1600" dirty="0">
                <a:latin typeface="Arial Narrow"/>
                <a:ea typeface="Arial Narrow"/>
                <a:cs typeface="Arial Narrow"/>
                <a:sym typeface="Arial Narrow"/>
              </a:rPr>
              <a:t>): Especifica qué sucede cuando se cierra la ventana (por ejemplo, salir de la aplicación, ocultar la ventana).</a:t>
            </a:r>
          </a:p>
          <a:p>
            <a:pPr indent="0">
              <a:lnSpc>
                <a:spcPct val="100000"/>
              </a:lnSpc>
              <a:buNone/>
            </a:pPr>
            <a:r>
              <a:rPr lang="es-CO" sz="1600" dirty="0" err="1">
                <a:latin typeface="Arial Narrow"/>
                <a:ea typeface="Arial Narrow"/>
                <a:cs typeface="Arial Narrow"/>
                <a:sym typeface="Arial Narrow"/>
              </a:rPr>
              <a:t>setLocation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x,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y): Establece la posición de la ventana en la pantalla.</a:t>
            </a:r>
          </a:p>
          <a:p>
            <a:pPr indent="0">
              <a:lnSpc>
                <a:spcPct val="100000"/>
              </a:lnSpc>
              <a:buNone/>
            </a:pPr>
            <a:r>
              <a:rPr lang="es-CO" sz="1600" dirty="0" err="1">
                <a:latin typeface="Arial Narrow"/>
                <a:ea typeface="Arial Narrow"/>
                <a:cs typeface="Arial Narrow"/>
                <a:sym typeface="Arial Narrow"/>
              </a:rPr>
              <a:t>setResizable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Permite o impide que el usuario redimensione la ventana.</a:t>
            </a:r>
          </a:p>
          <a:p>
            <a:pPr indent="0">
              <a:lnSpc>
                <a:spcPct val="100000"/>
              </a:lnSpc>
              <a:buNone/>
            </a:pP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Añade un componente a la ventana.</a:t>
            </a:r>
          </a:p>
          <a:p>
            <a:pPr indent="0">
              <a:lnSpc>
                <a:spcPct val="100000"/>
              </a:lnSpc>
              <a:buNone/>
            </a:pPr>
            <a:r>
              <a:rPr lang="es-CO" sz="1600" dirty="0" err="1">
                <a:latin typeface="Arial Narrow"/>
                <a:ea typeface="Arial Narrow"/>
                <a:cs typeface="Arial Narrow"/>
                <a:sym typeface="Arial Narrow"/>
              </a:rPr>
              <a:t>remove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Elimina un componente de la ventana.</a:t>
            </a:r>
          </a:p>
          <a:p>
            <a:pPr indent="0">
              <a:lnSpc>
                <a:spcPct val="100000"/>
              </a:lnSpc>
              <a:buNone/>
            </a:pPr>
            <a:r>
              <a:rPr lang="es-CO" sz="1600" dirty="0" err="1">
                <a:latin typeface="Arial Narrow"/>
                <a:ea typeface="Arial Narrow"/>
                <a:cs typeface="Arial Narrow"/>
                <a:sym typeface="Arial Narrow"/>
              </a:rPr>
              <a:t>toFront</a:t>
            </a:r>
            <a:r>
              <a:rPr lang="es-CO" sz="1600" dirty="0">
                <a:latin typeface="Arial Narrow"/>
                <a:ea typeface="Arial Narrow"/>
                <a:cs typeface="Arial Narrow"/>
                <a:sym typeface="Arial Narrow"/>
              </a:rPr>
              <a:t>(): Lleva la ventana al frente.</a:t>
            </a:r>
          </a:p>
          <a:p>
            <a:pPr indent="0">
              <a:lnSpc>
                <a:spcPct val="100000"/>
              </a:lnSpc>
              <a:buNone/>
            </a:pPr>
            <a:r>
              <a:rPr lang="es-CO" sz="1600" dirty="0" err="1">
                <a:latin typeface="Arial Narrow"/>
                <a:ea typeface="Arial Narrow"/>
                <a:cs typeface="Arial Narrow"/>
                <a:sym typeface="Arial Narrow"/>
              </a:rPr>
              <a:t>toBack</a:t>
            </a:r>
            <a:r>
              <a:rPr lang="es-CO" sz="1600" dirty="0">
                <a:latin typeface="Arial Narrow"/>
                <a:ea typeface="Arial Narrow"/>
                <a:cs typeface="Arial Narrow"/>
                <a:sym typeface="Arial Narrow"/>
              </a:rPr>
              <a:t>(): Lleva la ventana al fondo.</a:t>
            </a:r>
          </a:p>
          <a:p>
            <a:pPr indent="0">
              <a:lnSpc>
                <a:spcPct val="100000"/>
              </a:lnSpc>
              <a:buNone/>
            </a:pPr>
            <a:r>
              <a:rPr lang="es-CO" sz="1600" dirty="0" err="1">
                <a:latin typeface="Arial Narrow"/>
                <a:ea typeface="Arial Narrow"/>
                <a:cs typeface="Arial Narrow"/>
                <a:sym typeface="Arial Narrow"/>
              </a:rPr>
              <a:t>isDisplayable</a:t>
            </a:r>
            <a:r>
              <a:rPr lang="es-CO" sz="1600" dirty="0">
                <a:latin typeface="Arial Narrow"/>
                <a:ea typeface="Arial Narrow"/>
                <a:cs typeface="Arial Narrow"/>
                <a:sym typeface="Arial Narrow"/>
              </a:rPr>
              <a:t>(): Indica si la ventana es visible.</a:t>
            </a:r>
          </a:p>
          <a:p>
            <a:pPr indent="0">
              <a:lnSpc>
                <a:spcPct val="100000"/>
              </a:lnSpc>
              <a:buNone/>
            </a:pPr>
            <a:r>
              <a:rPr lang="es-CO" sz="1600" dirty="0" err="1">
                <a:latin typeface="Arial Narrow"/>
                <a:ea typeface="Arial Narrow"/>
                <a:cs typeface="Arial Narrow"/>
                <a:sym typeface="Arial Narrow"/>
              </a:rPr>
              <a:t>isFocused</a:t>
            </a:r>
            <a:r>
              <a:rPr lang="es-CO" sz="1600" dirty="0">
                <a:latin typeface="Arial Narrow"/>
                <a:ea typeface="Arial Narrow"/>
                <a:cs typeface="Arial Narrow"/>
                <a:sym typeface="Arial Narrow"/>
              </a:rPr>
              <a:t>(): Indica si la ventana tiene el foco.</a:t>
            </a:r>
          </a:p>
          <a:p>
            <a:pPr indent="0">
              <a:lnSpc>
                <a:spcPct val="100000"/>
              </a:lnSpc>
              <a:buNone/>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4092048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733641"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que se mostrará en la etiqueta.</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 la etiqueta.</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(tipo, tamaño, estilo) del texto.</a:t>
            </a:r>
          </a:p>
          <a:p>
            <a:pPr indent="0">
              <a:lnSpc>
                <a:spcPct val="100000"/>
              </a:lnSpc>
              <a:buNone/>
            </a:pPr>
            <a:r>
              <a:rPr lang="es-CO" sz="1800" dirty="0" err="1">
                <a:latin typeface="Arial Narrow"/>
                <a:ea typeface="Arial Narrow"/>
                <a:cs typeface="Arial Narrow"/>
                <a:sym typeface="Arial Narrow"/>
              </a:rPr>
              <a:t>setIcon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Establece un icono para la etiqueta.</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Establece posición y tamaño del componente.</a:t>
            </a:r>
          </a:p>
          <a:p>
            <a:pPr indent="0">
              <a:lnSpc>
                <a:spcPct val="100000"/>
              </a:lnSpc>
              <a:buNone/>
            </a:pPr>
            <a:r>
              <a:rPr lang="es-CO" sz="1800" dirty="0" err="1">
                <a:latin typeface="Arial Narrow"/>
                <a:ea typeface="Arial Narrow"/>
                <a:cs typeface="Arial Narrow"/>
                <a:sym typeface="Arial Narrow"/>
              </a:rPr>
              <a:t>setHorizontalTextPosition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horizontal del texto en relación con el icono (por ejemplo, a la izquierda, a la derecha).</a:t>
            </a:r>
          </a:p>
          <a:p>
            <a:pPr indent="0">
              <a:lnSpc>
                <a:spcPct val="100000"/>
              </a:lnSpc>
              <a:buNone/>
            </a:pPr>
            <a:r>
              <a:rPr lang="es-CO" sz="1800" dirty="0" err="1">
                <a:latin typeface="Arial Narrow"/>
                <a:ea typeface="Arial Narrow"/>
                <a:cs typeface="Arial Narrow"/>
                <a:sym typeface="Arial Narrow"/>
              </a:rPr>
              <a:t>setVerticalTextPosition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vertical del texto en relación con el icono (por ejemplo, arriba, abajo).</a:t>
            </a:r>
          </a:p>
          <a:p>
            <a:pPr indent="0">
              <a:lnSpc>
                <a:spcPct val="100000"/>
              </a:lnSpc>
              <a:buNone/>
            </a:pPr>
            <a:r>
              <a:rPr lang="es-CO" sz="1800" dirty="0" err="1">
                <a:latin typeface="Arial Narrow"/>
                <a:ea typeface="Arial Narrow"/>
                <a:cs typeface="Arial Narrow"/>
                <a:sym typeface="Arial Narrow"/>
              </a:rPr>
              <a:t>setHorizontalAlignment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horizontal del texto (por ejemplo, a la izquierda, al centro, a la derecha).</a:t>
            </a:r>
          </a:p>
          <a:p>
            <a:pPr indent="0">
              <a:lnSpc>
                <a:spcPct val="100000"/>
              </a:lnSpc>
              <a:buNone/>
            </a:pPr>
            <a:r>
              <a:rPr lang="es-CO" sz="1800" dirty="0" err="1">
                <a:latin typeface="Arial Narrow"/>
                <a:ea typeface="Arial Narrow"/>
                <a:cs typeface="Arial Narrow"/>
                <a:sym typeface="Arial Narrow"/>
              </a:rPr>
              <a:t>setVerticalAlignment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vertical del texto (por ejemplo, arriba, al centro, abajo).</a:t>
            </a:r>
          </a:p>
          <a:p>
            <a:pPr indent="0">
              <a:lnSpc>
                <a:spcPct val="100000"/>
              </a:lnSpc>
              <a:buNone/>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etiqueta.</a:t>
            </a:r>
          </a:p>
          <a:p>
            <a:pPr indent="0">
              <a:lnSpc>
                <a:spcPct val="100000"/>
              </a:lnSpc>
              <a:buNone/>
            </a:pPr>
            <a:r>
              <a:rPr lang="es-CO" sz="1800" dirty="0" err="1">
                <a:latin typeface="Arial Narrow"/>
                <a:ea typeface="Arial Narrow"/>
                <a:cs typeface="Arial Narrow"/>
                <a:sym typeface="Arial Narrow"/>
              </a:rPr>
              <a:t>setToolTipText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tip</a:t>
            </a:r>
            <a:r>
              <a:rPr lang="es-CO" sz="1800" dirty="0">
                <a:latin typeface="Arial Narrow"/>
                <a:ea typeface="Arial Narrow"/>
                <a:cs typeface="Arial Narrow"/>
                <a:sym typeface="Arial Narrow"/>
              </a:rPr>
              <a:t>): Establece una sugerencia de texto que aparece al pasar el ratón por encima de la etiqueta.</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112084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500806"/>
            <a:ext cx="9643800" cy="53571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actual en el campo.</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del campo.</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Posición horizontal y vertical del componente con ancho y alto.</a:t>
            </a:r>
          </a:p>
          <a:p>
            <a:pPr indent="0">
              <a:lnSpc>
                <a:spcPct val="100000"/>
              </a:lnSpc>
              <a:buNone/>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edición del texto.</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del texto en el campo.</a:t>
            </a:r>
          </a:p>
          <a:p>
            <a:pPr indent="0">
              <a:lnSpc>
                <a:spcPct val="100000"/>
              </a:lnSpc>
              <a:buNone/>
            </a:pPr>
            <a:r>
              <a:rPr lang="es-CO" sz="1800" dirty="0" err="1">
                <a:latin typeface="Arial Narrow"/>
                <a:ea typeface="Arial Narrow"/>
                <a:cs typeface="Arial Narrow"/>
                <a:sym typeface="Arial Narrow"/>
              </a:rPr>
              <a:t>setForeground</a:t>
            </a:r>
            <a:r>
              <a:rPr lang="es-CO" sz="1800" dirty="0">
                <a:latin typeface="Arial Narrow"/>
                <a:ea typeface="Arial Narrow"/>
                <a:cs typeface="Arial Narrow"/>
                <a:sym typeface="Arial Narrow"/>
              </a:rPr>
              <a:t>(Color color): Establece el color del texto.</a:t>
            </a:r>
          </a:p>
          <a:p>
            <a:pPr indent="0">
              <a:lnSpc>
                <a:spcPct val="100000"/>
              </a:lnSpc>
              <a:buNone/>
            </a:pPr>
            <a:r>
              <a:rPr lang="es-CO" sz="1800" dirty="0" err="1">
                <a:latin typeface="Arial Narrow"/>
                <a:ea typeface="Arial Narrow"/>
                <a:cs typeface="Arial Narrow"/>
                <a:sym typeface="Arial Narrow"/>
              </a:rPr>
              <a:t>setBackground</a:t>
            </a:r>
            <a:r>
              <a:rPr lang="es-CO" sz="1800" dirty="0">
                <a:latin typeface="Arial Narrow"/>
                <a:ea typeface="Arial Narrow"/>
                <a:cs typeface="Arial Narrow"/>
                <a:sym typeface="Arial Narrow"/>
              </a:rPr>
              <a:t>(Color color): Establece el color de fondo del campo.</a:t>
            </a:r>
          </a:p>
          <a:p>
            <a:pPr indent="0">
              <a:lnSpc>
                <a:spcPct val="100000"/>
              </a:lnSpc>
              <a:buNone/>
            </a:pPr>
            <a:r>
              <a:rPr lang="es-CO" sz="1800" dirty="0" err="1">
                <a:latin typeface="Arial Narrow"/>
                <a:ea typeface="Arial Narrow"/>
                <a:cs typeface="Arial Narrow"/>
                <a:sym typeface="Arial Narrow"/>
              </a:rPr>
              <a:t>getColumnCount</a:t>
            </a:r>
            <a:r>
              <a:rPr lang="es-CO" sz="1800" dirty="0">
                <a:latin typeface="Arial Narrow"/>
                <a:ea typeface="Arial Narrow"/>
                <a:cs typeface="Arial Narrow"/>
                <a:sym typeface="Arial Narrow"/>
              </a:rPr>
              <a:t>(): Devuelve el número de columnas del campo.</a:t>
            </a:r>
          </a:p>
          <a:p>
            <a:pPr indent="0">
              <a:lnSpc>
                <a:spcPct val="100000"/>
              </a:lnSpc>
              <a:buNone/>
            </a:pPr>
            <a:r>
              <a:rPr lang="es-CO" sz="1800" dirty="0" err="1">
                <a:latin typeface="Arial Narrow"/>
                <a:ea typeface="Arial Narrow"/>
                <a:cs typeface="Arial Narrow"/>
                <a:sym typeface="Arial Narrow"/>
              </a:rPr>
              <a:t>getCaretPosition</a:t>
            </a:r>
            <a:r>
              <a:rPr lang="es-CO" sz="1800" dirty="0">
                <a:latin typeface="Arial Narrow"/>
                <a:ea typeface="Arial Narrow"/>
                <a:cs typeface="Arial Narrow"/>
                <a:sym typeface="Arial Narrow"/>
              </a:rPr>
              <a:t>(): Devuelve la posición actual del cursor.</a:t>
            </a:r>
          </a:p>
          <a:p>
            <a:pPr indent="0">
              <a:lnSpc>
                <a:spcPct val="100000"/>
              </a:lnSpc>
              <a:buNone/>
            </a:pPr>
            <a:r>
              <a:rPr lang="es-CO" sz="1800" dirty="0" err="1">
                <a:latin typeface="Arial Narrow"/>
                <a:ea typeface="Arial Narrow"/>
                <a:cs typeface="Arial Narrow"/>
                <a:sym typeface="Arial Narrow"/>
              </a:rPr>
              <a:t>getSelectedText</a:t>
            </a:r>
            <a:r>
              <a:rPr lang="es-CO" sz="1800" dirty="0">
                <a:latin typeface="Arial Narrow"/>
                <a:ea typeface="Arial Narrow"/>
                <a:cs typeface="Arial Narrow"/>
                <a:sym typeface="Arial Narrow"/>
              </a:rPr>
              <a:t>(): Devuelve el texto seleccionado, si hay alguno.</a:t>
            </a:r>
          </a:p>
          <a:p>
            <a:pPr indent="0">
              <a:lnSpc>
                <a:spcPct val="100000"/>
              </a:lnSpc>
              <a:buNone/>
            </a:pPr>
            <a:r>
              <a:rPr lang="es-CO" sz="1800" dirty="0" err="1">
                <a:latin typeface="Arial Narrow"/>
                <a:ea typeface="Arial Narrow"/>
                <a:cs typeface="Arial Narrow"/>
                <a:sym typeface="Arial Narrow"/>
              </a:rPr>
              <a:t>setCaretPosition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position): Mueve el cursor a la posición especificada.</a:t>
            </a:r>
          </a:p>
          <a:p>
            <a:pPr indent="0">
              <a:lnSpc>
                <a:spcPct val="100000"/>
              </a:lnSpc>
              <a:buNone/>
            </a:pPr>
            <a:r>
              <a:rPr lang="es-CO" sz="1800" dirty="0" err="1">
                <a:latin typeface="Arial Narrow"/>
                <a:ea typeface="Arial Narrow"/>
                <a:cs typeface="Arial Narrow"/>
                <a:sym typeface="Arial Narrow"/>
              </a:rPr>
              <a:t>selectAll</a:t>
            </a:r>
            <a:r>
              <a:rPr lang="es-CO" sz="1800" dirty="0">
                <a:latin typeface="Arial Narrow"/>
                <a:ea typeface="Arial Narrow"/>
                <a:cs typeface="Arial Narrow"/>
                <a:sym typeface="Arial Narrow"/>
              </a:rPr>
              <a:t>(): Selecciona todo el texto del campo.</a:t>
            </a:r>
          </a:p>
          <a:p>
            <a:pPr indent="0">
              <a:lnSpc>
                <a:spcPct val="100000"/>
              </a:lnSpc>
              <a:buNone/>
            </a:pPr>
            <a:r>
              <a:rPr lang="es-CO" sz="1800" dirty="0" err="1">
                <a:latin typeface="Arial Narrow"/>
                <a:ea typeface="Arial Narrow"/>
                <a:cs typeface="Arial Narrow"/>
                <a:sym typeface="Arial Narrow"/>
              </a:rPr>
              <a:t>requestFocusInWindow</a:t>
            </a:r>
            <a:r>
              <a:rPr lang="es-CO" sz="1800" dirty="0">
                <a:latin typeface="Arial Narrow"/>
                <a:ea typeface="Arial Narrow"/>
                <a:cs typeface="Arial Narrow"/>
                <a:sym typeface="Arial Narrow"/>
              </a:rPr>
              <a:t>(): Pone el foco en el campo.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6394639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setText</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String</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text</a:t>
            </a:r>
            <a:r>
              <a:rPr lang="es-CO" sz="2000" dirty="0">
                <a:latin typeface="Arial Narrow"/>
                <a:ea typeface="Arial Narrow"/>
                <a:cs typeface="Arial Narrow"/>
                <a:sym typeface="Arial Narrow"/>
              </a:rPr>
              <a:t>): Establece el texto del botón.</a:t>
            </a:r>
          </a:p>
          <a:p>
            <a:pPr marL="800100">
              <a:lnSpc>
                <a:spcPct val="100000"/>
              </a:lnSpc>
            </a:pPr>
            <a:r>
              <a:rPr lang="es-CO" sz="2000" dirty="0" err="1">
                <a:latin typeface="Arial Narrow"/>
                <a:ea typeface="Arial Narrow"/>
                <a:cs typeface="Arial Narrow"/>
                <a:sym typeface="Arial Narrow"/>
              </a:rPr>
              <a:t>getText</a:t>
            </a:r>
            <a:r>
              <a:rPr lang="es-CO" sz="2000" dirty="0">
                <a:latin typeface="Arial Narrow"/>
                <a:ea typeface="Arial Narrow"/>
                <a:cs typeface="Arial Narrow"/>
                <a:sym typeface="Arial Narrow"/>
              </a:rPr>
              <a:t>(): Devuelve el texto del botón.</a:t>
            </a:r>
          </a:p>
          <a:p>
            <a:pPr marL="800100">
              <a:lnSpc>
                <a:spcPct val="100000"/>
              </a:lnSpc>
            </a:pPr>
            <a:r>
              <a:rPr lang="es-CO" sz="2000" dirty="0" err="1">
                <a:latin typeface="Arial Narrow"/>
                <a:ea typeface="Arial Narrow"/>
                <a:cs typeface="Arial Narrow"/>
                <a:sym typeface="Arial Narrow"/>
              </a:rPr>
              <a:t>setBounds</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x,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y,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weigth</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heigth</a:t>
            </a:r>
            <a:r>
              <a:rPr lang="es-CO" sz="2000" dirty="0">
                <a:latin typeface="Arial Narrow"/>
                <a:ea typeface="Arial Narrow"/>
                <a:cs typeface="Arial Narrow"/>
                <a:sym typeface="Arial Narrow"/>
              </a:rPr>
              <a:t>): Posición y tamaño del componente.</a:t>
            </a:r>
          </a:p>
          <a:p>
            <a:pPr marL="800100">
              <a:lnSpc>
                <a:spcPct val="100000"/>
              </a:lnSpc>
            </a:pPr>
            <a:r>
              <a:rPr lang="es-CO" sz="2000" dirty="0" err="1">
                <a:latin typeface="Arial Narrow"/>
                <a:ea typeface="Arial Narrow"/>
                <a:cs typeface="Arial Narrow"/>
                <a:sym typeface="Arial Narrow"/>
              </a:rPr>
              <a:t>setFont</a:t>
            </a:r>
            <a:r>
              <a:rPr lang="es-CO" sz="2000" dirty="0">
                <a:latin typeface="Arial Narrow"/>
                <a:ea typeface="Arial Narrow"/>
                <a:cs typeface="Arial Narrow"/>
                <a:sym typeface="Arial Narrow"/>
              </a:rPr>
              <a:t>(Font </a:t>
            </a:r>
            <a:r>
              <a:rPr lang="es-CO" sz="2000" dirty="0" err="1">
                <a:latin typeface="Arial Narrow"/>
                <a:ea typeface="Arial Narrow"/>
                <a:cs typeface="Arial Narrow"/>
                <a:sym typeface="Arial Narrow"/>
              </a:rPr>
              <a:t>font</a:t>
            </a:r>
            <a:r>
              <a:rPr lang="es-CO" sz="2000" dirty="0">
                <a:latin typeface="Arial Narrow"/>
                <a:ea typeface="Arial Narrow"/>
                <a:cs typeface="Arial Narrow"/>
                <a:sym typeface="Arial Narrow"/>
              </a:rPr>
              <a:t>): Establece la fuente del texto del botón.</a:t>
            </a:r>
          </a:p>
          <a:p>
            <a:pPr marL="800100">
              <a:lnSpc>
                <a:spcPct val="100000"/>
              </a:lnSpc>
            </a:pPr>
            <a:r>
              <a:rPr lang="es-CO" sz="2000" dirty="0" err="1">
                <a:latin typeface="Arial Narrow"/>
                <a:ea typeface="Arial Narrow"/>
                <a:cs typeface="Arial Narrow"/>
                <a:sym typeface="Arial Narrow"/>
              </a:rPr>
              <a:t>setForeground</a:t>
            </a:r>
            <a:r>
              <a:rPr lang="es-CO" sz="2000" dirty="0">
                <a:latin typeface="Arial Narrow"/>
                <a:ea typeface="Arial Narrow"/>
                <a:cs typeface="Arial Narrow"/>
                <a:sym typeface="Arial Narrow"/>
              </a:rPr>
              <a:t>(Color color): Establece el color del texto del botón.</a:t>
            </a:r>
          </a:p>
          <a:p>
            <a:pPr marL="800100">
              <a:lnSpc>
                <a:spcPct val="100000"/>
              </a:lnSpc>
            </a:pPr>
            <a:r>
              <a:rPr lang="es-CO" sz="2000" dirty="0" err="1">
                <a:latin typeface="Arial Narrow"/>
                <a:ea typeface="Arial Narrow"/>
                <a:cs typeface="Arial Narrow"/>
                <a:sym typeface="Arial Narrow"/>
              </a:rPr>
              <a:t>setBackground</a:t>
            </a:r>
            <a:r>
              <a:rPr lang="es-CO" sz="2000" dirty="0">
                <a:latin typeface="Arial Narrow"/>
                <a:ea typeface="Arial Narrow"/>
                <a:cs typeface="Arial Narrow"/>
                <a:sym typeface="Arial Narrow"/>
              </a:rPr>
              <a:t>(Color color): Establece el color de fondo del botón.</a:t>
            </a:r>
          </a:p>
          <a:p>
            <a:pPr marL="800100">
              <a:lnSpc>
                <a:spcPct val="100000"/>
              </a:lnSpc>
            </a:pPr>
            <a:r>
              <a:rPr lang="es-CO" sz="2000" dirty="0" err="1">
                <a:latin typeface="Arial Narrow"/>
                <a:ea typeface="Arial Narrow"/>
                <a:cs typeface="Arial Narrow"/>
                <a:sym typeface="Arial Narrow"/>
              </a:rPr>
              <a:t>setIcon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a:t>
            </a:r>
          </a:p>
          <a:p>
            <a:pPr marL="800100">
              <a:lnSpc>
                <a:spcPct val="100000"/>
              </a:lnSpc>
            </a:pPr>
            <a:r>
              <a:rPr lang="es-CO" sz="2000" dirty="0" err="1">
                <a:latin typeface="Arial Narrow"/>
                <a:ea typeface="Arial Narrow"/>
                <a:cs typeface="Arial Narrow"/>
                <a:sym typeface="Arial Narrow"/>
              </a:rPr>
              <a:t>setDisabledIcon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 cuando está deshabilitado.</a:t>
            </a:r>
          </a:p>
          <a:p>
            <a:pPr marL="800100">
              <a:lnSpc>
                <a:spcPct val="100000"/>
              </a:lnSpc>
            </a:pPr>
            <a:r>
              <a:rPr lang="es-CO" sz="2000" dirty="0" err="1">
                <a:latin typeface="Arial Narrow"/>
                <a:ea typeface="Arial Narrow"/>
                <a:cs typeface="Arial Narrow"/>
                <a:sym typeface="Arial Narrow"/>
              </a:rPr>
              <a:t>setEnabled</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boolean</a:t>
            </a:r>
            <a:r>
              <a:rPr lang="es-CO" sz="2000" dirty="0">
                <a:latin typeface="Arial Narrow"/>
                <a:ea typeface="Arial Narrow"/>
                <a:cs typeface="Arial Narrow"/>
                <a:sym typeface="Arial Narrow"/>
              </a:rPr>
              <a:t> b): Habilita o deshabilita el botón.</a:t>
            </a:r>
          </a:p>
          <a:p>
            <a:pPr marL="800100">
              <a:lnSpc>
                <a:spcPct val="100000"/>
              </a:lnSpc>
            </a:pPr>
            <a:r>
              <a:rPr lang="es-CO" sz="2000" dirty="0" err="1">
                <a:latin typeface="Arial Narrow"/>
                <a:ea typeface="Arial Narrow"/>
                <a:cs typeface="Arial Narrow"/>
                <a:sym typeface="Arial Narrow"/>
              </a:rPr>
              <a:t>getSize</a:t>
            </a:r>
            <a:r>
              <a:rPr lang="es-CO" sz="2000" dirty="0">
                <a:latin typeface="Arial Narrow"/>
                <a:ea typeface="Arial Narrow"/>
                <a:cs typeface="Arial Narrow"/>
                <a:sym typeface="Arial Narrow"/>
              </a:rPr>
              <a:t>(): Devuelve el tamaño del botón en píxeles.</a:t>
            </a:r>
          </a:p>
          <a:p>
            <a:pPr marL="800100">
              <a:lnSpc>
                <a:spcPct val="100000"/>
              </a:lnSpc>
            </a:pPr>
            <a:r>
              <a:rPr lang="es-CO" sz="2000" dirty="0" err="1">
                <a:latin typeface="Arial Narrow"/>
                <a:ea typeface="Arial Narrow"/>
                <a:cs typeface="Arial Narrow"/>
                <a:sym typeface="Arial Narrow"/>
              </a:rPr>
              <a:t>getLocation</a:t>
            </a:r>
            <a:r>
              <a:rPr lang="es-CO" sz="2000" dirty="0">
                <a:latin typeface="Arial Narrow"/>
                <a:ea typeface="Arial Narrow"/>
                <a:cs typeface="Arial Narrow"/>
                <a:sym typeface="Arial Narrow"/>
              </a:rPr>
              <a:t>(): Devuelve la posición del botón en la ventana</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6178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684479" cy="53277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err="1">
                <a:latin typeface="Arial Narrow"/>
                <a:ea typeface="Arial Narrow"/>
                <a:cs typeface="Arial Narrow"/>
                <a:sym typeface="Arial Narrow"/>
              </a:rPr>
              <a:t>addItem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Añade un elemento a la lista desplegable.</a:t>
            </a:r>
          </a:p>
          <a:p>
            <a:pPr marL="742950" indent="-285750">
              <a:lnSpc>
                <a:spcPct val="100000"/>
              </a:lnSpc>
            </a:pPr>
            <a:r>
              <a:rPr lang="es-CO" sz="1800" dirty="0" err="1">
                <a:latin typeface="Arial Narrow"/>
                <a:ea typeface="Arial Narrow"/>
                <a:cs typeface="Arial Narrow"/>
                <a:sym typeface="Arial Narrow"/>
              </a:rPr>
              <a:t>removeItem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Elimina un elemento de la lista desplegable.</a:t>
            </a:r>
          </a:p>
          <a:p>
            <a:pPr marL="742950" indent="-285750">
              <a:lnSpc>
                <a:spcPct val="100000"/>
              </a:lnSpc>
            </a:pPr>
            <a:r>
              <a:rPr lang="es-CO" sz="1800" dirty="0" err="1">
                <a:latin typeface="Arial Narrow"/>
                <a:ea typeface="Arial Narrow"/>
                <a:cs typeface="Arial Narrow"/>
                <a:sym typeface="Arial Narrow"/>
              </a:rPr>
              <a:t>removeAllItems</a:t>
            </a:r>
            <a:r>
              <a:rPr lang="es-CO" sz="1800" dirty="0">
                <a:latin typeface="Arial Narrow"/>
                <a:ea typeface="Arial Narrow"/>
                <a:cs typeface="Arial Narrow"/>
                <a:sym typeface="Arial Narrow"/>
              </a:rPr>
              <a:t>(): Elimina todos los elementos de la lista desplegable.</a:t>
            </a:r>
          </a:p>
          <a:p>
            <a:pPr marL="742950" indent="-285750">
              <a:lnSpc>
                <a:spcPct val="100000"/>
              </a:lnSpc>
            </a:pPr>
            <a:r>
              <a:rPr lang="es-CO" sz="1800" dirty="0" err="1">
                <a:latin typeface="Arial Narrow"/>
                <a:ea typeface="Arial Narrow"/>
                <a:cs typeface="Arial Narrow"/>
                <a:sym typeface="Arial Narrow"/>
              </a:rPr>
              <a:t>setSelectedIndex</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Selecciona el elemento en la posición especificada.</a:t>
            </a:r>
          </a:p>
          <a:p>
            <a:pPr marL="742950" indent="-285750">
              <a:lnSpc>
                <a:spcPct val="100000"/>
              </a:lnSpc>
            </a:pPr>
            <a:r>
              <a:rPr lang="es-CO" sz="1800" dirty="0" err="1">
                <a:latin typeface="Arial Narrow"/>
                <a:ea typeface="Arial Narrow"/>
                <a:cs typeface="Arial Narrow"/>
                <a:sym typeface="Arial Narrow"/>
              </a:rPr>
              <a:t>setSelectedItem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Selecciona el elemento especificado.</a:t>
            </a:r>
          </a:p>
          <a:p>
            <a:pPr marL="742950" indent="-285750">
              <a:lnSpc>
                <a:spcPct val="100000"/>
              </a:lnSpc>
            </a:pPr>
            <a:r>
              <a:rPr lang="es-CO" sz="1800" dirty="0" err="1">
                <a:latin typeface="Arial Narrow"/>
                <a:ea typeface="Arial Narrow"/>
                <a:cs typeface="Arial Narrow"/>
                <a:sym typeface="Arial Narrow"/>
              </a:rPr>
              <a:t>getItemCount</a:t>
            </a:r>
            <a:r>
              <a:rPr lang="es-CO" sz="1800" dirty="0">
                <a:latin typeface="Arial Narrow"/>
                <a:ea typeface="Arial Narrow"/>
                <a:cs typeface="Arial Narrow"/>
                <a:sym typeface="Arial Narrow"/>
              </a:rPr>
              <a:t>(): Devuelve el número de elementos en la lista desplegable.</a:t>
            </a:r>
          </a:p>
          <a:p>
            <a:pPr marL="742950" indent="-285750">
              <a:lnSpc>
                <a:spcPct val="100000"/>
              </a:lnSpc>
            </a:pPr>
            <a:r>
              <a:rPr lang="es-CO" sz="1800" dirty="0" err="1">
                <a:latin typeface="Arial Narrow"/>
                <a:ea typeface="Arial Narrow"/>
                <a:cs typeface="Arial Narrow"/>
                <a:sym typeface="Arial Narrow"/>
              </a:rPr>
              <a:t>getItemAt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Devuelve el elemento en la posición especificada.</a:t>
            </a:r>
          </a:p>
          <a:p>
            <a:pPr marL="742950" indent="-285750">
              <a:lnSpc>
                <a:spcPct val="100000"/>
              </a:lnSpc>
            </a:pPr>
            <a:r>
              <a:rPr lang="es-CO" sz="1800" dirty="0" err="1">
                <a:latin typeface="Arial Narrow"/>
                <a:ea typeface="Arial Narrow"/>
                <a:cs typeface="Arial Narrow"/>
                <a:sym typeface="Arial Narrow"/>
              </a:rPr>
              <a:t>getSelectedItem</a:t>
            </a:r>
            <a:r>
              <a:rPr lang="es-CO" sz="1800" dirty="0">
                <a:latin typeface="Arial Narrow"/>
                <a:ea typeface="Arial Narrow"/>
                <a:cs typeface="Arial Narrow"/>
                <a:sym typeface="Arial Narrow"/>
              </a:rPr>
              <a:t>(): Devuelve el elemento seleccionado actualmente.</a:t>
            </a:r>
          </a:p>
          <a:p>
            <a:pPr marL="742950" indent="-285750">
              <a:lnSpc>
                <a:spcPct val="100000"/>
              </a:lnSpc>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para el texto en la lista desplegable.</a:t>
            </a:r>
          </a:p>
          <a:p>
            <a:pPr marL="742950" indent="-285750">
              <a:lnSpc>
                <a:spcPct val="100000"/>
              </a:lnSpc>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Permite o impide que el usuario introduzca texto directamente en el campo de texto.</a:t>
            </a:r>
          </a:p>
          <a:p>
            <a:pPr marL="742950" indent="-285750">
              <a:lnSpc>
                <a:spcPct val="100000"/>
              </a:lnSpc>
            </a:pPr>
            <a:r>
              <a:rPr lang="es-CO" sz="1800" dirty="0" err="1">
                <a:latin typeface="Arial Narrow"/>
                <a:ea typeface="Arial Narrow"/>
                <a:cs typeface="Arial Narrow"/>
                <a:sym typeface="Arial Narrow"/>
              </a:rPr>
              <a:t>isEditable</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 editable.</a:t>
            </a:r>
          </a:p>
          <a:p>
            <a:pPr marL="742950" indent="-285750">
              <a:lnSpc>
                <a:spcPct val="100000"/>
              </a:lnSpc>
            </a:pPr>
            <a:r>
              <a:rPr lang="es-CO" sz="1800" dirty="0" err="1">
                <a:latin typeface="Arial Narrow"/>
                <a:ea typeface="Arial Narrow"/>
                <a:cs typeface="Arial Narrow"/>
                <a:sym typeface="Arial Narrow"/>
              </a:rPr>
              <a:t>isEnabled</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está habilitado.</a:t>
            </a:r>
          </a:p>
          <a:p>
            <a:pPr marL="742950" indent="-285750">
              <a:lnSpc>
                <a:spcPct val="100000"/>
              </a:lnSpc>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a:t>
            </a: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67855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a:latin typeface="Arial Narrow"/>
                <a:ea typeface="Arial Narrow"/>
                <a:cs typeface="Arial Narrow"/>
                <a:sym typeface="Arial Narrow"/>
              </a:rPr>
              <a:t>().</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43715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ingresar un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otro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p:txBody>
      </p:sp>
    </p:spTree>
    <p:extLst>
      <p:ext uri="{BB962C8B-B14F-4D97-AF65-F5344CB8AC3E}">
        <p14:creationId xmlns:p14="http://schemas.microsoft.com/office/powerpoint/2010/main" val="23423492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17130</TotalTime>
  <Words>13910</Words>
  <Application>Microsoft Office PowerPoint</Application>
  <PresentationFormat>Panorámica</PresentationFormat>
  <Paragraphs>1104</Paragraphs>
  <Slides>194</Slides>
  <Notes>194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194</vt:i4>
      </vt:variant>
    </vt:vector>
  </HeadingPairs>
  <TitlesOfParts>
    <vt:vector size="199" baseType="lpstr">
      <vt:lpstr>Trebuchet MS</vt:lpstr>
      <vt:lpstr>Arial Narrow</vt:lpstr>
      <vt:lpstr>Arial</vt:lpstr>
      <vt:lpstr>Calibri</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MODELO DE PROYECTO: CITASYA</vt:lpstr>
      <vt:lpstr>MODELO DE PROYECTO: CONCIERTOSYA</vt:lpstr>
      <vt:lpstr>MODELO DE PROYECTO: REDSOCIALYA</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1 JOPTIONPANE </vt:lpstr>
      <vt:lpstr>El JFRAME</vt:lpstr>
      <vt:lpstr>IMPORTANCIA DEL JFRAME</vt:lpstr>
      <vt:lpstr>EJEMPLO DE JFRAME</vt:lpstr>
      <vt:lpstr>METODOS ASOCIADOS AL JFRAME</vt:lpstr>
      <vt:lpstr>AGREGAR COMPONENTES AL JFRAME</vt:lpstr>
      <vt:lpstr>TALLER 4 JFRAME</vt:lpstr>
      <vt:lpstr>El JPANEL</vt:lpstr>
      <vt:lpstr>EJEMPLO DEL JPANEL</vt:lpstr>
      <vt:lpstr>VENTAJAS DE  USAR El JPANEL</vt:lpstr>
      <vt:lpstr>EL JLABEL, JTEXTFIELD, JBUTTON, JCOMBOBOX</vt:lpstr>
      <vt:lpstr>EL JLABEL</vt:lpstr>
      <vt:lpstr>METODOS ASOCIADOS AL JLABEL</vt:lpstr>
      <vt:lpstr>EL JTEXTFIELD</vt:lpstr>
      <vt:lpstr>METODOS ASOCIADOS AL JTEXTFIELD</vt:lpstr>
      <vt:lpstr>EL JBUTTON</vt:lpstr>
      <vt:lpstr>METODOS ASOCIADOS AL JBUTTON</vt:lpstr>
      <vt:lpstr>EL COMBOBOX</vt:lpstr>
      <vt:lpstr>METODOS ASOCIADOS AL JCOMBOBOX</vt:lpstr>
      <vt:lpstr>PERSONALIZACIONES</vt:lpstr>
      <vt:lpstr>TALLER 5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VENTAJAS DE LA HERENCIA</vt:lpstr>
      <vt:lpstr>TALLER 10 LA HERENCIA</vt:lpstr>
      <vt:lpstr>CLASES ABSTRACTAS</vt:lpstr>
      <vt:lpstr>IMPORTANCIA DE LAS CLASES ABSTRACTAS</vt:lpstr>
      <vt:lpstr>EJEMPLO CON CLASES ABSTRACTAS</vt:lpstr>
      <vt:lpstr>USO COMUN DE LAS CLASES ABSTRACTAS</vt:lpstr>
      <vt:lpstr>LAS INTERFACES</vt:lpstr>
      <vt:lpstr>IMPORTANCIA DE LAS INTERFACES</vt:lpstr>
      <vt:lpstr>EJEMPLO DE LAS INTERFACES</vt:lpstr>
      <vt:lpstr>USO COMUN DE LAS INTERFACES</vt:lpstr>
      <vt:lpstr>POLIMORFISMO</vt:lpstr>
      <vt:lpstr>POLIMORFISMO DE COMPILACION (SOBRECARGA)</vt:lpstr>
      <vt:lpstr>POLIMORFISMO EN TIEMPO DE EJECUCION (SOBREESCRITURA)</vt:lpstr>
      <vt:lpstr>CONEPTOS DE HILOS EN JAVA</vt:lpstr>
      <vt:lpstr>CARACTERISTICAS CLAVES DE LOS HILOS</vt:lpstr>
      <vt:lpstr>IMPORTANCIA DE LOS HILOS</vt:lpstr>
      <vt:lpstr>HILOS CON THREAD</vt:lpstr>
      <vt:lpstr>EJEMPLO COMPLETO CON THREAD</vt:lpstr>
      <vt:lpstr>HILOS CON LA INTERFAZ RUNNABLE</vt:lpstr>
      <vt:lpstr>JUNIT</vt:lpstr>
      <vt:lpstr>VENTAJAS DE USAR JUNIT</vt:lpstr>
      <vt:lpstr>EJEMPLO BASICO DE JUNIT</vt:lpstr>
      <vt:lpstr>EJEMPLO AVANZADO CON ANOTACIONES DE JUNIT</vt:lpstr>
      <vt:lpstr>ANOTACIONES COMUNES DE JUNIT</vt:lpstr>
      <vt:lpstr>ASERCIONES COMUNES DE JUNIT</vt:lpstr>
      <vt:lpstr>MANEJO DE ERRORES EN JAVA</vt:lpstr>
      <vt:lpstr>TRY, CATCH, FINALLY</vt:lpstr>
      <vt:lpstr>EJEMPLO DEL TRY, CATCH, FINALLY</vt:lpstr>
      <vt:lpstr>IMPORTANCIA DEL TRY, CATCH, FINALLY</vt:lpstr>
      <vt:lpstr>TIPOS DE EXCEPCIONES DE JAVA</vt:lpstr>
      <vt:lpstr>EJEMPLO DE MULTICATCH</vt:lpstr>
      <vt:lpstr>EXCEPCIONES PERSONALIZADAS EN JAVA</vt:lpstr>
      <vt:lpstr>EJEMPLO EXCEPCION PERSONALIZADA EN JAVA</vt:lpstr>
      <vt:lpstr>USO COMUN DE LAS EXCEPCIONES PERSONALIZADAS</vt:lpstr>
      <vt:lpstr>EJEMPLO DE IMPLEMENTACION DE LAS EXCEPCIONES PERSONALIZADAS</vt:lpstr>
      <vt:lpstr>VENTAJAS DE LAS EXCEPCIONES PERSONALIZADAS</vt:lpstr>
      <vt:lpstr>PERSISTENCIA DE ARCHIVOS PLANOS</vt:lpstr>
      <vt:lpstr>IMPORTANCIA DE LA PERSISTENCIA DE ARCHIVOS PLANOS</vt:lpstr>
      <vt:lpstr>EJEMPLO PERSISTENCIA DE ARCHIVOS PLANOS</vt:lpstr>
      <vt:lpstr>EJEMPLO DE LECTURA DE ARCHIVOS PLANOS</vt:lpstr>
      <vt:lpstr>ESTRUCTURA DE LA PERSISTENCIA DE ARCHIVOS PLANOS</vt:lpstr>
      <vt:lpstr>EL XML</vt:lpstr>
      <vt:lpstr>IMPORTANCIA DEL XML</vt:lpstr>
      <vt:lpstr>LIBRERIAS PARA EL MANEJO DEL XML</vt:lpstr>
      <vt:lpstr>LIBRERIAS PARA EL MANEJO DEL XML</vt:lpstr>
      <vt:lpstr>EJEMPLO DOM CON XML</vt:lpstr>
      <vt:lpstr>EJEMPLO ESCRITURA CON DOM Y XML</vt:lpstr>
      <vt:lpstr>EJEMPLO LECTURA CON DOM Y XML</vt:lpstr>
      <vt:lpstr>CONSIDERACIONES ADICIONALES DEL XML EN JAVA</vt:lpstr>
      <vt:lpstr>EL JSON</vt:lpstr>
      <vt:lpstr>IMPORTANCIA DEL JSON</vt:lpstr>
      <vt:lpstr>LIBRERIAS PARA EL MANEJO DEL JSON</vt:lpstr>
      <vt:lpstr>EJEMPLO DE ESCRITURA PARA ARCHIVOS JSON</vt:lpstr>
      <vt:lpstr>EJEMPLO DE LECTURA PARA ARCHIVOS JSON</vt:lpstr>
      <vt:lpstr>SERIALIZACION EN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493</cp:revision>
  <dcterms:created xsi:type="dcterms:W3CDTF">2019-03-26T16:19:22Z</dcterms:created>
  <dcterms:modified xsi:type="dcterms:W3CDTF">2024-09-05T21:36:29Z</dcterms:modified>
</cp:coreProperties>
</file>