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2"/>
  </p:notesMasterIdLst>
  <p:sldIdLst>
    <p:sldId id="256" r:id="rId2"/>
    <p:sldId id="257" r:id="rId3"/>
    <p:sldId id="426" r:id="rId4"/>
    <p:sldId id="259" r:id="rId5"/>
    <p:sldId id="260" r:id="rId6"/>
    <p:sldId id="264" r:id="rId7"/>
    <p:sldId id="265" r:id="rId8"/>
    <p:sldId id="267" r:id="rId9"/>
    <p:sldId id="268" r:id="rId10"/>
    <p:sldId id="403" r:id="rId11"/>
    <p:sldId id="406" r:id="rId12"/>
    <p:sldId id="266" r:id="rId13"/>
    <p:sldId id="318" r:id="rId14"/>
    <p:sldId id="319" r:id="rId15"/>
    <p:sldId id="320" r:id="rId16"/>
    <p:sldId id="321" r:id="rId17"/>
    <p:sldId id="322" r:id="rId18"/>
    <p:sldId id="323" r:id="rId19"/>
    <p:sldId id="421" r:id="rId20"/>
    <p:sldId id="422" r:id="rId21"/>
    <p:sldId id="423" r:id="rId22"/>
    <p:sldId id="424" r:id="rId23"/>
    <p:sldId id="425" r:id="rId24"/>
    <p:sldId id="316" r:id="rId25"/>
    <p:sldId id="269" r:id="rId26"/>
    <p:sldId id="270" r:id="rId27"/>
    <p:sldId id="271" r:id="rId28"/>
    <p:sldId id="272" r:id="rId29"/>
    <p:sldId id="415" r:id="rId30"/>
    <p:sldId id="416" r:id="rId31"/>
    <p:sldId id="273" r:id="rId32"/>
    <p:sldId id="414" r:id="rId33"/>
    <p:sldId id="427" r:id="rId34"/>
    <p:sldId id="275" r:id="rId35"/>
    <p:sldId id="276" r:id="rId36"/>
    <p:sldId id="277" r:id="rId37"/>
    <p:sldId id="420" r:id="rId38"/>
    <p:sldId id="450" r:id="rId39"/>
    <p:sldId id="451" r:id="rId40"/>
    <p:sldId id="452" r:id="rId41"/>
    <p:sldId id="315" r:id="rId42"/>
    <p:sldId id="456" r:id="rId43"/>
    <p:sldId id="418" r:id="rId44"/>
    <p:sldId id="457" r:id="rId45"/>
    <p:sldId id="453" r:id="rId46"/>
    <p:sldId id="454" r:id="rId47"/>
    <p:sldId id="455" r:id="rId48"/>
    <p:sldId id="458" r:id="rId49"/>
    <p:sldId id="459" r:id="rId50"/>
    <p:sldId id="460" r:id="rId51"/>
    <p:sldId id="461" r:id="rId52"/>
    <p:sldId id="469" r:id="rId53"/>
    <p:sldId id="470" r:id="rId54"/>
    <p:sldId id="471" r:id="rId55"/>
    <p:sldId id="472" r:id="rId56"/>
    <p:sldId id="473" r:id="rId57"/>
    <p:sldId id="474" r:id="rId58"/>
    <p:sldId id="475" r:id="rId59"/>
    <p:sldId id="476" r:id="rId60"/>
    <p:sldId id="477" r:id="rId61"/>
    <p:sldId id="479" r:id="rId62"/>
    <p:sldId id="478" r:id="rId63"/>
    <p:sldId id="325" r:id="rId64"/>
    <p:sldId id="489" r:id="rId65"/>
    <p:sldId id="490" r:id="rId66"/>
    <p:sldId id="487" r:id="rId67"/>
    <p:sldId id="326" r:id="rId68"/>
    <p:sldId id="327" r:id="rId69"/>
    <p:sldId id="328" r:id="rId70"/>
    <p:sldId id="329" r:id="rId71"/>
    <p:sldId id="330" r:id="rId72"/>
    <p:sldId id="430" r:id="rId73"/>
    <p:sldId id="337" r:id="rId74"/>
    <p:sldId id="428" r:id="rId75"/>
    <p:sldId id="462" r:id="rId76"/>
    <p:sldId id="464" r:id="rId77"/>
    <p:sldId id="465" r:id="rId78"/>
    <p:sldId id="466" r:id="rId79"/>
    <p:sldId id="467" r:id="rId80"/>
    <p:sldId id="468" r:id="rId81"/>
    <p:sldId id="480" r:id="rId82"/>
    <p:sldId id="481" r:id="rId83"/>
    <p:sldId id="482" r:id="rId84"/>
    <p:sldId id="483" r:id="rId85"/>
    <p:sldId id="484" r:id="rId86"/>
    <p:sldId id="485" r:id="rId87"/>
    <p:sldId id="486" r:id="rId88"/>
    <p:sldId id="491" r:id="rId89"/>
    <p:sldId id="492" r:id="rId90"/>
    <p:sldId id="284" r:id="rId91"/>
    <p:sldId id="285" r:id="rId92"/>
    <p:sldId id="287" r:id="rId93"/>
    <p:sldId id="288" r:id="rId94"/>
    <p:sldId id="289" r:id="rId95"/>
    <p:sldId id="338" r:id="rId96"/>
    <p:sldId id="278" r:id="rId97"/>
    <p:sldId id="279" r:id="rId98"/>
    <p:sldId id="280" r:id="rId99"/>
    <p:sldId id="314" r:id="rId100"/>
    <p:sldId id="281" r:id="rId101"/>
    <p:sldId id="282" r:id="rId102"/>
    <p:sldId id="283" r:id="rId103"/>
    <p:sldId id="324" r:id="rId104"/>
    <p:sldId id="439" r:id="rId105"/>
    <p:sldId id="441" r:id="rId106"/>
    <p:sldId id="440" r:id="rId107"/>
    <p:sldId id="442" r:id="rId108"/>
    <p:sldId id="443" r:id="rId109"/>
    <p:sldId id="290" r:id="rId110"/>
    <p:sldId id="291" r:id="rId111"/>
    <p:sldId id="293" r:id="rId112"/>
    <p:sldId id="294" r:id="rId113"/>
    <p:sldId id="493" r:id="rId114"/>
    <p:sldId id="296" r:id="rId115"/>
    <p:sldId id="297" r:id="rId116"/>
    <p:sldId id="339" r:id="rId117"/>
    <p:sldId id="494" r:id="rId118"/>
    <p:sldId id="298" r:id="rId119"/>
    <p:sldId id="299" r:id="rId120"/>
    <p:sldId id="300" r:id="rId121"/>
    <p:sldId id="301" r:id="rId122"/>
    <p:sldId id="302" r:id="rId123"/>
    <p:sldId id="340" r:id="rId124"/>
    <p:sldId id="303" r:id="rId125"/>
    <p:sldId id="304" r:id="rId126"/>
    <p:sldId id="305" r:id="rId127"/>
    <p:sldId id="306" r:id="rId128"/>
    <p:sldId id="495" r:id="rId129"/>
    <p:sldId id="496" r:id="rId130"/>
    <p:sldId id="497" r:id="rId131"/>
    <p:sldId id="498" r:id="rId132"/>
    <p:sldId id="307" r:id="rId133"/>
    <p:sldId id="308" r:id="rId134"/>
    <p:sldId id="309" r:id="rId135"/>
    <p:sldId id="310" r:id="rId136"/>
    <p:sldId id="499" r:id="rId137"/>
    <p:sldId id="500" r:id="rId138"/>
    <p:sldId id="311" r:id="rId139"/>
    <p:sldId id="312" r:id="rId140"/>
    <p:sldId id="313" r:id="rId141"/>
    <p:sldId id="446" r:id="rId142"/>
    <p:sldId id="501" r:id="rId143"/>
    <p:sldId id="502" r:id="rId144"/>
    <p:sldId id="503" r:id="rId145"/>
    <p:sldId id="504" r:id="rId146"/>
    <p:sldId id="505" r:id="rId147"/>
    <p:sldId id="506" r:id="rId148"/>
    <p:sldId id="507" r:id="rId149"/>
    <p:sldId id="508" r:id="rId150"/>
    <p:sldId id="509" r:id="rId151"/>
    <p:sldId id="510" r:id="rId152"/>
    <p:sldId id="511" r:id="rId153"/>
    <p:sldId id="512" r:id="rId154"/>
    <p:sldId id="536" r:id="rId155"/>
    <p:sldId id="525" r:id="rId156"/>
    <p:sldId id="526" r:id="rId157"/>
    <p:sldId id="532" r:id="rId158"/>
    <p:sldId id="533" r:id="rId159"/>
    <p:sldId id="534" r:id="rId160"/>
    <p:sldId id="261" r:id="rId161"/>
  </p:sldIdLst>
  <p:sldSz cx="12192000" cy="6858000"/>
  <p:notesSz cx="6858000" cy="9144000"/>
  <p:embeddedFontLst>
    <p:embeddedFont>
      <p:font typeface="Arial Narrow" panose="020B0606020202030204" pitchFamily="34" charset="0"/>
      <p:regular r:id="rId163"/>
      <p:bold r:id="rId164"/>
      <p:italic r:id="rId165"/>
      <p:boldItalic r:id="rId166"/>
    </p:embeddedFont>
    <p:embeddedFont>
      <p:font typeface="Trebuchet MS" panose="020B0603020202020204" pitchFamily="34" charset="0"/>
      <p:regular r:id="rId167"/>
      <p:bold r:id="rId168"/>
      <p:italic r:id="rId169"/>
      <p:boldItalic r:id="rId1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8" roundtripDataSignature="AMtx7mg7kqVYyjZ89Lnaeq7bZKgH4Kcu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73" autoAdjust="0"/>
  </p:normalViewPr>
  <p:slideViewPr>
    <p:cSldViewPr snapToGrid="0">
      <p:cViewPr varScale="1">
        <p:scale>
          <a:sx n="105" d="100"/>
          <a:sy n="105" d="100"/>
        </p:scale>
        <p:origin x="810" y="96"/>
      </p:cViewPr>
      <p:guideLst>
        <p:guide orient="horz" pos="2160"/>
        <p:guide pos="3840"/>
      </p:guideLst>
    </p:cSldViewPr>
  </p:slideViewPr>
  <p:outlineViewPr>
    <p:cViewPr>
      <p:scale>
        <a:sx n="33" d="100"/>
        <a:sy n="33" d="100"/>
      </p:scale>
      <p:origin x="0" y="-58164"/>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font" Target="fonts/font8.fntdata"/><Relationship Id="rId191"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font" Target="fonts/font5.fntdata"/><Relationship Id="rId188" Type="http://customschemas.google.com/relationships/presentationmetadata" Target="meta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font" Target="fonts/font1.fntdata"/><Relationship Id="rId189"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90"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font" Target="fonts/font2.fntdata"/><Relationship Id="rId16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font" Target="fonts/font3.fntdata"/><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a:t>
            </a:fld>
            <a:endParaRPr/>
          </a:p>
        </p:txBody>
      </p:sp>
    </p:spTree>
    <p:extLst>
      <p:ext uri="{BB962C8B-B14F-4D97-AF65-F5344CB8AC3E}">
        <p14:creationId xmlns:p14="http://schemas.microsoft.com/office/powerpoint/2010/main" val="45298727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100</a:t>
            </a:fld>
            <a:endParaRPr/>
          </a:p>
        </p:txBody>
      </p:sp>
    </p:spTree>
    <p:extLst>
      <p:ext uri="{BB962C8B-B14F-4D97-AF65-F5344CB8AC3E}">
        <p14:creationId xmlns:p14="http://schemas.microsoft.com/office/powerpoint/2010/main" val="317356158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101</a:t>
            </a:fld>
            <a:endParaRPr/>
          </a:p>
        </p:txBody>
      </p:sp>
    </p:spTree>
    <p:extLst>
      <p:ext uri="{BB962C8B-B14F-4D97-AF65-F5344CB8AC3E}">
        <p14:creationId xmlns:p14="http://schemas.microsoft.com/office/powerpoint/2010/main" val="34786215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102</a:t>
            </a:fld>
            <a:endParaRPr/>
          </a:p>
        </p:txBody>
      </p:sp>
    </p:spTree>
    <p:extLst>
      <p:ext uri="{BB962C8B-B14F-4D97-AF65-F5344CB8AC3E}">
        <p14:creationId xmlns:p14="http://schemas.microsoft.com/office/powerpoint/2010/main" val="318879205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103</a:t>
            </a:fld>
            <a:endParaRPr/>
          </a:p>
        </p:txBody>
      </p:sp>
    </p:spTree>
    <p:extLst>
      <p:ext uri="{BB962C8B-B14F-4D97-AF65-F5344CB8AC3E}">
        <p14:creationId xmlns:p14="http://schemas.microsoft.com/office/powerpoint/2010/main" val="264254296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104</a:t>
            </a:fld>
            <a:endParaRPr/>
          </a:p>
        </p:txBody>
      </p:sp>
    </p:spTree>
    <p:extLst>
      <p:ext uri="{BB962C8B-B14F-4D97-AF65-F5344CB8AC3E}">
        <p14:creationId xmlns:p14="http://schemas.microsoft.com/office/powerpoint/2010/main" val="300089272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105</a:t>
            </a:fld>
            <a:endParaRPr/>
          </a:p>
        </p:txBody>
      </p:sp>
    </p:spTree>
    <p:extLst>
      <p:ext uri="{BB962C8B-B14F-4D97-AF65-F5344CB8AC3E}">
        <p14:creationId xmlns:p14="http://schemas.microsoft.com/office/powerpoint/2010/main" val="375588174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106</a:t>
            </a:fld>
            <a:endParaRPr/>
          </a:p>
        </p:txBody>
      </p:sp>
    </p:spTree>
    <p:extLst>
      <p:ext uri="{BB962C8B-B14F-4D97-AF65-F5344CB8AC3E}">
        <p14:creationId xmlns:p14="http://schemas.microsoft.com/office/powerpoint/2010/main" val="87659764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107</a:t>
            </a:fld>
            <a:endParaRPr/>
          </a:p>
        </p:txBody>
      </p:sp>
    </p:spTree>
    <p:extLst>
      <p:ext uri="{BB962C8B-B14F-4D97-AF65-F5344CB8AC3E}">
        <p14:creationId xmlns:p14="http://schemas.microsoft.com/office/powerpoint/2010/main" val="193088561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108</a:t>
            </a:fld>
            <a:endParaRPr/>
          </a:p>
        </p:txBody>
      </p:sp>
    </p:spTree>
    <p:extLst>
      <p:ext uri="{BB962C8B-B14F-4D97-AF65-F5344CB8AC3E}">
        <p14:creationId xmlns:p14="http://schemas.microsoft.com/office/powerpoint/2010/main" val="253903716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109</a:t>
            </a:fld>
            <a:endParaRPr/>
          </a:p>
        </p:txBody>
      </p:sp>
    </p:spTree>
    <p:extLst>
      <p:ext uri="{BB962C8B-B14F-4D97-AF65-F5344CB8AC3E}">
        <p14:creationId xmlns:p14="http://schemas.microsoft.com/office/powerpoint/2010/main" val="3434103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a:t>
            </a:fld>
            <a:endParaRPr/>
          </a:p>
        </p:txBody>
      </p:sp>
    </p:spTree>
    <p:extLst>
      <p:ext uri="{BB962C8B-B14F-4D97-AF65-F5344CB8AC3E}">
        <p14:creationId xmlns:p14="http://schemas.microsoft.com/office/powerpoint/2010/main" val="119633998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110</a:t>
            </a:fld>
            <a:endParaRPr/>
          </a:p>
        </p:txBody>
      </p:sp>
    </p:spTree>
    <p:extLst>
      <p:ext uri="{BB962C8B-B14F-4D97-AF65-F5344CB8AC3E}">
        <p14:creationId xmlns:p14="http://schemas.microsoft.com/office/powerpoint/2010/main" val="388850115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111</a:t>
            </a:fld>
            <a:endParaRPr/>
          </a:p>
        </p:txBody>
      </p:sp>
    </p:spTree>
    <p:extLst>
      <p:ext uri="{BB962C8B-B14F-4D97-AF65-F5344CB8AC3E}">
        <p14:creationId xmlns:p14="http://schemas.microsoft.com/office/powerpoint/2010/main" val="100205728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112</a:t>
            </a:fld>
            <a:endParaRPr/>
          </a:p>
        </p:txBody>
      </p:sp>
    </p:spTree>
    <p:extLst>
      <p:ext uri="{BB962C8B-B14F-4D97-AF65-F5344CB8AC3E}">
        <p14:creationId xmlns:p14="http://schemas.microsoft.com/office/powerpoint/2010/main" val="385783680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113</a:t>
            </a:fld>
            <a:endParaRPr/>
          </a:p>
        </p:txBody>
      </p:sp>
    </p:spTree>
    <p:extLst>
      <p:ext uri="{BB962C8B-B14F-4D97-AF65-F5344CB8AC3E}">
        <p14:creationId xmlns:p14="http://schemas.microsoft.com/office/powerpoint/2010/main" val="92194471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114</a:t>
            </a:fld>
            <a:endParaRPr/>
          </a:p>
        </p:txBody>
      </p:sp>
    </p:spTree>
    <p:extLst>
      <p:ext uri="{BB962C8B-B14F-4D97-AF65-F5344CB8AC3E}">
        <p14:creationId xmlns:p14="http://schemas.microsoft.com/office/powerpoint/2010/main" val="209246198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115</a:t>
            </a:fld>
            <a:endParaRPr/>
          </a:p>
        </p:txBody>
      </p:sp>
    </p:spTree>
    <p:extLst>
      <p:ext uri="{BB962C8B-B14F-4D97-AF65-F5344CB8AC3E}">
        <p14:creationId xmlns:p14="http://schemas.microsoft.com/office/powerpoint/2010/main" val="61644126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116</a:t>
            </a:fld>
            <a:endParaRPr/>
          </a:p>
        </p:txBody>
      </p:sp>
    </p:spTree>
    <p:extLst>
      <p:ext uri="{BB962C8B-B14F-4D97-AF65-F5344CB8AC3E}">
        <p14:creationId xmlns:p14="http://schemas.microsoft.com/office/powerpoint/2010/main" val="3068220530"/>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117</a:t>
            </a:fld>
            <a:endParaRPr/>
          </a:p>
        </p:txBody>
      </p:sp>
    </p:spTree>
    <p:extLst>
      <p:ext uri="{BB962C8B-B14F-4D97-AF65-F5344CB8AC3E}">
        <p14:creationId xmlns:p14="http://schemas.microsoft.com/office/powerpoint/2010/main" val="112763290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118</a:t>
            </a:fld>
            <a:endParaRPr/>
          </a:p>
        </p:txBody>
      </p:sp>
    </p:spTree>
    <p:extLst>
      <p:ext uri="{BB962C8B-B14F-4D97-AF65-F5344CB8AC3E}">
        <p14:creationId xmlns:p14="http://schemas.microsoft.com/office/powerpoint/2010/main" val="424388015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119</a:t>
            </a:fld>
            <a:endParaRPr/>
          </a:p>
        </p:txBody>
      </p:sp>
    </p:spTree>
    <p:extLst>
      <p:ext uri="{BB962C8B-B14F-4D97-AF65-F5344CB8AC3E}">
        <p14:creationId xmlns:p14="http://schemas.microsoft.com/office/powerpoint/2010/main" val="1188850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a:t>
            </a:fld>
            <a:endParaRPr/>
          </a:p>
        </p:txBody>
      </p:sp>
    </p:spTree>
    <p:extLst>
      <p:ext uri="{BB962C8B-B14F-4D97-AF65-F5344CB8AC3E}">
        <p14:creationId xmlns:p14="http://schemas.microsoft.com/office/powerpoint/2010/main" val="157663580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120</a:t>
            </a:fld>
            <a:endParaRPr/>
          </a:p>
        </p:txBody>
      </p:sp>
    </p:spTree>
    <p:extLst>
      <p:ext uri="{BB962C8B-B14F-4D97-AF65-F5344CB8AC3E}">
        <p14:creationId xmlns:p14="http://schemas.microsoft.com/office/powerpoint/2010/main" val="172298985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121</a:t>
            </a:fld>
            <a:endParaRPr/>
          </a:p>
        </p:txBody>
      </p:sp>
    </p:spTree>
    <p:extLst>
      <p:ext uri="{BB962C8B-B14F-4D97-AF65-F5344CB8AC3E}">
        <p14:creationId xmlns:p14="http://schemas.microsoft.com/office/powerpoint/2010/main" val="140673669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122</a:t>
            </a:fld>
            <a:endParaRPr/>
          </a:p>
        </p:txBody>
      </p:sp>
    </p:spTree>
    <p:extLst>
      <p:ext uri="{BB962C8B-B14F-4D97-AF65-F5344CB8AC3E}">
        <p14:creationId xmlns:p14="http://schemas.microsoft.com/office/powerpoint/2010/main" val="54817560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123</a:t>
            </a:fld>
            <a:endParaRPr/>
          </a:p>
        </p:txBody>
      </p:sp>
    </p:spTree>
    <p:extLst>
      <p:ext uri="{BB962C8B-B14F-4D97-AF65-F5344CB8AC3E}">
        <p14:creationId xmlns:p14="http://schemas.microsoft.com/office/powerpoint/2010/main" val="74747560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124</a:t>
            </a:fld>
            <a:endParaRPr/>
          </a:p>
        </p:txBody>
      </p:sp>
    </p:spTree>
    <p:extLst>
      <p:ext uri="{BB962C8B-B14F-4D97-AF65-F5344CB8AC3E}">
        <p14:creationId xmlns:p14="http://schemas.microsoft.com/office/powerpoint/2010/main" val="283097950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125</a:t>
            </a:fld>
            <a:endParaRPr/>
          </a:p>
        </p:txBody>
      </p:sp>
    </p:spTree>
    <p:extLst>
      <p:ext uri="{BB962C8B-B14F-4D97-AF65-F5344CB8AC3E}">
        <p14:creationId xmlns:p14="http://schemas.microsoft.com/office/powerpoint/2010/main" val="421887747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126</a:t>
            </a:fld>
            <a:endParaRPr/>
          </a:p>
        </p:txBody>
      </p:sp>
    </p:spTree>
    <p:extLst>
      <p:ext uri="{BB962C8B-B14F-4D97-AF65-F5344CB8AC3E}">
        <p14:creationId xmlns:p14="http://schemas.microsoft.com/office/powerpoint/2010/main" val="4138034959"/>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127</a:t>
            </a:fld>
            <a:endParaRPr/>
          </a:p>
        </p:txBody>
      </p:sp>
    </p:spTree>
    <p:extLst>
      <p:ext uri="{BB962C8B-B14F-4D97-AF65-F5344CB8AC3E}">
        <p14:creationId xmlns:p14="http://schemas.microsoft.com/office/powerpoint/2010/main" val="60712559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128</a:t>
            </a:fld>
            <a:endParaRPr/>
          </a:p>
        </p:txBody>
      </p:sp>
    </p:spTree>
    <p:extLst>
      <p:ext uri="{BB962C8B-B14F-4D97-AF65-F5344CB8AC3E}">
        <p14:creationId xmlns:p14="http://schemas.microsoft.com/office/powerpoint/2010/main" val="344171081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129</a:t>
            </a:fld>
            <a:endParaRPr/>
          </a:p>
        </p:txBody>
      </p:sp>
    </p:spTree>
    <p:extLst>
      <p:ext uri="{BB962C8B-B14F-4D97-AF65-F5344CB8AC3E}">
        <p14:creationId xmlns:p14="http://schemas.microsoft.com/office/powerpoint/2010/main" val="1340666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a:t>
            </a:fld>
            <a:endParaRPr/>
          </a:p>
        </p:txBody>
      </p:sp>
    </p:spTree>
    <p:extLst>
      <p:ext uri="{BB962C8B-B14F-4D97-AF65-F5344CB8AC3E}">
        <p14:creationId xmlns:p14="http://schemas.microsoft.com/office/powerpoint/2010/main" val="266296687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130</a:t>
            </a:fld>
            <a:endParaRPr/>
          </a:p>
        </p:txBody>
      </p:sp>
    </p:spTree>
    <p:extLst>
      <p:ext uri="{BB962C8B-B14F-4D97-AF65-F5344CB8AC3E}">
        <p14:creationId xmlns:p14="http://schemas.microsoft.com/office/powerpoint/2010/main" val="62224055"/>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131</a:t>
            </a:fld>
            <a:endParaRPr/>
          </a:p>
        </p:txBody>
      </p:sp>
    </p:spTree>
    <p:extLst>
      <p:ext uri="{BB962C8B-B14F-4D97-AF65-F5344CB8AC3E}">
        <p14:creationId xmlns:p14="http://schemas.microsoft.com/office/powerpoint/2010/main" val="2457077016"/>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132</a:t>
            </a:fld>
            <a:endParaRPr/>
          </a:p>
        </p:txBody>
      </p:sp>
    </p:spTree>
    <p:extLst>
      <p:ext uri="{BB962C8B-B14F-4D97-AF65-F5344CB8AC3E}">
        <p14:creationId xmlns:p14="http://schemas.microsoft.com/office/powerpoint/2010/main" val="116228784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133</a:t>
            </a:fld>
            <a:endParaRPr/>
          </a:p>
        </p:txBody>
      </p:sp>
    </p:spTree>
    <p:extLst>
      <p:ext uri="{BB962C8B-B14F-4D97-AF65-F5344CB8AC3E}">
        <p14:creationId xmlns:p14="http://schemas.microsoft.com/office/powerpoint/2010/main" val="31360288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134</a:t>
            </a:fld>
            <a:endParaRPr/>
          </a:p>
        </p:txBody>
      </p:sp>
    </p:spTree>
    <p:extLst>
      <p:ext uri="{BB962C8B-B14F-4D97-AF65-F5344CB8AC3E}">
        <p14:creationId xmlns:p14="http://schemas.microsoft.com/office/powerpoint/2010/main" val="40069731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135</a:t>
            </a:fld>
            <a:endParaRPr/>
          </a:p>
        </p:txBody>
      </p:sp>
    </p:spTree>
    <p:extLst>
      <p:ext uri="{BB962C8B-B14F-4D97-AF65-F5344CB8AC3E}">
        <p14:creationId xmlns:p14="http://schemas.microsoft.com/office/powerpoint/2010/main" val="326342637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136</a:t>
            </a:fld>
            <a:endParaRPr/>
          </a:p>
        </p:txBody>
      </p:sp>
    </p:spTree>
    <p:extLst>
      <p:ext uri="{BB962C8B-B14F-4D97-AF65-F5344CB8AC3E}">
        <p14:creationId xmlns:p14="http://schemas.microsoft.com/office/powerpoint/2010/main" val="144252850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137</a:t>
            </a:fld>
            <a:endParaRPr/>
          </a:p>
        </p:txBody>
      </p:sp>
    </p:spTree>
    <p:extLst>
      <p:ext uri="{BB962C8B-B14F-4D97-AF65-F5344CB8AC3E}">
        <p14:creationId xmlns:p14="http://schemas.microsoft.com/office/powerpoint/2010/main" val="492505169"/>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138</a:t>
            </a:fld>
            <a:endParaRPr/>
          </a:p>
        </p:txBody>
      </p:sp>
    </p:spTree>
    <p:extLst>
      <p:ext uri="{BB962C8B-B14F-4D97-AF65-F5344CB8AC3E}">
        <p14:creationId xmlns:p14="http://schemas.microsoft.com/office/powerpoint/2010/main" val="1519075935"/>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139</a:t>
            </a:fld>
            <a:endParaRPr/>
          </a:p>
        </p:txBody>
      </p:sp>
    </p:spTree>
    <p:extLst>
      <p:ext uri="{BB962C8B-B14F-4D97-AF65-F5344CB8AC3E}">
        <p14:creationId xmlns:p14="http://schemas.microsoft.com/office/powerpoint/2010/main" val="1551698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a:t>
            </a:fld>
            <a:endParaRPr/>
          </a:p>
        </p:txBody>
      </p:sp>
    </p:spTree>
    <p:extLst>
      <p:ext uri="{BB962C8B-B14F-4D97-AF65-F5344CB8AC3E}">
        <p14:creationId xmlns:p14="http://schemas.microsoft.com/office/powerpoint/2010/main" val="2974911848"/>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140</a:t>
            </a:fld>
            <a:endParaRPr/>
          </a:p>
        </p:txBody>
      </p:sp>
    </p:spTree>
    <p:extLst>
      <p:ext uri="{BB962C8B-B14F-4D97-AF65-F5344CB8AC3E}">
        <p14:creationId xmlns:p14="http://schemas.microsoft.com/office/powerpoint/2010/main" val="1476934772"/>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141</a:t>
            </a:fld>
            <a:endParaRPr/>
          </a:p>
        </p:txBody>
      </p:sp>
    </p:spTree>
    <p:extLst>
      <p:ext uri="{BB962C8B-B14F-4D97-AF65-F5344CB8AC3E}">
        <p14:creationId xmlns:p14="http://schemas.microsoft.com/office/powerpoint/2010/main" val="4232043923"/>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142</a:t>
            </a:fld>
            <a:endParaRPr/>
          </a:p>
        </p:txBody>
      </p:sp>
    </p:spTree>
    <p:extLst>
      <p:ext uri="{BB962C8B-B14F-4D97-AF65-F5344CB8AC3E}">
        <p14:creationId xmlns:p14="http://schemas.microsoft.com/office/powerpoint/2010/main" val="3327040247"/>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143</a:t>
            </a:fld>
            <a:endParaRPr/>
          </a:p>
        </p:txBody>
      </p:sp>
    </p:spTree>
    <p:extLst>
      <p:ext uri="{BB962C8B-B14F-4D97-AF65-F5344CB8AC3E}">
        <p14:creationId xmlns:p14="http://schemas.microsoft.com/office/powerpoint/2010/main" val="2073616617"/>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144</a:t>
            </a:fld>
            <a:endParaRPr/>
          </a:p>
        </p:txBody>
      </p:sp>
    </p:spTree>
    <p:extLst>
      <p:ext uri="{BB962C8B-B14F-4D97-AF65-F5344CB8AC3E}">
        <p14:creationId xmlns:p14="http://schemas.microsoft.com/office/powerpoint/2010/main" val="3622415674"/>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145</a:t>
            </a:fld>
            <a:endParaRPr/>
          </a:p>
        </p:txBody>
      </p:sp>
    </p:spTree>
    <p:extLst>
      <p:ext uri="{BB962C8B-B14F-4D97-AF65-F5344CB8AC3E}">
        <p14:creationId xmlns:p14="http://schemas.microsoft.com/office/powerpoint/2010/main" val="2790835143"/>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146</a:t>
            </a:fld>
            <a:endParaRPr/>
          </a:p>
        </p:txBody>
      </p:sp>
    </p:spTree>
    <p:extLst>
      <p:ext uri="{BB962C8B-B14F-4D97-AF65-F5344CB8AC3E}">
        <p14:creationId xmlns:p14="http://schemas.microsoft.com/office/powerpoint/2010/main" val="2331067222"/>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147</a:t>
            </a:fld>
            <a:endParaRPr/>
          </a:p>
        </p:txBody>
      </p:sp>
    </p:spTree>
    <p:extLst>
      <p:ext uri="{BB962C8B-B14F-4D97-AF65-F5344CB8AC3E}">
        <p14:creationId xmlns:p14="http://schemas.microsoft.com/office/powerpoint/2010/main" val="249987777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148</a:t>
            </a:fld>
            <a:endParaRPr/>
          </a:p>
        </p:txBody>
      </p:sp>
    </p:spTree>
    <p:extLst>
      <p:ext uri="{BB962C8B-B14F-4D97-AF65-F5344CB8AC3E}">
        <p14:creationId xmlns:p14="http://schemas.microsoft.com/office/powerpoint/2010/main" val="1430124085"/>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149</a:t>
            </a:fld>
            <a:endParaRPr/>
          </a:p>
        </p:txBody>
      </p:sp>
    </p:spTree>
    <p:extLst>
      <p:ext uri="{BB962C8B-B14F-4D97-AF65-F5344CB8AC3E}">
        <p14:creationId xmlns:p14="http://schemas.microsoft.com/office/powerpoint/2010/main" val="3740931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a:t>
            </a:fld>
            <a:endParaRPr/>
          </a:p>
        </p:txBody>
      </p:sp>
    </p:spTree>
    <p:extLst>
      <p:ext uri="{BB962C8B-B14F-4D97-AF65-F5344CB8AC3E}">
        <p14:creationId xmlns:p14="http://schemas.microsoft.com/office/powerpoint/2010/main" val="1791909688"/>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150</a:t>
            </a:fld>
            <a:endParaRPr/>
          </a:p>
        </p:txBody>
      </p:sp>
    </p:spTree>
    <p:extLst>
      <p:ext uri="{BB962C8B-B14F-4D97-AF65-F5344CB8AC3E}">
        <p14:creationId xmlns:p14="http://schemas.microsoft.com/office/powerpoint/2010/main" val="3736793384"/>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151</a:t>
            </a:fld>
            <a:endParaRPr/>
          </a:p>
        </p:txBody>
      </p:sp>
    </p:spTree>
    <p:extLst>
      <p:ext uri="{BB962C8B-B14F-4D97-AF65-F5344CB8AC3E}">
        <p14:creationId xmlns:p14="http://schemas.microsoft.com/office/powerpoint/2010/main" val="137274941"/>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152</a:t>
            </a:fld>
            <a:endParaRPr/>
          </a:p>
        </p:txBody>
      </p:sp>
    </p:spTree>
    <p:extLst>
      <p:ext uri="{BB962C8B-B14F-4D97-AF65-F5344CB8AC3E}">
        <p14:creationId xmlns:p14="http://schemas.microsoft.com/office/powerpoint/2010/main" val="4195269223"/>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153</a:t>
            </a:fld>
            <a:endParaRPr/>
          </a:p>
        </p:txBody>
      </p:sp>
    </p:spTree>
    <p:extLst>
      <p:ext uri="{BB962C8B-B14F-4D97-AF65-F5344CB8AC3E}">
        <p14:creationId xmlns:p14="http://schemas.microsoft.com/office/powerpoint/2010/main" val="3223837373"/>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154</a:t>
            </a:fld>
            <a:endParaRPr/>
          </a:p>
        </p:txBody>
      </p:sp>
    </p:spTree>
    <p:extLst>
      <p:ext uri="{BB962C8B-B14F-4D97-AF65-F5344CB8AC3E}">
        <p14:creationId xmlns:p14="http://schemas.microsoft.com/office/powerpoint/2010/main" val="1682457647"/>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155</a:t>
            </a:fld>
            <a:endParaRPr/>
          </a:p>
        </p:txBody>
      </p:sp>
    </p:spTree>
    <p:extLst>
      <p:ext uri="{BB962C8B-B14F-4D97-AF65-F5344CB8AC3E}">
        <p14:creationId xmlns:p14="http://schemas.microsoft.com/office/powerpoint/2010/main" val="2571587867"/>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156</a:t>
            </a:fld>
            <a:endParaRPr/>
          </a:p>
        </p:txBody>
      </p:sp>
    </p:spTree>
    <p:extLst>
      <p:ext uri="{BB962C8B-B14F-4D97-AF65-F5344CB8AC3E}">
        <p14:creationId xmlns:p14="http://schemas.microsoft.com/office/powerpoint/2010/main" val="1600482727"/>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157</a:t>
            </a:fld>
            <a:endParaRPr/>
          </a:p>
        </p:txBody>
      </p:sp>
    </p:spTree>
    <p:extLst>
      <p:ext uri="{BB962C8B-B14F-4D97-AF65-F5344CB8AC3E}">
        <p14:creationId xmlns:p14="http://schemas.microsoft.com/office/powerpoint/2010/main" val="2984572786"/>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158</a:t>
            </a:fld>
            <a:endParaRPr/>
          </a:p>
        </p:txBody>
      </p:sp>
    </p:spTree>
    <p:extLst>
      <p:ext uri="{BB962C8B-B14F-4D97-AF65-F5344CB8AC3E}">
        <p14:creationId xmlns:p14="http://schemas.microsoft.com/office/powerpoint/2010/main" val="3726383575"/>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159</a:t>
            </a:fld>
            <a:endParaRPr/>
          </a:p>
        </p:txBody>
      </p:sp>
    </p:spTree>
    <p:extLst>
      <p:ext uri="{BB962C8B-B14F-4D97-AF65-F5344CB8AC3E}">
        <p14:creationId xmlns:p14="http://schemas.microsoft.com/office/powerpoint/2010/main" val="3135461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a:t>
            </a:fld>
            <a:endParaRPr/>
          </a:p>
        </p:txBody>
      </p:sp>
    </p:spTree>
    <p:extLst>
      <p:ext uri="{BB962C8B-B14F-4D97-AF65-F5344CB8AC3E}">
        <p14:creationId xmlns:p14="http://schemas.microsoft.com/office/powerpoint/2010/main" val="84900990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a:t>
            </a:fld>
            <a:endParaRPr/>
          </a:p>
        </p:txBody>
      </p:sp>
    </p:spTree>
    <p:extLst>
      <p:ext uri="{BB962C8B-B14F-4D97-AF65-F5344CB8AC3E}">
        <p14:creationId xmlns:p14="http://schemas.microsoft.com/office/powerpoint/2010/main" val="4178482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a:t>
            </a:fld>
            <a:endParaRPr/>
          </a:p>
        </p:txBody>
      </p:sp>
    </p:spTree>
    <p:extLst>
      <p:ext uri="{BB962C8B-B14F-4D97-AF65-F5344CB8AC3E}">
        <p14:creationId xmlns:p14="http://schemas.microsoft.com/office/powerpoint/2010/main" val="4129267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a:t>
            </a:fld>
            <a:endParaRPr/>
          </a:p>
        </p:txBody>
      </p:sp>
    </p:spTree>
    <p:extLst>
      <p:ext uri="{BB962C8B-B14F-4D97-AF65-F5344CB8AC3E}">
        <p14:creationId xmlns:p14="http://schemas.microsoft.com/office/powerpoint/2010/main" val="1351099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20</a:t>
            </a:fld>
            <a:endParaRPr/>
          </a:p>
        </p:txBody>
      </p:sp>
    </p:spTree>
    <p:extLst>
      <p:ext uri="{BB962C8B-B14F-4D97-AF65-F5344CB8AC3E}">
        <p14:creationId xmlns:p14="http://schemas.microsoft.com/office/powerpoint/2010/main" val="15059080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21</a:t>
            </a:fld>
            <a:endParaRPr/>
          </a:p>
        </p:txBody>
      </p:sp>
    </p:spTree>
    <p:extLst>
      <p:ext uri="{BB962C8B-B14F-4D97-AF65-F5344CB8AC3E}">
        <p14:creationId xmlns:p14="http://schemas.microsoft.com/office/powerpoint/2010/main" val="38831053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22</a:t>
            </a:fld>
            <a:endParaRPr/>
          </a:p>
        </p:txBody>
      </p:sp>
    </p:spTree>
    <p:extLst>
      <p:ext uri="{BB962C8B-B14F-4D97-AF65-F5344CB8AC3E}">
        <p14:creationId xmlns:p14="http://schemas.microsoft.com/office/powerpoint/2010/main" val="2570597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23</a:t>
            </a:fld>
            <a:endParaRPr/>
          </a:p>
        </p:txBody>
      </p:sp>
    </p:spTree>
    <p:extLst>
      <p:ext uri="{BB962C8B-B14F-4D97-AF65-F5344CB8AC3E}">
        <p14:creationId xmlns:p14="http://schemas.microsoft.com/office/powerpoint/2010/main" val="2845346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24</a:t>
            </a:fld>
            <a:endParaRPr/>
          </a:p>
        </p:txBody>
      </p:sp>
    </p:spTree>
    <p:extLst>
      <p:ext uri="{BB962C8B-B14F-4D97-AF65-F5344CB8AC3E}">
        <p14:creationId xmlns:p14="http://schemas.microsoft.com/office/powerpoint/2010/main" val="4192611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25</a:t>
            </a:fld>
            <a:endParaRPr/>
          </a:p>
        </p:txBody>
      </p:sp>
    </p:spTree>
    <p:extLst>
      <p:ext uri="{BB962C8B-B14F-4D97-AF65-F5344CB8AC3E}">
        <p14:creationId xmlns:p14="http://schemas.microsoft.com/office/powerpoint/2010/main" val="35227433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26</a:t>
            </a:fld>
            <a:endParaRPr/>
          </a:p>
        </p:txBody>
      </p:sp>
    </p:spTree>
    <p:extLst>
      <p:ext uri="{BB962C8B-B14F-4D97-AF65-F5344CB8AC3E}">
        <p14:creationId xmlns:p14="http://schemas.microsoft.com/office/powerpoint/2010/main" val="15211321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27</a:t>
            </a:fld>
            <a:endParaRPr/>
          </a:p>
        </p:txBody>
      </p:sp>
    </p:spTree>
    <p:extLst>
      <p:ext uri="{BB962C8B-B14F-4D97-AF65-F5344CB8AC3E}">
        <p14:creationId xmlns:p14="http://schemas.microsoft.com/office/powerpoint/2010/main" val="1095337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28</a:t>
            </a:fld>
            <a:endParaRPr/>
          </a:p>
        </p:txBody>
      </p:sp>
    </p:spTree>
    <p:extLst>
      <p:ext uri="{BB962C8B-B14F-4D97-AF65-F5344CB8AC3E}">
        <p14:creationId xmlns:p14="http://schemas.microsoft.com/office/powerpoint/2010/main" val="796036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29</a:t>
            </a:fld>
            <a:endParaRPr/>
          </a:p>
        </p:txBody>
      </p:sp>
    </p:spTree>
    <p:extLst>
      <p:ext uri="{BB962C8B-B14F-4D97-AF65-F5344CB8AC3E}">
        <p14:creationId xmlns:p14="http://schemas.microsoft.com/office/powerpoint/2010/main" val="891017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a:t>
            </a:fld>
            <a:endParaRPr/>
          </a:p>
        </p:txBody>
      </p:sp>
    </p:spTree>
    <p:extLst>
      <p:ext uri="{BB962C8B-B14F-4D97-AF65-F5344CB8AC3E}">
        <p14:creationId xmlns:p14="http://schemas.microsoft.com/office/powerpoint/2010/main" val="4170417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30</a:t>
            </a:fld>
            <a:endParaRPr/>
          </a:p>
        </p:txBody>
      </p:sp>
    </p:spTree>
    <p:extLst>
      <p:ext uri="{BB962C8B-B14F-4D97-AF65-F5344CB8AC3E}">
        <p14:creationId xmlns:p14="http://schemas.microsoft.com/office/powerpoint/2010/main" val="34052133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31</a:t>
            </a:fld>
            <a:endParaRPr/>
          </a:p>
        </p:txBody>
      </p:sp>
    </p:spTree>
    <p:extLst>
      <p:ext uri="{BB962C8B-B14F-4D97-AF65-F5344CB8AC3E}">
        <p14:creationId xmlns:p14="http://schemas.microsoft.com/office/powerpoint/2010/main" val="5102740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32</a:t>
            </a:fld>
            <a:endParaRPr/>
          </a:p>
        </p:txBody>
      </p:sp>
    </p:spTree>
    <p:extLst>
      <p:ext uri="{BB962C8B-B14F-4D97-AF65-F5344CB8AC3E}">
        <p14:creationId xmlns:p14="http://schemas.microsoft.com/office/powerpoint/2010/main" val="42023419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33</a:t>
            </a:fld>
            <a:endParaRPr/>
          </a:p>
        </p:txBody>
      </p:sp>
    </p:spTree>
    <p:extLst>
      <p:ext uri="{BB962C8B-B14F-4D97-AF65-F5344CB8AC3E}">
        <p14:creationId xmlns:p14="http://schemas.microsoft.com/office/powerpoint/2010/main" val="5581251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34</a:t>
            </a:fld>
            <a:endParaRPr/>
          </a:p>
        </p:txBody>
      </p:sp>
    </p:spTree>
    <p:extLst>
      <p:ext uri="{BB962C8B-B14F-4D97-AF65-F5344CB8AC3E}">
        <p14:creationId xmlns:p14="http://schemas.microsoft.com/office/powerpoint/2010/main" val="1195866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35</a:t>
            </a:fld>
            <a:endParaRPr/>
          </a:p>
        </p:txBody>
      </p:sp>
    </p:spTree>
    <p:extLst>
      <p:ext uri="{BB962C8B-B14F-4D97-AF65-F5344CB8AC3E}">
        <p14:creationId xmlns:p14="http://schemas.microsoft.com/office/powerpoint/2010/main" val="4798203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36</a:t>
            </a:fld>
            <a:endParaRPr/>
          </a:p>
        </p:txBody>
      </p:sp>
    </p:spTree>
    <p:extLst>
      <p:ext uri="{BB962C8B-B14F-4D97-AF65-F5344CB8AC3E}">
        <p14:creationId xmlns:p14="http://schemas.microsoft.com/office/powerpoint/2010/main" val="9428597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37</a:t>
            </a:fld>
            <a:endParaRPr/>
          </a:p>
        </p:txBody>
      </p:sp>
    </p:spTree>
    <p:extLst>
      <p:ext uri="{BB962C8B-B14F-4D97-AF65-F5344CB8AC3E}">
        <p14:creationId xmlns:p14="http://schemas.microsoft.com/office/powerpoint/2010/main" val="16176691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38</a:t>
            </a:fld>
            <a:endParaRPr/>
          </a:p>
        </p:txBody>
      </p:sp>
    </p:spTree>
    <p:extLst>
      <p:ext uri="{BB962C8B-B14F-4D97-AF65-F5344CB8AC3E}">
        <p14:creationId xmlns:p14="http://schemas.microsoft.com/office/powerpoint/2010/main" val="10741520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39</a:t>
            </a:fld>
            <a:endParaRPr/>
          </a:p>
        </p:txBody>
      </p:sp>
    </p:spTree>
    <p:extLst>
      <p:ext uri="{BB962C8B-B14F-4D97-AF65-F5344CB8AC3E}">
        <p14:creationId xmlns:p14="http://schemas.microsoft.com/office/powerpoint/2010/main" val="2923860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40</a:t>
            </a:fld>
            <a:endParaRPr/>
          </a:p>
        </p:txBody>
      </p:sp>
    </p:spTree>
    <p:extLst>
      <p:ext uri="{BB962C8B-B14F-4D97-AF65-F5344CB8AC3E}">
        <p14:creationId xmlns:p14="http://schemas.microsoft.com/office/powerpoint/2010/main" val="1709969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41</a:t>
            </a:fld>
            <a:endParaRPr/>
          </a:p>
        </p:txBody>
      </p:sp>
    </p:spTree>
    <p:extLst>
      <p:ext uri="{BB962C8B-B14F-4D97-AF65-F5344CB8AC3E}">
        <p14:creationId xmlns:p14="http://schemas.microsoft.com/office/powerpoint/2010/main" val="13236374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42</a:t>
            </a:fld>
            <a:endParaRPr/>
          </a:p>
        </p:txBody>
      </p:sp>
    </p:spTree>
    <p:extLst>
      <p:ext uri="{BB962C8B-B14F-4D97-AF65-F5344CB8AC3E}">
        <p14:creationId xmlns:p14="http://schemas.microsoft.com/office/powerpoint/2010/main" val="27893651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43</a:t>
            </a:fld>
            <a:endParaRPr/>
          </a:p>
        </p:txBody>
      </p:sp>
    </p:spTree>
    <p:extLst>
      <p:ext uri="{BB962C8B-B14F-4D97-AF65-F5344CB8AC3E}">
        <p14:creationId xmlns:p14="http://schemas.microsoft.com/office/powerpoint/2010/main" val="6580820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44</a:t>
            </a:fld>
            <a:endParaRPr/>
          </a:p>
        </p:txBody>
      </p:sp>
    </p:spTree>
    <p:extLst>
      <p:ext uri="{BB962C8B-B14F-4D97-AF65-F5344CB8AC3E}">
        <p14:creationId xmlns:p14="http://schemas.microsoft.com/office/powerpoint/2010/main" val="7228490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45</a:t>
            </a:fld>
            <a:endParaRPr/>
          </a:p>
        </p:txBody>
      </p:sp>
    </p:spTree>
    <p:extLst>
      <p:ext uri="{BB962C8B-B14F-4D97-AF65-F5344CB8AC3E}">
        <p14:creationId xmlns:p14="http://schemas.microsoft.com/office/powerpoint/2010/main" val="17079190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46</a:t>
            </a:fld>
            <a:endParaRPr/>
          </a:p>
        </p:txBody>
      </p:sp>
    </p:spTree>
    <p:extLst>
      <p:ext uri="{BB962C8B-B14F-4D97-AF65-F5344CB8AC3E}">
        <p14:creationId xmlns:p14="http://schemas.microsoft.com/office/powerpoint/2010/main" val="19452058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47</a:t>
            </a:fld>
            <a:endParaRPr/>
          </a:p>
        </p:txBody>
      </p:sp>
    </p:spTree>
    <p:extLst>
      <p:ext uri="{BB962C8B-B14F-4D97-AF65-F5344CB8AC3E}">
        <p14:creationId xmlns:p14="http://schemas.microsoft.com/office/powerpoint/2010/main" val="31011055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48</a:t>
            </a:fld>
            <a:endParaRPr/>
          </a:p>
        </p:txBody>
      </p:sp>
    </p:spTree>
    <p:extLst>
      <p:ext uri="{BB962C8B-B14F-4D97-AF65-F5344CB8AC3E}">
        <p14:creationId xmlns:p14="http://schemas.microsoft.com/office/powerpoint/2010/main" val="33144442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49</a:t>
            </a:fld>
            <a:endParaRPr/>
          </a:p>
        </p:txBody>
      </p:sp>
    </p:spTree>
    <p:extLst>
      <p:ext uri="{BB962C8B-B14F-4D97-AF65-F5344CB8AC3E}">
        <p14:creationId xmlns:p14="http://schemas.microsoft.com/office/powerpoint/2010/main" val="358751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50</a:t>
            </a:fld>
            <a:endParaRPr/>
          </a:p>
        </p:txBody>
      </p:sp>
    </p:spTree>
    <p:extLst>
      <p:ext uri="{BB962C8B-B14F-4D97-AF65-F5344CB8AC3E}">
        <p14:creationId xmlns:p14="http://schemas.microsoft.com/office/powerpoint/2010/main" val="32975415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51</a:t>
            </a:fld>
            <a:endParaRPr/>
          </a:p>
        </p:txBody>
      </p:sp>
    </p:spTree>
    <p:extLst>
      <p:ext uri="{BB962C8B-B14F-4D97-AF65-F5344CB8AC3E}">
        <p14:creationId xmlns:p14="http://schemas.microsoft.com/office/powerpoint/2010/main" val="3913904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52</a:t>
            </a:fld>
            <a:endParaRPr/>
          </a:p>
        </p:txBody>
      </p:sp>
    </p:spTree>
    <p:extLst>
      <p:ext uri="{BB962C8B-B14F-4D97-AF65-F5344CB8AC3E}">
        <p14:creationId xmlns:p14="http://schemas.microsoft.com/office/powerpoint/2010/main" val="21422630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53</a:t>
            </a:fld>
            <a:endParaRPr/>
          </a:p>
        </p:txBody>
      </p:sp>
    </p:spTree>
    <p:extLst>
      <p:ext uri="{BB962C8B-B14F-4D97-AF65-F5344CB8AC3E}">
        <p14:creationId xmlns:p14="http://schemas.microsoft.com/office/powerpoint/2010/main" val="15212329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54</a:t>
            </a:fld>
            <a:endParaRPr/>
          </a:p>
        </p:txBody>
      </p:sp>
    </p:spTree>
    <p:extLst>
      <p:ext uri="{BB962C8B-B14F-4D97-AF65-F5344CB8AC3E}">
        <p14:creationId xmlns:p14="http://schemas.microsoft.com/office/powerpoint/2010/main" val="2007944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55</a:t>
            </a:fld>
            <a:endParaRPr/>
          </a:p>
        </p:txBody>
      </p:sp>
    </p:spTree>
    <p:extLst>
      <p:ext uri="{BB962C8B-B14F-4D97-AF65-F5344CB8AC3E}">
        <p14:creationId xmlns:p14="http://schemas.microsoft.com/office/powerpoint/2010/main" val="31891323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56</a:t>
            </a:fld>
            <a:endParaRPr/>
          </a:p>
        </p:txBody>
      </p:sp>
    </p:spTree>
    <p:extLst>
      <p:ext uri="{BB962C8B-B14F-4D97-AF65-F5344CB8AC3E}">
        <p14:creationId xmlns:p14="http://schemas.microsoft.com/office/powerpoint/2010/main" val="2162841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57</a:t>
            </a:fld>
            <a:endParaRPr/>
          </a:p>
        </p:txBody>
      </p:sp>
    </p:spTree>
    <p:extLst>
      <p:ext uri="{BB962C8B-B14F-4D97-AF65-F5344CB8AC3E}">
        <p14:creationId xmlns:p14="http://schemas.microsoft.com/office/powerpoint/2010/main" val="20001597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58</a:t>
            </a:fld>
            <a:endParaRPr/>
          </a:p>
        </p:txBody>
      </p:sp>
    </p:spTree>
    <p:extLst>
      <p:ext uri="{BB962C8B-B14F-4D97-AF65-F5344CB8AC3E}">
        <p14:creationId xmlns:p14="http://schemas.microsoft.com/office/powerpoint/2010/main" val="841106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59</a:t>
            </a:fld>
            <a:endParaRPr/>
          </a:p>
        </p:txBody>
      </p:sp>
    </p:spTree>
    <p:extLst>
      <p:ext uri="{BB962C8B-B14F-4D97-AF65-F5344CB8AC3E}">
        <p14:creationId xmlns:p14="http://schemas.microsoft.com/office/powerpoint/2010/main" val="533110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a:t>
            </a:fld>
            <a:endParaRPr/>
          </a:p>
        </p:txBody>
      </p:sp>
    </p:spTree>
    <p:extLst>
      <p:ext uri="{BB962C8B-B14F-4D97-AF65-F5344CB8AC3E}">
        <p14:creationId xmlns:p14="http://schemas.microsoft.com/office/powerpoint/2010/main" val="259863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60</a:t>
            </a:fld>
            <a:endParaRPr/>
          </a:p>
        </p:txBody>
      </p:sp>
    </p:spTree>
    <p:extLst>
      <p:ext uri="{BB962C8B-B14F-4D97-AF65-F5344CB8AC3E}">
        <p14:creationId xmlns:p14="http://schemas.microsoft.com/office/powerpoint/2010/main" val="13144248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61</a:t>
            </a:fld>
            <a:endParaRPr/>
          </a:p>
        </p:txBody>
      </p:sp>
    </p:spTree>
    <p:extLst>
      <p:ext uri="{BB962C8B-B14F-4D97-AF65-F5344CB8AC3E}">
        <p14:creationId xmlns:p14="http://schemas.microsoft.com/office/powerpoint/2010/main" val="37687344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62</a:t>
            </a:fld>
            <a:endParaRPr/>
          </a:p>
        </p:txBody>
      </p:sp>
    </p:spTree>
    <p:extLst>
      <p:ext uri="{BB962C8B-B14F-4D97-AF65-F5344CB8AC3E}">
        <p14:creationId xmlns:p14="http://schemas.microsoft.com/office/powerpoint/2010/main" val="343475476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63</a:t>
            </a:fld>
            <a:endParaRPr/>
          </a:p>
        </p:txBody>
      </p:sp>
    </p:spTree>
    <p:extLst>
      <p:ext uri="{BB962C8B-B14F-4D97-AF65-F5344CB8AC3E}">
        <p14:creationId xmlns:p14="http://schemas.microsoft.com/office/powerpoint/2010/main" val="41114924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64</a:t>
            </a:fld>
            <a:endParaRPr/>
          </a:p>
        </p:txBody>
      </p:sp>
    </p:spTree>
    <p:extLst>
      <p:ext uri="{BB962C8B-B14F-4D97-AF65-F5344CB8AC3E}">
        <p14:creationId xmlns:p14="http://schemas.microsoft.com/office/powerpoint/2010/main" val="182162640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65</a:t>
            </a:fld>
            <a:endParaRPr/>
          </a:p>
        </p:txBody>
      </p:sp>
    </p:spTree>
    <p:extLst>
      <p:ext uri="{BB962C8B-B14F-4D97-AF65-F5344CB8AC3E}">
        <p14:creationId xmlns:p14="http://schemas.microsoft.com/office/powerpoint/2010/main" val="70782031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66</a:t>
            </a:fld>
            <a:endParaRPr/>
          </a:p>
        </p:txBody>
      </p:sp>
    </p:spTree>
    <p:extLst>
      <p:ext uri="{BB962C8B-B14F-4D97-AF65-F5344CB8AC3E}">
        <p14:creationId xmlns:p14="http://schemas.microsoft.com/office/powerpoint/2010/main" val="7583818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67</a:t>
            </a:fld>
            <a:endParaRPr/>
          </a:p>
        </p:txBody>
      </p:sp>
    </p:spTree>
    <p:extLst>
      <p:ext uri="{BB962C8B-B14F-4D97-AF65-F5344CB8AC3E}">
        <p14:creationId xmlns:p14="http://schemas.microsoft.com/office/powerpoint/2010/main" val="10434081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68</a:t>
            </a:fld>
            <a:endParaRPr/>
          </a:p>
        </p:txBody>
      </p:sp>
    </p:spTree>
    <p:extLst>
      <p:ext uri="{BB962C8B-B14F-4D97-AF65-F5344CB8AC3E}">
        <p14:creationId xmlns:p14="http://schemas.microsoft.com/office/powerpoint/2010/main" val="25474917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69</a:t>
            </a:fld>
            <a:endParaRPr/>
          </a:p>
        </p:txBody>
      </p:sp>
    </p:spTree>
    <p:extLst>
      <p:ext uri="{BB962C8B-B14F-4D97-AF65-F5344CB8AC3E}">
        <p14:creationId xmlns:p14="http://schemas.microsoft.com/office/powerpoint/2010/main" val="1508302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a:t>
            </a:fld>
            <a:endParaRPr/>
          </a:p>
        </p:txBody>
      </p:sp>
    </p:spTree>
    <p:extLst>
      <p:ext uri="{BB962C8B-B14F-4D97-AF65-F5344CB8AC3E}">
        <p14:creationId xmlns:p14="http://schemas.microsoft.com/office/powerpoint/2010/main" val="19271374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70</a:t>
            </a:fld>
            <a:endParaRPr/>
          </a:p>
        </p:txBody>
      </p:sp>
    </p:spTree>
    <p:extLst>
      <p:ext uri="{BB962C8B-B14F-4D97-AF65-F5344CB8AC3E}">
        <p14:creationId xmlns:p14="http://schemas.microsoft.com/office/powerpoint/2010/main" val="574009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71</a:t>
            </a:fld>
            <a:endParaRPr/>
          </a:p>
        </p:txBody>
      </p:sp>
    </p:spTree>
    <p:extLst>
      <p:ext uri="{BB962C8B-B14F-4D97-AF65-F5344CB8AC3E}">
        <p14:creationId xmlns:p14="http://schemas.microsoft.com/office/powerpoint/2010/main" val="8236669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72</a:t>
            </a:fld>
            <a:endParaRPr/>
          </a:p>
        </p:txBody>
      </p:sp>
    </p:spTree>
    <p:extLst>
      <p:ext uri="{BB962C8B-B14F-4D97-AF65-F5344CB8AC3E}">
        <p14:creationId xmlns:p14="http://schemas.microsoft.com/office/powerpoint/2010/main" val="29876810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73</a:t>
            </a:fld>
            <a:endParaRPr/>
          </a:p>
        </p:txBody>
      </p:sp>
    </p:spTree>
    <p:extLst>
      <p:ext uri="{BB962C8B-B14F-4D97-AF65-F5344CB8AC3E}">
        <p14:creationId xmlns:p14="http://schemas.microsoft.com/office/powerpoint/2010/main" val="19768224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74</a:t>
            </a:fld>
            <a:endParaRPr/>
          </a:p>
        </p:txBody>
      </p:sp>
    </p:spTree>
    <p:extLst>
      <p:ext uri="{BB962C8B-B14F-4D97-AF65-F5344CB8AC3E}">
        <p14:creationId xmlns:p14="http://schemas.microsoft.com/office/powerpoint/2010/main" val="328904405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75</a:t>
            </a:fld>
            <a:endParaRPr/>
          </a:p>
        </p:txBody>
      </p:sp>
    </p:spTree>
    <p:extLst>
      <p:ext uri="{BB962C8B-B14F-4D97-AF65-F5344CB8AC3E}">
        <p14:creationId xmlns:p14="http://schemas.microsoft.com/office/powerpoint/2010/main" val="387755033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76</a:t>
            </a:fld>
            <a:endParaRPr/>
          </a:p>
        </p:txBody>
      </p:sp>
    </p:spTree>
    <p:extLst>
      <p:ext uri="{BB962C8B-B14F-4D97-AF65-F5344CB8AC3E}">
        <p14:creationId xmlns:p14="http://schemas.microsoft.com/office/powerpoint/2010/main" val="367244695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77</a:t>
            </a:fld>
            <a:endParaRPr/>
          </a:p>
        </p:txBody>
      </p:sp>
    </p:spTree>
    <p:extLst>
      <p:ext uri="{BB962C8B-B14F-4D97-AF65-F5344CB8AC3E}">
        <p14:creationId xmlns:p14="http://schemas.microsoft.com/office/powerpoint/2010/main" val="104801594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78</a:t>
            </a:fld>
            <a:endParaRPr/>
          </a:p>
        </p:txBody>
      </p:sp>
    </p:spTree>
    <p:extLst>
      <p:ext uri="{BB962C8B-B14F-4D97-AF65-F5344CB8AC3E}">
        <p14:creationId xmlns:p14="http://schemas.microsoft.com/office/powerpoint/2010/main" val="144816798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79</a:t>
            </a:fld>
            <a:endParaRPr/>
          </a:p>
        </p:txBody>
      </p:sp>
    </p:spTree>
    <p:extLst>
      <p:ext uri="{BB962C8B-B14F-4D97-AF65-F5344CB8AC3E}">
        <p14:creationId xmlns:p14="http://schemas.microsoft.com/office/powerpoint/2010/main" val="3806549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a:t>
            </a:fld>
            <a:endParaRPr/>
          </a:p>
        </p:txBody>
      </p:sp>
    </p:spTree>
    <p:extLst>
      <p:ext uri="{BB962C8B-B14F-4D97-AF65-F5344CB8AC3E}">
        <p14:creationId xmlns:p14="http://schemas.microsoft.com/office/powerpoint/2010/main" val="22988846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80</a:t>
            </a:fld>
            <a:endParaRPr/>
          </a:p>
        </p:txBody>
      </p:sp>
    </p:spTree>
    <p:extLst>
      <p:ext uri="{BB962C8B-B14F-4D97-AF65-F5344CB8AC3E}">
        <p14:creationId xmlns:p14="http://schemas.microsoft.com/office/powerpoint/2010/main" val="34010713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81</a:t>
            </a:fld>
            <a:endParaRPr/>
          </a:p>
        </p:txBody>
      </p:sp>
    </p:spTree>
    <p:extLst>
      <p:ext uri="{BB962C8B-B14F-4D97-AF65-F5344CB8AC3E}">
        <p14:creationId xmlns:p14="http://schemas.microsoft.com/office/powerpoint/2010/main" val="29001585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82</a:t>
            </a:fld>
            <a:endParaRPr/>
          </a:p>
        </p:txBody>
      </p:sp>
    </p:spTree>
    <p:extLst>
      <p:ext uri="{BB962C8B-B14F-4D97-AF65-F5344CB8AC3E}">
        <p14:creationId xmlns:p14="http://schemas.microsoft.com/office/powerpoint/2010/main" val="221284613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83</a:t>
            </a:fld>
            <a:endParaRPr/>
          </a:p>
        </p:txBody>
      </p:sp>
    </p:spTree>
    <p:extLst>
      <p:ext uri="{BB962C8B-B14F-4D97-AF65-F5344CB8AC3E}">
        <p14:creationId xmlns:p14="http://schemas.microsoft.com/office/powerpoint/2010/main" val="284842501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84</a:t>
            </a:fld>
            <a:endParaRPr/>
          </a:p>
        </p:txBody>
      </p:sp>
    </p:spTree>
    <p:extLst>
      <p:ext uri="{BB962C8B-B14F-4D97-AF65-F5344CB8AC3E}">
        <p14:creationId xmlns:p14="http://schemas.microsoft.com/office/powerpoint/2010/main" val="91994065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85</a:t>
            </a:fld>
            <a:endParaRPr/>
          </a:p>
        </p:txBody>
      </p:sp>
    </p:spTree>
    <p:extLst>
      <p:ext uri="{BB962C8B-B14F-4D97-AF65-F5344CB8AC3E}">
        <p14:creationId xmlns:p14="http://schemas.microsoft.com/office/powerpoint/2010/main" val="143276615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86</a:t>
            </a:fld>
            <a:endParaRPr/>
          </a:p>
        </p:txBody>
      </p:sp>
    </p:spTree>
    <p:extLst>
      <p:ext uri="{BB962C8B-B14F-4D97-AF65-F5344CB8AC3E}">
        <p14:creationId xmlns:p14="http://schemas.microsoft.com/office/powerpoint/2010/main" val="214439045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87</a:t>
            </a:fld>
            <a:endParaRPr/>
          </a:p>
        </p:txBody>
      </p:sp>
    </p:spTree>
    <p:extLst>
      <p:ext uri="{BB962C8B-B14F-4D97-AF65-F5344CB8AC3E}">
        <p14:creationId xmlns:p14="http://schemas.microsoft.com/office/powerpoint/2010/main" val="3940248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88</a:t>
            </a:fld>
            <a:endParaRPr/>
          </a:p>
        </p:txBody>
      </p:sp>
    </p:spTree>
    <p:extLst>
      <p:ext uri="{BB962C8B-B14F-4D97-AF65-F5344CB8AC3E}">
        <p14:creationId xmlns:p14="http://schemas.microsoft.com/office/powerpoint/2010/main" val="219593004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89</a:t>
            </a:fld>
            <a:endParaRPr/>
          </a:p>
        </p:txBody>
      </p:sp>
    </p:spTree>
    <p:extLst>
      <p:ext uri="{BB962C8B-B14F-4D97-AF65-F5344CB8AC3E}">
        <p14:creationId xmlns:p14="http://schemas.microsoft.com/office/powerpoint/2010/main" val="1648387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a:t>
            </a:fld>
            <a:endParaRPr/>
          </a:p>
        </p:txBody>
      </p:sp>
    </p:spTree>
    <p:extLst>
      <p:ext uri="{BB962C8B-B14F-4D97-AF65-F5344CB8AC3E}">
        <p14:creationId xmlns:p14="http://schemas.microsoft.com/office/powerpoint/2010/main" val="254498181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90</a:t>
            </a:fld>
            <a:endParaRPr/>
          </a:p>
        </p:txBody>
      </p:sp>
    </p:spTree>
    <p:extLst>
      <p:ext uri="{BB962C8B-B14F-4D97-AF65-F5344CB8AC3E}">
        <p14:creationId xmlns:p14="http://schemas.microsoft.com/office/powerpoint/2010/main" val="241616443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91</a:t>
            </a:fld>
            <a:endParaRPr/>
          </a:p>
        </p:txBody>
      </p:sp>
    </p:spTree>
    <p:extLst>
      <p:ext uri="{BB962C8B-B14F-4D97-AF65-F5344CB8AC3E}">
        <p14:creationId xmlns:p14="http://schemas.microsoft.com/office/powerpoint/2010/main" val="299334893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92</a:t>
            </a:fld>
            <a:endParaRPr/>
          </a:p>
        </p:txBody>
      </p:sp>
    </p:spTree>
    <p:extLst>
      <p:ext uri="{BB962C8B-B14F-4D97-AF65-F5344CB8AC3E}">
        <p14:creationId xmlns:p14="http://schemas.microsoft.com/office/powerpoint/2010/main" val="426546909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93</a:t>
            </a:fld>
            <a:endParaRPr/>
          </a:p>
        </p:txBody>
      </p:sp>
    </p:spTree>
    <p:extLst>
      <p:ext uri="{BB962C8B-B14F-4D97-AF65-F5344CB8AC3E}">
        <p14:creationId xmlns:p14="http://schemas.microsoft.com/office/powerpoint/2010/main" val="77900002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94</a:t>
            </a:fld>
            <a:endParaRPr/>
          </a:p>
        </p:txBody>
      </p:sp>
    </p:spTree>
    <p:extLst>
      <p:ext uri="{BB962C8B-B14F-4D97-AF65-F5344CB8AC3E}">
        <p14:creationId xmlns:p14="http://schemas.microsoft.com/office/powerpoint/2010/main" val="23968913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95</a:t>
            </a:fld>
            <a:endParaRPr/>
          </a:p>
        </p:txBody>
      </p:sp>
    </p:spTree>
    <p:extLst>
      <p:ext uri="{BB962C8B-B14F-4D97-AF65-F5344CB8AC3E}">
        <p14:creationId xmlns:p14="http://schemas.microsoft.com/office/powerpoint/2010/main" val="193112719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96</a:t>
            </a:fld>
            <a:endParaRPr/>
          </a:p>
        </p:txBody>
      </p:sp>
    </p:spTree>
    <p:extLst>
      <p:ext uri="{BB962C8B-B14F-4D97-AF65-F5344CB8AC3E}">
        <p14:creationId xmlns:p14="http://schemas.microsoft.com/office/powerpoint/2010/main" val="77881326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97</a:t>
            </a:fld>
            <a:endParaRPr/>
          </a:p>
        </p:txBody>
      </p:sp>
    </p:spTree>
    <p:extLst>
      <p:ext uri="{BB962C8B-B14F-4D97-AF65-F5344CB8AC3E}">
        <p14:creationId xmlns:p14="http://schemas.microsoft.com/office/powerpoint/2010/main" val="250585095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98</a:t>
            </a:fld>
            <a:endParaRPr/>
          </a:p>
        </p:txBody>
      </p:sp>
    </p:spTree>
    <p:extLst>
      <p:ext uri="{BB962C8B-B14F-4D97-AF65-F5344CB8AC3E}">
        <p14:creationId xmlns:p14="http://schemas.microsoft.com/office/powerpoint/2010/main" val="279238234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99</a:t>
            </a:fld>
            <a:endParaRPr/>
          </a:p>
        </p:txBody>
      </p:sp>
    </p:spTree>
    <p:extLst>
      <p:ext uri="{BB962C8B-B14F-4D97-AF65-F5344CB8AC3E}">
        <p14:creationId xmlns:p14="http://schemas.microsoft.com/office/powerpoint/2010/main" val="2918497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a:spLocks noGrp="1"/>
          </p:cNvSpPr>
          <p:nvPr>
            <p:ph type="pic" idx="2"/>
          </p:nvPr>
        </p:nvSpPr>
        <p:spPr>
          <a:xfrm>
            <a:off x="5183188" y="987425"/>
            <a:ext cx="6172200" cy="4873625"/>
          </a:xfrm>
          <a:prstGeom prst="rect">
            <a:avLst/>
          </a:prstGeom>
          <a:noFill/>
          <a:ln>
            <a:noFill/>
          </a:ln>
        </p:spPr>
      </p:sp>
      <p:sp>
        <p:nvSpPr>
          <p:cNvPr id="71" name="Google Shape;71;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pic>
        <p:nvPicPr>
          <p:cNvPr id="15" name="Google Shape;15;p6"/>
          <p:cNvPicPr preferRelativeResize="0"/>
          <p:nvPr/>
        </p:nvPicPr>
        <p:blipFill rotWithShape="1">
          <a:blip r:embed="rId13">
            <a:alphaModFix/>
          </a:blip>
          <a:srcRect/>
          <a:stretch/>
        </p:blipFill>
        <p:spPr>
          <a:xfrm>
            <a:off x="10264157" y="84169"/>
            <a:ext cx="1781302" cy="1035136"/>
          </a:xfrm>
          <a:prstGeom prst="rect">
            <a:avLst/>
          </a:prstGeom>
          <a:noFill/>
          <a:ln>
            <a:noFill/>
          </a:ln>
        </p:spPr>
      </p:pic>
      <p:sp>
        <p:nvSpPr>
          <p:cNvPr id="16" name="Google Shape;16;p6"/>
          <p:cNvSpPr/>
          <p:nvPr/>
        </p:nvSpPr>
        <p:spPr>
          <a:xfrm>
            <a:off x="11714920" y="5571876"/>
            <a:ext cx="238540" cy="1286124"/>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17;p6"/>
          <p:cNvSpPr/>
          <p:nvPr/>
        </p:nvSpPr>
        <p:spPr>
          <a:xfrm>
            <a:off x="11953461" y="4187686"/>
            <a:ext cx="238539" cy="2670314"/>
          </a:xfrm>
          <a:prstGeom prst="rect">
            <a:avLst/>
          </a:prstGeom>
          <a:solidFill>
            <a:srgbClr val="006A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alejoved@gmail.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14.xml"/><Relationship Id="rId1" Type="http://schemas.openxmlformats.org/officeDocument/2006/relationships/slideLayout" Target="../slideLayouts/slideLayout3.xml"/><Relationship Id="rId4" Type="http://schemas.openxmlformats.org/officeDocument/2006/relationships/image" Target="../media/image58.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21.xml"/><Relationship Id="rId1" Type="http://schemas.openxmlformats.org/officeDocument/2006/relationships/slideLayout" Target="../slideLayouts/slideLayout3.xml"/><Relationship Id="rId4" Type="http://schemas.openxmlformats.org/officeDocument/2006/relationships/image" Target="../media/image62.png"/></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35.xml"/><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13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49.xml"/><Relationship Id="rId1" Type="http://schemas.openxmlformats.org/officeDocument/2006/relationships/slideLayout" Target="../slideLayouts/slideLayout3.xml"/><Relationship Id="rId4" Type="http://schemas.openxmlformats.org/officeDocument/2006/relationships/image" Target="../media/image74.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51.xml"/><Relationship Id="rId1" Type="http://schemas.openxmlformats.org/officeDocument/2006/relationships/slideLayout" Target="../slideLayouts/slideLayout3.xml"/><Relationship Id="rId4" Type="http://schemas.openxmlformats.org/officeDocument/2006/relationships/image" Target="../media/image76.png"/></Relationships>
</file>

<file path=ppt/slides/_rels/slide15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52.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57.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5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0.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5" descr="Imagen que contiene dibujo&#10;&#10;Descripción generada automáticamente"/>
          <p:cNvPicPr preferRelativeResize="0"/>
          <p:nvPr/>
        </p:nvPicPr>
        <p:blipFill rotWithShape="1">
          <a:blip r:embed="rId3">
            <a:alphaModFix/>
          </a:blip>
          <a:srcRect/>
          <a:stretch/>
        </p:blipFill>
        <p:spPr>
          <a:xfrm>
            <a:off x="0" y="0"/>
            <a:ext cx="12192000" cy="6858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INSTRUCCIONES DE LOS TALLERES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400" dirty="0">
                <a:latin typeface="Arial Narrow"/>
                <a:ea typeface="Arial Narrow"/>
                <a:cs typeface="Arial Narrow"/>
                <a:sym typeface="Arial Narrow"/>
              </a:rPr>
              <a:t>El lenguaje de programación para este caso es PLPGSQL.</a:t>
            </a:r>
          </a:p>
          <a:p>
            <a:pPr marL="800100">
              <a:lnSpc>
                <a:spcPct val="100000"/>
              </a:lnSpc>
            </a:pPr>
            <a:r>
              <a:rPr lang="es-CO" sz="2400" dirty="0">
                <a:latin typeface="Arial Narrow"/>
                <a:ea typeface="Arial Narrow"/>
                <a:cs typeface="Arial Narrow"/>
                <a:sym typeface="Arial Narrow"/>
              </a:rPr>
              <a:t>Se deberá tener un usuario de </a:t>
            </a:r>
            <a:r>
              <a:rPr lang="es-CO" sz="2400" dirty="0" err="1">
                <a:latin typeface="Arial Narrow"/>
                <a:ea typeface="Arial Narrow"/>
                <a:cs typeface="Arial Narrow"/>
                <a:sym typeface="Arial Narrow"/>
              </a:rPr>
              <a:t>github</a:t>
            </a:r>
            <a:r>
              <a:rPr lang="es-CO" sz="2400" dirty="0">
                <a:latin typeface="Arial Narrow"/>
                <a:ea typeface="Arial Narrow"/>
                <a:cs typeface="Arial Narrow"/>
                <a:sym typeface="Arial Narrow"/>
              </a:rPr>
              <a:t> en donde puedan crear un repositorio publico con el nombre “TalleresBasesDeDatos2”</a:t>
            </a:r>
          </a:p>
          <a:p>
            <a:pPr marL="800100">
              <a:lnSpc>
                <a:spcPct val="100000"/>
              </a:lnSpc>
            </a:pPr>
            <a:r>
              <a:rPr lang="es-CO" sz="2400" dirty="0">
                <a:latin typeface="Arial Narrow"/>
                <a:ea typeface="Arial Narrow"/>
                <a:cs typeface="Arial Narrow"/>
                <a:sym typeface="Arial Narrow"/>
              </a:rPr>
              <a:t>Cada estudiante me enviara su nombre y el link del repositorio al correo: </a:t>
            </a:r>
            <a:r>
              <a:rPr lang="es-CO" sz="2400" dirty="0">
                <a:latin typeface="Arial Narrow"/>
                <a:ea typeface="Arial Narrow"/>
                <a:cs typeface="Arial Narrow"/>
                <a:sym typeface="Arial Narrow"/>
                <a:hlinkClick r:id="rId3"/>
              </a:rPr>
              <a:t>alejoved@gmail.com</a:t>
            </a:r>
            <a:endParaRPr lang="es-CO" sz="2400" dirty="0">
              <a:latin typeface="Arial Narrow"/>
              <a:ea typeface="Arial Narrow"/>
              <a:cs typeface="Arial Narrow"/>
              <a:sym typeface="Arial Narrow"/>
            </a:endParaRPr>
          </a:p>
          <a:p>
            <a:pPr marL="800100">
              <a:lnSpc>
                <a:spcPct val="100000"/>
              </a:lnSpc>
            </a:pPr>
            <a:r>
              <a:rPr lang="es-CO" sz="2400" dirty="0">
                <a:latin typeface="Arial Narrow"/>
                <a:ea typeface="Arial Narrow"/>
                <a:cs typeface="Arial Narrow"/>
                <a:sym typeface="Arial Narrow"/>
              </a:rPr>
              <a:t>No se esfuercen en utilizar </a:t>
            </a:r>
            <a:r>
              <a:rPr lang="es-CO" sz="2400" dirty="0" err="1">
                <a:latin typeface="Arial Narrow"/>
                <a:ea typeface="Arial Narrow"/>
                <a:cs typeface="Arial Narrow"/>
                <a:sym typeface="Arial Narrow"/>
              </a:rPr>
              <a:t>IAs</a:t>
            </a:r>
            <a:r>
              <a:rPr lang="es-CO" sz="2400" dirty="0">
                <a:latin typeface="Arial Narrow"/>
                <a:ea typeface="Arial Narrow"/>
                <a:cs typeface="Arial Narrow"/>
                <a:sym typeface="Arial Narrow"/>
              </a:rPr>
              <a:t> para el desarrollo de los talleres, ya que hago un análisis de código para validar si se obtuvo de alguna IA.</a:t>
            </a:r>
          </a:p>
        </p:txBody>
      </p:sp>
    </p:spTree>
    <p:extLst>
      <p:ext uri="{BB962C8B-B14F-4D97-AF65-F5344CB8AC3E}">
        <p14:creationId xmlns:p14="http://schemas.microsoft.com/office/powerpoint/2010/main" val="38901496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Captura de excepciones: El bloque EXCEPTION captura las excepciones y ejecuta el código correspondiente.</a:t>
            </a:r>
          </a:p>
          <a:p>
            <a:pPr marL="800100">
              <a:lnSpc>
                <a:spcPct val="100000"/>
              </a:lnSpc>
            </a:pPr>
            <a:r>
              <a:rPr lang="es-CO" sz="2400" dirty="0">
                <a:latin typeface="Arial Narrow"/>
                <a:ea typeface="Arial Narrow"/>
                <a:cs typeface="Arial Narrow"/>
                <a:sym typeface="Arial Narrow"/>
              </a:rPr>
              <a:t>Tipos de excepciones: Se pueden especificar tipos de excepciones específicos para manejar diferentes errores de forma distinta.</a:t>
            </a:r>
          </a:p>
          <a:p>
            <a:pPr marL="800100">
              <a:lnSpc>
                <a:spcPct val="100000"/>
              </a:lnSpc>
            </a:pPr>
            <a:r>
              <a:rPr lang="es-CO" sz="2400" dirty="0">
                <a:latin typeface="Arial Narrow"/>
                <a:ea typeface="Arial Narrow"/>
                <a:cs typeface="Arial Narrow"/>
                <a:sym typeface="Arial Narrow"/>
              </a:rPr>
              <a:t>Acciones para realizar: Dentro del bloque EXCEPTION se pueden realizar diversas acciones, como:</a:t>
            </a:r>
          </a:p>
          <a:p>
            <a:pPr marL="1257300" lvl="1">
              <a:lnSpc>
                <a:spcPct val="100000"/>
              </a:lnSpc>
            </a:pPr>
            <a:r>
              <a:rPr lang="es-CO" dirty="0">
                <a:latin typeface="Arial Narrow"/>
                <a:ea typeface="Arial Narrow"/>
                <a:cs typeface="Arial Narrow"/>
                <a:sym typeface="Arial Narrow"/>
              </a:rPr>
              <a:t>Mostrar un mensaje de error personalizado.</a:t>
            </a:r>
          </a:p>
          <a:p>
            <a:pPr marL="1257300" lvl="1">
              <a:lnSpc>
                <a:spcPct val="100000"/>
              </a:lnSpc>
            </a:pPr>
            <a:r>
              <a:rPr lang="es-CO" dirty="0">
                <a:latin typeface="Arial Narrow"/>
                <a:ea typeface="Arial Narrow"/>
                <a:cs typeface="Arial Narrow"/>
                <a:sym typeface="Arial Narrow"/>
              </a:rPr>
              <a:t>Registrar el error en un log.</a:t>
            </a:r>
          </a:p>
          <a:p>
            <a:pPr marL="1257300" lvl="1">
              <a:lnSpc>
                <a:spcPct val="100000"/>
              </a:lnSpc>
            </a:pPr>
            <a:r>
              <a:rPr lang="es-CO" dirty="0">
                <a:latin typeface="Arial Narrow"/>
                <a:ea typeface="Arial Narrow"/>
                <a:cs typeface="Arial Narrow"/>
                <a:sym typeface="Arial Narrow"/>
              </a:rPr>
              <a:t>Realizar una acción de </a:t>
            </a:r>
            <a:r>
              <a:rPr lang="es-CO" dirty="0" err="1">
                <a:latin typeface="Arial Narrow"/>
                <a:ea typeface="Arial Narrow"/>
                <a:cs typeface="Arial Narrow"/>
                <a:sym typeface="Arial Narrow"/>
              </a:rPr>
              <a:t>rollback</a:t>
            </a:r>
            <a:r>
              <a:rPr lang="es-CO" dirty="0">
                <a:latin typeface="Arial Narrow"/>
                <a:ea typeface="Arial Narrow"/>
                <a:cs typeface="Arial Narrow"/>
                <a:sym typeface="Arial Narrow"/>
              </a:rPr>
              <a:t> para deshacer los cambios realizados.</a:t>
            </a:r>
          </a:p>
          <a:p>
            <a:pPr marL="1257300" lvl="1">
              <a:lnSpc>
                <a:spcPct val="100000"/>
              </a:lnSpc>
            </a:pPr>
            <a:r>
              <a:rPr lang="es-CO" dirty="0">
                <a:latin typeface="Arial Narrow"/>
                <a:ea typeface="Arial Narrow"/>
                <a:cs typeface="Arial Narrow"/>
                <a:sym typeface="Arial Narrow"/>
              </a:rPr>
              <a:t>Continuar la ejecución del procedimiento de una manera diferente.</a:t>
            </a:r>
          </a:p>
        </p:txBody>
      </p:sp>
    </p:spTree>
    <p:extLst>
      <p:ext uri="{BB962C8B-B14F-4D97-AF65-F5344CB8AC3E}">
        <p14:creationId xmlns:p14="http://schemas.microsoft.com/office/powerpoint/2010/main" val="24915143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PARA EL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pPr>
            <a:r>
              <a:rPr lang="es-CO" dirty="0">
                <a:latin typeface="Arial Narrow"/>
                <a:ea typeface="Arial Narrow"/>
                <a:cs typeface="Arial Narrow"/>
                <a:sym typeface="Arial Narrow"/>
              </a:rPr>
              <a:t>Ser específico: Captura las excepciones más específicas posibles para poder manejar cada error de forma adecuada.</a:t>
            </a:r>
          </a:p>
          <a:p>
            <a:pPr marL="914400" indent="-457200">
              <a:lnSpc>
                <a:spcPct val="100000"/>
              </a:lnSpc>
            </a:pPr>
            <a:r>
              <a:rPr lang="es-CO" dirty="0">
                <a:latin typeface="Arial Narrow"/>
                <a:ea typeface="Arial Narrow"/>
                <a:cs typeface="Arial Narrow"/>
                <a:sym typeface="Arial Narrow"/>
              </a:rPr>
              <a:t>Registrar errores: Registra los errores en un log para facilitar la depuración y el análisis.</a:t>
            </a:r>
          </a:p>
          <a:p>
            <a:pPr marL="914400" indent="-457200">
              <a:lnSpc>
                <a:spcPct val="100000"/>
              </a:lnSpc>
            </a:pPr>
            <a:r>
              <a:rPr lang="es-CO" dirty="0">
                <a:latin typeface="Arial Narrow"/>
                <a:ea typeface="Arial Narrow"/>
                <a:cs typeface="Arial Narrow"/>
                <a:sym typeface="Arial Narrow"/>
              </a:rPr>
              <a:t>Informar al usuario: Proporciona mensajes de error claros y concisos al usuario.</a:t>
            </a:r>
          </a:p>
          <a:p>
            <a:pPr marL="914400" indent="-457200">
              <a:lnSpc>
                <a:spcPct val="100000"/>
              </a:lnSpc>
            </a:pPr>
            <a:r>
              <a:rPr lang="es-CO" dirty="0" err="1">
                <a:latin typeface="Arial Narrow"/>
                <a:ea typeface="Arial Narrow"/>
                <a:cs typeface="Arial Narrow"/>
                <a:sym typeface="Arial Narrow"/>
              </a:rPr>
              <a:t>Rollback</a:t>
            </a:r>
            <a:r>
              <a:rPr lang="es-CO" dirty="0">
                <a:latin typeface="Arial Narrow"/>
                <a:ea typeface="Arial Narrow"/>
                <a:cs typeface="Arial Narrow"/>
                <a:sym typeface="Arial Narrow"/>
              </a:rPr>
              <a:t>: Realiza un </a:t>
            </a:r>
            <a:r>
              <a:rPr lang="es-CO" dirty="0" err="1">
                <a:latin typeface="Arial Narrow"/>
                <a:ea typeface="Arial Narrow"/>
                <a:cs typeface="Arial Narrow"/>
                <a:sym typeface="Arial Narrow"/>
              </a:rPr>
              <a:t>rollback</a:t>
            </a:r>
            <a:r>
              <a:rPr lang="es-CO" dirty="0">
                <a:latin typeface="Arial Narrow"/>
                <a:ea typeface="Arial Narrow"/>
                <a:cs typeface="Arial Narrow"/>
                <a:sym typeface="Arial Narrow"/>
              </a:rPr>
              <a:t> de la transacción si es necesario para evitar que los datos se corrompan.</a:t>
            </a:r>
          </a:p>
          <a:p>
            <a:pPr marL="914400" indent="-457200">
              <a:lnSpc>
                <a:spcPct val="100000"/>
              </a:lnSpc>
            </a:pPr>
            <a:r>
              <a:rPr lang="es-CO" dirty="0">
                <a:latin typeface="Arial Narrow"/>
                <a:ea typeface="Arial Narrow"/>
                <a:cs typeface="Arial Narrow"/>
                <a:sym typeface="Arial Narrow"/>
              </a:rPr>
              <a:t>Pruebas exhaustivas: Realiza pruebas exhaustivas de tus procedimientos almacenados para identificar y corregir errores.</a:t>
            </a:r>
          </a:p>
        </p:txBody>
      </p:sp>
    </p:spTree>
    <p:extLst>
      <p:ext uri="{BB962C8B-B14F-4D97-AF65-F5344CB8AC3E}">
        <p14:creationId xmlns:p14="http://schemas.microsoft.com/office/powerpoint/2010/main" val="48590830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F43D2F09-1D5C-F00E-3E82-EDD7C44AEE05}"/>
              </a:ext>
            </a:extLst>
          </p:cNvPr>
          <p:cNvPicPr>
            <a:picLocks noChangeAspect="1"/>
          </p:cNvPicPr>
          <p:nvPr/>
        </p:nvPicPr>
        <p:blipFill>
          <a:blip r:embed="rId3"/>
          <a:stretch>
            <a:fillRect/>
          </a:stretch>
        </p:blipFill>
        <p:spPr>
          <a:xfrm>
            <a:off x="1171575" y="1830796"/>
            <a:ext cx="9848850" cy="4848225"/>
          </a:xfrm>
          <a:prstGeom prst="rect">
            <a:avLst/>
          </a:prstGeom>
        </p:spPr>
      </p:pic>
    </p:spTree>
    <p:extLst>
      <p:ext uri="{BB962C8B-B14F-4D97-AF65-F5344CB8AC3E}">
        <p14:creationId xmlns:p14="http://schemas.microsoft.com/office/powerpoint/2010/main" val="117022688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DE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una tabla llamada usuarios con los campos: id (</a:t>
            </a:r>
            <a:r>
              <a:rPr lang="es-CO" sz="2200" dirty="0" err="1">
                <a:latin typeface="Arial Narrow"/>
                <a:ea typeface="Arial Narrow"/>
                <a:cs typeface="Arial Narrow"/>
                <a:sym typeface="Arial Narrow"/>
              </a:rPr>
              <a:t>pk</a:t>
            </a:r>
            <a:r>
              <a:rPr lang="es-CO" sz="2200" dirty="0">
                <a:latin typeface="Arial Narrow"/>
                <a:ea typeface="Arial Narrow"/>
                <a:cs typeface="Arial Narrow"/>
                <a:sym typeface="Arial Narrow"/>
              </a:rPr>
              <a:t>), nombre, identificación, edad, correo. Donde identificación debe ser NOT NULL UNIQUE.</a:t>
            </a:r>
          </a:p>
          <a:p>
            <a:pPr marL="914400" indent="-457200">
              <a:lnSpc>
                <a:spcPct val="100000"/>
              </a:lnSpc>
              <a:buFont typeface="+mj-lt"/>
              <a:buAutoNum type="arabicPeriod"/>
            </a:pPr>
            <a:r>
              <a:rPr lang="es-CO" sz="2200" dirty="0">
                <a:latin typeface="Arial Narrow"/>
                <a:ea typeface="Arial Narrow"/>
                <a:cs typeface="Arial Narrow"/>
                <a:sym typeface="Arial Narrow"/>
              </a:rPr>
              <a:t>Poblar la tabla con 50 usuarios.</a:t>
            </a:r>
          </a:p>
          <a:p>
            <a:pPr marL="914400" indent="-457200">
              <a:lnSpc>
                <a:spcPct val="100000"/>
              </a:lnSpc>
              <a:buFont typeface="+mj-lt"/>
              <a:buAutoNum type="arabicPeriod"/>
            </a:pPr>
            <a:r>
              <a:rPr lang="es-CO" sz="2200" dirty="0">
                <a:latin typeface="Arial Narrow"/>
                <a:ea typeface="Arial Narrow"/>
                <a:cs typeface="Arial Narrow"/>
                <a:sym typeface="Arial Narrow"/>
              </a:rPr>
              <a:t>Crear la tabla factura que tiene los siguientes campos: fecha, producto NOT NULL, cantidad, </a:t>
            </a:r>
            <a:r>
              <a:rPr lang="es-CO" sz="2200" dirty="0" err="1">
                <a:latin typeface="Arial Narrow"/>
                <a:ea typeface="Arial Narrow"/>
                <a:cs typeface="Arial Narrow"/>
                <a:sym typeface="Arial Narrow"/>
              </a:rPr>
              <a:t>valor_unitario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usuario_id</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Poblar la tabla con 25 facturas con diferentes datos.</a:t>
            </a:r>
          </a:p>
        </p:txBody>
      </p:sp>
    </p:spTree>
    <p:extLst>
      <p:ext uri="{BB962C8B-B14F-4D97-AF65-F5344CB8AC3E}">
        <p14:creationId xmlns:p14="http://schemas.microsoft.com/office/powerpoint/2010/main" val="41174878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prueba_identificación_única</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a:t>
            </a:r>
            <a:r>
              <a:rPr lang="es-CO" sz="2200" dirty="0" err="1">
                <a:latin typeface="Arial Narrow"/>
                <a:ea typeface="Arial Narrow"/>
                <a:cs typeface="Arial Narrow"/>
                <a:sym typeface="Arial Narrow"/>
              </a:rPr>
              <a:t>procedimientro</a:t>
            </a:r>
            <a:r>
              <a:rPr lang="es-CO" sz="2200" dirty="0">
                <a:latin typeface="Arial Narrow"/>
                <a:ea typeface="Arial Narrow"/>
                <a:cs typeface="Arial Narrow"/>
                <a:sym typeface="Arial Narrow"/>
              </a:rPr>
              <a:t> hace una inserción de un usuario con una identificación ya existente en la tabla.</a:t>
            </a:r>
          </a:p>
          <a:p>
            <a:pPr marL="914400" indent="-457200">
              <a:lnSpc>
                <a:spcPct val="100000"/>
              </a:lnSpc>
              <a:buFont typeface="+mj-lt"/>
              <a:buAutoNum type="arabicPeriod"/>
            </a:pPr>
            <a:r>
              <a:rPr lang="es-CO" sz="2200" dirty="0">
                <a:latin typeface="Arial Narrow"/>
                <a:ea typeface="Arial Narrow"/>
                <a:cs typeface="Arial Narrow"/>
                <a:sym typeface="Arial Narrow"/>
              </a:rPr>
              <a:t>Valida que excepción de sistema arroja el procedimiento.</a:t>
            </a:r>
          </a:p>
          <a:p>
            <a:pPr marL="914400" indent="-457200">
              <a:lnSpc>
                <a:spcPct val="100000"/>
              </a:lnSpc>
              <a:buFont typeface="+mj-lt"/>
              <a:buAutoNum type="arabicPeriod"/>
            </a:pPr>
            <a:r>
              <a:rPr lang="es-CO" sz="2200" dirty="0">
                <a:latin typeface="Arial Narrow"/>
                <a:ea typeface="Arial Narrow"/>
                <a:cs typeface="Arial Narrow"/>
                <a:sym typeface="Arial Narrow"/>
              </a:rPr>
              <a:t>Utiliza un bloque BEGIN...EXCEPTION para capturar la excepción y mostrar un mensaje de error personalizado.</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a:p>
            <a:pPr marL="914400" indent="-457200">
              <a:lnSpc>
                <a:spcPct val="100000"/>
              </a:lnSpc>
              <a:buFont typeface="+mj-lt"/>
              <a:buAutoNum type="arabicPeriod"/>
            </a:pPr>
            <a:r>
              <a:rPr lang="es-CO" sz="2200" dirty="0">
                <a:latin typeface="Arial Narrow"/>
                <a:ea typeface="Arial Narrow"/>
                <a:cs typeface="Arial Narrow"/>
                <a:sym typeface="Arial Narrow"/>
              </a:rPr>
              <a:t>Remediar el error, creando una nueva identificación para el usuario, dentro del bloque de excepción.</a:t>
            </a:r>
          </a:p>
        </p:txBody>
      </p:sp>
    </p:spTree>
    <p:extLst>
      <p:ext uri="{BB962C8B-B14F-4D97-AF65-F5344CB8AC3E}">
        <p14:creationId xmlns:p14="http://schemas.microsoft.com/office/powerpoint/2010/main" val="20179972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prueba_cliente_debe_existir</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a:t>
            </a:r>
            <a:r>
              <a:rPr lang="es-CO" sz="2200" dirty="0" err="1">
                <a:latin typeface="Arial Narrow"/>
                <a:ea typeface="Arial Narrow"/>
                <a:cs typeface="Arial Narrow"/>
                <a:sym typeface="Arial Narrow"/>
              </a:rPr>
              <a:t>procedimientro</a:t>
            </a:r>
            <a:r>
              <a:rPr lang="es-CO" sz="2200" dirty="0">
                <a:latin typeface="Arial Narrow"/>
                <a:ea typeface="Arial Narrow"/>
                <a:cs typeface="Arial Narrow"/>
                <a:sym typeface="Arial Narrow"/>
              </a:rPr>
              <a:t> hacer una inserción de una factura con un id de usuario existente.</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mismo procedimiento hacer una inserción de una factura con un id de usuario NO existente.</a:t>
            </a:r>
          </a:p>
          <a:p>
            <a:pPr marL="914400" indent="-457200">
              <a:lnSpc>
                <a:spcPct val="100000"/>
              </a:lnSpc>
              <a:buFont typeface="+mj-lt"/>
              <a:buAutoNum type="arabicPeriod"/>
            </a:pPr>
            <a:r>
              <a:rPr lang="es-CO" sz="2200" dirty="0">
                <a:latin typeface="Arial Narrow"/>
                <a:ea typeface="Arial Narrow"/>
                <a:cs typeface="Arial Narrow"/>
                <a:sym typeface="Arial Narrow"/>
              </a:rPr>
              <a:t>Valida que excepción del sistema arroja el procedimiento.</a:t>
            </a:r>
          </a:p>
          <a:p>
            <a:pPr marL="914400" indent="-457200">
              <a:lnSpc>
                <a:spcPct val="100000"/>
              </a:lnSpc>
              <a:buFont typeface="+mj-lt"/>
              <a:buAutoNum type="arabicPeriod"/>
            </a:pPr>
            <a:r>
              <a:rPr lang="es-CO" sz="2200" dirty="0">
                <a:latin typeface="Arial Narrow"/>
                <a:ea typeface="Arial Narrow"/>
                <a:cs typeface="Arial Narrow"/>
                <a:sym typeface="Arial Narrow"/>
              </a:rPr>
              <a:t>Utiliza un bloque BEGIN...EXCEPTION para capturar la excepción y mostrar un mensaje de error personalizado.</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15724630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prueba_producto_vacio</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procedimiento hacer una inserción de una factura.</a:t>
            </a:r>
          </a:p>
          <a:p>
            <a:pPr marL="914400" indent="-457200">
              <a:lnSpc>
                <a:spcPct val="100000"/>
              </a:lnSpc>
              <a:buFont typeface="+mj-lt"/>
              <a:buAutoNum type="arabicPeriod"/>
            </a:pPr>
            <a:r>
              <a:rPr lang="es-CO" sz="2200" dirty="0">
                <a:latin typeface="Arial Narrow"/>
                <a:ea typeface="Arial Narrow"/>
                <a:cs typeface="Arial Narrow"/>
                <a:sym typeface="Arial Narrow"/>
              </a:rPr>
              <a:t>Hacer otra inserción de una factura con NULL en el nombre del producto.</a:t>
            </a:r>
          </a:p>
          <a:p>
            <a:pPr marL="914400" indent="-457200">
              <a:lnSpc>
                <a:spcPct val="100000"/>
              </a:lnSpc>
              <a:buFont typeface="+mj-lt"/>
              <a:buAutoNum type="arabicPeriod"/>
            </a:pPr>
            <a:r>
              <a:rPr lang="es-CO" sz="2200" dirty="0">
                <a:latin typeface="Arial Narrow"/>
                <a:ea typeface="Arial Narrow"/>
                <a:cs typeface="Arial Narrow"/>
                <a:sym typeface="Arial Narrow"/>
              </a:rPr>
              <a:t>Valida que excepción trae el procedimiento almacenado. Utilizar excepción </a:t>
            </a:r>
            <a:r>
              <a:rPr lang="es-CO" sz="2200" dirty="0" err="1">
                <a:latin typeface="Arial Narrow"/>
                <a:ea typeface="Arial Narrow"/>
                <a:cs typeface="Arial Narrow"/>
                <a:sym typeface="Arial Narrow"/>
              </a:rPr>
              <a:t>others</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Utiliza un bloque BEGIN...EXCEPTION para capturar la excepción y mostrar un mensaje de error personalizado.</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288561050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restricción_valor_producto</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procedimiento hacer una inserción de 3 facturas.</a:t>
            </a:r>
          </a:p>
          <a:p>
            <a:pPr marL="914400" indent="-457200">
              <a:lnSpc>
                <a:spcPct val="100000"/>
              </a:lnSpc>
              <a:buFont typeface="+mj-lt"/>
              <a:buAutoNum type="arabicPeriod"/>
            </a:pPr>
            <a:r>
              <a:rPr lang="es-CO" sz="2200" dirty="0">
                <a:latin typeface="Arial Narrow"/>
                <a:ea typeface="Arial Narrow"/>
                <a:cs typeface="Arial Narrow"/>
                <a:sym typeface="Arial Narrow"/>
              </a:rPr>
              <a:t>Una de las anteriores inserciones debe ser una factura con la venta de un producto con cantidad 12.</a:t>
            </a:r>
          </a:p>
          <a:p>
            <a:pPr marL="914400" indent="-457200">
              <a:lnSpc>
                <a:spcPct val="100000"/>
              </a:lnSpc>
              <a:buFont typeface="+mj-lt"/>
              <a:buAutoNum type="arabicPeriod"/>
            </a:pPr>
            <a:r>
              <a:rPr lang="es-CO" sz="2200" dirty="0">
                <a:latin typeface="Arial Narrow"/>
                <a:ea typeface="Arial Narrow"/>
                <a:cs typeface="Arial Narrow"/>
                <a:sym typeface="Arial Narrow"/>
              </a:rPr>
              <a:t>Realizar un control de flujo en donde no se permita facturar mas de 10 productos</a:t>
            </a:r>
          </a:p>
          <a:p>
            <a:pPr marL="914400" indent="-457200">
              <a:lnSpc>
                <a:spcPct val="100000"/>
              </a:lnSpc>
              <a:buFont typeface="+mj-lt"/>
              <a:buAutoNum type="arabicPeriod"/>
            </a:pPr>
            <a:r>
              <a:rPr lang="es-CO" sz="2200" dirty="0">
                <a:latin typeface="Arial Narrow"/>
                <a:ea typeface="Arial Narrow"/>
                <a:cs typeface="Arial Narrow"/>
                <a:sym typeface="Arial Narrow"/>
              </a:rPr>
              <a:t>Crea una excepción personalizada con RAISE_EXCEPTION</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117471182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restricción_numero_compras</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procedimiento hacer una inserción de 5 facturas.</a:t>
            </a:r>
          </a:p>
          <a:p>
            <a:pPr marL="914400" indent="-457200">
              <a:lnSpc>
                <a:spcPct val="100000"/>
              </a:lnSpc>
              <a:buFont typeface="+mj-lt"/>
              <a:buAutoNum type="arabicPeriod"/>
            </a:pPr>
            <a:r>
              <a:rPr lang="es-CO" sz="2200" dirty="0">
                <a:latin typeface="Arial Narrow"/>
                <a:ea typeface="Arial Narrow"/>
                <a:cs typeface="Arial Narrow"/>
                <a:sym typeface="Arial Narrow"/>
              </a:rPr>
              <a:t>Validar si alguno de los usuarios de esas 5 facturas ha comprado un total de mas de 500 </a:t>
            </a:r>
            <a:r>
              <a:rPr lang="es-CO" sz="2200" dirty="0" err="1">
                <a:latin typeface="Arial Narrow"/>
                <a:ea typeface="Arial Narrow"/>
                <a:cs typeface="Arial Narrow"/>
                <a:sym typeface="Arial Narrow"/>
              </a:rPr>
              <a:t>dolares</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Realizar un control de flujo en donde no se permita facturar por usuario mas de 500 dólares.</a:t>
            </a:r>
          </a:p>
          <a:p>
            <a:pPr marL="914400" indent="-457200">
              <a:lnSpc>
                <a:spcPct val="100000"/>
              </a:lnSpc>
              <a:buFont typeface="+mj-lt"/>
              <a:buAutoNum type="arabicPeriod"/>
            </a:pPr>
            <a:r>
              <a:rPr lang="es-CO" sz="2200" dirty="0">
                <a:latin typeface="Arial Narrow"/>
                <a:ea typeface="Arial Narrow"/>
                <a:cs typeface="Arial Narrow"/>
                <a:sym typeface="Arial Narrow"/>
              </a:rPr>
              <a:t>Crea una excepción personalizada con RAISE_EXCEPTION</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248037910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dirty="0">
                <a:latin typeface="Arial Narrow"/>
                <a:ea typeface="Arial Narrow"/>
                <a:cs typeface="Arial Narrow"/>
                <a:sym typeface="Arial Narrow"/>
              </a:rPr>
              <a:t>Un disparador (</a:t>
            </a:r>
            <a:r>
              <a:rPr lang="es-CO" dirty="0" err="1">
                <a:latin typeface="Arial Narrow"/>
                <a:ea typeface="Arial Narrow"/>
                <a:cs typeface="Arial Narrow"/>
                <a:sym typeface="Arial Narrow"/>
              </a:rPr>
              <a:t>trigger</a:t>
            </a:r>
            <a:r>
              <a:rPr lang="es-CO" dirty="0">
                <a:latin typeface="Arial Narrow"/>
                <a:ea typeface="Arial Narrow"/>
                <a:cs typeface="Arial Narrow"/>
                <a:sym typeface="Arial Narrow"/>
              </a:rPr>
              <a:t> en inglés) en PostgreSQL es un mecanismo que permite ejecutar automáticamente una función cuando se produce un evento específico en una tabla. Estos eventos pueden ser inserciones (INSERT), actualizaciones (UPDATE) o eliminaciones (DELETE) de filas. En esencia, los disparadores actúan como "escuchas" que reaccionan ante cambios en la base de datos.</a:t>
            </a:r>
          </a:p>
        </p:txBody>
      </p:sp>
    </p:spTree>
    <p:extLst>
      <p:ext uri="{BB962C8B-B14F-4D97-AF65-F5344CB8AC3E}">
        <p14:creationId xmlns:p14="http://schemas.microsoft.com/office/powerpoint/2010/main" val="2091764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PROYECTOS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623798"/>
            <a:ext cx="9643800" cy="51737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1800" dirty="0">
                <a:latin typeface="Arial Narrow"/>
                <a:ea typeface="Arial Narrow"/>
                <a:cs typeface="Arial Narrow"/>
                <a:sym typeface="Arial Narrow"/>
              </a:rPr>
              <a:t>Se tendrán modelos de proyectos predefinidos.</a:t>
            </a:r>
          </a:p>
          <a:p>
            <a:pPr marL="800100">
              <a:lnSpc>
                <a:spcPct val="100000"/>
              </a:lnSpc>
            </a:pPr>
            <a:r>
              <a:rPr lang="es-CO" sz="1800" dirty="0">
                <a:latin typeface="Arial Narrow"/>
                <a:ea typeface="Arial Narrow"/>
                <a:cs typeface="Arial Narrow"/>
                <a:sym typeface="Arial Narrow"/>
              </a:rPr>
              <a:t>Se formarán grupos de 3 personas para el proyecto.</a:t>
            </a:r>
          </a:p>
          <a:p>
            <a:pPr marL="800100">
              <a:lnSpc>
                <a:spcPct val="100000"/>
              </a:lnSpc>
            </a:pPr>
            <a:r>
              <a:rPr lang="es-CO" sz="1800" dirty="0">
                <a:latin typeface="Arial Narrow"/>
                <a:ea typeface="Arial Narrow"/>
                <a:cs typeface="Arial Narrow"/>
                <a:sym typeface="Arial Narrow"/>
              </a:rPr>
              <a:t>Se Deberá tener un usuario de </a:t>
            </a:r>
            <a:r>
              <a:rPr lang="es-CO" sz="1800" dirty="0" err="1">
                <a:latin typeface="Arial Narrow"/>
                <a:ea typeface="Arial Narrow"/>
                <a:cs typeface="Arial Narrow"/>
                <a:sym typeface="Arial Narrow"/>
              </a:rPr>
              <a:t>Github</a:t>
            </a:r>
            <a:r>
              <a:rPr lang="es-CO" sz="1800" dirty="0">
                <a:latin typeface="Arial Narrow"/>
                <a:ea typeface="Arial Narrow"/>
                <a:cs typeface="Arial Narrow"/>
                <a:sym typeface="Arial Narrow"/>
              </a:rPr>
              <a:t>.</a:t>
            </a:r>
          </a:p>
          <a:p>
            <a:pPr marL="800100">
              <a:lnSpc>
                <a:spcPct val="100000"/>
              </a:lnSpc>
            </a:pPr>
            <a:r>
              <a:rPr lang="es-CO" sz="1800" dirty="0">
                <a:latin typeface="Arial Narrow"/>
                <a:ea typeface="Arial Narrow"/>
                <a:cs typeface="Arial Narrow"/>
                <a:sym typeface="Arial Narrow"/>
              </a:rPr>
              <a:t>Se creará un repositorio público con el nombre: “ProyectoBasesDeDatos2”.</a:t>
            </a:r>
          </a:p>
          <a:p>
            <a:pPr marL="800100">
              <a:lnSpc>
                <a:spcPct val="100000"/>
              </a:lnSpc>
            </a:pPr>
            <a:r>
              <a:rPr lang="es-CO" sz="1800" dirty="0">
                <a:latin typeface="Arial Narrow"/>
                <a:ea typeface="Arial Narrow"/>
                <a:cs typeface="Arial Narrow"/>
                <a:sym typeface="Arial Narrow"/>
              </a:rPr>
              <a:t>El lenguaje de programación para este caso es PLPGSQL.</a:t>
            </a:r>
          </a:p>
          <a:p>
            <a:pPr marL="800100">
              <a:lnSpc>
                <a:spcPct val="100000"/>
              </a:lnSpc>
            </a:pPr>
            <a:r>
              <a:rPr lang="es-CO" sz="1800" dirty="0">
                <a:latin typeface="Arial Narrow"/>
                <a:ea typeface="Arial Narrow"/>
                <a:cs typeface="Arial Narrow"/>
                <a:sym typeface="Arial Narrow"/>
              </a:rPr>
              <a:t>El </a:t>
            </a:r>
            <a:r>
              <a:rPr lang="es-CO" sz="1800" dirty="0" err="1">
                <a:latin typeface="Arial Narrow"/>
                <a:ea typeface="Arial Narrow"/>
                <a:cs typeface="Arial Narrow"/>
                <a:sym typeface="Arial Narrow"/>
              </a:rPr>
              <a:t>BackEnd</a:t>
            </a:r>
            <a:r>
              <a:rPr lang="es-CO" sz="1800" dirty="0">
                <a:latin typeface="Arial Narrow"/>
                <a:ea typeface="Arial Narrow"/>
                <a:cs typeface="Arial Narrow"/>
                <a:sym typeface="Arial Narrow"/>
              </a:rPr>
              <a:t> puede ser desarrollado en Java o .NET.</a:t>
            </a:r>
          </a:p>
          <a:p>
            <a:pPr marL="800100">
              <a:lnSpc>
                <a:spcPct val="100000"/>
              </a:lnSpc>
            </a:pPr>
            <a:r>
              <a:rPr lang="es-CO" sz="1800" dirty="0">
                <a:latin typeface="Arial Narrow"/>
                <a:ea typeface="Arial Narrow"/>
                <a:cs typeface="Arial Narrow"/>
                <a:sym typeface="Arial Narrow"/>
              </a:rPr>
              <a:t>El </a:t>
            </a:r>
            <a:r>
              <a:rPr lang="es-CO" sz="1800" dirty="0" err="1">
                <a:latin typeface="Arial Narrow"/>
                <a:ea typeface="Arial Narrow"/>
                <a:cs typeface="Arial Narrow"/>
                <a:sym typeface="Arial Narrow"/>
              </a:rPr>
              <a:t>FrontEnd</a:t>
            </a:r>
            <a:r>
              <a:rPr lang="es-CO" sz="1800" dirty="0">
                <a:latin typeface="Arial Narrow"/>
                <a:ea typeface="Arial Narrow"/>
                <a:cs typeface="Arial Narrow"/>
                <a:sym typeface="Arial Narrow"/>
              </a:rPr>
              <a:t> puede ser desarrollado en Angular, </a:t>
            </a:r>
            <a:r>
              <a:rPr lang="es-CO" sz="1800" dirty="0" err="1">
                <a:latin typeface="Arial Narrow"/>
                <a:ea typeface="Arial Narrow"/>
                <a:cs typeface="Arial Narrow"/>
                <a:sym typeface="Arial Narrow"/>
              </a:rPr>
              <a:t>vuejs</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react</a:t>
            </a:r>
            <a:r>
              <a:rPr lang="es-CO" sz="1800" dirty="0">
                <a:latin typeface="Arial Narrow"/>
                <a:ea typeface="Arial Narrow"/>
                <a:cs typeface="Arial Narrow"/>
                <a:sym typeface="Arial Narrow"/>
              </a:rPr>
              <a:t>.</a:t>
            </a:r>
          </a:p>
          <a:p>
            <a:pPr marL="800100">
              <a:lnSpc>
                <a:spcPct val="100000"/>
              </a:lnSpc>
            </a:pPr>
            <a:r>
              <a:rPr lang="es-CO" sz="1800" dirty="0">
                <a:latin typeface="Arial Narrow"/>
                <a:ea typeface="Arial Narrow"/>
                <a:cs typeface="Arial Narrow"/>
                <a:sym typeface="Arial Narrow"/>
              </a:rPr>
              <a:t>Se debe cumplir con todas las características de las funcionalidades descritas en el documento del proyecto.</a:t>
            </a:r>
          </a:p>
          <a:p>
            <a:pPr marL="800100">
              <a:lnSpc>
                <a:spcPct val="100000"/>
              </a:lnSpc>
            </a:pPr>
            <a:r>
              <a:rPr lang="es-CO" sz="1800" dirty="0">
                <a:latin typeface="Arial Narrow"/>
                <a:ea typeface="Arial Narrow"/>
                <a:cs typeface="Arial Narrow"/>
                <a:sym typeface="Arial Narrow"/>
              </a:rPr>
              <a:t>Cada característica va a tener un valor de calificación de 0.33.</a:t>
            </a:r>
          </a:p>
          <a:p>
            <a:pPr marL="800100">
              <a:lnSpc>
                <a:spcPct val="100000"/>
              </a:lnSpc>
            </a:pPr>
            <a:r>
              <a:rPr lang="es-CO" sz="1800" dirty="0">
                <a:latin typeface="Arial Narrow"/>
                <a:ea typeface="Arial Narrow"/>
                <a:cs typeface="Arial Narrow"/>
                <a:sym typeface="Arial Narrow"/>
              </a:rPr>
              <a:t>Todas las implementaciones deben estar documentadas dentro del proyecto escribiendo el principio y fin de la sección del código del componente de base de datos.</a:t>
            </a:r>
          </a:p>
          <a:p>
            <a:pPr marL="800100">
              <a:lnSpc>
                <a:spcPct val="100000"/>
              </a:lnSpc>
            </a:pPr>
            <a:r>
              <a:rPr lang="es-CO" sz="1800" dirty="0">
                <a:latin typeface="Arial Narrow"/>
                <a:ea typeface="Arial Narrow"/>
                <a:cs typeface="Arial Narrow"/>
                <a:sym typeface="Arial Narrow"/>
              </a:rPr>
              <a:t>Se debe entregar el código del proyecto totalmente funcional.</a:t>
            </a:r>
          </a:p>
          <a:p>
            <a:pPr marL="800100">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37782497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dirty="0">
                <a:latin typeface="Arial Narrow"/>
                <a:ea typeface="Arial Narrow"/>
                <a:cs typeface="Arial Narrow"/>
                <a:sym typeface="Arial Narrow"/>
              </a:rPr>
              <a:t>Integridad de datos: Asegurar que los datos insertados o modificados cumplan con ciertas reglas de negocio.</a:t>
            </a:r>
          </a:p>
          <a:p>
            <a:pPr indent="0">
              <a:lnSpc>
                <a:spcPct val="100000"/>
              </a:lnSpc>
              <a:buNone/>
            </a:pPr>
            <a:r>
              <a:rPr lang="es-CO" dirty="0">
                <a:latin typeface="Arial Narrow"/>
                <a:ea typeface="Arial Narrow"/>
                <a:cs typeface="Arial Narrow"/>
                <a:sym typeface="Arial Narrow"/>
              </a:rPr>
              <a:t>Auditoria: Registrar cambios en los datos para fines de seguimiento y control.</a:t>
            </a:r>
          </a:p>
          <a:p>
            <a:pPr indent="0">
              <a:lnSpc>
                <a:spcPct val="100000"/>
              </a:lnSpc>
              <a:buNone/>
            </a:pPr>
            <a:r>
              <a:rPr lang="es-CO" dirty="0" err="1">
                <a:latin typeface="Arial Narrow"/>
                <a:ea typeface="Arial Narrow"/>
                <a:cs typeface="Arial Narrow"/>
                <a:sym typeface="Arial Narrow"/>
              </a:rPr>
              <a:t>Cascading</a:t>
            </a:r>
            <a:r>
              <a:rPr lang="es-CO" dirty="0">
                <a:latin typeface="Arial Narrow"/>
                <a:ea typeface="Arial Narrow"/>
                <a:cs typeface="Arial Narrow"/>
                <a:sym typeface="Arial Narrow"/>
              </a:rPr>
              <a:t> </a:t>
            </a:r>
            <a:r>
              <a:rPr lang="es-CO" dirty="0" err="1">
                <a:latin typeface="Arial Narrow"/>
                <a:ea typeface="Arial Narrow"/>
                <a:cs typeface="Arial Narrow"/>
                <a:sym typeface="Arial Narrow"/>
              </a:rPr>
              <a:t>updates</a:t>
            </a:r>
            <a:r>
              <a:rPr lang="es-CO" dirty="0">
                <a:latin typeface="Arial Narrow"/>
                <a:ea typeface="Arial Narrow"/>
                <a:cs typeface="Arial Narrow"/>
                <a:sym typeface="Arial Narrow"/>
              </a:rPr>
              <a:t>: Realizar actualizaciones en cascada en otras tablas relacionadas.</a:t>
            </a:r>
          </a:p>
          <a:p>
            <a:pPr indent="0">
              <a:lnSpc>
                <a:spcPct val="100000"/>
              </a:lnSpc>
              <a:buNone/>
            </a:pPr>
            <a:r>
              <a:rPr lang="es-CO" dirty="0">
                <a:latin typeface="Arial Narrow"/>
                <a:ea typeface="Arial Narrow"/>
                <a:cs typeface="Arial Narrow"/>
                <a:sym typeface="Arial Narrow"/>
              </a:rPr>
              <a:t>Gestión de transacciones: Implementar lógica de transacciones complejas.</a:t>
            </a:r>
          </a:p>
        </p:txBody>
      </p:sp>
    </p:spTree>
    <p:extLst>
      <p:ext uri="{BB962C8B-B14F-4D97-AF65-F5344CB8AC3E}">
        <p14:creationId xmlns:p14="http://schemas.microsoft.com/office/powerpoint/2010/main" val="140394182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54477"/>
            <a:ext cx="9643800" cy="313527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CREATE TRIGGER: Crea un nuevo disparador.</a:t>
            </a:r>
          </a:p>
          <a:p>
            <a:pPr indent="0">
              <a:lnSpc>
                <a:spcPct val="100000"/>
              </a:lnSpc>
              <a:buNone/>
            </a:pPr>
            <a:r>
              <a:rPr lang="es-CO" sz="1800" dirty="0" err="1">
                <a:latin typeface="Arial Narrow"/>
                <a:ea typeface="Arial Narrow"/>
                <a:cs typeface="Arial Narrow"/>
                <a:sym typeface="Arial Narrow"/>
              </a:rPr>
              <a:t>nombre_disparador</a:t>
            </a:r>
            <a:r>
              <a:rPr lang="es-CO" sz="1800" dirty="0">
                <a:latin typeface="Arial Narrow"/>
                <a:ea typeface="Arial Narrow"/>
                <a:cs typeface="Arial Narrow"/>
                <a:sym typeface="Arial Narrow"/>
              </a:rPr>
              <a:t>: Nombre único del disparador.</a:t>
            </a:r>
          </a:p>
          <a:p>
            <a:pPr indent="0">
              <a:lnSpc>
                <a:spcPct val="100000"/>
              </a:lnSpc>
              <a:buNone/>
            </a:pPr>
            <a:r>
              <a:rPr lang="es-CO" sz="1800" dirty="0">
                <a:latin typeface="Arial Narrow"/>
                <a:ea typeface="Arial Narrow"/>
                <a:cs typeface="Arial Narrow"/>
                <a:sym typeface="Arial Narrow"/>
              </a:rPr>
              <a:t>BEFORE | AFTER: Especifica si el disparador se ejecuta antes o después de la operación.</a:t>
            </a:r>
          </a:p>
          <a:p>
            <a:pPr indent="0">
              <a:lnSpc>
                <a:spcPct val="100000"/>
              </a:lnSpc>
              <a:buNone/>
            </a:pPr>
            <a:r>
              <a:rPr lang="es-CO" sz="1800" dirty="0">
                <a:latin typeface="Arial Narrow"/>
                <a:ea typeface="Arial Narrow"/>
                <a:cs typeface="Arial Narrow"/>
                <a:sym typeface="Arial Narrow"/>
              </a:rPr>
              <a:t>INSERT | UPDATE | DELETE: Especifica el tipo de operación que activa el disparador.</a:t>
            </a:r>
          </a:p>
          <a:p>
            <a:pPr indent="0">
              <a:lnSpc>
                <a:spcPct val="100000"/>
              </a:lnSpc>
              <a:buNone/>
            </a:pPr>
            <a:r>
              <a:rPr lang="es-CO" sz="1800" dirty="0">
                <a:latin typeface="Arial Narrow"/>
                <a:ea typeface="Arial Narrow"/>
                <a:cs typeface="Arial Narrow"/>
                <a:sym typeface="Arial Narrow"/>
              </a:rPr>
              <a:t>ON tabla: Indica la tabla sobre la que se define el disparador.</a:t>
            </a:r>
          </a:p>
          <a:p>
            <a:pPr indent="0">
              <a:lnSpc>
                <a:spcPct val="100000"/>
              </a:lnSpc>
              <a:buNone/>
            </a:pPr>
            <a:r>
              <a:rPr lang="es-CO" sz="1800" dirty="0">
                <a:latin typeface="Arial Narrow"/>
                <a:ea typeface="Arial Narrow"/>
                <a:cs typeface="Arial Narrow"/>
                <a:sym typeface="Arial Narrow"/>
              </a:rPr>
              <a:t>FOR EACH ROW: Indica que el disparador se ejecuta por cada fila afectada.</a:t>
            </a:r>
          </a:p>
          <a:p>
            <a:pPr indent="0">
              <a:lnSpc>
                <a:spcPct val="100000"/>
              </a:lnSpc>
              <a:buNone/>
            </a:pPr>
            <a:r>
              <a:rPr lang="es-CO" sz="1800" dirty="0">
                <a:latin typeface="Arial Narrow"/>
                <a:ea typeface="Arial Narrow"/>
                <a:cs typeface="Arial Narrow"/>
                <a:sym typeface="Arial Narrow"/>
              </a:rPr>
              <a:t>EXECUTE PROCEDURE </a:t>
            </a:r>
            <a:r>
              <a:rPr lang="es-CO" sz="1800" dirty="0" err="1">
                <a:latin typeface="Arial Narrow"/>
                <a:ea typeface="Arial Narrow"/>
                <a:cs typeface="Arial Narrow"/>
                <a:sym typeface="Arial Narrow"/>
              </a:rPr>
              <a:t>nombre_funcion</a:t>
            </a:r>
            <a:r>
              <a:rPr lang="es-CO" sz="1800" dirty="0">
                <a:latin typeface="Arial Narrow"/>
                <a:ea typeface="Arial Narrow"/>
                <a:cs typeface="Arial Narrow"/>
                <a:sym typeface="Arial Narrow"/>
              </a:rPr>
              <a:t>(): Especifica la función que se ejecutará.</a:t>
            </a:r>
          </a:p>
        </p:txBody>
      </p:sp>
      <p:pic>
        <p:nvPicPr>
          <p:cNvPr id="5" name="Imagen 4">
            <a:extLst>
              <a:ext uri="{FF2B5EF4-FFF2-40B4-BE49-F238E27FC236}">
                <a16:creationId xmlns:a16="http://schemas.microsoft.com/office/drawing/2014/main" id="{704D6B87-F344-A974-93F9-9C38EC13D43E}"/>
              </a:ext>
            </a:extLst>
          </p:cNvPr>
          <p:cNvPicPr>
            <a:picLocks noChangeAspect="1"/>
          </p:cNvPicPr>
          <p:nvPr/>
        </p:nvPicPr>
        <p:blipFill>
          <a:blip r:embed="rId3"/>
          <a:stretch>
            <a:fillRect/>
          </a:stretch>
        </p:blipFill>
        <p:spPr>
          <a:xfrm>
            <a:off x="2600418" y="4889754"/>
            <a:ext cx="6747041" cy="1437894"/>
          </a:xfrm>
          <a:prstGeom prst="rect">
            <a:avLst/>
          </a:prstGeom>
        </p:spPr>
      </p:pic>
    </p:spTree>
    <p:extLst>
      <p:ext uri="{BB962C8B-B14F-4D97-AF65-F5344CB8AC3E}">
        <p14:creationId xmlns:p14="http://schemas.microsoft.com/office/powerpoint/2010/main" val="21778724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 ASOCIADA A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881954" y="4415816"/>
            <a:ext cx="9643800" cy="143449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NEW: Contiene los valores de la nueva fila (para INSERT y UPDATE).</a:t>
            </a:r>
          </a:p>
          <a:p>
            <a:pPr indent="0">
              <a:lnSpc>
                <a:spcPct val="100000"/>
              </a:lnSpc>
              <a:buNone/>
            </a:pPr>
            <a:r>
              <a:rPr lang="es-CO" sz="1800" dirty="0">
                <a:latin typeface="Arial Narrow"/>
                <a:ea typeface="Arial Narrow"/>
                <a:cs typeface="Arial Narrow"/>
                <a:sym typeface="Arial Narrow"/>
              </a:rPr>
              <a:t>OLD: Contiene los valores de la fila antigua (para UPDATE y DELETE).</a:t>
            </a:r>
          </a:p>
        </p:txBody>
      </p:sp>
      <p:pic>
        <p:nvPicPr>
          <p:cNvPr id="4" name="Imagen 3">
            <a:extLst>
              <a:ext uri="{FF2B5EF4-FFF2-40B4-BE49-F238E27FC236}">
                <a16:creationId xmlns:a16="http://schemas.microsoft.com/office/drawing/2014/main" id="{95970AB5-6F48-DB99-88CA-85385F7C6466}"/>
              </a:ext>
            </a:extLst>
          </p:cNvPr>
          <p:cNvPicPr>
            <a:picLocks noChangeAspect="1"/>
          </p:cNvPicPr>
          <p:nvPr/>
        </p:nvPicPr>
        <p:blipFill>
          <a:blip r:embed="rId3"/>
          <a:stretch>
            <a:fillRect/>
          </a:stretch>
        </p:blipFill>
        <p:spPr>
          <a:xfrm>
            <a:off x="2131137" y="1694486"/>
            <a:ext cx="7193776" cy="2456770"/>
          </a:xfrm>
          <a:prstGeom prst="rect">
            <a:avLst/>
          </a:prstGeom>
        </p:spPr>
      </p:pic>
    </p:spTree>
    <p:extLst>
      <p:ext uri="{BB962C8B-B14F-4D97-AF65-F5344CB8AC3E}">
        <p14:creationId xmlns:p14="http://schemas.microsoft.com/office/powerpoint/2010/main" val="56889043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DISPARADOR (TRIGGER)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54477"/>
            <a:ext cx="9643800" cy="81498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err="1">
                <a:latin typeface="Arial Narrow"/>
                <a:ea typeface="Arial Narrow"/>
                <a:cs typeface="Arial Narrow"/>
                <a:sym typeface="Arial Narrow"/>
              </a:rPr>
              <a:t>Tambien</a:t>
            </a:r>
            <a:r>
              <a:rPr lang="es-CO" sz="1800" dirty="0">
                <a:latin typeface="Arial Narrow"/>
                <a:ea typeface="Arial Narrow"/>
                <a:cs typeface="Arial Narrow"/>
                <a:sym typeface="Arial Narrow"/>
              </a:rPr>
              <a:t> es posible asociar un disparador con una función en donde podríamos devolver el nuevo registro o el registro antiguo de la siguiente manera:</a:t>
            </a:r>
          </a:p>
        </p:txBody>
      </p:sp>
      <p:pic>
        <p:nvPicPr>
          <p:cNvPr id="4" name="Imagen 3">
            <a:extLst>
              <a:ext uri="{FF2B5EF4-FFF2-40B4-BE49-F238E27FC236}">
                <a16:creationId xmlns:a16="http://schemas.microsoft.com/office/drawing/2014/main" id="{29AE529E-E2E4-1EC4-460F-CF1CE1CE2D29}"/>
              </a:ext>
            </a:extLst>
          </p:cNvPr>
          <p:cNvPicPr>
            <a:picLocks noChangeAspect="1"/>
          </p:cNvPicPr>
          <p:nvPr/>
        </p:nvPicPr>
        <p:blipFill>
          <a:blip r:embed="rId3"/>
          <a:stretch>
            <a:fillRect/>
          </a:stretch>
        </p:blipFill>
        <p:spPr>
          <a:xfrm>
            <a:off x="2296096" y="2928366"/>
            <a:ext cx="7020624" cy="3627882"/>
          </a:xfrm>
          <a:prstGeom prst="rect">
            <a:avLst/>
          </a:prstGeom>
        </p:spPr>
      </p:pic>
    </p:spTree>
    <p:extLst>
      <p:ext uri="{BB962C8B-B14F-4D97-AF65-F5344CB8AC3E}">
        <p14:creationId xmlns:p14="http://schemas.microsoft.com/office/powerpoint/2010/main" val="131197383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DISPARADOR (TRIGGER)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836234" y="3174084"/>
            <a:ext cx="9643800" cy="171795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NEW: Contiene los valores de la nueva fila (para INSERT y UPDATE).</a:t>
            </a:r>
          </a:p>
          <a:p>
            <a:pPr indent="0">
              <a:lnSpc>
                <a:spcPct val="100000"/>
              </a:lnSpc>
              <a:buNone/>
            </a:pPr>
            <a:r>
              <a:rPr lang="es-CO" sz="1800" dirty="0">
                <a:latin typeface="Arial Narrow"/>
                <a:ea typeface="Arial Narrow"/>
                <a:cs typeface="Arial Narrow"/>
                <a:sym typeface="Arial Narrow"/>
              </a:rPr>
              <a:t>OLD: Contiene los valores de la fila antigua (para UPDATE y DELETE).</a:t>
            </a:r>
          </a:p>
          <a:p>
            <a:pPr indent="0">
              <a:lnSpc>
                <a:spcPct val="100000"/>
              </a:lnSpc>
              <a:buNone/>
            </a:pPr>
            <a:r>
              <a:rPr lang="es-CO" sz="1800" dirty="0">
                <a:latin typeface="Arial Narrow"/>
                <a:ea typeface="Arial Narrow"/>
                <a:cs typeface="Arial Narrow"/>
                <a:sym typeface="Arial Narrow"/>
              </a:rPr>
              <a:t>La función </a:t>
            </a:r>
            <a:r>
              <a:rPr lang="es-CO" sz="1800" dirty="0" err="1">
                <a:latin typeface="Arial Narrow"/>
                <a:ea typeface="Arial Narrow"/>
                <a:cs typeface="Arial Narrow"/>
                <a:sym typeface="Arial Narrow"/>
              </a:rPr>
              <a:t>auditar_cambios_usuario</a:t>
            </a:r>
            <a:r>
              <a:rPr lang="es-CO" sz="1800" dirty="0">
                <a:latin typeface="Arial Narrow"/>
                <a:ea typeface="Arial Narrow"/>
                <a:cs typeface="Arial Narrow"/>
                <a:sym typeface="Arial Narrow"/>
              </a:rPr>
              <a:t>() podría registrar los cambios en una tabla auditoria como por ejemplo:</a:t>
            </a:r>
          </a:p>
          <a:p>
            <a:pPr indent="0">
              <a:lnSpc>
                <a:spcPct val="100000"/>
              </a:lnSpc>
              <a:buNone/>
            </a:pPr>
            <a:endParaRPr lang="es-CO" sz="1800" dirty="0">
              <a:latin typeface="Arial Narrow"/>
              <a:ea typeface="Arial Narrow"/>
              <a:cs typeface="Arial Narrow"/>
              <a:sym typeface="Arial Narrow"/>
            </a:endParaRPr>
          </a:p>
        </p:txBody>
      </p:sp>
      <p:pic>
        <p:nvPicPr>
          <p:cNvPr id="14" name="Imagen 13">
            <a:extLst>
              <a:ext uri="{FF2B5EF4-FFF2-40B4-BE49-F238E27FC236}">
                <a16:creationId xmlns:a16="http://schemas.microsoft.com/office/drawing/2014/main" id="{9C62C54D-7713-65D9-2F90-E57BE492E6FF}"/>
              </a:ext>
            </a:extLst>
          </p:cNvPr>
          <p:cNvPicPr>
            <a:picLocks noChangeAspect="1"/>
          </p:cNvPicPr>
          <p:nvPr/>
        </p:nvPicPr>
        <p:blipFill>
          <a:blip r:embed="rId3"/>
          <a:stretch>
            <a:fillRect/>
          </a:stretch>
        </p:blipFill>
        <p:spPr>
          <a:xfrm>
            <a:off x="2386856" y="4733144"/>
            <a:ext cx="6419850" cy="1371600"/>
          </a:xfrm>
          <a:prstGeom prst="rect">
            <a:avLst/>
          </a:prstGeom>
        </p:spPr>
      </p:pic>
      <p:pic>
        <p:nvPicPr>
          <p:cNvPr id="16" name="Imagen 15">
            <a:extLst>
              <a:ext uri="{FF2B5EF4-FFF2-40B4-BE49-F238E27FC236}">
                <a16:creationId xmlns:a16="http://schemas.microsoft.com/office/drawing/2014/main" id="{B93B3BCC-29F6-C64D-45C3-38C13F345C1D}"/>
              </a:ext>
            </a:extLst>
          </p:cNvPr>
          <p:cNvPicPr>
            <a:picLocks noChangeAspect="1"/>
          </p:cNvPicPr>
          <p:nvPr/>
        </p:nvPicPr>
        <p:blipFill>
          <a:blip r:embed="rId4"/>
          <a:stretch>
            <a:fillRect/>
          </a:stretch>
        </p:blipFill>
        <p:spPr>
          <a:xfrm>
            <a:off x="2763507" y="1627632"/>
            <a:ext cx="5456949" cy="1451155"/>
          </a:xfrm>
          <a:prstGeom prst="rect">
            <a:avLst/>
          </a:prstGeom>
        </p:spPr>
      </p:pic>
    </p:spTree>
    <p:extLst>
      <p:ext uri="{BB962C8B-B14F-4D97-AF65-F5344CB8AC3E}">
        <p14:creationId xmlns:p14="http://schemas.microsoft.com/office/powerpoint/2010/main" val="1340387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DE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351599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Rendimiento: Los disparadores pueden afectar el rendimiento de la base de datos, especialmente si se ejecutan con frecuencia.</a:t>
            </a:r>
          </a:p>
          <a:p>
            <a:pPr marL="800100">
              <a:lnSpc>
                <a:spcPct val="100000"/>
              </a:lnSpc>
            </a:pPr>
            <a:r>
              <a:rPr lang="es-CO" sz="2200" dirty="0">
                <a:latin typeface="Arial Narrow"/>
                <a:ea typeface="Arial Narrow"/>
                <a:cs typeface="Arial Narrow"/>
                <a:sym typeface="Arial Narrow"/>
              </a:rPr>
              <a:t>Complejidad: Los disparadores pueden hacer que la base de datos sea más compleja de entender y mantener.</a:t>
            </a:r>
          </a:p>
          <a:p>
            <a:pPr marL="800100">
              <a:lnSpc>
                <a:spcPct val="100000"/>
              </a:lnSpc>
            </a:pPr>
            <a:r>
              <a:rPr lang="es-CO" sz="2200" dirty="0">
                <a:latin typeface="Arial Narrow"/>
                <a:ea typeface="Arial Narrow"/>
                <a:cs typeface="Arial Narrow"/>
                <a:sym typeface="Arial Narrow"/>
              </a:rPr>
              <a:t>Orden de ejecución: El orden en que se ejecutan los disparadores puede ser importante.</a:t>
            </a:r>
          </a:p>
          <a:p>
            <a:pPr marL="800100">
              <a:lnSpc>
                <a:spcPct val="100000"/>
              </a:lnSpc>
            </a:pPr>
            <a:r>
              <a:rPr lang="es-CO" sz="2200" dirty="0">
                <a:latin typeface="Arial Narrow"/>
                <a:ea typeface="Arial Narrow"/>
                <a:cs typeface="Arial Narrow"/>
                <a:sym typeface="Arial Narrow"/>
              </a:rPr>
              <a:t>Ciclos infinitos: Evita crear disparadores que se llamen unos a otros, ya que esto puede causar ciclos infinitos.</a:t>
            </a:r>
          </a:p>
        </p:txBody>
      </p:sp>
    </p:spTree>
    <p:extLst>
      <p:ext uri="{BB962C8B-B14F-4D97-AF65-F5344CB8AC3E}">
        <p14:creationId xmlns:p14="http://schemas.microsoft.com/office/powerpoint/2010/main" val="71971061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13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00979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Se tienen las siguientes tablas:</a:t>
            </a:r>
          </a:p>
          <a:p>
            <a:pPr marL="800100">
              <a:lnSpc>
                <a:spcPct val="100000"/>
              </a:lnSpc>
              <a:buFontTx/>
              <a:buChar char="-"/>
            </a:pPr>
            <a:r>
              <a:rPr lang="es-CO" sz="1800" dirty="0">
                <a:latin typeface="Arial Narrow"/>
                <a:ea typeface="Arial Narrow"/>
                <a:cs typeface="Arial Narrow"/>
                <a:sym typeface="Arial Narrow"/>
              </a:rPr>
              <a:t>empleado: nombre, identificación (</a:t>
            </a:r>
            <a:r>
              <a:rPr lang="es-CO" sz="1800" dirty="0" err="1">
                <a:latin typeface="Arial Narrow"/>
                <a:ea typeface="Arial Narrow"/>
                <a:cs typeface="Arial Narrow"/>
                <a:sym typeface="Arial Narrow"/>
              </a:rPr>
              <a:t>pk</a:t>
            </a:r>
            <a:r>
              <a:rPr lang="es-CO" sz="1800" dirty="0">
                <a:latin typeface="Arial Narrow"/>
                <a:ea typeface="Arial Narrow"/>
                <a:cs typeface="Arial Narrow"/>
                <a:sym typeface="Arial Narrow"/>
              </a:rPr>
              <a:t>), edad, correo, salario.</a:t>
            </a:r>
          </a:p>
          <a:p>
            <a:pPr marL="800100">
              <a:lnSpc>
                <a:spcPct val="100000"/>
              </a:lnSpc>
              <a:buFontTx/>
              <a:buChar char="-"/>
            </a:pPr>
            <a:r>
              <a:rPr lang="es-CO" sz="1800" dirty="0">
                <a:latin typeface="Arial Narrow"/>
                <a:ea typeface="Arial Narrow"/>
                <a:cs typeface="Arial Narrow"/>
                <a:sym typeface="Arial Narrow"/>
              </a:rPr>
              <a:t>Nomina: fecha, total ingresos, total deducciones, total neto, </a:t>
            </a:r>
            <a:r>
              <a:rPr lang="es-CO" sz="1800" dirty="0" err="1">
                <a:latin typeface="Arial Narrow"/>
                <a:ea typeface="Arial Narrow"/>
                <a:cs typeface="Arial Narrow"/>
                <a:sym typeface="Arial Narrow"/>
              </a:rPr>
              <a:t>empleado_id</a:t>
            </a:r>
            <a:r>
              <a:rPr lang="es-CO" sz="1800" dirty="0">
                <a:latin typeface="Arial Narrow"/>
                <a:ea typeface="Arial Narrow"/>
                <a:cs typeface="Arial Narrow"/>
                <a:sym typeface="Arial Narrow"/>
              </a:rPr>
              <a:t>.</a:t>
            </a:r>
          </a:p>
          <a:p>
            <a:pPr marL="800100">
              <a:lnSpc>
                <a:spcPct val="100000"/>
              </a:lnSpc>
              <a:buFontTx/>
              <a:buChar char="-"/>
            </a:pPr>
            <a:r>
              <a:rPr lang="es-CO" sz="1800" dirty="0">
                <a:latin typeface="Arial Narrow"/>
                <a:ea typeface="Arial Narrow"/>
                <a:cs typeface="Arial Narrow"/>
                <a:sym typeface="Arial Narrow"/>
              </a:rPr>
              <a:t>Detalle de nomina: concepto, tipo (ingreso o </a:t>
            </a:r>
            <a:r>
              <a:rPr lang="es-CO" sz="1800" dirty="0" err="1">
                <a:latin typeface="Arial Narrow"/>
                <a:ea typeface="Arial Narrow"/>
                <a:cs typeface="Arial Narrow"/>
                <a:sym typeface="Arial Narrow"/>
              </a:rPr>
              <a:t>deduccion</a:t>
            </a:r>
            <a:r>
              <a:rPr lang="es-CO" sz="1800" dirty="0">
                <a:latin typeface="Arial Narrow"/>
                <a:ea typeface="Arial Narrow"/>
                <a:cs typeface="Arial Narrow"/>
                <a:sym typeface="Arial Narrow"/>
              </a:rPr>
              <a:t>), valor, </a:t>
            </a:r>
            <a:r>
              <a:rPr lang="es-CO" sz="1800" dirty="0" err="1">
                <a:latin typeface="Arial Narrow"/>
                <a:ea typeface="Arial Narrow"/>
                <a:cs typeface="Arial Narrow"/>
                <a:sym typeface="Arial Narrow"/>
              </a:rPr>
              <a:t>nomina_id</a:t>
            </a:r>
            <a:r>
              <a:rPr lang="es-CO" sz="1800" dirty="0">
                <a:latin typeface="Arial Narrow"/>
                <a:ea typeface="Arial Narrow"/>
                <a:cs typeface="Arial Narrow"/>
                <a:sym typeface="Arial Narrow"/>
              </a:rPr>
              <a:t>.</a:t>
            </a:r>
          </a:p>
          <a:p>
            <a:pPr marL="800100">
              <a:lnSpc>
                <a:spcPct val="100000"/>
              </a:lnSpc>
              <a:buFont typeface="+mj-lt"/>
              <a:buAutoNum type="arabicPeriod"/>
            </a:pPr>
            <a:r>
              <a:rPr lang="es-CO" sz="1800" dirty="0">
                <a:latin typeface="Arial Narrow"/>
                <a:ea typeface="Arial Narrow"/>
                <a:cs typeface="Arial Narrow"/>
                <a:sym typeface="Arial Narrow"/>
              </a:rPr>
              <a:t>Realizar un </a:t>
            </a:r>
            <a:r>
              <a:rPr lang="es-CO" sz="1800" dirty="0" err="1">
                <a:latin typeface="Arial Narrow"/>
                <a:ea typeface="Arial Narrow"/>
                <a:cs typeface="Arial Narrow"/>
                <a:sym typeface="Arial Narrow"/>
              </a:rPr>
              <a:t>trigger</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before</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insert</a:t>
            </a:r>
            <a:r>
              <a:rPr lang="es-CO" sz="1800" dirty="0">
                <a:latin typeface="Arial Narrow"/>
                <a:ea typeface="Arial Narrow"/>
                <a:cs typeface="Arial Narrow"/>
                <a:sym typeface="Arial Narrow"/>
              </a:rPr>
              <a:t>, para que antes de insertar una nomina de un empleado </a:t>
            </a:r>
            <a:r>
              <a:rPr lang="es-CO" sz="1800">
                <a:latin typeface="Arial Narrow"/>
                <a:ea typeface="Arial Narrow"/>
                <a:cs typeface="Arial Narrow"/>
                <a:sym typeface="Arial Narrow"/>
              </a:rPr>
              <a:t>validar que no </a:t>
            </a:r>
            <a:r>
              <a:rPr lang="es-CO" sz="1800" dirty="0">
                <a:latin typeface="Arial Narrow"/>
                <a:ea typeface="Arial Narrow"/>
                <a:cs typeface="Arial Narrow"/>
                <a:sym typeface="Arial Narrow"/>
              </a:rPr>
              <a:t>supere el presupuesto de nomina de 12.000.000.</a:t>
            </a:r>
          </a:p>
          <a:p>
            <a:pPr marL="800100">
              <a:lnSpc>
                <a:spcPct val="100000"/>
              </a:lnSpc>
              <a:buFont typeface="+mj-lt"/>
              <a:buAutoNum type="arabicPeriod"/>
            </a:pPr>
            <a:r>
              <a:rPr lang="es-CO" sz="1800" dirty="0">
                <a:latin typeface="Arial Narrow"/>
                <a:ea typeface="Arial Narrow"/>
                <a:cs typeface="Arial Narrow"/>
                <a:sym typeface="Arial Narrow"/>
              </a:rPr>
              <a:t>Realizar un </a:t>
            </a:r>
            <a:r>
              <a:rPr lang="es-CO" sz="1800" dirty="0" err="1">
                <a:latin typeface="Arial Narrow"/>
                <a:ea typeface="Arial Narrow"/>
                <a:cs typeface="Arial Narrow"/>
                <a:sym typeface="Arial Narrow"/>
              </a:rPr>
              <a:t>trigger</a:t>
            </a:r>
            <a:r>
              <a:rPr lang="es-CO" sz="1800" dirty="0">
                <a:latin typeface="Arial Narrow"/>
                <a:ea typeface="Arial Narrow"/>
                <a:cs typeface="Arial Narrow"/>
                <a:sym typeface="Arial Narrow"/>
              </a:rPr>
              <a:t> after </a:t>
            </a:r>
            <a:r>
              <a:rPr lang="es-CO" sz="1800" dirty="0" err="1">
                <a:latin typeface="Arial Narrow"/>
                <a:ea typeface="Arial Narrow"/>
                <a:cs typeface="Arial Narrow"/>
                <a:sym typeface="Arial Narrow"/>
              </a:rPr>
              <a:t>insert</a:t>
            </a:r>
            <a:r>
              <a:rPr lang="es-CO" sz="1800" dirty="0">
                <a:latin typeface="Arial Narrow"/>
                <a:ea typeface="Arial Narrow"/>
                <a:cs typeface="Arial Narrow"/>
                <a:sym typeface="Arial Narrow"/>
              </a:rPr>
              <a:t> para que después de insertar una nueva nomina, se </a:t>
            </a:r>
            <a:r>
              <a:rPr lang="es-CO" sz="1800" dirty="0" err="1">
                <a:latin typeface="Arial Narrow"/>
                <a:ea typeface="Arial Narrow"/>
                <a:cs typeface="Arial Narrow"/>
                <a:sym typeface="Arial Narrow"/>
              </a:rPr>
              <a:t>agrege</a:t>
            </a:r>
            <a:r>
              <a:rPr lang="es-CO" sz="1800" dirty="0">
                <a:latin typeface="Arial Narrow"/>
                <a:ea typeface="Arial Narrow"/>
                <a:cs typeface="Arial Narrow"/>
                <a:sym typeface="Arial Narrow"/>
              </a:rPr>
              <a:t> un registro a una tabla </a:t>
            </a:r>
            <a:r>
              <a:rPr lang="es-CO" sz="1800" dirty="0" err="1">
                <a:latin typeface="Arial Narrow"/>
                <a:ea typeface="Arial Narrow"/>
                <a:cs typeface="Arial Narrow"/>
                <a:sym typeface="Arial Narrow"/>
              </a:rPr>
              <a:t>auditoria_nomina</a:t>
            </a:r>
            <a:r>
              <a:rPr lang="es-CO" sz="1800" dirty="0">
                <a:latin typeface="Arial Narrow"/>
                <a:ea typeface="Arial Narrow"/>
                <a:cs typeface="Arial Narrow"/>
                <a:sym typeface="Arial Narrow"/>
              </a:rPr>
              <a:t> (fecha, nombre, identificación, total neto).</a:t>
            </a:r>
          </a:p>
          <a:p>
            <a:pPr marL="800100">
              <a:lnSpc>
                <a:spcPct val="100000"/>
              </a:lnSpc>
              <a:buFont typeface="+mj-lt"/>
              <a:buAutoNum type="arabicPeriod"/>
            </a:pPr>
            <a:r>
              <a:rPr lang="es-CO" sz="1800" dirty="0">
                <a:latin typeface="Arial Narrow"/>
                <a:ea typeface="Arial Narrow"/>
                <a:cs typeface="Arial Narrow"/>
                <a:sym typeface="Arial Narrow"/>
              </a:rPr>
              <a:t>Realizar un </a:t>
            </a:r>
            <a:r>
              <a:rPr lang="es-CO" sz="1800" dirty="0" err="1">
                <a:latin typeface="Arial Narrow"/>
                <a:ea typeface="Arial Narrow"/>
                <a:cs typeface="Arial Narrow"/>
                <a:sym typeface="Arial Narrow"/>
              </a:rPr>
              <a:t>trigger</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before</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update</a:t>
            </a:r>
            <a:r>
              <a:rPr lang="es-CO" sz="1800" dirty="0">
                <a:latin typeface="Arial Narrow"/>
                <a:ea typeface="Arial Narrow"/>
                <a:cs typeface="Arial Narrow"/>
                <a:sym typeface="Arial Narrow"/>
              </a:rPr>
              <a:t> para que antes de actualizar a un empleado en su salario no supere el presupuesto de nomina de 12.000.000.</a:t>
            </a:r>
          </a:p>
          <a:p>
            <a:pPr marL="800100">
              <a:lnSpc>
                <a:spcPct val="100000"/>
              </a:lnSpc>
              <a:buFont typeface="+mj-lt"/>
              <a:buAutoNum type="arabicPeriod"/>
            </a:pPr>
            <a:r>
              <a:rPr lang="es-CO" sz="1800" dirty="0">
                <a:latin typeface="Arial Narrow"/>
                <a:ea typeface="Arial Narrow"/>
                <a:cs typeface="Arial Narrow"/>
                <a:sym typeface="Arial Narrow"/>
              </a:rPr>
              <a:t>Realizar un </a:t>
            </a:r>
            <a:r>
              <a:rPr lang="es-CO" sz="1800" dirty="0" err="1">
                <a:latin typeface="Arial Narrow"/>
                <a:ea typeface="Arial Narrow"/>
                <a:cs typeface="Arial Narrow"/>
                <a:sym typeface="Arial Narrow"/>
              </a:rPr>
              <a:t>trigger</a:t>
            </a:r>
            <a:r>
              <a:rPr lang="es-CO" sz="1800" dirty="0">
                <a:latin typeface="Arial Narrow"/>
                <a:ea typeface="Arial Narrow"/>
                <a:cs typeface="Arial Narrow"/>
                <a:sym typeface="Arial Narrow"/>
              </a:rPr>
              <a:t> after </a:t>
            </a:r>
            <a:r>
              <a:rPr lang="es-CO" sz="1800" dirty="0" err="1">
                <a:latin typeface="Arial Narrow"/>
                <a:ea typeface="Arial Narrow"/>
                <a:cs typeface="Arial Narrow"/>
                <a:sym typeface="Arial Narrow"/>
              </a:rPr>
              <a:t>update</a:t>
            </a:r>
            <a:r>
              <a:rPr lang="es-CO" sz="1800" dirty="0">
                <a:latin typeface="Arial Narrow"/>
                <a:ea typeface="Arial Narrow"/>
                <a:cs typeface="Arial Narrow"/>
                <a:sym typeface="Arial Narrow"/>
              </a:rPr>
              <a:t> para que después de actualizar el salario de un empleado guardar un registro en la tabla </a:t>
            </a:r>
            <a:r>
              <a:rPr lang="es-CO" sz="1800" dirty="0" err="1">
                <a:latin typeface="Arial Narrow"/>
                <a:ea typeface="Arial Narrow"/>
                <a:cs typeface="Arial Narrow"/>
                <a:sym typeface="Arial Narrow"/>
              </a:rPr>
              <a:t>auditoria_empleado</a:t>
            </a:r>
            <a:r>
              <a:rPr lang="es-CO" sz="1800" dirty="0">
                <a:latin typeface="Arial Narrow"/>
                <a:ea typeface="Arial Narrow"/>
                <a:cs typeface="Arial Narrow"/>
                <a:sym typeface="Arial Narrow"/>
              </a:rPr>
              <a:t>  (fecha, nombre, identificación, concepto, valor), donde concepto es si es un “AUMENTO” O “DISMINUCION” al salario; el dato es el valor aumentado o disminuido.</a:t>
            </a:r>
          </a:p>
          <a:p>
            <a:pPr indent="0">
              <a:lnSpc>
                <a:spcPct val="100000"/>
              </a:lnSpc>
              <a:buNone/>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38920104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13 TRIGGERS BEFORE | AFTER | INSERT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8" name="Imagen 7">
            <a:extLst>
              <a:ext uri="{FF2B5EF4-FFF2-40B4-BE49-F238E27FC236}">
                <a16:creationId xmlns:a16="http://schemas.microsoft.com/office/drawing/2014/main" id="{09245379-DE33-DB6B-644C-79B932DE76A3}"/>
              </a:ext>
            </a:extLst>
          </p:cNvPr>
          <p:cNvPicPr>
            <a:picLocks noChangeAspect="1"/>
          </p:cNvPicPr>
          <p:nvPr/>
        </p:nvPicPr>
        <p:blipFill>
          <a:blip r:embed="rId3"/>
          <a:stretch>
            <a:fillRect/>
          </a:stretch>
        </p:blipFill>
        <p:spPr>
          <a:xfrm>
            <a:off x="2834108" y="1941976"/>
            <a:ext cx="6523784" cy="4709331"/>
          </a:xfrm>
          <a:prstGeom prst="rect">
            <a:avLst/>
          </a:prstGeom>
        </p:spPr>
      </p:pic>
    </p:spTree>
    <p:extLst>
      <p:ext uri="{BB962C8B-B14F-4D97-AF65-F5344CB8AC3E}">
        <p14:creationId xmlns:p14="http://schemas.microsoft.com/office/powerpoint/2010/main" val="28707585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21660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Una secuencia en PostgreSQL es un objeto de base de datos que genera una serie de números enteros únicos en forma consecutiva. Se utilizan comúnmente para generar claves primarias automáticas en tablas, asegurando así la unicidad de cada registro.</a:t>
            </a:r>
          </a:p>
        </p:txBody>
      </p:sp>
    </p:spTree>
    <p:extLst>
      <p:ext uri="{BB962C8B-B14F-4D97-AF65-F5344CB8AC3E}">
        <p14:creationId xmlns:p14="http://schemas.microsoft.com/office/powerpoint/2010/main" val="425855608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372963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Generación automática de claves primarias: Elimina la necesidad de generar manualmente identificadores únicos.</a:t>
            </a:r>
          </a:p>
          <a:p>
            <a:pPr marL="800100">
              <a:lnSpc>
                <a:spcPct val="100000"/>
              </a:lnSpc>
            </a:pPr>
            <a:r>
              <a:rPr lang="es-CO" sz="2400" dirty="0">
                <a:latin typeface="Arial Narrow"/>
                <a:ea typeface="Arial Narrow"/>
                <a:cs typeface="Arial Narrow"/>
                <a:sym typeface="Arial Narrow"/>
              </a:rPr>
              <a:t>Integridad de datos: Garantiza que cada fila tenga un valor de clave primaria único.</a:t>
            </a:r>
          </a:p>
          <a:p>
            <a:pPr marL="800100">
              <a:lnSpc>
                <a:spcPct val="100000"/>
              </a:lnSpc>
            </a:pPr>
            <a:r>
              <a:rPr lang="es-CO" sz="2400" dirty="0">
                <a:latin typeface="Arial Narrow"/>
                <a:ea typeface="Arial Narrow"/>
                <a:cs typeface="Arial Narrow"/>
                <a:sym typeface="Arial Narrow"/>
              </a:rPr>
              <a:t>Escalabilidad: Permite manejar grandes volúmenes de datos de manera eficiente.</a:t>
            </a:r>
          </a:p>
          <a:p>
            <a:pPr marL="800100">
              <a:lnSpc>
                <a:spcPct val="100000"/>
              </a:lnSpc>
            </a:pPr>
            <a:r>
              <a:rPr lang="es-CO" sz="2400" dirty="0">
                <a:latin typeface="Arial Narrow"/>
                <a:ea typeface="Arial Narrow"/>
                <a:cs typeface="Arial Narrow"/>
                <a:sym typeface="Arial Narrow"/>
              </a:rPr>
              <a:t>Facilidad de uso: La sintaxis para usar secuencias es sencilla y estándar.</a:t>
            </a:r>
          </a:p>
        </p:txBody>
      </p:sp>
    </p:spTree>
    <p:extLst>
      <p:ext uri="{BB962C8B-B14F-4D97-AF65-F5344CB8AC3E}">
        <p14:creationId xmlns:p14="http://schemas.microsoft.com/office/powerpoint/2010/main" val="3982536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50738"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DIFERENCIAS ENTRE LAS BASES DE DATOS RELACIONALES MAS POPULARES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3962937"/>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Las bases de datos más populares actualmente son:</a:t>
            </a:r>
          </a:p>
          <a:p>
            <a:pPr marL="800100">
              <a:lnSpc>
                <a:spcPct val="100000"/>
              </a:lnSpc>
            </a:pPr>
            <a:r>
              <a:rPr lang="es-CO" sz="2400" dirty="0">
                <a:latin typeface="Arial Narrow"/>
                <a:ea typeface="Arial Narrow"/>
                <a:cs typeface="Arial Narrow"/>
                <a:sym typeface="Arial Narrow"/>
              </a:rPr>
              <a:t>MySQL.</a:t>
            </a:r>
          </a:p>
          <a:p>
            <a:pPr marL="800100">
              <a:lnSpc>
                <a:spcPct val="100000"/>
              </a:lnSpc>
            </a:pPr>
            <a:r>
              <a:rPr lang="es-CO" sz="2400" dirty="0">
                <a:latin typeface="Arial Narrow"/>
                <a:ea typeface="Arial Narrow"/>
                <a:cs typeface="Arial Narrow"/>
                <a:sym typeface="Arial Narrow"/>
              </a:rPr>
              <a:t>Oracle </a:t>
            </a:r>
            <a:r>
              <a:rPr lang="es-CO" sz="2400" dirty="0" err="1">
                <a:latin typeface="Arial Narrow"/>
                <a:ea typeface="Arial Narrow"/>
                <a:cs typeface="Arial Narrow"/>
                <a:sym typeface="Arial Narrow"/>
              </a:rPr>
              <a:t>DataBase</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PostgreSQL.</a:t>
            </a:r>
          </a:p>
          <a:p>
            <a:pPr marL="800100">
              <a:lnSpc>
                <a:spcPct val="100000"/>
              </a:lnSpc>
            </a:pPr>
            <a:r>
              <a:rPr lang="es-CO" sz="2400" dirty="0">
                <a:latin typeface="Arial Narrow"/>
                <a:ea typeface="Arial Narrow"/>
                <a:cs typeface="Arial Narrow"/>
                <a:sym typeface="Arial Narrow"/>
              </a:rPr>
              <a:t>SQL Server.</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Cada uno de estos sistemas de gestión de bases de datos relacionales (SGBDR) tiene sus propias fortalezas, debilidades y características distintivas que los hacen adecuados para diferentes tipos de aplicaciones y entornos.</a:t>
            </a:r>
          </a:p>
        </p:txBody>
      </p:sp>
    </p:spTree>
    <p:extLst>
      <p:ext uri="{BB962C8B-B14F-4D97-AF65-F5344CB8AC3E}">
        <p14:creationId xmlns:p14="http://schemas.microsoft.com/office/powerpoint/2010/main" val="2142763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UNA SECUENCIA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550154" y="3859884"/>
            <a:ext cx="9643800" cy="299811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nombre_secuencia</a:t>
            </a:r>
            <a:r>
              <a:rPr lang="es-CO" sz="2200" dirty="0">
                <a:latin typeface="Arial Narrow"/>
                <a:ea typeface="Arial Narrow"/>
                <a:cs typeface="Arial Narrow"/>
                <a:sym typeface="Arial Narrow"/>
              </a:rPr>
              <a:t>: El nombre que se le asigna a la secuencia.</a:t>
            </a:r>
          </a:p>
          <a:p>
            <a:pPr indent="0">
              <a:lnSpc>
                <a:spcPct val="100000"/>
              </a:lnSpc>
              <a:buNone/>
            </a:pPr>
            <a:r>
              <a:rPr lang="es-CO" sz="2200" dirty="0">
                <a:latin typeface="Arial Narrow"/>
                <a:ea typeface="Arial Narrow"/>
                <a:cs typeface="Arial Narrow"/>
                <a:sym typeface="Arial Narrow"/>
              </a:rPr>
              <a:t>START WITH: El valor inicial de la secuencia.</a:t>
            </a:r>
          </a:p>
          <a:p>
            <a:pPr indent="0">
              <a:lnSpc>
                <a:spcPct val="100000"/>
              </a:lnSpc>
              <a:buNone/>
            </a:pPr>
            <a:r>
              <a:rPr lang="es-CO" sz="2200" dirty="0">
                <a:latin typeface="Arial Narrow"/>
                <a:ea typeface="Arial Narrow"/>
                <a:cs typeface="Arial Narrow"/>
                <a:sym typeface="Arial Narrow"/>
              </a:rPr>
              <a:t>INCREMENT BY: El incremento entre cada valor generado.</a:t>
            </a:r>
          </a:p>
          <a:p>
            <a:pPr indent="0">
              <a:lnSpc>
                <a:spcPct val="100000"/>
              </a:lnSpc>
              <a:buNone/>
            </a:pPr>
            <a:r>
              <a:rPr lang="es-CO" sz="2200" dirty="0">
                <a:latin typeface="Arial Narrow"/>
                <a:ea typeface="Arial Narrow"/>
                <a:cs typeface="Arial Narrow"/>
                <a:sym typeface="Arial Narrow"/>
              </a:rPr>
              <a:t>MINVALUE: El valor mínimo que puede tomar la secuencia.</a:t>
            </a:r>
          </a:p>
          <a:p>
            <a:pPr indent="0">
              <a:lnSpc>
                <a:spcPct val="100000"/>
              </a:lnSpc>
              <a:buNone/>
            </a:pPr>
            <a:r>
              <a:rPr lang="es-CO" sz="2200" dirty="0">
                <a:latin typeface="Arial Narrow"/>
                <a:ea typeface="Arial Narrow"/>
                <a:cs typeface="Arial Narrow"/>
                <a:sym typeface="Arial Narrow"/>
              </a:rPr>
              <a:t>MAXVALUE: El valor máximo que puede tomar la secuencia.</a:t>
            </a:r>
          </a:p>
          <a:p>
            <a:pPr indent="0">
              <a:lnSpc>
                <a:spcPct val="100000"/>
              </a:lnSpc>
              <a:buNone/>
            </a:pPr>
            <a:r>
              <a:rPr lang="es-CO" sz="2200" dirty="0">
                <a:latin typeface="Arial Narrow"/>
                <a:ea typeface="Arial Narrow"/>
                <a:cs typeface="Arial Narrow"/>
                <a:sym typeface="Arial Narrow"/>
              </a:rPr>
              <a:t>CYCLE: Indica si la secuencia debe reiniciarse al alcanzar el valor máximo.</a:t>
            </a:r>
          </a:p>
        </p:txBody>
      </p:sp>
      <p:pic>
        <p:nvPicPr>
          <p:cNvPr id="5" name="Imagen 4">
            <a:extLst>
              <a:ext uri="{FF2B5EF4-FFF2-40B4-BE49-F238E27FC236}">
                <a16:creationId xmlns:a16="http://schemas.microsoft.com/office/drawing/2014/main" id="{CCFD8EEF-6CFC-1084-49C4-697F71E2E217}"/>
              </a:ext>
            </a:extLst>
          </p:cNvPr>
          <p:cNvPicPr>
            <a:picLocks noChangeAspect="1"/>
          </p:cNvPicPr>
          <p:nvPr/>
        </p:nvPicPr>
        <p:blipFill>
          <a:blip r:embed="rId3"/>
          <a:stretch>
            <a:fillRect/>
          </a:stretch>
        </p:blipFill>
        <p:spPr>
          <a:xfrm>
            <a:off x="3099770" y="1693862"/>
            <a:ext cx="5001814" cy="1957232"/>
          </a:xfrm>
          <a:prstGeom prst="rect">
            <a:avLst/>
          </a:prstGeom>
        </p:spPr>
      </p:pic>
    </p:spTree>
    <p:extLst>
      <p:ext uri="{BB962C8B-B14F-4D97-AF65-F5344CB8AC3E}">
        <p14:creationId xmlns:p14="http://schemas.microsoft.com/office/powerpoint/2010/main" val="53260371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USO DE UNA SECUENCIA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5B6E0D5D-2CA2-529E-B2C7-FA56FC7DEB86}"/>
              </a:ext>
            </a:extLst>
          </p:cNvPr>
          <p:cNvPicPr>
            <a:picLocks noChangeAspect="1"/>
          </p:cNvPicPr>
          <p:nvPr/>
        </p:nvPicPr>
        <p:blipFill>
          <a:blip r:embed="rId3"/>
          <a:stretch>
            <a:fillRect/>
          </a:stretch>
        </p:blipFill>
        <p:spPr>
          <a:xfrm>
            <a:off x="3314258" y="2096541"/>
            <a:ext cx="4751022" cy="1150049"/>
          </a:xfrm>
          <a:prstGeom prst="rect">
            <a:avLst/>
          </a:prstGeom>
        </p:spPr>
      </p:pic>
      <p:pic>
        <p:nvPicPr>
          <p:cNvPr id="9" name="Imagen 8">
            <a:extLst>
              <a:ext uri="{FF2B5EF4-FFF2-40B4-BE49-F238E27FC236}">
                <a16:creationId xmlns:a16="http://schemas.microsoft.com/office/drawing/2014/main" id="{D5DC1ABC-5885-24FA-55DE-9E5D3A9901E0}"/>
              </a:ext>
            </a:extLst>
          </p:cNvPr>
          <p:cNvPicPr>
            <a:picLocks noChangeAspect="1"/>
          </p:cNvPicPr>
          <p:nvPr/>
        </p:nvPicPr>
        <p:blipFill>
          <a:blip r:embed="rId4"/>
          <a:stretch>
            <a:fillRect/>
          </a:stretch>
        </p:blipFill>
        <p:spPr>
          <a:xfrm>
            <a:off x="2182350" y="3757891"/>
            <a:ext cx="7445589" cy="1032600"/>
          </a:xfrm>
          <a:prstGeom prst="rect">
            <a:avLst/>
          </a:prstGeom>
        </p:spPr>
      </p:pic>
    </p:spTree>
    <p:extLst>
      <p:ext uri="{BB962C8B-B14F-4D97-AF65-F5344CB8AC3E}">
        <p14:creationId xmlns:p14="http://schemas.microsoft.com/office/powerpoint/2010/main" val="63024648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Simplicidad: La generación de claves primarias se automatiza.</a:t>
            </a:r>
          </a:p>
          <a:p>
            <a:pPr marL="800100">
              <a:lnSpc>
                <a:spcPct val="100000"/>
              </a:lnSpc>
            </a:pPr>
            <a:r>
              <a:rPr lang="es-CO" sz="2200" dirty="0">
                <a:latin typeface="Arial Narrow"/>
                <a:ea typeface="Arial Narrow"/>
                <a:cs typeface="Arial Narrow"/>
                <a:sym typeface="Arial Narrow"/>
              </a:rPr>
              <a:t>Consistencia: Se garantiza la unicidad de los valores.</a:t>
            </a:r>
          </a:p>
          <a:p>
            <a:pPr marL="800100">
              <a:lnSpc>
                <a:spcPct val="100000"/>
              </a:lnSpc>
            </a:pPr>
            <a:r>
              <a:rPr lang="es-CO" sz="2200" dirty="0">
                <a:latin typeface="Arial Narrow"/>
                <a:ea typeface="Arial Narrow"/>
                <a:cs typeface="Arial Narrow"/>
                <a:sym typeface="Arial Narrow"/>
              </a:rPr>
              <a:t>Flexibilidad: Se pueden configurar las secuencias para adaptarse a diferentes necesidades.</a:t>
            </a:r>
          </a:p>
          <a:p>
            <a:pPr indent="0">
              <a:lnSpc>
                <a:spcPct val="100000"/>
              </a:lnSpc>
              <a:buNone/>
            </a:pPr>
            <a:r>
              <a:rPr lang="es-CO" sz="2200" b="1" dirty="0">
                <a:latin typeface="Arial Narrow"/>
                <a:ea typeface="Arial Narrow"/>
                <a:cs typeface="Arial Narrow"/>
                <a:sym typeface="Arial Narrow"/>
              </a:rPr>
              <a:t>Consideraciones adicionales.</a:t>
            </a:r>
          </a:p>
          <a:p>
            <a:pPr marL="800100">
              <a:lnSpc>
                <a:spcPct val="100000"/>
              </a:lnSpc>
            </a:pPr>
            <a:r>
              <a:rPr lang="es-CO" sz="2200" dirty="0">
                <a:latin typeface="Arial Narrow"/>
                <a:ea typeface="Arial Narrow"/>
                <a:cs typeface="Arial Narrow"/>
                <a:sym typeface="Arial Narrow"/>
              </a:rPr>
              <a:t>Performance: En general, el uso de secuencias tiene un impacto mínimo en el rendimiento.</a:t>
            </a:r>
          </a:p>
          <a:p>
            <a:pPr marL="800100">
              <a:lnSpc>
                <a:spcPct val="100000"/>
              </a:lnSpc>
            </a:pPr>
            <a:r>
              <a:rPr lang="es-CO" sz="2200" dirty="0">
                <a:latin typeface="Arial Narrow"/>
                <a:ea typeface="Arial Narrow"/>
                <a:cs typeface="Arial Narrow"/>
                <a:sym typeface="Arial Narrow"/>
              </a:rPr>
              <a:t>Múltiples bases de datos: Si se utiliza una secuencia en múltiples bases de datos, se debe tener cuidado para evitar conflictos.</a:t>
            </a:r>
          </a:p>
          <a:p>
            <a:pPr marL="800100">
              <a:lnSpc>
                <a:spcPct val="100000"/>
              </a:lnSpc>
            </a:pPr>
            <a:r>
              <a:rPr lang="es-CO" sz="2200" dirty="0">
                <a:latin typeface="Arial Narrow"/>
                <a:ea typeface="Arial Narrow"/>
                <a:cs typeface="Arial Narrow"/>
                <a:sym typeface="Arial Narrow"/>
              </a:rPr>
              <a:t>Secuencias y transacciones: Las secuencias son objetos transaccionales, lo que significa que los cambios realizados en una secuencia se deshacen si se realiza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la transacción.</a:t>
            </a:r>
          </a:p>
        </p:txBody>
      </p:sp>
    </p:spTree>
    <p:extLst>
      <p:ext uri="{BB962C8B-B14F-4D97-AF65-F5344CB8AC3E}">
        <p14:creationId xmlns:p14="http://schemas.microsoft.com/office/powerpoint/2010/main" val="21724858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14 SOBRE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endParaRPr lang="es-CO" sz="1800" dirty="0">
              <a:latin typeface="Arial Narrow"/>
              <a:ea typeface="Arial Narrow"/>
              <a:cs typeface="Arial Narrow"/>
              <a:sym typeface="Arial Narrow"/>
            </a:endParaRPr>
          </a:p>
          <a:p>
            <a:pPr indent="0">
              <a:lnSpc>
                <a:spcPct val="100000"/>
              </a:lnSpc>
              <a:buNone/>
            </a:pPr>
            <a:r>
              <a:rPr lang="es-CO" sz="1800" dirty="0">
                <a:latin typeface="Arial Narrow"/>
                <a:ea typeface="Arial Narrow"/>
                <a:cs typeface="Arial Narrow"/>
                <a:sym typeface="Arial Narrow"/>
              </a:rPr>
              <a:t>1. Existe un sistema de facturación donde cada factura debe tener un código secuencial y el número de facturación electrónica debe ser un secuencial de 100 en 100. </a:t>
            </a:r>
          </a:p>
          <a:p>
            <a:pPr indent="0">
              <a:lnSpc>
                <a:spcPct val="100000"/>
              </a:lnSpc>
              <a:buNone/>
            </a:pPr>
            <a:r>
              <a:rPr lang="es-CO" sz="1800" dirty="0">
                <a:latin typeface="Arial Narrow"/>
                <a:ea typeface="Arial Narrow"/>
                <a:cs typeface="Arial Narrow"/>
                <a:sym typeface="Arial Narrow"/>
              </a:rPr>
              <a:t>Tabla factura: id, código, cliente, producto, descuento,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numero_fe</a:t>
            </a:r>
            <a:r>
              <a:rPr lang="es-CO" sz="1800" dirty="0">
                <a:latin typeface="Arial Narrow"/>
                <a:ea typeface="Arial Narrow"/>
                <a:cs typeface="Arial Narrow"/>
                <a:sym typeface="Arial Narrow"/>
              </a:rPr>
              <a:t>.</a:t>
            </a:r>
          </a:p>
          <a:p>
            <a:pPr indent="0">
              <a:lnSpc>
                <a:spcPct val="100000"/>
              </a:lnSpc>
              <a:buNone/>
            </a:pPr>
            <a:r>
              <a:rPr lang="es-CO" sz="1800" dirty="0">
                <a:latin typeface="Arial Narrow"/>
                <a:ea typeface="Arial Narrow"/>
                <a:cs typeface="Arial Narrow"/>
                <a:sym typeface="Arial Narrow"/>
              </a:rPr>
              <a:t>Objetivos:</a:t>
            </a:r>
          </a:p>
          <a:p>
            <a:pPr marL="800100">
              <a:lnSpc>
                <a:spcPct val="100000"/>
              </a:lnSpc>
            </a:pPr>
            <a:r>
              <a:rPr lang="es-CO" sz="1800" dirty="0">
                <a:latin typeface="Arial Narrow"/>
                <a:ea typeface="Arial Narrow"/>
                <a:cs typeface="Arial Narrow"/>
                <a:sym typeface="Arial Narrow"/>
              </a:rPr>
              <a:t>Poblar la tabla con 10 registros.</a:t>
            </a:r>
          </a:p>
          <a:p>
            <a:pPr marL="800100">
              <a:lnSpc>
                <a:spcPct val="100000"/>
              </a:lnSpc>
            </a:pPr>
            <a:r>
              <a:rPr lang="es-CO" sz="1800" dirty="0">
                <a:latin typeface="Arial Narrow"/>
                <a:ea typeface="Arial Narrow"/>
                <a:cs typeface="Arial Narrow"/>
                <a:sym typeface="Arial Narrow"/>
              </a:rPr>
              <a:t>Crear una secuencia para generar el código de facturación (secuencia con incremento de 1).</a:t>
            </a:r>
          </a:p>
          <a:p>
            <a:pPr marL="800100">
              <a:lnSpc>
                <a:spcPct val="100000"/>
              </a:lnSpc>
            </a:pPr>
            <a:r>
              <a:rPr lang="es-CO" sz="1800" dirty="0">
                <a:latin typeface="Arial Narrow"/>
                <a:ea typeface="Arial Narrow"/>
                <a:cs typeface="Arial Narrow"/>
                <a:sym typeface="Arial Narrow"/>
              </a:rPr>
              <a:t>Crear una secuencia para generar el código de facturación electrónica (secuencial con incremento de 100).</a:t>
            </a:r>
          </a:p>
          <a:p>
            <a:pPr marL="800100">
              <a:lnSpc>
                <a:spcPct val="100000"/>
              </a:lnSpc>
            </a:pPr>
            <a:r>
              <a:rPr lang="es-CO" sz="1800" dirty="0">
                <a:latin typeface="Arial Narrow"/>
                <a:ea typeface="Arial Narrow"/>
                <a:cs typeface="Arial Narrow"/>
                <a:sym typeface="Arial Narrow"/>
              </a:rPr>
              <a:t>Hacer uso de las secuencias.</a:t>
            </a:r>
          </a:p>
        </p:txBody>
      </p:sp>
    </p:spTree>
    <p:extLst>
      <p:ext uri="{BB962C8B-B14F-4D97-AF65-F5344CB8AC3E}">
        <p14:creationId xmlns:p14="http://schemas.microsoft.com/office/powerpoint/2010/main" val="26272795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XML EN BASE DE DATOS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PostgreSQL ofrece un soporte nativo para el almacenamiento y manipulación de datos XML, brindando una flexibilidad significativa para gestionar estructuras de datos semiestructuradas. Sin embargo, es importante comprender las implicaciones y las mejores prácticas para utilizar esta funcionalidad de manera efectiva.</a:t>
            </a:r>
          </a:p>
          <a:p>
            <a:pPr indent="0">
              <a:lnSpc>
                <a:spcPct val="100000"/>
              </a:lnSpc>
              <a:buNone/>
            </a:pPr>
            <a:r>
              <a:rPr lang="es-CO" sz="2200" dirty="0">
                <a:latin typeface="Arial Narrow"/>
                <a:ea typeface="Arial Narrow"/>
                <a:cs typeface="Arial Narrow"/>
                <a:sym typeface="Arial Narrow"/>
              </a:rPr>
              <a:t>¿Por qué almacenar datos XML en PostgreSQL?</a:t>
            </a:r>
          </a:p>
          <a:p>
            <a:pPr marL="800100">
              <a:lnSpc>
                <a:spcPct val="100000"/>
              </a:lnSpc>
            </a:pPr>
            <a:r>
              <a:rPr lang="es-CO" sz="2200" dirty="0">
                <a:latin typeface="Arial Narrow"/>
                <a:ea typeface="Arial Narrow"/>
                <a:cs typeface="Arial Narrow"/>
                <a:sym typeface="Arial Narrow"/>
              </a:rPr>
              <a:t>Flexibilidad: XML permite representar datos de una manera jerárquica y semiestructurada, lo que es ideal para almacenar información compleja y variable.</a:t>
            </a:r>
          </a:p>
          <a:p>
            <a:pPr marL="800100">
              <a:lnSpc>
                <a:spcPct val="100000"/>
              </a:lnSpc>
            </a:pPr>
            <a:r>
              <a:rPr lang="es-CO" sz="2200" dirty="0">
                <a:latin typeface="Arial Narrow"/>
                <a:ea typeface="Arial Narrow"/>
                <a:cs typeface="Arial Narrow"/>
                <a:sym typeface="Arial Narrow"/>
              </a:rPr>
              <a:t>Integración con otros sistemas: Muchos sistemas externos utilizan XML como formato de intercambio de datos, por lo que almacenar XML en la base de datos facilita la integración.</a:t>
            </a:r>
          </a:p>
          <a:p>
            <a:pPr marL="800100">
              <a:lnSpc>
                <a:spcPct val="100000"/>
              </a:lnSpc>
            </a:pPr>
            <a:r>
              <a:rPr lang="es-CO" sz="2200" dirty="0">
                <a:latin typeface="Arial Narrow"/>
                <a:ea typeface="Arial Narrow"/>
                <a:cs typeface="Arial Narrow"/>
                <a:sym typeface="Arial Narrow"/>
              </a:rPr>
              <a:t>Análisis de datos: PostgreSQL proporciona funciones para analizar y extraer información de los datos XML almacenados.</a:t>
            </a:r>
          </a:p>
        </p:txBody>
      </p:sp>
    </p:spTree>
    <p:extLst>
      <p:ext uri="{BB962C8B-B14F-4D97-AF65-F5344CB8AC3E}">
        <p14:creationId xmlns:p14="http://schemas.microsoft.com/office/powerpoint/2010/main" val="111648431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FORMAS DE ALMACENAMIENTO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Columna de tipo XML:</a:t>
            </a:r>
          </a:p>
          <a:p>
            <a:pPr marL="800100">
              <a:lnSpc>
                <a:spcPct val="100000"/>
              </a:lnSpc>
            </a:pPr>
            <a:r>
              <a:rPr lang="es-CO" sz="2000" dirty="0">
                <a:latin typeface="Arial Narrow"/>
                <a:ea typeface="Arial Narrow"/>
                <a:cs typeface="Arial Narrow"/>
                <a:sym typeface="Arial Narrow"/>
              </a:rPr>
              <a:t>Almacenamiento directo: El documento XML completo se almacena como un valor de tipo </a:t>
            </a:r>
            <a:r>
              <a:rPr lang="es-CO" sz="2000" dirty="0" err="1">
                <a:latin typeface="Arial Narrow"/>
                <a:ea typeface="Arial Narrow"/>
                <a:cs typeface="Arial Narrow"/>
                <a:sym typeface="Arial Narrow"/>
              </a:rPr>
              <a:t>xml</a:t>
            </a:r>
            <a:r>
              <a:rPr lang="es-CO" sz="2000" dirty="0">
                <a:latin typeface="Arial Narrow"/>
                <a:ea typeface="Arial Narrow"/>
                <a:cs typeface="Arial Narrow"/>
                <a:sym typeface="Arial Narrow"/>
              </a:rPr>
              <a:t> en una columna de la tabla.</a:t>
            </a:r>
          </a:p>
          <a:p>
            <a:pPr marL="800100">
              <a:lnSpc>
                <a:spcPct val="100000"/>
              </a:lnSpc>
            </a:pPr>
            <a:r>
              <a:rPr lang="es-CO" sz="2000" dirty="0">
                <a:latin typeface="Arial Narrow"/>
                <a:ea typeface="Arial Narrow"/>
                <a:cs typeface="Arial Narrow"/>
                <a:sym typeface="Arial Narrow"/>
              </a:rPr>
              <a:t>Ventajas: Sencillo de implementar y eficiente para almacenar documentos XML completos.</a:t>
            </a:r>
          </a:p>
          <a:p>
            <a:pPr marL="800100">
              <a:lnSpc>
                <a:spcPct val="100000"/>
              </a:lnSpc>
            </a:pPr>
            <a:r>
              <a:rPr lang="es-CO" sz="2000" dirty="0">
                <a:latin typeface="Arial Narrow"/>
                <a:ea typeface="Arial Narrow"/>
                <a:cs typeface="Arial Narrow"/>
                <a:sym typeface="Arial Narrow"/>
              </a:rPr>
              <a:t>Desventajas: Puede ser menos eficiente para realizar consultas específicas sobre partes del documento.</a:t>
            </a:r>
          </a:p>
          <a:p>
            <a:pPr indent="0">
              <a:lnSpc>
                <a:spcPct val="100000"/>
              </a:lnSpc>
              <a:buNone/>
            </a:pPr>
            <a:r>
              <a:rPr lang="es-CO" sz="2000" dirty="0">
                <a:latin typeface="Arial Narrow"/>
                <a:ea typeface="Arial Narrow"/>
                <a:cs typeface="Arial Narrow"/>
                <a:sym typeface="Arial Narrow"/>
              </a:rPr>
              <a:t>Columnas relacionales:</a:t>
            </a:r>
          </a:p>
          <a:p>
            <a:pPr marL="800100">
              <a:lnSpc>
                <a:spcPct val="100000"/>
              </a:lnSpc>
            </a:pPr>
            <a:r>
              <a:rPr lang="es-CO" sz="2000" dirty="0">
                <a:latin typeface="Arial Narrow"/>
                <a:ea typeface="Arial Narrow"/>
                <a:cs typeface="Arial Narrow"/>
                <a:sym typeface="Arial Narrow"/>
              </a:rPr>
              <a:t>Descomposición: El documento XML se descompone en sus elementos y atributos, y cada uno se almacena en una columna separada de una tabla relacional.</a:t>
            </a:r>
          </a:p>
          <a:p>
            <a:pPr marL="800100">
              <a:lnSpc>
                <a:spcPct val="100000"/>
              </a:lnSpc>
            </a:pPr>
            <a:r>
              <a:rPr lang="es-CO" sz="2000" dirty="0">
                <a:latin typeface="Arial Narrow"/>
                <a:ea typeface="Arial Narrow"/>
                <a:cs typeface="Arial Narrow"/>
                <a:sym typeface="Arial Narrow"/>
              </a:rPr>
              <a:t>Ventajas: Permite realizar consultas SQL estándar sobre los datos XML, lo que puede ser más eficiente en algunos casos.</a:t>
            </a:r>
          </a:p>
          <a:p>
            <a:pPr marL="800100">
              <a:lnSpc>
                <a:spcPct val="100000"/>
              </a:lnSpc>
            </a:pPr>
            <a:r>
              <a:rPr lang="es-CO" sz="2000" dirty="0">
                <a:latin typeface="Arial Narrow"/>
                <a:ea typeface="Arial Narrow"/>
                <a:cs typeface="Arial Narrow"/>
                <a:sym typeface="Arial Narrow"/>
              </a:rPr>
              <a:t>Desventajas: Requiere un diseño cuidadoso de la base de datos y puede ser complejo para documentos XML muy grandes o con estructuras variables.</a:t>
            </a:r>
          </a:p>
        </p:txBody>
      </p:sp>
    </p:spTree>
    <p:extLst>
      <p:ext uri="{BB962C8B-B14F-4D97-AF65-F5344CB8AC3E}">
        <p14:creationId xmlns:p14="http://schemas.microsoft.com/office/powerpoint/2010/main" val="55066450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FUNCIONES Y OPERADORES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334903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PostgreSQL proporciona un conjunto rico de funciones y operadores para trabajar con datos XML:</a:t>
            </a:r>
          </a:p>
          <a:p>
            <a:pPr indent="0">
              <a:lnSpc>
                <a:spcPct val="100000"/>
              </a:lnSpc>
              <a:buNone/>
            </a:pPr>
            <a:r>
              <a:rPr lang="es-CO" sz="2400" dirty="0" err="1">
                <a:latin typeface="Arial Narrow"/>
                <a:ea typeface="Arial Narrow"/>
                <a:cs typeface="Arial Narrow"/>
                <a:sym typeface="Arial Narrow"/>
              </a:rPr>
              <a:t>xmlparse</a:t>
            </a:r>
            <a:r>
              <a:rPr lang="es-CO" sz="2400" dirty="0">
                <a:latin typeface="Arial Narrow"/>
                <a:ea typeface="Arial Narrow"/>
                <a:cs typeface="Arial Narrow"/>
                <a:sym typeface="Arial Narrow"/>
              </a:rPr>
              <a:t>: Convierte una cadena en un valor XML.</a:t>
            </a:r>
          </a:p>
          <a:p>
            <a:pPr indent="0">
              <a:lnSpc>
                <a:spcPct val="100000"/>
              </a:lnSpc>
              <a:buNone/>
            </a:pPr>
            <a:r>
              <a:rPr lang="es-CO" sz="2400" dirty="0" err="1">
                <a:latin typeface="Arial Narrow"/>
                <a:ea typeface="Arial Narrow"/>
                <a:cs typeface="Arial Narrow"/>
                <a:sym typeface="Arial Narrow"/>
              </a:rPr>
              <a:t>xpath</a:t>
            </a:r>
            <a:r>
              <a:rPr lang="es-CO" sz="2400" dirty="0">
                <a:latin typeface="Arial Narrow"/>
                <a:ea typeface="Arial Narrow"/>
                <a:cs typeface="Arial Narrow"/>
                <a:sym typeface="Arial Narrow"/>
              </a:rPr>
              <a:t>: Extrae elementos y atributos de un documento XML utilizando </a:t>
            </a:r>
            <a:r>
              <a:rPr lang="es-CO" sz="2400" dirty="0" err="1">
                <a:latin typeface="Arial Narrow"/>
                <a:ea typeface="Arial Narrow"/>
                <a:cs typeface="Arial Narrow"/>
                <a:sym typeface="Arial Narrow"/>
              </a:rPr>
              <a:t>XPath</a:t>
            </a:r>
            <a:r>
              <a:rPr lang="es-CO" sz="2400" dirty="0">
                <a:latin typeface="Arial Narrow"/>
                <a:ea typeface="Arial Narrow"/>
                <a:cs typeface="Arial Narrow"/>
                <a:sym typeface="Arial Narrow"/>
              </a:rPr>
              <a:t>.</a:t>
            </a:r>
          </a:p>
          <a:p>
            <a:pPr indent="0">
              <a:lnSpc>
                <a:spcPct val="100000"/>
              </a:lnSpc>
              <a:buNone/>
            </a:pPr>
            <a:r>
              <a:rPr lang="es-CO" sz="2400" dirty="0" err="1">
                <a:latin typeface="Arial Narrow"/>
                <a:ea typeface="Arial Narrow"/>
                <a:cs typeface="Arial Narrow"/>
                <a:sym typeface="Arial Narrow"/>
              </a:rPr>
              <a:t>exists</a:t>
            </a:r>
            <a:r>
              <a:rPr lang="es-CO" sz="2400" dirty="0">
                <a:latin typeface="Arial Narrow"/>
                <a:ea typeface="Arial Narrow"/>
                <a:cs typeface="Arial Narrow"/>
                <a:sym typeface="Arial Narrow"/>
              </a:rPr>
              <a:t>: Verifica si un elemento o atributo existe en un documento XML.</a:t>
            </a:r>
          </a:p>
          <a:p>
            <a:pPr indent="0">
              <a:lnSpc>
                <a:spcPct val="100000"/>
              </a:lnSpc>
              <a:buNone/>
            </a:pPr>
            <a:r>
              <a:rPr lang="es-CO" sz="2400" dirty="0" err="1">
                <a:latin typeface="Arial Narrow"/>
                <a:ea typeface="Arial Narrow"/>
                <a:cs typeface="Arial Narrow"/>
                <a:sym typeface="Arial Narrow"/>
              </a:rPr>
              <a:t>xmltable</a:t>
            </a:r>
            <a:r>
              <a:rPr lang="es-CO" sz="2400" dirty="0">
                <a:latin typeface="Arial Narrow"/>
                <a:ea typeface="Arial Narrow"/>
                <a:cs typeface="Arial Narrow"/>
                <a:sym typeface="Arial Narrow"/>
              </a:rPr>
              <a:t>: Transforma un documento XML en una tabla relacional.</a:t>
            </a:r>
          </a:p>
        </p:txBody>
      </p:sp>
    </p:spTree>
    <p:extLst>
      <p:ext uri="{BB962C8B-B14F-4D97-AF65-F5344CB8AC3E}">
        <p14:creationId xmlns:p14="http://schemas.microsoft.com/office/powerpoint/2010/main" val="118729016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C4223226-8924-C7D6-591C-E27862788009}"/>
              </a:ext>
            </a:extLst>
          </p:cNvPr>
          <p:cNvPicPr>
            <a:picLocks noChangeAspect="1"/>
          </p:cNvPicPr>
          <p:nvPr/>
        </p:nvPicPr>
        <p:blipFill>
          <a:blip r:embed="rId3"/>
          <a:stretch>
            <a:fillRect/>
          </a:stretch>
        </p:blipFill>
        <p:spPr>
          <a:xfrm>
            <a:off x="1168304" y="2125116"/>
            <a:ext cx="9855392" cy="2260071"/>
          </a:xfrm>
          <a:prstGeom prst="rect">
            <a:avLst/>
          </a:prstGeom>
        </p:spPr>
      </p:pic>
    </p:spTree>
    <p:extLst>
      <p:ext uri="{BB962C8B-B14F-4D97-AF65-F5344CB8AC3E}">
        <p14:creationId xmlns:p14="http://schemas.microsoft.com/office/powerpoint/2010/main" val="23647607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62A6A96C-0130-9C75-3612-9F45F5BA7EC2}"/>
              </a:ext>
            </a:extLst>
          </p:cNvPr>
          <p:cNvPicPr>
            <a:picLocks noChangeAspect="1"/>
          </p:cNvPicPr>
          <p:nvPr/>
        </p:nvPicPr>
        <p:blipFill>
          <a:blip r:embed="rId3"/>
          <a:stretch>
            <a:fillRect/>
          </a:stretch>
        </p:blipFill>
        <p:spPr>
          <a:xfrm>
            <a:off x="495300" y="1362075"/>
            <a:ext cx="11201400" cy="5495925"/>
          </a:xfrm>
          <a:prstGeom prst="rect">
            <a:avLst/>
          </a:prstGeom>
        </p:spPr>
      </p:pic>
    </p:spTree>
    <p:extLst>
      <p:ext uri="{BB962C8B-B14F-4D97-AF65-F5344CB8AC3E}">
        <p14:creationId xmlns:p14="http://schemas.microsoft.com/office/powerpoint/2010/main" val="183999960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DE664CE0-C14D-4468-2585-796E744C552E}"/>
              </a:ext>
            </a:extLst>
          </p:cNvPr>
          <p:cNvPicPr>
            <a:picLocks noChangeAspect="1"/>
          </p:cNvPicPr>
          <p:nvPr/>
        </p:nvPicPr>
        <p:blipFill>
          <a:blip r:embed="rId3"/>
          <a:stretch>
            <a:fillRect/>
          </a:stretch>
        </p:blipFill>
        <p:spPr>
          <a:xfrm>
            <a:off x="1280922" y="1876235"/>
            <a:ext cx="8496300" cy="4429125"/>
          </a:xfrm>
          <a:prstGeom prst="rect">
            <a:avLst/>
          </a:prstGeom>
        </p:spPr>
      </p:pic>
    </p:spTree>
    <p:extLst>
      <p:ext uri="{BB962C8B-B14F-4D97-AF65-F5344CB8AC3E}">
        <p14:creationId xmlns:p14="http://schemas.microsoft.com/office/powerpoint/2010/main" val="1311774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MYSQL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96367"/>
            <a:ext cx="9643800" cy="31127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Open </a:t>
            </a:r>
            <a:r>
              <a:rPr lang="es-CO" sz="2200" dirty="0" err="1">
                <a:latin typeface="Arial Narrow"/>
                <a:ea typeface="Arial Narrow"/>
                <a:cs typeface="Arial Narrow"/>
                <a:sym typeface="Arial Narrow"/>
              </a:rPr>
              <a:t>source</a:t>
            </a:r>
            <a:r>
              <a:rPr lang="es-CO" sz="2200" dirty="0">
                <a:latin typeface="Arial Narrow"/>
                <a:ea typeface="Arial Narrow"/>
                <a:cs typeface="Arial Narrow"/>
                <a:sym typeface="Arial Narrow"/>
              </a:rPr>
              <a:t>: Gratuito y de código abierto, aunque existen versiones comerciales con soporte adicional.</a:t>
            </a:r>
          </a:p>
          <a:p>
            <a:pPr marL="800100">
              <a:lnSpc>
                <a:spcPct val="100000"/>
              </a:lnSpc>
            </a:pPr>
            <a:r>
              <a:rPr lang="es-CO" sz="2200" dirty="0">
                <a:latin typeface="Arial Narrow"/>
                <a:ea typeface="Arial Narrow"/>
                <a:cs typeface="Arial Narrow"/>
                <a:sym typeface="Arial Narrow"/>
              </a:rPr>
              <a:t>Fácil de usar: Tiene una curva de aprendizaje más suave y es ampliamente utilizado en aplicaciones web.</a:t>
            </a:r>
          </a:p>
          <a:p>
            <a:pPr marL="800100">
              <a:lnSpc>
                <a:spcPct val="100000"/>
              </a:lnSpc>
            </a:pPr>
            <a:r>
              <a:rPr lang="es-CO" sz="2200" dirty="0">
                <a:latin typeface="Arial Narrow"/>
                <a:ea typeface="Arial Narrow"/>
                <a:cs typeface="Arial Narrow"/>
                <a:sym typeface="Arial Narrow"/>
              </a:rPr>
              <a:t>Rendimiento: Ofrece un buen equilibrio entre rendimiento y facilidad de uso.</a:t>
            </a:r>
          </a:p>
          <a:p>
            <a:pPr marL="800100">
              <a:lnSpc>
                <a:spcPct val="100000"/>
              </a:lnSpc>
            </a:pPr>
            <a:r>
              <a:rPr lang="es-CO" sz="2200" dirty="0">
                <a:latin typeface="Arial Narrow"/>
                <a:ea typeface="Arial Narrow"/>
                <a:cs typeface="Arial Narrow"/>
                <a:sym typeface="Arial Narrow"/>
              </a:rPr>
              <a:t>Ideal para: Aplicaciones web de tamaño mediano, desarrollo de aplicaciones e integración con lenguajes de programación como PHP.</a:t>
            </a:r>
          </a:p>
        </p:txBody>
      </p:sp>
      <p:pic>
        <p:nvPicPr>
          <p:cNvPr id="4" name="Imagen 3">
            <a:extLst>
              <a:ext uri="{FF2B5EF4-FFF2-40B4-BE49-F238E27FC236}">
                <a16:creationId xmlns:a16="http://schemas.microsoft.com/office/drawing/2014/main" id="{E118358B-2C1B-BF60-DECA-061B5689D1E6}"/>
              </a:ext>
            </a:extLst>
          </p:cNvPr>
          <p:cNvPicPr>
            <a:picLocks noChangeAspect="1"/>
          </p:cNvPicPr>
          <p:nvPr/>
        </p:nvPicPr>
        <p:blipFill>
          <a:blip r:embed="rId3"/>
          <a:stretch>
            <a:fillRect/>
          </a:stretch>
        </p:blipFill>
        <p:spPr>
          <a:xfrm>
            <a:off x="4333703" y="4800600"/>
            <a:ext cx="3524594" cy="1929384"/>
          </a:xfrm>
          <a:prstGeom prst="rect">
            <a:avLst/>
          </a:prstGeom>
        </p:spPr>
      </p:pic>
    </p:spTree>
    <p:extLst>
      <p:ext uri="{BB962C8B-B14F-4D97-AF65-F5344CB8AC3E}">
        <p14:creationId xmlns:p14="http://schemas.microsoft.com/office/powerpoint/2010/main" val="168040412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DE664CE0-C14D-4468-2585-796E744C552E}"/>
              </a:ext>
            </a:extLst>
          </p:cNvPr>
          <p:cNvPicPr>
            <a:picLocks noChangeAspect="1"/>
          </p:cNvPicPr>
          <p:nvPr/>
        </p:nvPicPr>
        <p:blipFill>
          <a:blip r:embed="rId3"/>
          <a:stretch>
            <a:fillRect/>
          </a:stretch>
        </p:blipFill>
        <p:spPr>
          <a:xfrm>
            <a:off x="1280922" y="1876235"/>
            <a:ext cx="8496300" cy="4429125"/>
          </a:xfrm>
          <a:prstGeom prst="rect">
            <a:avLst/>
          </a:prstGeom>
        </p:spPr>
      </p:pic>
    </p:spTree>
    <p:extLst>
      <p:ext uri="{BB962C8B-B14F-4D97-AF65-F5344CB8AC3E}">
        <p14:creationId xmlns:p14="http://schemas.microsoft.com/office/powerpoint/2010/main" val="95317816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a:solidFill>
                  <a:srgbClr val="757070"/>
                </a:solidFill>
                <a:latin typeface="Trebuchet MS"/>
                <a:ea typeface="Trebuchet MS"/>
                <a:cs typeface="Trebuchet MS"/>
                <a:sym typeface="Trebuchet MS"/>
              </a:rPr>
              <a:t>TALLER 15 XML </a:t>
            </a:r>
            <a:r>
              <a:rPr lang="es-CO" sz="3000" dirty="0">
                <a:solidFill>
                  <a:srgbClr val="757070"/>
                </a:solidFill>
                <a:latin typeface="Trebuchet MS"/>
                <a:ea typeface="Trebuchet MS"/>
                <a:cs typeface="Trebuchet MS"/>
                <a:sym typeface="Trebuchet MS"/>
              </a:rPr>
              <a:t>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CC549FCF-E7F0-0434-0614-BD6F3A812D6A}"/>
              </a:ext>
            </a:extLst>
          </p:cNvPr>
          <p:cNvSpPr txBox="1">
            <a:spLocks noGrp="1"/>
          </p:cNvSpPr>
          <p:nvPr>
            <p:ph type="body" idx="1"/>
          </p:nvPr>
        </p:nvSpPr>
        <p:spPr>
          <a:xfrm>
            <a:off x="735650" y="1585240"/>
            <a:ext cx="6158926" cy="510816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600" dirty="0">
                <a:latin typeface="Arial Narrow"/>
                <a:ea typeface="Arial Narrow"/>
                <a:cs typeface="Arial Narrow"/>
                <a:sym typeface="Arial Narrow"/>
              </a:rPr>
              <a:t>Realizar la tabla libros con las columnas </a:t>
            </a:r>
            <a:r>
              <a:rPr lang="es-CO" sz="1600" dirty="0" err="1">
                <a:latin typeface="Arial Narrow"/>
                <a:ea typeface="Arial Narrow"/>
                <a:cs typeface="Arial Narrow"/>
                <a:sym typeface="Arial Narrow"/>
              </a:rPr>
              <a:t>isbn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primary</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key</a:t>
            </a:r>
            <a:r>
              <a:rPr lang="es-CO" sz="1600" dirty="0">
                <a:latin typeface="Arial Narrow"/>
                <a:ea typeface="Arial Narrow"/>
                <a:cs typeface="Arial Narrow"/>
                <a:sym typeface="Arial Narrow"/>
              </a:rPr>
              <a:t>, descripción </a:t>
            </a:r>
            <a:r>
              <a:rPr lang="es-CO" sz="1600" dirty="0" err="1">
                <a:latin typeface="Arial Narrow"/>
                <a:ea typeface="Arial Narrow"/>
                <a:cs typeface="Arial Narrow"/>
                <a:sym typeface="Arial Narrow"/>
              </a:rPr>
              <a:t>xml</a:t>
            </a:r>
            <a:r>
              <a:rPr lang="es-CO" sz="1600" dirty="0">
                <a:latin typeface="Arial Narrow"/>
                <a:ea typeface="Arial Narrow"/>
                <a:cs typeface="Arial Narrow"/>
                <a:sym typeface="Arial Narrow"/>
              </a:rPr>
              <a:t>, con la estructura a continuación.</a:t>
            </a:r>
          </a:p>
          <a:p>
            <a:pPr marL="742950" indent="-285750">
              <a:lnSpc>
                <a:spcPct val="100000"/>
              </a:lnSpc>
              <a:buFontTx/>
              <a:buChar char="-"/>
            </a:pPr>
            <a:r>
              <a:rPr lang="es-CO" sz="1600" dirty="0">
                <a:latin typeface="Arial Narrow"/>
                <a:ea typeface="Arial Narrow"/>
                <a:cs typeface="Arial Narrow"/>
                <a:sym typeface="Arial Narrow"/>
              </a:rPr>
              <a:t>Crear un procedimiento almacenado llamado </a:t>
            </a:r>
            <a:r>
              <a:rPr lang="es-CO" sz="1600" dirty="0" err="1">
                <a:latin typeface="Arial Narrow"/>
                <a:ea typeface="Arial Narrow"/>
                <a:cs typeface="Arial Narrow"/>
                <a:sym typeface="Arial Narrow"/>
              </a:rPr>
              <a:t>guardar_libro</a:t>
            </a:r>
            <a:r>
              <a:rPr lang="es-CO" sz="1600" dirty="0">
                <a:latin typeface="Arial Narrow"/>
                <a:ea typeface="Arial Narrow"/>
                <a:cs typeface="Arial Narrow"/>
                <a:sym typeface="Arial Narrow"/>
              </a:rPr>
              <a:t> para insertar un registro en la tabla libros, el </a:t>
            </a:r>
            <a:r>
              <a:rPr lang="es-CO" sz="1600" dirty="0" err="1">
                <a:latin typeface="Arial Narrow"/>
                <a:ea typeface="Arial Narrow"/>
                <a:cs typeface="Arial Narrow"/>
                <a:sym typeface="Arial Narrow"/>
              </a:rPr>
              <a:t>isbn</a:t>
            </a:r>
            <a:r>
              <a:rPr lang="es-CO" sz="1600" dirty="0">
                <a:latin typeface="Arial Narrow"/>
                <a:ea typeface="Arial Narrow"/>
                <a:cs typeface="Arial Narrow"/>
                <a:sym typeface="Arial Narrow"/>
              </a:rPr>
              <a:t> y el titulo del libro no pueden estar repetidos en la tabla.</a:t>
            </a:r>
          </a:p>
          <a:p>
            <a:pPr marL="742950" indent="-285750">
              <a:lnSpc>
                <a:spcPct val="100000"/>
              </a:lnSpc>
              <a:buFontTx/>
              <a:buChar char="-"/>
            </a:pPr>
            <a:r>
              <a:rPr lang="es-CO" sz="1600" dirty="0">
                <a:latin typeface="Arial Narrow"/>
                <a:ea typeface="Arial Narrow"/>
                <a:cs typeface="Arial Narrow"/>
                <a:sym typeface="Arial Narrow"/>
              </a:rPr>
              <a:t>Crear un procedimiento almacenado llamado </a:t>
            </a:r>
            <a:r>
              <a:rPr lang="es-CO" sz="1600" dirty="0" err="1">
                <a:latin typeface="Arial Narrow"/>
                <a:ea typeface="Arial Narrow"/>
                <a:cs typeface="Arial Narrow"/>
                <a:sym typeface="Arial Narrow"/>
              </a:rPr>
              <a:t>actualizar_libro</a:t>
            </a:r>
            <a:r>
              <a:rPr lang="es-CO" sz="1600" dirty="0">
                <a:latin typeface="Arial Narrow"/>
                <a:ea typeface="Arial Narrow"/>
                <a:cs typeface="Arial Narrow"/>
                <a:sym typeface="Arial Narrow"/>
              </a:rPr>
              <a:t> para actualizar un registro de la tabla libros.</a:t>
            </a:r>
          </a:p>
          <a:p>
            <a:pPr marL="742950" indent="-285750">
              <a:lnSpc>
                <a:spcPct val="100000"/>
              </a:lnSpc>
              <a:buFontTx/>
              <a:buChar char="-"/>
            </a:pPr>
            <a:r>
              <a:rPr lang="es-CO" sz="1600" dirty="0">
                <a:latin typeface="Arial Narrow"/>
                <a:ea typeface="Arial Narrow"/>
                <a:cs typeface="Arial Narrow"/>
                <a:sym typeface="Arial Narrow"/>
              </a:rPr>
              <a:t>Crear una función almacenada llamada </a:t>
            </a:r>
            <a:r>
              <a:rPr lang="es-CO" sz="1600" dirty="0" err="1">
                <a:latin typeface="Arial Narrow"/>
                <a:ea typeface="Arial Narrow"/>
                <a:cs typeface="Arial Narrow"/>
                <a:sym typeface="Arial Narrow"/>
              </a:rPr>
              <a:t>obtener_autor_libro_por_isbn</a:t>
            </a:r>
            <a:r>
              <a:rPr lang="es-CO" sz="1600" dirty="0">
                <a:latin typeface="Arial Narrow"/>
                <a:ea typeface="Arial Narrow"/>
                <a:cs typeface="Arial Narrow"/>
                <a:sym typeface="Arial Narrow"/>
              </a:rPr>
              <a:t> con el parámetro </a:t>
            </a:r>
            <a:r>
              <a:rPr lang="es-CO" sz="1600" dirty="0" err="1">
                <a:latin typeface="Arial Narrow"/>
                <a:ea typeface="Arial Narrow"/>
                <a:cs typeface="Arial Narrow"/>
                <a:sym typeface="Arial Narrow"/>
              </a:rPr>
              <a:t>isbn</a:t>
            </a:r>
            <a:r>
              <a:rPr lang="es-CO" sz="1600" dirty="0">
                <a:latin typeface="Arial Narrow"/>
                <a:ea typeface="Arial Narrow"/>
                <a:cs typeface="Arial Narrow"/>
                <a:sym typeface="Arial Narrow"/>
              </a:rPr>
              <a:t> para devolver el autor del libro haciendo uso de </a:t>
            </a:r>
            <a:r>
              <a:rPr lang="es-CO" sz="1600" dirty="0" err="1">
                <a:latin typeface="Arial Narrow"/>
                <a:ea typeface="Arial Narrow"/>
                <a:cs typeface="Arial Narrow"/>
                <a:sym typeface="Arial Narrow"/>
              </a:rPr>
              <a:t>xpath</a:t>
            </a:r>
            <a:r>
              <a:rPr lang="es-CO" sz="1600" dirty="0">
                <a:latin typeface="Arial Narrow"/>
                <a:ea typeface="Arial Narrow"/>
                <a:cs typeface="Arial Narrow"/>
                <a:sym typeface="Arial Narrow"/>
              </a:rPr>
              <a:t>.</a:t>
            </a:r>
          </a:p>
          <a:p>
            <a:pPr marL="742950" indent="-285750">
              <a:lnSpc>
                <a:spcPct val="100000"/>
              </a:lnSpc>
              <a:buFontTx/>
              <a:buChar char="-"/>
            </a:pPr>
            <a:r>
              <a:rPr lang="es-CO" sz="1600" dirty="0">
                <a:latin typeface="Arial Narrow"/>
                <a:ea typeface="Arial Narrow"/>
                <a:cs typeface="Arial Narrow"/>
                <a:sym typeface="Arial Narrow"/>
              </a:rPr>
              <a:t>Crear una función almacenada llamada </a:t>
            </a:r>
            <a:r>
              <a:rPr lang="es-CO" sz="1600" dirty="0" err="1">
                <a:latin typeface="Arial Narrow"/>
                <a:ea typeface="Arial Narrow"/>
                <a:cs typeface="Arial Narrow"/>
                <a:sym typeface="Arial Narrow"/>
              </a:rPr>
              <a:t>obtener_autor_libro_por_titulo</a:t>
            </a:r>
            <a:r>
              <a:rPr lang="es-CO" sz="1600" dirty="0">
                <a:latin typeface="Arial Narrow"/>
                <a:ea typeface="Arial Narrow"/>
                <a:cs typeface="Arial Narrow"/>
                <a:sym typeface="Arial Narrow"/>
              </a:rPr>
              <a:t> con el parámetro </a:t>
            </a:r>
            <a:r>
              <a:rPr lang="es-CO" sz="1600" dirty="0" err="1">
                <a:latin typeface="Arial Narrow"/>
                <a:ea typeface="Arial Narrow"/>
                <a:cs typeface="Arial Narrow"/>
                <a:sym typeface="Arial Narrow"/>
              </a:rPr>
              <a:t>p_titulo</a:t>
            </a:r>
            <a:r>
              <a:rPr lang="es-CO" sz="1600" dirty="0">
                <a:latin typeface="Arial Narrow"/>
                <a:ea typeface="Arial Narrow"/>
                <a:cs typeface="Arial Narrow"/>
                <a:sym typeface="Arial Narrow"/>
              </a:rPr>
              <a:t> para devolver el autor del libro.</a:t>
            </a:r>
          </a:p>
          <a:p>
            <a:pPr marL="742950" indent="-285750">
              <a:lnSpc>
                <a:spcPct val="100000"/>
              </a:lnSpc>
              <a:buFontTx/>
              <a:buChar char="-"/>
            </a:pPr>
            <a:r>
              <a:rPr lang="es-CO" sz="1600" dirty="0">
                <a:latin typeface="Arial Narrow"/>
                <a:ea typeface="Arial Narrow"/>
                <a:cs typeface="Arial Narrow"/>
                <a:sym typeface="Arial Narrow"/>
              </a:rPr>
              <a:t>Crear una función almacenada llamada </a:t>
            </a:r>
            <a:r>
              <a:rPr lang="es-CO" sz="1600" dirty="0" err="1">
                <a:latin typeface="Arial Narrow"/>
                <a:ea typeface="Arial Narrow"/>
                <a:cs typeface="Arial Narrow"/>
                <a:sym typeface="Arial Narrow"/>
              </a:rPr>
              <a:t>obtener_libros_por_anio</a:t>
            </a:r>
            <a:r>
              <a:rPr lang="es-CO" sz="1600" dirty="0">
                <a:latin typeface="Arial Narrow"/>
                <a:ea typeface="Arial Narrow"/>
                <a:cs typeface="Arial Narrow"/>
                <a:sym typeface="Arial Narrow"/>
              </a:rPr>
              <a:t> con el parámetro </a:t>
            </a:r>
            <a:r>
              <a:rPr lang="es-CO" sz="1600" dirty="0" err="1">
                <a:latin typeface="Arial Narrow"/>
                <a:ea typeface="Arial Narrow"/>
                <a:cs typeface="Arial Narrow"/>
                <a:sym typeface="Arial Narrow"/>
              </a:rPr>
              <a:t>anio</a:t>
            </a:r>
            <a:r>
              <a:rPr lang="es-CO" sz="1600" dirty="0">
                <a:latin typeface="Arial Narrow"/>
                <a:ea typeface="Arial Narrow"/>
                <a:cs typeface="Arial Narrow"/>
                <a:sym typeface="Arial Narrow"/>
              </a:rPr>
              <a:t> para devolver todos los libros relacionados con el </a:t>
            </a:r>
            <a:r>
              <a:rPr lang="es-CO" sz="1600" dirty="0" err="1">
                <a:latin typeface="Arial Narrow"/>
                <a:ea typeface="Arial Narrow"/>
                <a:cs typeface="Arial Narrow"/>
                <a:sym typeface="Arial Narrow"/>
              </a:rPr>
              <a:t>anio</a:t>
            </a:r>
            <a:r>
              <a:rPr lang="es-CO" sz="1600" dirty="0">
                <a:latin typeface="Arial Narrow"/>
                <a:ea typeface="Arial Narrow"/>
                <a:cs typeface="Arial Narrow"/>
                <a:sym typeface="Arial Narrow"/>
              </a:rPr>
              <a:t>.</a:t>
            </a:r>
          </a:p>
          <a:p>
            <a:pPr marL="742950" indent="-285750">
              <a:lnSpc>
                <a:spcPct val="100000"/>
              </a:lnSpc>
              <a:buFontTx/>
              <a:buChar char="-"/>
            </a:pPr>
            <a:r>
              <a:rPr lang="es-CO" sz="1600" dirty="0">
                <a:latin typeface="Arial Narrow"/>
                <a:ea typeface="Arial Narrow"/>
                <a:cs typeface="Arial Narrow"/>
                <a:sym typeface="Arial Narrow"/>
              </a:rPr>
              <a:t>Hacer el llamado de los anteriores procedimientos y funciones en java.</a:t>
            </a:r>
          </a:p>
        </p:txBody>
      </p:sp>
      <p:pic>
        <p:nvPicPr>
          <p:cNvPr id="5" name="Imagen 4">
            <a:extLst>
              <a:ext uri="{FF2B5EF4-FFF2-40B4-BE49-F238E27FC236}">
                <a16:creationId xmlns:a16="http://schemas.microsoft.com/office/drawing/2014/main" id="{01349D80-C127-3B9A-2D27-76FC310F7723}"/>
              </a:ext>
            </a:extLst>
          </p:cNvPr>
          <p:cNvPicPr>
            <a:picLocks noChangeAspect="1"/>
          </p:cNvPicPr>
          <p:nvPr/>
        </p:nvPicPr>
        <p:blipFill>
          <a:blip r:embed="rId3"/>
          <a:stretch>
            <a:fillRect/>
          </a:stretch>
        </p:blipFill>
        <p:spPr>
          <a:xfrm>
            <a:off x="7282434" y="2145601"/>
            <a:ext cx="3771900" cy="3133725"/>
          </a:xfrm>
          <a:prstGeom prst="rect">
            <a:avLst/>
          </a:prstGeom>
        </p:spPr>
      </p:pic>
    </p:spTree>
    <p:extLst>
      <p:ext uri="{BB962C8B-B14F-4D97-AF65-F5344CB8AC3E}">
        <p14:creationId xmlns:p14="http://schemas.microsoft.com/office/powerpoint/2010/main" val="305621810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CON EL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Esquema XML: Es recomendable definir un esquema XML para validar los datos y asegurar la consistencia.</a:t>
            </a:r>
          </a:p>
          <a:p>
            <a:pPr marL="742950" indent="-285750">
              <a:lnSpc>
                <a:spcPct val="100000"/>
              </a:lnSpc>
            </a:pPr>
            <a:r>
              <a:rPr lang="es-CO" sz="1800" dirty="0">
                <a:latin typeface="Arial Narrow"/>
                <a:ea typeface="Arial Narrow"/>
                <a:cs typeface="Arial Narrow"/>
                <a:sym typeface="Arial Narrow"/>
              </a:rPr>
              <a:t>Tamaño de los documentos: Para documentos XML muy grandes, puede ser más eficiente utilizar soluciones de almacenamiento de objetos grandes (LOB).</a:t>
            </a:r>
          </a:p>
          <a:p>
            <a:pPr marL="742950" indent="-285750">
              <a:lnSpc>
                <a:spcPct val="100000"/>
              </a:lnSpc>
            </a:pPr>
            <a:r>
              <a:rPr lang="es-CO" sz="1800" dirty="0">
                <a:latin typeface="Arial Narrow"/>
                <a:ea typeface="Arial Narrow"/>
                <a:cs typeface="Arial Narrow"/>
                <a:sym typeface="Arial Narrow"/>
              </a:rPr>
              <a:t>Rendimiento: El rendimiento de las consultas sobre datos XML puede variar según la complejidad de las expresiones </a:t>
            </a:r>
            <a:r>
              <a:rPr lang="es-CO" sz="1800" dirty="0" err="1">
                <a:latin typeface="Arial Narrow"/>
                <a:ea typeface="Arial Narrow"/>
                <a:cs typeface="Arial Narrow"/>
                <a:sym typeface="Arial Narrow"/>
              </a:rPr>
              <a:t>XPath</a:t>
            </a:r>
            <a:r>
              <a:rPr lang="es-CO" sz="1800" dirty="0">
                <a:latin typeface="Arial Narrow"/>
                <a:ea typeface="Arial Narrow"/>
                <a:cs typeface="Arial Narrow"/>
                <a:sym typeface="Arial Narrow"/>
              </a:rPr>
              <a:t> y la estructura del documento.</a:t>
            </a:r>
          </a:p>
          <a:p>
            <a:pPr marL="742950" indent="-285750">
              <a:lnSpc>
                <a:spcPct val="100000"/>
              </a:lnSpc>
            </a:pPr>
            <a:r>
              <a:rPr lang="es-CO" sz="1800" dirty="0">
                <a:latin typeface="Arial Narrow"/>
                <a:ea typeface="Arial Narrow"/>
                <a:cs typeface="Arial Narrow"/>
                <a:sym typeface="Arial Narrow"/>
              </a:rPr>
              <a:t>Actualizaciones: Realizar actualizaciones en datos XML almacenados puede ser más complejo que en datos relacionales.</a:t>
            </a:r>
          </a:p>
          <a:p>
            <a:pPr indent="0">
              <a:lnSpc>
                <a:spcPct val="100000"/>
              </a:lnSpc>
              <a:buNone/>
            </a:pPr>
            <a:r>
              <a:rPr lang="es-CO" sz="1800" dirty="0">
                <a:latin typeface="Arial Narrow"/>
                <a:ea typeface="Arial Narrow"/>
                <a:cs typeface="Arial Narrow"/>
                <a:sym typeface="Arial Narrow"/>
              </a:rPr>
              <a:t>¿Cuándo usar el almacenamiento XML en PostgreSQL?</a:t>
            </a:r>
          </a:p>
          <a:p>
            <a:pPr marL="742950" indent="-285750">
              <a:lnSpc>
                <a:spcPct val="100000"/>
              </a:lnSpc>
            </a:pPr>
            <a:r>
              <a:rPr lang="es-CO" sz="1800" dirty="0">
                <a:latin typeface="Arial Narrow"/>
                <a:ea typeface="Arial Narrow"/>
                <a:cs typeface="Arial Narrow"/>
                <a:sym typeface="Arial Narrow"/>
              </a:rPr>
              <a:t>Datos semiestructurados: Cuando los datos tienen una estructura flexible y no se ajustan perfectamente a un modelo relacional.</a:t>
            </a:r>
          </a:p>
          <a:p>
            <a:pPr marL="742950" indent="-285750">
              <a:lnSpc>
                <a:spcPct val="100000"/>
              </a:lnSpc>
            </a:pPr>
            <a:r>
              <a:rPr lang="es-CO" sz="1800" dirty="0">
                <a:latin typeface="Arial Narrow"/>
                <a:ea typeface="Arial Narrow"/>
                <a:cs typeface="Arial Narrow"/>
                <a:sym typeface="Arial Narrow"/>
              </a:rPr>
              <a:t>Integración con sistemas externos: Cuando se necesita intercambiar datos con sistemas que utilizan XML.</a:t>
            </a:r>
          </a:p>
          <a:p>
            <a:pPr marL="742950" indent="-285750">
              <a:lnSpc>
                <a:spcPct val="100000"/>
              </a:lnSpc>
            </a:pPr>
            <a:r>
              <a:rPr lang="es-CO" sz="1800" dirty="0">
                <a:latin typeface="Arial Narrow"/>
                <a:ea typeface="Arial Narrow"/>
                <a:cs typeface="Arial Narrow"/>
                <a:sym typeface="Arial Narrow"/>
              </a:rPr>
              <a:t>Almacenamiento temporal de datos: Para almacenar datos XML de forma temporal antes de procesarlos.</a:t>
            </a:r>
          </a:p>
        </p:txBody>
      </p:sp>
    </p:spTree>
    <p:extLst>
      <p:ext uri="{BB962C8B-B14F-4D97-AF65-F5344CB8AC3E}">
        <p14:creationId xmlns:p14="http://schemas.microsoft.com/office/powerpoint/2010/main" val="309982711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JSON EN BASE DE DATOS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PostgreSQL, desde la versión 9.2, ofrece soporte nativo para el almacenamiento de datos en formato JSON. Este formato ha ganado popularidad debido a su flexibilidad, legibilidad y amplio uso en aplicaciones web. Las principales razones para utilizar JSON en PostgreSQL son:</a:t>
            </a:r>
          </a:p>
          <a:p>
            <a:pPr marL="742950" indent="-285750">
              <a:lnSpc>
                <a:spcPct val="100000"/>
              </a:lnSpc>
            </a:pPr>
            <a:r>
              <a:rPr lang="es-CO" sz="2200" dirty="0">
                <a:latin typeface="Arial Narrow"/>
                <a:ea typeface="Arial Narrow"/>
                <a:cs typeface="Arial Narrow"/>
                <a:sym typeface="Arial Narrow"/>
              </a:rPr>
              <a:t>Flexibilidad: JSON permite representar datos de una manera jerárquica y semiestructurada, adaptándose a estructuras de datos complejas y cambiantes.</a:t>
            </a:r>
          </a:p>
          <a:p>
            <a:pPr marL="742950" indent="-285750">
              <a:lnSpc>
                <a:spcPct val="100000"/>
              </a:lnSpc>
            </a:pPr>
            <a:r>
              <a:rPr lang="es-CO" sz="2200" dirty="0">
                <a:latin typeface="Arial Narrow"/>
                <a:ea typeface="Arial Narrow"/>
                <a:cs typeface="Arial Narrow"/>
                <a:sym typeface="Arial Narrow"/>
              </a:rPr>
              <a:t>Facilidad de uso: El formato JSON es fácil de leer y escribir, tanto para humanos como para máquinas.</a:t>
            </a:r>
          </a:p>
          <a:p>
            <a:pPr marL="742950" indent="-285750">
              <a:lnSpc>
                <a:spcPct val="100000"/>
              </a:lnSpc>
            </a:pPr>
            <a:r>
              <a:rPr lang="es-CO" sz="2200" dirty="0">
                <a:latin typeface="Arial Narrow"/>
                <a:ea typeface="Arial Narrow"/>
                <a:cs typeface="Arial Narrow"/>
                <a:sym typeface="Arial Narrow"/>
              </a:rPr>
              <a:t>Integración con aplicaciones: Muchas aplicaciones web y servicios en la nube utilizan JSON como formato de intercambio de datos.</a:t>
            </a:r>
          </a:p>
          <a:p>
            <a:pPr marL="742950" indent="-285750">
              <a:lnSpc>
                <a:spcPct val="100000"/>
              </a:lnSpc>
            </a:pPr>
            <a:r>
              <a:rPr lang="es-CO" sz="2200" dirty="0">
                <a:latin typeface="Arial Narrow"/>
                <a:ea typeface="Arial Narrow"/>
                <a:cs typeface="Arial Narrow"/>
                <a:sym typeface="Arial Narrow"/>
              </a:rPr>
              <a:t>Consultas eficientes: PostgreSQL proporciona funciones y operadores específicos para realizar consultas sobre datos JSON de forma eficiente.</a:t>
            </a:r>
          </a:p>
        </p:txBody>
      </p:sp>
    </p:spTree>
    <p:extLst>
      <p:ext uri="{BB962C8B-B14F-4D97-AF65-F5344CB8AC3E}">
        <p14:creationId xmlns:p14="http://schemas.microsoft.com/office/powerpoint/2010/main" val="251144145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 DE DATOS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37001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err="1">
                <a:latin typeface="Arial Narrow"/>
                <a:ea typeface="Arial Narrow"/>
                <a:cs typeface="Arial Narrow"/>
                <a:sym typeface="Arial Narrow"/>
              </a:rPr>
              <a:t>json</a:t>
            </a:r>
            <a:r>
              <a:rPr lang="es-CO" sz="2400" dirty="0">
                <a:latin typeface="Arial Narrow"/>
                <a:ea typeface="Arial Narrow"/>
                <a:cs typeface="Arial Narrow"/>
                <a:sym typeface="Arial Narrow"/>
              </a:rPr>
              <a:t>: Almacena datos JSON en formato de texto.</a:t>
            </a:r>
          </a:p>
          <a:p>
            <a:pPr indent="0">
              <a:lnSpc>
                <a:spcPct val="100000"/>
              </a:lnSpc>
              <a:buNone/>
            </a:pPr>
            <a:r>
              <a:rPr lang="es-CO" sz="2400" dirty="0" err="1">
                <a:latin typeface="Arial Narrow"/>
                <a:ea typeface="Arial Narrow"/>
                <a:cs typeface="Arial Narrow"/>
                <a:sym typeface="Arial Narrow"/>
              </a:rPr>
              <a:t>jsonb</a:t>
            </a:r>
            <a:r>
              <a:rPr lang="es-CO" sz="2400" dirty="0">
                <a:latin typeface="Arial Narrow"/>
                <a:ea typeface="Arial Narrow"/>
                <a:cs typeface="Arial Narrow"/>
                <a:sym typeface="Arial Narrow"/>
              </a:rPr>
              <a:t>: Almacena datos JSON en formato binario, lo cual suele ser más eficiente para consultas y actualizaciones.</a:t>
            </a:r>
          </a:p>
          <a:p>
            <a:pPr indent="0">
              <a:lnSpc>
                <a:spcPct val="100000"/>
              </a:lnSpc>
              <a:buNone/>
            </a:pPr>
            <a:r>
              <a:rPr lang="es-CO" sz="2400" dirty="0">
                <a:latin typeface="Arial Narrow"/>
                <a:ea typeface="Arial Narrow"/>
                <a:cs typeface="Arial Narrow"/>
                <a:sym typeface="Arial Narrow"/>
              </a:rPr>
              <a:t>Recomendación: En la mayoría de los casos, se recomienda utilizar el tipo de dato </a:t>
            </a:r>
            <a:r>
              <a:rPr lang="es-CO" sz="2400" dirty="0" err="1">
                <a:latin typeface="Arial Narrow"/>
                <a:ea typeface="Arial Narrow"/>
                <a:cs typeface="Arial Narrow"/>
                <a:sym typeface="Arial Narrow"/>
              </a:rPr>
              <a:t>jsonb</a:t>
            </a:r>
            <a:r>
              <a:rPr lang="es-CO" sz="2400" dirty="0">
                <a:latin typeface="Arial Narrow"/>
                <a:ea typeface="Arial Narrow"/>
                <a:cs typeface="Arial Narrow"/>
                <a:sym typeface="Arial Narrow"/>
              </a:rPr>
              <a:t> debido a su mejor rendimiento.</a:t>
            </a:r>
          </a:p>
        </p:txBody>
      </p:sp>
    </p:spTree>
    <p:extLst>
      <p:ext uri="{BB962C8B-B14F-4D97-AF65-F5344CB8AC3E}">
        <p14:creationId xmlns:p14="http://schemas.microsoft.com/office/powerpoint/2010/main" val="61284980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PRIMER EJEMPLO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3211729"/>
            <a:ext cx="9643800" cy="256364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Consultar datos JSON</a:t>
            </a:r>
          </a:p>
          <a:p>
            <a:pPr indent="0">
              <a:lnSpc>
                <a:spcPct val="100000"/>
              </a:lnSpc>
              <a:buNone/>
            </a:pPr>
            <a:r>
              <a:rPr lang="es-CO" sz="1800" dirty="0">
                <a:latin typeface="Arial Narrow"/>
                <a:ea typeface="Arial Narrow"/>
                <a:cs typeface="Arial Narrow"/>
                <a:sym typeface="Arial Narrow"/>
              </a:rPr>
              <a:t>PostgreSQL ofrece una amplia gama de operadores y funciones para consultar datos JSON:</a:t>
            </a:r>
          </a:p>
          <a:p>
            <a:pPr indent="0">
              <a:lnSpc>
                <a:spcPct val="100000"/>
              </a:lnSpc>
              <a:buNone/>
            </a:pPr>
            <a:r>
              <a:rPr lang="es-CO" sz="1800" dirty="0">
                <a:latin typeface="Arial Narrow"/>
                <a:ea typeface="Arial Narrow"/>
                <a:cs typeface="Arial Narrow"/>
                <a:sym typeface="Arial Narrow"/>
              </a:rPr>
              <a:t>-&gt;&gt;: Extrae un valor escalar de un objeto JSON.</a:t>
            </a:r>
          </a:p>
          <a:p>
            <a:pPr indent="0">
              <a:lnSpc>
                <a:spcPct val="100000"/>
              </a:lnSpc>
              <a:buNone/>
            </a:pPr>
            <a:r>
              <a:rPr lang="es-CO" sz="1800" dirty="0">
                <a:latin typeface="Arial Narrow"/>
                <a:ea typeface="Arial Narrow"/>
                <a:cs typeface="Arial Narrow"/>
                <a:sym typeface="Arial Narrow"/>
              </a:rPr>
              <a:t>-&gt;: Extrae un objeto o una matriz de un objeto JSON.</a:t>
            </a:r>
          </a:p>
          <a:p>
            <a:pPr indent="0">
              <a:lnSpc>
                <a:spcPct val="100000"/>
              </a:lnSpc>
              <a:buNone/>
            </a:pPr>
            <a:r>
              <a:rPr lang="es-CO" sz="1800" dirty="0">
                <a:latin typeface="Arial Narrow"/>
                <a:ea typeface="Arial Narrow"/>
                <a:cs typeface="Arial Narrow"/>
                <a:sym typeface="Arial Narrow"/>
              </a:rPr>
              <a:t>@&gt;: Comprueba si un objeto JSON contiene otro objeto.</a:t>
            </a:r>
          </a:p>
          <a:p>
            <a:pPr indent="0">
              <a:lnSpc>
                <a:spcPct val="100000"/>
              </a:lnSpc>
              <a:buNone/>
            </a:pPr>
            <a:r>
              <a:rPr lang="es-CO" sz="1800" dirty="0">
                <a:latin typeface="Arial Narrow"/>
                <a:ea typeface="Arial Narrow"/>
                <a:cs typeface="Arial Narrow"/>
                <a:sym typeface="Arial Narrow"/>
              </a:rPr>
              <a:t>#&gt;&gt;: Extrae un valor utilizando una ruta JSON.</a:t>
            </a:r>
          </a:p>
        </p:txBody>
      </p:sp>
      <p:pic>
        <p:nvPicPr>
          <p:cNvPr id="4" name="Imagen 3">
            <a:extLst>
              <a:ext uri="{FF2B5EF4-FFF2-40B4-BE49-F238E27FC236}">
                <a16:creationId xmlns:a16="http://schemas.microsoft.com/office/drawing/2014/main" id="{34C3CD88-7CE1-8936-EF2E-27F5F4294EC0}"/>
              </a:ext>
            </a:extLst>
          </p:cNvPr>
          <p:cNvPicPr>
            <a:picLocks noChangeAspect="1"/>
          </p:cNvPicPr>
          <p:nvPr/>
        </p:nvPicPr>
        <p:blipFill>
          <a:blip r:embed="rId3"/>
          <a:stretch>
            <a:fillRect/>
          </a:stretch>
        </p:blipFill>
        <p:spPr>
          <a:xfrm>
            <a:off x="1946138" y="1640104"/>
            <a:ext cx="7467600" cy="1571625"/>
          </a:xfrm>
          <a:prstGeom prst="rect">
            <a:avLst/>
          </a:prstGeom>
        </p:spPr>
      </p:pic>
      <p:pic>
        <p:nvPicPr>
          <p:cNvPr id="6" name="Imagen 5">
            <a:extLst>
              <a:ext uri="{FF2B5EF4-FFF2-40B4-BE49-F238E27FC236}">
                <a16:creationId xmlns:a16="http://schemas.microsoft.com/office/drawing/2014/main" id="{84BFCA2D-5308-AE04-AE69-80719F7A0A9C}"/>
              </a:ext>
            </a:extLst>
          </p:cNvPr>
          <p:cNvPicPr>
            <a:picLocks noChangeAspect="1"/>
          </p:cNvPicPr>
          <p:nvPr/>
        </p:nvPicPr>
        <p:blipFill>
          <a:blip r:embed="rId4"/>
          <a:stretch>
            <a:fillRect/>
          </a:stretch>
        </p:blipFill>
        <p:spPr>
          <a:xfrm>
            <a:off x="1409412" y="6000560"/>
            <a:ext cx="8296275" cy="304800"/>
          </a:xfrm>
          <a:prstGeom prst="rect">
            <a:avLst/>
          </a:prstGeom>
        </p:spPr>
      </p:pic>
    </p:spTree>
    <p:extLst>
      <p:ext uri="{BB962C8B-B14F-4D97-AF65-F5344CB8AC3E}">
        <p14:creationId xmlns:p14="http://schemas.microsoft.com/office/powerpoint/2010/main" val="8150784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SEGUNDO EJEMPLO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 name="Imagen 4">
            <a:extLst>
              <a:ext uri="{FF2B5EF4-FFF2-40B4-BE49-F238E27FC236}">
                <a16:creationId xmlns:a16="http://schemas.microsoft.com/office/drawing/2014/main" id="{8F76B5A7-AD91-9DD4-6166-1E7049769492}"/>
              </a:ext>
            </a:extLst>
          </p:cNvPr>
          <p:cNvPicPr>
            <a:picLocks noChangeAspect="1"/>
          </p:cNvPicPr>
          <p:nvPr/>
        </p:nvPicPr>
        <p:blipFill>
          <a:blip r:embed="rId3"/>
          <a:stretch>
            <a:fillRect/>
          </a:stretch>
        </p:blipFill>
        <p:spPr>
          <a:xfrm>
            <a:off x="908835" y="1585240"/>
            <a:ext cx="9926254" cy="5093146"/>
          </a:xfrm>
          <a:prstGeom prst="rect">
            <a:avLst/>
          </a:prstGeom>
        </p:spPr>
      </p:pic>
    </p:spTree>
    <p:extLst>
      <p:ext uri="{BB962C8B-B14F-4D97-AF65-F5344CB8AC3E}">
        <p14:creationId xmlns:p14="http://schemas.microsoft.com/office/powerpoint/2010/main" val="420593348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JSON CON PROCEDIMIENTOS Y FUNCIONES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D2142B1A-9FFC-6BA2-6EBC-3050BE299FFD}"/>
              </a:ext>
            </a:extLst>
          </p:cNvPr>
          <p:cNvPicPr>
            <a:picLocks noChangeAspect="1"/>
          </p:cNvPicPr>
          <p:nvPr/>
        </p:nvPicPr>
        <p:blipFill>
          <a:blip r:embed="rId3"/>
          <a:stretch>
            <a:fillRect/>
          </a:stretch>
        </p:blipFill>
        <p:spPr>
          <a:xfrm>
            <a:off x="3161373" y="1585240"/>
            <a:ext cx="5406555" cy="5159783"/>
          </a:xfrm>
          <a:prstGeom prst="rect">
            <a:avLst/>
          </a:prstGeom>
        </p:spPr>
      </p:pic>
    </p:spTree>
    <p:extLst>
      <p:ext uri="{BB962C8B-B14F-4D97-AF65-F5344CB8AC3E}">
        <p14:creationId xmlns:p14="http://schemas.microsoft.com/office/powerpoint/2010/main" val="205415561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3"/>
            <a:ext cx="9643800" cy="256364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Flexibilidad: Adaptabilidad a diferentes estructuras de datos.</a:t>
            </a:r>
          </a:p>
          <a:p>
            <a:pPr marL="800100">
              <a:lnSpc>
                <a:spcPct val="100000"/>
              </a:lnSpc>
            </a:pPr>
            <a:r>
              <a:rPr lang="es-CO" sz="2400" dirty="0">
                <a:latin typeface="Arial Narrow"/>
                <a:ea typeface="Arial Narrow"/>
                <a:cs typeface="Arial Narrow"/>
                <a:sym typeface="Arial Narrow"/>
              </a:rPr>
              <a:t>Escalabilidad: Capacidad para manejar grandes volúmenes de datos.</a:t>
            </a:r>
          </a:p>
          <a:p>
            <a:pPr marL="800100">
              <a:lnSpc>
                <a:spcPct val="100000"/>
              </a:lnSpc>
            </a:pPr>
            <a:r>
              <a:rPr lang="es-CO" sz="2400" dirty="0">
                <a:latin typeface="Arial Narrow"/>
                <a:ea typeface="Arial Narrow"/>
                <a:cs typeface="Arial Narrow"/>
                <a:sym typeface="Arial Narrow"/>
              </a:rPr>
              <a:t>Facilidad de uso: Sintaxis sencilla para insertar, actualizar y consultar datos.</a:t>
            </a:r>
          </a:p>
          <a:p>
            <a:pPr marL="800100">
              <a:lnSpc>
                <a:spcPct val="100000"/>
              </a:lnSpc>
            </a:pPr>
            <a:r>
              <a:rPr lang="es-CO" sz="2400" dirty="0">
                <a:latin typeface="Arial Narrow"/>
                <a:ea typeface="Arial Narrow"/>
                <a:cs typeface="Arial Narrow"/>
                <a:sym typeface="Arial Narrow"/>
              </a:rPr>
              <a:t>Integración con herramientas: Muchas herramientas y lenguajes de programación ofrecen soporte nativo para JSON.</a:t>
            </a:r>
          </a:p>
        </p:txBody>
      </p:sp>
    </p:spTree>
    <p:extLst>
      <p:ext uri="{BB962C8B-B14F-4D97-AF65-F5344CB8AC3E}">
        <p14:creationId xmlns:p14="http://schemas.microsoft.com/office/powerpoint/2010/main" val="173097803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DE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3"/>
            <a:ext cx="9643800" cy="290042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Esquema: Aunque JSON es flexible, es recomendable definir un esquema para garantizar la consistencia de los datos.</a:t>
            </a:r>
          </a:p>
          <a:p>
            <a:pPr indent="0">
              <a:lnSpc>
                <a:spcPct val="100000"/>
              </a:lnSpc>
              <a:buNone/>
            </a:pPr>
            <a:r>
              <a:rPr lang="es-CO" sz="2400" dirty="0">
                <a:latin typeface="Arial Narrow"/>
                <a:ea typeface="Arial Narrow"/>
                <a:cs typeface="Arial Narrow"/>
                <a:sym typeface="Arial Narrow"/>
              </a:rPr>
              <a:t>Rendimiento: El rendimiento de las consultas puede verse afectado por la complejidad de las expresiones JSON y la cantidad de datos.</a:t>
            </a:r>
          </a:p>
          <a:p>
            <a:pPr indent="0">
              <a:lnSpc>
                <a:spcPct val="100000"/>
              </a:lnSpc>
              <a:buNone/>
            </a:pPr>
            <a:r>
              <a:rPr lang="es-CO" sz="2400" dirty="0">
                <a:latin typeface="Arial Narrow"/>
                <a:ea typeface="Arial Narrow"/>
                <a:cs typeface="Arial Narrow"/>
                <a:sym typeface="Arial Narrow"/>
              </a:rPr>
              <a:t>Actualizaciones: Las actualizaciones en datos JSON pueden ser más complejas que en datos relacionales.</a:t>
            </a:r>
          </a:p>
        </p:txBody>
      </p:sp>
    </p:spTree>
    <p:extLst>
      <p:ext uri="{BB962C8B-B14F-4D97-AF65-F5344CB8AC3E}">
        <p14:creationId xmlns:p14="http://schemas.microsoft.com/office/powerpoint/2010/main" val="243727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ORACLE DATABASE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7"/>
            <a:ext cx="9643800" cy="339824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Comercial: Requiere una licencia y soporte técnico de Oracle </a:t>
            </a:r>
            <a:r>
              <a:rPr lang="es-CO" sz="2200" dirty="0" err="1">
                <a:latin typeface="Arial Narrow"/>
                <a:ea typeface="Arial Narrow"/>
                <a:cs typeface="Arial Narrow"/>
                <a:sym typeface="Arial Narrow"/>
              </a:rPr>
              <a:t>Corporation</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Rendimiento y escalabilidad: Diseñado para manejar grandes volúmenes de datos y transacciones de alta velocidad.</a:t>
            </a:r>
          </a:p>
          <a:p>
            <a:pPr marL="800100">
              <a:lnSpc>
                <a:spcPct val="100000"/>
              </a:lnSpc>
            </a:pPr>
            <a:r>
              <a:rPr lang="es-CO" sz="2200" dirty="0">
                <a:latin typeface="Arial Narrow"/>
                <a:ea typeface="Arial Narrow"/>
                <a:cs typeface="Arial Narrow"/>
                <a:sym typeface="Arial Narrow"/>
              </a:rPr>
              <a:t>Características empresariales: Ofrece un conjunto completo de herramientas para la gestión de bases de datos empresariales, como alta disponibilidad, replicación y seguridad.</a:t>
            </a:r>
          </a:p>
          <a:p>
            <a:pPr marL="800100">
              <a:lnSpc>
                <a:spcPct val="100000"/>
              </a:lnSpc>
            </a:pPr>
            <a:r>
              <a:rPr lang="es-CO" sz="2200" dirty="0">
                <a:latin typeface="Arial Narrow"/>
                <a:ea typeface="Arial Narrow"/>
                <a:cs typeface="Arial Narrow"/>
                <a:sym typeface="Arial Narrow"/>
              </a:rPr>
              <a:t>Ideal para: Grandes empresas que requieren un alto rendimiento y una disponibilidad constante.</a:t>
            </a:r>
          </a:p>
        </p:txBody>
      </p:sp>
      <p:pic>
        <p:nvPicPr>
          <p:cNvPr id="4" name="Imagen 3">
            <a:extLst>
              <a:ext uri="{FF2B5EF4-FFF2-40B4-BE49-F238E27FC236}">
                <a16:creationId xmlns:a16="http://schemas.microsoft.com/office/drawing/2014/main" id="{69E3DF7F-897A-5DB5-F5CB-C682FD408B10}"/>
              </a:ext>
            </a:extLst>
          </p:cNvPr>
          <p:cNvPicPr>
            <a:picLocks noChangeAspect="1"/>
          </p:cNvPicPr>
          <p:nvPr/>
        </p:nvPicPr>
        <p:blipFill>
          <a:blip r:embed="rId3"/>
          <a:stretch>
            <a:fillRect/>
          </a:stretch>
        </p:blipFill>
        <p:spPr>
          <a:xfrm>
            <a:off x="3838778" y="4764024"/>
            <a:ext cx="4514444" cy="1910920"/>
          </a:xfrm>
          <a:prstGeom prst="rect">
            <a:avLst/>
          </a:prstGeom>
        </p:spPr>
      </p:pic>
    </p:spTree>
    <p:extLst>
      <p:ext uri="{BB962C8B-B14F-4D97-AF65-F5344CB8AC3E}">
        <p14:creationId xmlns:p14="http://schemas.microsoft.com/office/powerpoint/2010/main" val="271475503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16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2"/>
            <a:ext cx="9643800" cy="424063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aplicación de un sistema de facturación en línea que almacena información sobre facturas y productos en formato JSON.</a:t>
            </a:r>
          </a:p>
          <a:p>
            <a:pPr indent="0">
              <a:lnSpc>
                <a:spcPct val="100000"/>
              </a:lnSpc>
              <a:buNone/>
            </a:pPr>
            <a:r>
              <a:rPr lang="es-CO" sz="2200" dirty="0">
                <a:latin typeface="Arial Narrow"/>
                <a:ea typeface="Arial Narrow"/>
                <a:cs typeface="Arial Narrow"/>
                <a:sym typeface="Arial Narrow"/>
              </a:rPr>
              <a:t>La tabla factura tiene los campos: código punto de venta, descripción (JSONB), dentro del </a:t>
            </a:r>
            <a:r>
              <a:rPr lang="es-CO" sz="2200" dirty="0" err="1">
                <a:latin typeface="Arial Narrow"/>
                <a:ea typeface="Arial Narrow"/>
                <a:cs typeface="Arial Narrow"/>
                <a:sym typeface="Arial Narrow"/>
              </a:rPr>
              <a:t>json</a:t>
            </a:r>
            <a:r>
              <a:rPr lang="es-CO" sz="2200" dirty="0">
                <a:latin typeface="Arial Narrow"/>
                <a:ea typeface="Arial Narrow"/>
                <a:cs typeface="Arial Narrow"/>
                <a:sym typeface="Arial Narrow"/>
              </a:rPr>
              <a:t> va la información de: nombre del cliente, </a:t>
            </a:r>
            <a:r>
              <a:rPr lang="es-CO" sz="2200" dirty="0" err="1">
                <a:latin typeface="Arial Narrow"/>
                <a:ea typeface="Arial Narrow"/>
                <a:cs typeface="Arial Narrow"/>
                <a:sym typeface="Arial Narrow"/>
              </a:rPr>
              <a:t>identificacion</a:t>
            </a:r>
            <a:r>
              <a:rPr lang="es-CO" sz="2200" dirty="0">
                <a:latin typeface="Arial Narrow"/>
                <a:ea typeface="Arial Narrow"/>
                <a:cs typeface="Arial Narrow"/>
                <a:sym typeface="Arial Narrow"/>
              </a:rPr>
              <a:t>, dirección del cliente, código de la factura, total descuento total factura, también tiene una lista </a:t>
            </a:r>
            <a:r>
              <a:rPr lang="es-CO" sz="2200" dirty="0" err="1">
                <a:latin typeface="Arial Narrow"/>
                <a:ea typeface="Arial Narrow"/>
                <a:cs typeface="Arial Narrow"/>
                <a:sym typeface="Arial Narrow"/>
              </a:rPr>
              <a:t>json</a:t>
            </a:r>
            <a:r>
              <a:rPr lang="es-CO" sz="2200" dirty="0">
                <a:latin typeface="Arial Narrow"/>
                <a:ea typeface="Arial Narrow"/>
                <a:cs typeface="Arial Narrow"/>
                <a:sym typeface="Arial Narrow"/>
              </a:rPr>
              <a:t> con los siguientes atributos: cantidad, valor y producto que es un objeto que contiene los siguientes atributos: nombre, descripción, precio, y una lista de </a:t>
            </a:r>
            <a:r>
              <a:rPr lang="es-CO" sz="2200" dirty="0" err="1">
                <a:latin typeface="Arial Narrow"/>
                <a:ea typeface="Arial Narrow"/>
                <a:cs typeface="Arial Narrow"/>
                <a:sym typeface="Arial Narrow"/>
              </a:rPr>
              <a:t>strings</a:t>
            </a:r>
            <a:r>
              <a:rPr lang="es-CO" sz="2200" dirty="0">
                <a:latin typeface="Arial Narrow"/>
                <a:ea typeface="Arial Narrow"/>
                <a:cs typeface="Arial Narrow"/>
                <a:sym typeface="Arial Narrow"/>
              </a:rPr>
              <a:t> de categorías asociadas.</a:t>
            </a:r>
          </a:p>
          <a:p>
            <a:pPr indent="0">
              <a:lnSpc>
                <a:spcPct val="100000"/>
              </a:lnSpc>
              <a:buNone/>
            </a:pPr>
            <a:r>
              <a:rPr lang="es-CO" sz="2200" dirty="0">
                <a:latin typeface="Arial Narrow"/>
                <a:ea typeface="Arial Narrow"/>
                <a:cs typeface="Arial Narrow"/>
                <a:sym typeface="Arial Narrow"/>
              </a:rPr>
              <a:t>{cliente: “”, identificación: “”, dirección:””, código: “”, </a:t>
            </a:r>
            <a:r>
              <a:rPr lang="es-CO" sz="2200" dirty="0" err="1">
                <a:latin typeface="Arial Narrow"/>
                <a:ea typeface="Arial Narrow"/>
                <a:cs typeface="Arial Narrow"/>
                <a:sym typeface="Arial Narrow"/>
              </a:rPr>
              <a:t>total_descuento</a:t>
            </a:r>
            <a:r>
              <a:rPr lang="es-CO" sz="2200" dirty="0">
                <a:latin typeface="Arial Narrow"/>
                <a:ea typeface="Arial Narrow"/>
                <a:cs typeface="Arial Narrow"/>
                <a:sym typeface="Arial Narrow"/>
              </a:rPr>
              <a:t>: “”, </a:t>
            </a:r>
            <a:r>
              <a:rPr lang="es-CO" sz="2200" dirty="0" err="1">
                <a:latin typeface="Arial Narrow"/>
                <a:ea typeface="Arial Narrow"/>
                <a:cs typeface="Arial Narrow"/>
                <a:sym typeface="Arial Narrow"/>
              </a:rPr>
              <a:t>total_factura</a:t>
            </a:r>
            <a:r>
              <a:rPr lang="es-CO" sz="2200" dirty="0">
                <a:latin typeface="Arial Narrow"/>
                <a:ea typeface="Arial Narrow"/>
                <a:cs typeface="Arial Narrow"/>
                <a:sym typeface="Arial Narrow"/>
              </a:rPr>
              <a:t>: “”, [cantidad: “”, valor: “”, producto: {“nombre”: “”, descripción: “”, precio: “”, categorías: [“string1”, “string2”, “string3”]}]}</a:t>
            </a:r>
          </a:p>
        </p:txBody>
      </p:sp>
    </p:spTree>
    <p:extLst>
      <p:ext uri="{BB962C8B-B14F-4D97-AF65-F5344CB8AC3E}">
        <p14:creationId xmlns:p14="http://schemas.microsoft.com/office/powerpoint/2010/main" val="310905826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16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272760"/>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que me permita guardar las facturas, debe tener validación como: el valor total de la factura no puede superar 10.000 dólares, el descuento máximo para una factura debe ser de 50 dólares.</a:t>
            </a:r>
          </a:p>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que me permita actualizar el </a:t>
            </a:r>
            <a:r>
              <a:rPr lang="es-CO" sz="2200" dirty="0" err="1">
                <a:latin typeface="Arial Narrow"/>
                <a:ea typeface="Arial Narrow"/>
                <a:cs typeface="Arial Narrow"/>
                <a:sym typeface="Arial Narrow"/>
              </a:rPr>
              <a:t>json</a:t>
            </a:r>
            <a:r>
              <a:rPr lang="es-CO" sz="2200" dirty="0">
                <a:latin typeface="Arial Narrow"/>
                <a:ea typeface="Arial Narrow"/>
                <a:cs typeface="Arial Narrow"/>
                <a:sym typeface="Arial Narrow"/>
              </a:rPr>
              <a:t> de la factura a través de un código de factura dado por parámetro.</a:t>
            </a:r>
          </a:p>
          <a:p>
            <a:pPr marL="914400" indent="-457200">
              <a:lnSpc>
                <a:spcPct val="100000"/>
              </a:lnSpc>
              <a:buFont typeface="+mj-lt"/>
              <a:buAutoNum type="arabicPeriod"/>
            </a:pPr>
            <a:r>
              <a:rPr lang="es-CO" sz="2200" dirty="0">
                <a:latin typeface="Arial Narrow"/>
                <a:ea typeface="Arial Narrow"/>
                <a:cs typeface="Arial Narrow"/>
                <a:sym typeface="Arial Narrow"/>
              </a:rPr>
              <a:t>Crear una función almacenada que permita obtener el nombre del cliente teniendo como parámetro una identificación.</a:t>
            </a:r>
          </a:p>
          <a:p>
            <a:pPr marL="914400" indent="-457200">
              <a:lnSpc>
                <a:spcPct val="100000"/>
              </a:lnSpc>
              <a:buFont typeface="+mj-lt"/>
              <a:buAutoNum type="arabicPeriod"/>
            </a:pPr>
            <a:r>
              <a:rPr lang="es-CO" sz="2200" dirty="0">
                <a:latin typeface="Arial Narrow"/>
                <a:ea typeface="Arial Narrow"/>
                <a:cs typeface="Arial Narrow"/>
                <a:sym typeface="Arial Narrow"/>
              </a:rPr>
              <a:t>Crear una función almacenada que permita obtener las facturas con la siguiente información: cliente, identificación, código factura, total descuento y total factura.</a:t>
            </a:r>
          </a:p>
          <a:p>
            <a:pPr marL="914400" indent="-457200">
              <a:lnSpc>
                <a:spcPct val="100000"/>
              </a:lnSpc>
              <a:buFont typeface="+mj-lt"/>
              <a:buAutoNum type="arabicPeriod"/>
            </a:pPr>
            <a:r>
              <a:rPr lang="es-CO" sz="2200" dirty="0">
                <a:latin typeface="Arial Narrow"/>
                <a:ea typeface="Arial Narrow"/>
                <a:cs typeface="Arial Narrow"/>
                <a:sym typeface="Arial Narrow"/>
              </a:rPr>
              <a:t>Crear una función almacenada que obtenga los campos de los productos vendidos con respecto a un parámetro de código de factura.</a:t>
            </a:r>
          </a:p>
        </p:txBody>
      </p:sp>
    </p:spTree>
    <p:extLst>
      <p:ext uri="{BB962C8B-B14F-4D97-AF65-F5344CB8AC3E}">
        <p14:creationId xmlns:p14="http://schemas.microsoft.com/office/powerpoint/2010/main" val="279774795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BASES DE DATOS NO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39056"/>
            <a:ext cx="9643800" cy="54189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Las bases de datos no relacionales, también conocidas como NoSQL, son sistemas de gestión de datos que no utilizan el modelo de tablas de las bases de datos relacionales. Estas bases de datos están diseñadas para manejar grandes volúmenes de datos, flexibilidad en la estructura de los mismos y escalabilidad horizontal.</a:t>
            </a:r>
          </a:p>
          <a:p>
            <a:pPr indent="0">
              <a:lnSpc>
                <a:spcPct val="100000"/>
              </a:lnSpc>
              <a:buNone/>
            </a:pPr>
            <a:r>
              <a:rPr lang="es-CO" sz="1800" dirty="0">
                <a:latin typeface="Arial Narrow"/>
                <a:ea typeface="Arial Narrow"/>
                <a:cs typeface="Arial Narrow"/>
                <a:sym typeface="Arial Narrow"/>
              </a:rPr>
              <a:t>Algunas características clave de las bases de datos no relacionales incluyen:</a:t>
            </a:r>
          </a:p>
          <a:p>
            <a:pPr marL="742950" indent="-285750">
              <a:lnSpc>
                <a:spcPct val="100000"/>
              </a:lnSpc>
            </a:pPr>
            <a:r>
              <a:rPr lang="es-CO" sz="1800" dirty="0">
                <a:latin typeface="Arial Narrow"/>
                <a:ea typeface="Arial Narrow"/>
                <a:cs typeface="Arial Narrow"/>
                <a:sym typeface="Arial Narrow"/>
              </a:rPr>
              <a:t>Modelos de datos variados: Pueden usar documentos, pares clave-valor, columnas o grafos, lo que permite adaptarse a diferentes tipos de datos y necesidades.</a:t>
            </a:r>
          </a:p>
          <a:p>
            <a:pPr marL="742950" indent="-285750">
              <a:lnSpc>
                <a:spcPct val="100000"/>
              </a:lnSpc>
            </a:pPr>
            <a:r>
              <a:rPr lang="es-CO" sz="1800" dirty="0">
                <a:latin typeface="Arial Narrow"/>
                <a:ea typeface="Arial Narrow"/>
                <a:cs typeface="Arial Narrow"/>
                <a:sym typeface="Arial Narrow"/>
              </a:rPr>
              <a:t>Escalabilidad: Suelen ser más fáciles de escalar horizontalmente, lo que significa que puedes añadir más servidores para manejar el aumento de carga.</a:t>
            </a:r>
          </a:p>
          <a:p>
            <a:pPr marL="742950" indent="-285750">
              <a:lnSpc>
                <a:spcPct val="100000"/>
              </a:lnSpc>
            </a:pPr>
            <a:r>
              <a:rPr lang="es-CO" sz="1800" dirty="0">
                <a:latin typeface="Arial Narrow"/>
                <a:ea typeface="Arial Narrow"/>
                <a:cs typeface="Arial Narrow"/>
                <a:sym typeface="Arial Narrow"/>
              </a:rPr>
              <a:t>Flexibilidad: No requieren un esquema fijo, lo que permite realizar cambios en la estructura de los datos sin necesidad de migraciones complejas.</a:t>
            </a:r>
          </a:p>
          <a:p>
            <a:pPr marL="742950" indent="-285750">
              <a:lnSpc>
                <a:spcPct val="100000"/>
              </a:lnSpc>
            </a:pPr>
            <a:r>
              <a:rPr lang="es-CO" sz="1800" dirty="0">
                <a:latin typeface="Arial Narrow"/>
                <a:ea typeface="Arial Narrow"/>
                <a:cs typeface="Arial Narrow"/>
                <a:sym typeface="Arial Narrow"/>
              </a:rPr>
              <a:t>Alto rendimiento: Están optimizadas para consultas específicas y pueden manejar grandes volúmenes de datos a alta velocidad.</a:t>
            </a:r>
          </a:p>
          <a:p>
            <a:pPr marL="742950" indent="-285750">
              <a:lnSpc>
                <a:spcPct val="100000"/>
              </a:lnSpc>
            </a:pPr>
            <a:r>
              <a:rPr lang="es-CO" sz="1800" dirty="0">
                <a:latin typeface="Arial Narrow"/>
                <a:ea typeface="Arial Narrow"/>
                <a:cs typeface="Arial Narrow"/>
                <a:sym typeface="Arial Narrow"/>
              </a:rPr>
              <a:t>Ejemplos populares de bases de datos no relacionales incluyen MongoDB (documento), Redis (clave-valor), </a:t>
            </a:r>
            <a:r>
              <a:rPr lang="es-CO" sz="1800" dirty="0" err="1">
                <a:latin typeface="Arial Narrow"/>
                <a:ea typeface="Arial Narrow"/>
                <a:cs typeface="Arial Narrow"/>
                <a:sym typeface="Arial Narrow"/>
              </a:rPr>
              <a:t>Cassandra</a:t>
            </a:r>
            <a:r>
              <a:rPr lang="es-CO" sz="1800" dirty="0">
                <a:latin typeface="Arial Narrow"/>
                <a:ea typeface="Arial Narrow"/>
                <a:cs typeface="Arial Narrow"/>
                <a:sym typeface="Arial Narrow"/>
              </a:rPr>
              <a:t> (columna) y Neo4j (grafo). Se utilizan en aplicaciones donde la rapidez, la flexibilidad y la capacidad de escalar son fundamentales.</a:t>
            </a:r>
          </a:p>
        </p:txBody>
      </p:sp>
    </p:spTree>
    <p:extLst>
      <p:ext uri="{BB962C8B-B14F-4D97-AF65-F5344CB8AC3E}">
        <p14:creationId xmlns:p14="http://schemas.microsoft.com/office/powerpoint/2010/main" val="16273156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BASES DE DATOS NO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27276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Las bases de datos no relacionales, también conocidas como NoSQL, son sistemas de gestión de datos que no utilizan el modelo de tablas de las bases de datos relacionales. Estas bases de datos están diseñadas para manejar grandes volúmenes de datos, flexibilidad en la estructura de los mismos y escalabilidad horizontal.</a:t>
            </a:r>
          </a:p>
          <a:p>
            <a:pPr indent="0">
              <a:lnSpc>
                <a:spcPct val="100000"/>
              </a:lnSpc>
              <a:buNone/>
            </a:pPr>
            <a:r>
              <a:rPr lang="es-CO" sz="1800" dirty="0">
                <a:latin typeface="Arial Narrow"/>
                <a:ea typeface="Arial Narrow"/>
                <a:cs typeface="Arial Narrow"/>
                <a:sym typeface="Arial Narrow"/>
              </a:rPr>
              <a:t>Algunas características clave de las bases de datos no relacionales incluyen:</a:t>
            </a:r>
          </a:p>
          <a:p>
            <a:pPr marL="742950" indent="-285750">
              <a:lnSpc>
                <a:spcPct val="100000"/>
              </a:lnSpc>
            </a:pPr>
            <a:r>
              <a:rPr lang="es-CO" sz="1800" dirty="0">
                <a:latin typeface="Arial Narrow"/>
                <a:ea typeface="Arial Narrow"/>
                <a:cs typeface="Arial Narrow"/>
                <a:sym typeface="Arial Narrow"/>
              </a:rPr>
              <a:t>Modelos de datos variados: Pueden usar documentos, pares clave-valor, columnas o grafos, lo que permite adaptarse a diferentes tipos de datos y necesidades.</a:t>
            </a:r>
          </a:p>
          <a:p>
            <a:pPr marL="742950" indent="-285750">
              <a:lnSpc>
                <a:spcPct val="100000"/>
              </a:lnSpc>
            </a:pPr>
            <a:r>
              <a:rPr lang="es-CO" sz="1800" dirty="0">
                <a:latin typeface="Arial Narrow"/>
                <a:ea typeface="Arial Narrow"/>
                <a:cs typeface="Arial Narrow"/>
                <a:sym typeface="Arial Narrow"/>
              </a:rPr>
              <a:t>Escalabilidad: Suelen ser más fáciles de escalar horizontalmente, lo que significa que puedes añadir más servidores para manejar el aumento de carga.</a:t>
            </a:r>
          </a:p>
          <a:p>
            <a:pPr marL="742950" indent="-285750">
              <a:lnSpc>
                <a:spcPct val="100000"/>
              </a:lnSpc>
            </a:pPr>
            <a:r>
              <a:rPr lang="es-CO" sz="1800" dirty="0">
                <a:latin typeface="Arial Narrow"/>
                <a:ea typeface="Arial Narrow"/>
                <a:cs typeface="Arial Narrow"/>
                <a:sym typeface="Arial Narrow"/>
              </a:rPr>
              <a:t>Flexibilidad: No requieren un esquema fijo, lo que permite realizar cambios en la estructura de los datos sin necesidad de migraciones </a:t>
            </a:r>
            <a:r>
              <a:rPr lang="es-CO" sz="1800" dirty="0" err="1">
                <a:latin typeface="Arial Narrow"/>
                <a:ea typeface="Arial Narrow"/>
                <a:cs typeface="Arial Narrow"/>
                <a:sym typeface="Arial Narrow"/>
              </a:rPr>
              <a:t>complejas.Alto</a:t>
            </a:r>
            <a:r>
              <a:rPr lang="es-CO" sz="1800" dirty="0">
                <a:latin typeface="Arial Narrow"/>
                <a:ea typeface="Arial Narrow"/>
                <a:cs typeface="Arial Narrow"/>
                <a:sym typeface="Arial Narrow"/>
              </a:rPr>
              <a:t> rendimiento: Están optimizadas para consultas específicas y pueden manejar grandes volúmenes de datos a alta velocidad.</a:t>
            </a:r>
          </a:p>
          <a:p>
            <a:pPr marL="742950" indent="-285750">
              <a:lnSpc>
                <a:spcPct val="100000"/>
              </a:lnSpc>
            </a:pPr>
            <a:r>
              <a:rPr lang="es-CO" sz="1800" dirty="0">
                <a:latin typeface="Arial Narrow"/>
                <a:ea typeface="Arial Narrow"/>
                <a:cs typeface="Arial Narrow"/>
                <a:sym typeface="Arial Narrow"/>
              </a:rPr>
              <a:t>Ejemplos populares de bases de datos no relacionales incluyen MongoDB (documento), Redis (clave-valor), </a:t>
            </a:r>
            <a:r>
              <a:rPr lang="es-CO" sz="1800" dirty="0" err="1">
                <a:latin typeface="Arial Narrow"/>
                <a:ea typeface="Arial Narrow"/>
                <a:cs typeface="Arial Narrow"/>
                <a:sym typeface="Arial Narrow"/>
              </a:rPr>
              <a:t>Cassandra</a:t>
            </a:r>
            <a:r>
              <a:rPr lang="es-CO" sz="1800" dirty="0">
                <a:latin typeface="Arial Narrow"/>
                <a:ea typeface="Arial Narrow"/>
                <a:cs typeface="Arial Narrow"/>
                <a:sym typeface="Arial Narrow"/>
              </a:rPr>
              <a:t> (columna) y Neo4j (grafo). Se utilizan en aplicaciones donde la rapidez, la flexibilidad y la capacidad de escalar son fundamentales.</a:t>
            </a:r>
          </a:p>
        </p:txBody>
      </p:sp>
    </p:spTree>
    <p:extLst>
      <p:ext uri="{BB962C8B-B14F-4D97-AF65-F5344CB8AC3E}">
        <p14:creationId xmlns:p14="http://schemas.microsoft.com/office/powerpoint/2010/main" val="212844006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BASES DE DATOS NO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8" name="Imagen 7">
            <a:extLst>
              <a:ext uri="{FF2B5EF4-FFF2-40B4-BE49-F238E27FC236}">
                <a16:creationId xmlns:a16="http://schemas.microsoft.com/office/drawing/2014/main" id="{4C2A98B1-CD32-6E39-E276-84C0DBF33CA5}"/>
              </a:ext>
            </a:extLst>
          </p:cNvPr>
          <p:cNvPicPr>
            <a:picLocks noChangeAspect="1"/>
          </p:cNvPicPr>
          <p:nvPr/>
        </p:nvPicPr>
        <p:blipFill>
          <a:blip r:embed="rId3"/>
          <a:stretch>
            <a:fillRect/>
          </a:stretch>
        </p:blipFill>
        <p:spPr>
          <a:xfrm>
            <a:off x="1669486" y="1585240"/>
            <a:ext cx="8715375" cy="5191125"/>
          </a:xfrm>
          <a:prstGeom prst="rect">
            <a:avLst/>
          </a:prstGeom>
        </p:spPr>
      </p:pic>
    </p:spTree>
    <p:extLst>
      <p:ext uri="{BB962C8B-B14F-4D97-AF65-F5344CB8AC3E}">
        <p14:creationId xmlns:p14="http://schemas.microsoft.com/office/powerpoint/2010/main" val="255946104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MONGODB</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39056"/>
            <a:ext cx="9643800" cy="527276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MongoDB es una base de datos no relacional (NoSQL) que se basa en un modelo de documentos. En lugar de almacenar datos en tablas, como lo hacen las bases de datos relacionales, MongoDB almacena información en documentos JSON (JavaScript </a:t>
            </a:r>
            <a:r>
              <a:rPr lang="es-CO" sz="1800" dirty="0" err="1">
                <a:latin typeface="Arial Narrow"/>
                <a:ea typeface="Arial Narrow"/>
                <a:cs typeface="Arial Narrow"/>
                <a:sym typeface="Arial Narrow"/>
              </a:rPr>
              <a:t>Object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Notation</a:t>
            </a:r>
            <a:r>
              <a:rPr lang="es-CO" sz="1800" dirty="0">
                <a:latin typeface="Arial Narrow"/>
                <a:ea typeface="Arial Narrow"/>
                <a:cs typeface="Arial Narrow"/>
                <a:sym typeface="Arial Narrow"/>
              </a:rPr>
              <a:t>) que se organizan en colecciones. Algunas características clave de MongoDB son:</a:t>
            </a:r>
          </a:p>
          <a:p>
            <a:pPr marL="742950" indent="-285750">
              <a:lnSpc>
                <a:spcPct val="100000"/>
              </a:lnSpc>
            </a:pPr>
            <a:r>
              <a:rPr lang="es-CO" sz="1800" dirty="0">
                <a:latin typeface="Arial Narrow"/>
                <a:ea typeface="Arial Narrow"/>
                <a:cs typeface="Arial Narrow"/>
                <a:sym typeface="Arial Narrow"/>
              </a:rPr>
              <a:t>Modelo de documentos: Los datos se almacenan en documentos similares a JSON, lo que permite una estructura flexible y anidada.</a:t>
            </a:r>
          </a:p>
          <a:p>
            <a:pPr marL="742950" indent="-285750">
              <a:lnSpc>
                <a:spcPct val="100000"/>
              </a:lnSpc>
            </a:pPr>
            <a:r>
              <a:rPr lang="es-CO" sz="1800" dirty="0">
                <a:latin typeface="Arial Narrow"/>
                <a:ea typeface="Arial Narrow"/>
                <a:cs typeface="Arial Narrow"/>
                <a:sym typeface="Arial Narrow"/>
              </a:rPr>
              <a:t>Escalabilidad: Ofrece escalabilidad horizontal, lo que facilita la distribución de datos en múltiples servidores.</a:t>
            </a:r>
          </a:p>
          <a:p>
            <a:pPr marL="742950" indent="-285750">
              <a:lnSpc>
                <a:spcPct val="100000"/>
              </a:lnSpc>
            </a:pPr>
            <a:r>
              <a:rPr lang="es-CO" sz="1800" dirty="0">
                <a:latin typeface="Arial Narrow"/>
                <a:ea typeface="Arial Narrow"/>
                <a:cs typeface="Arial Narrow"/>
                <a:sym typeface="Arial Narrow"/>
              </a:rPr>
              <a:t>Alta disponibilidad: Incluye características como replicación y </a:t>
            </a:r>
            <a:r>
              <a:rPr lang="es-CO" sz="1800" dirty="0" err="1">
                <a:latin typeface="Arial Narrow"/>
                <a:ea typeface="Arial Narrow"/>
                <a:cs typeface="Arial Narrow"/>
                <a:sym typeface="Arial Narrow"/>
              </a:rPr>
              <a:t>sharding</a:t>
            </a:r>
            <a:r>
              <a:rPr lang="es-CO" sz="1800" dirty="0">
                <a:latin typeface="Arial Narrow"/>
                <a:ea typeface="Arial Narrow"/>
                <a:cs typeface="Arial Narrow"/>
                <a:sym typeface="Arial Narrow"/>
              </a:rPr>
              <a:t> para garantizar que los datos estén siempre disponibles.</a:t>
            </a:r>
          </a:p>
          <a:p>
            <a:pPr marL="742950" indent="-285750">
              <a:lnSpc>
                <a:spcPct val="100000"/>
              </a:lnSpc>
            </a:pPr>
            <a:r>
              <a:rPr lang="es-CO" sz="1800" dirty="0">
                <a:latin typeface="Arial Narrow"/>
                <a:ea typeface="Arial Narrow"/>
                <a:cs typeface="Arial Narrow"/>
                <a:sym typeface="Arial Narrow"/>
              </a:rPr>
              <a:t>Consulta potente: Proporciona un lenguaje de consulta rico y soporta consultas complejas, índices y agregaciones.</a:t>
            </a:r>
          </a:p>
          <a:p>
            <a:pPr marL="742950" indent="-285750">
              <a:lnSpc>
                <a:spcPct val="100000"/>
              </a:lnSpc>
            </a:pPr>
            <a:r>
              <a:rPr lang="es-CO" sz="1800" dirty="0">
                <a:latin typeface="Arial Narrow"/>
                <a:ea typeface="Arial Narrow"/>
                <a:cs typeface="Arial Narrow"/>
                <a:sym typeface="Arial Narrow"/>
              </a:rPr>
              <a:t>Facilidad de uso: Su modelo flexible y la naturaleza intuitiva de sus documentos hacen que sea fácil de usar y adaptar a diferentes aplicaciones.</a:t>
            </a:r>
          </a:p>
          <a:p>
            <a:pPr indent="0">
              <a:lnSpc>
                <a:spcPct val="100000"/>
              </a:lnSpc>
              <a:buNone/>
            </a:pPr>
            <a:r>
              <a:rPr lang="es-CO" sz="1800" dirty="0">
                <a:latin typeface="Arial Narrow"/>
                <a:ea typeface="Arial Narrow"/>
                <a:cs typeface="Arial Narrow"/>
                <a:sym typeface="Arial Narrow"/>
              </a:rPr>
              <a:t>MongoDB es popular en aplicaciones web, </a:t>
            </a:r>
            <a:r>
              <a:rPr lang="es-CO" sz="1800" dirty="0" err="1">
                <a:latin typeface="Arial Narrow"/>
                <a:ea typeface="Arial Narrow"/>
                <a:cs typeface="Arial Narrow"/>
                <a:sym typeface="Arial Narrow"/>
              </a:rPr>
              <a:t>big</a:t>
            </a:r>
            <a:r>
              <a:rPr lang="es-CO" sz="1800" dirty="0">
                <a:latin typeface="Arial Narrow"/>
                <a:ea typeface="Arial Narrow"/>
                <a:cs typeface="Arial Narrow"/>
                <a:sym typeface="Arial Narrow"/>
              </a:rPr>
              <a:t> data y proyectos que requieren un manejo dinámico de datos.</a:t>
            </a:r>
          </a:p>
        </p:txBody>
      </p:sp>
    </p:spTree>
    <p:extLst>
      <p:ext uri="{BB962C8B-B14F-4D97-AF65-F5344CB8AC3E}">
        <p14:creationId xmlns:p14="http://schemas.microsoft.com/office/powerpoint/2010/main" val="46132821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DOCUMENTOS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00784"/>
            <a:ext cx="6771574" cy="501103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Definición: Un documento es la unidad básica de datos en MongoDB, similar a una fila en una base de datos relacional. Se representa en formato BSON (</a:t>
            </a:r>
            <a:r>
              <a:rPr lang="es-CO" sz="1800" dirty="0" err="1">
                <a:latin typeface="Arial Narrow"/>
                <a:ea typeface="Arial Narrow"/>
                <a:cs typeface="Arial Narrow"/>
                <a:sym typeface="Arial Narrow"/>
              </a:rPr>
              <a:t>Binary</a:t>
            </a:r>
            <a:r>
              <a:rPr lang="es-CO" sz="1800" dirty="0">
                <a:latin typeface="Arial Narrow"/>
                <a:ea typeface="Arial Narrow"/>
                <a:cs typeface="Arial Narrow"/>
                <a:sym typeface="Arial Narrow"/>
              </a:rPr>
              <a:t> JSON), lo que permite una estructura flexible y rica.</a:t>
            </a:r>
          </a:p>
          <a:p>
            <a:pPr indent="0">
              <a:lnSpc>
                <a:spcPct val="100000"/>
              </a:lnSpc>
              <a:buNone/>
            </a:pPr>
            <a:r>
              <a:rPr lang="es-CO" sz="1800" dirty="0">
                <a:latin typeface="Arial Narrow"/>
                <a:ea typeface="Arial Narrow"/>
                <a:cs typeface="Arial Narrow"/>
                <a:sym typeface="Arial Narrow"/>
              </a:rPr>
              <a:t>Estructura: Un documento está compuesto por pares clave-valor. Las claves son cadenas (</a:t>
            </a:r>
            <a:r>
              <a:rPr lang="es-CO" sz="1800" dirty="0" err="1">
                <a:latin typeface="Arial Narrow"/>
                <a:ea typeface="Arial Narrow"/>
                <a:cs typeface="Arial Narrow"/>
                <a:sym typeface="Arial Narrow"/>
              </a:rPr>
              <a:t>strings</a:t>
            </a:r>
            <a:r>
              <a:rPr lang="es-CO" sz="1800" dirty="0">
                <a:latin typeface="Arial Narrow"/>
                <a:ea typeface="Arial Narrow"/>
                <a:cs typeface="Arial Narrow"/>
                <a:sym typeface="Arial Narrow"/>
              </a:rPr>
              <a:t>) y los valores pueden ser de diversos tipos, como:</a:t>
            </a:r>
          </a:p>
          <a:p>
            <a:pPr marL="742950" indent="-285750">
              <a:lnSpc>
                <a:spcPct val="100000"/>
              </a:lnSpc>
            </a:pPr>
            <a:r>
              <a:rPr lang="es-CO" sz="1800" dirty="0">
                <a:latin typeface="Arial Narrow"/>
                <a:ea typeface="Arial Narrow"/>
                <a:cs typeface="Arial Narrow"/>
                <a:sym typeface="Arial Narrow"/>
              </a:rPr>
              <a:t>Cadenas (</a:t>
            </a:r>
            <a:r>
              <a:rPr lang="es-CO" sz="1800" dirty="0" err="1">
                <a:latin typeface="Arial Narrow"/>
                <a:ea typeface="Arial Narrow"/>
                <a:cs typeface="Arial Narrow"/>
                <a:sym typeface="Arial Narrow"/>
              </a:rPr>
              <a:t>strings</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Números</a:t>
            </a:r>
          </a:p>
          <a:p>
            <a:pPr marL="742950" indent="-285750">
              <a:lnSpc>
                <a:spcPct val="100000"/>
              </a:lnSpc>
            </a:pPr>
            <a:r>
              <a:rPr lang="es-CO" sz="1800" dirty="0">
                <a:latin typeface="Arial Narrow"/>
                <a:ea typeface="Arial Narrow"/>
                <a:cs typeface="Arial Narrow"/>
                <a:sym typeface="Arial Narrow"/>
              </a:rPr>
              <a:t>Fechas</a:t>
            </a:r>
          </a:p>
          <a:p>
            <a:pPr marL="742950" indent="-285750">
              <a:lnSpc>
                <a:spcPct val="100000"/>
              </a:lnSpc>
            </a:pPr>
            <a:r>
              <a:rPr lang="es-CO" sz="1800" dirty="0">
                <a:latin typeface="Arial Narrow"/>
                <a:ea typeface="Arial Narrow"/>
                <a:cs typeface="Arial Narrow"/>
                <a:sym typeface="Arial Narrow"/>
              </a:rPr>
              <a:t>Booleanos</a:t>
            </a:r>
          </a:p>
          <a:p>
            <a:pPr marL="742950" indent="-285750">
              <a:lnSpc>
                <a:spcPct val="100000"/>
              </a:lnSpc>
            </a:pPr>
            <a:r>
              <a:rPr lang="es-CO" sz="1800" dirty="0" err="1">
                <a:latin typeface="Arial Narrow"/>
                <a:ea typeface="Arial Narrow"/>
                <a:cs typeface="Arial Narrow"/>
                <a:sym typeface="Arial Narrow"/>
              </a:rPr>
              <a:t>Arrays</a:t>
            </a:r>
            <a:endParaRPr lang="es-CO" sz="1800" dirty="0">
              <a:latin typeface="Arial Narrow"/>
              <a:ea typeface="Arial Narrow"/>
              <a:cs typeface="Arial Narrow"/>
              <a:sym typeface="Arial Narrow"/>
            </a:endParaRPr>
          </a:p>
          <a:p>
            <a:pPr marL="742950" indent="-285750">
              <a:lnSpc>
                <a:spcPct val="100000"/>
              </a:lnSpc>
            </a:pPr>
            <a:r>
              <a:rPr lang="es-CO" sz="1800" dirty="0">
                <a:latin typeface="Arial Narrow"/>
                <a:ea typeface="Arial Narrow"/>
                <a:cs typeface="Arial Narrow"/>
                <a:sym typeface="Arial Narrow"/>
              </a:rPr>
              <a:t>Otros documentos (embebidos)</a:t>
            </a:r>
          </a:p>
        </p:txBody>
      </p:sp>
      <p:pic>
        <p:nvPicPr>
          <p:cNvPr id="5" name="Imagen 4">
            <a:extLst>
              <a:ext uri="{FF2B5EF4-FFF2-40B4-BE49-F238E27FC236}">
                <a16:creationId xmlns:a16="http://schemas.microsoft.com/office/drawing/2014/main" id="{A613DC13-3623-8FDE-65BA-7ADDA63E637C}"/>
              </a:ext>
            </a:extLst>
          </p:cNvPr>
          <p:cNvPicPr>
            <a:picLocks noChangeAspect="1"/>
          </p:cNvPicPr>
          <p:nvPr/>
        </p:nvPicPr>
        <p:blipFill>
          <a:blip r:embed="rId3"/>
          <a:stretch>
            <a:fillRect/>
          </a:stretch>
        </p:blipFill>
        <p:spPr>
          <a:xfrm>
            <a:off x="7607426" y="2528988"/>
            <a:ext cx="3949081" cy="2587752"/>
          </a:xfrm>
          <a:prstGeom prst="rect">
            <a:avLst/>
          </a:prstGeom>
        </p:spPr>
      </p:pic>
    </p:spTree>
    <p:extLst>
      <p:ext uri="{BB962C8B-B14F-4D97-AF65-F5344CB8AC3E}">
        <p14:creationId xmlns:p14="http://schemas.microsoft.com/office/powerpoint/2010/main" val="145735045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COLECCIONES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00784"/>
            <a:ext cx="10394112" cy="501103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Definición: Una colección es un grupo de documentos en MongoDB, similar a una tabla en una base de datos relacional. Cada colección puede contener documentos con diferentes estructuras y tipos de datos.</a:t>
            </a:r>
          </a:p>
          <a:p>
            <a:pPr indent="0">
              <a:lnSpc>
                <a:spcPct val="100000"/>
              </a:lnSpc>
              <a:buNone/>
            </a:pPr>
            <a:r>
              <a:rPr lang="es-CO" sz="1800" dirty="0">
                <a:latin typeface="Arial Narrow"/>
                <a:ea typeface="Arial Narrow"/>
                <a:cs typeface="Arial Narrow"/>
                <a:sym typeface="Arial Narrow"/>
              </a:rPr>
              <a:t>Características:</a:t>
            </a:r>
          </a:p>
          <a:p>
            <a:pPr marL="742950" indent="-285750">
              <a:lnSpc>
                <a:spcPct val="100000"/>
              </a:lnSpc>
            </a:pPr>
            <a:r>
              <a:rPr lang="es-CO" sz="1800" dirty="0">
                <a:latin typeface="Arial Narrow"/>
                <a:ea typeface="Arial Narrow"/>
                <a:cs typeface="Arial Narrow"/>
                <a:sym typeface="Arial Narrow"/>
              </a:rPr>
              <a:t>No es necesario que todos los documentos de una colección tengan el mismo esquema.</a:t>
            </a:r>
          </a:p>
          <a:p>
            <a:pPr marL="742950" indent="-285750">
              <a:lnSpc>
                <a:spcPct val="100000"/>
              </a:lnSpc>
            </a:pPr>
            <a:r>
              <a:rPr lang="es-CO" sz="1800" dirty="0">
                <a:latin typeface="Arial Narrow"/>
                <a:ea typeface="Arial Narrow"/>
                <a:cs typeface="Arial Narrow"/>
                <a:sym typeface="Arial Narrow"/>
              </a:rPr>
              <a:t>Las colecciones se crean automáticamente al insertar el primer documento, aunque también se pueden crear explícitamente.</a:t>
            </a:r>
          </a:p>
          <a:p>
            <a:pPr marL="742950" indent="-285750">
              <a:lnSpc>
                <a:spcPct val="100000"/>
              </a:lnSpc>
            </a:pPr>
            <a:r>
              <a:rPr lang="es-CO" sz="1800" dirty="0">
                <a:latin typeface="Arial Narrow"/>
                <a:ea typeface="Arial Narrow"/>
                <a:cs typeface="Arial Narrow"/>
                <a:sym typeface="Arial Narrow"/>
              </a:rPr>
              <a:t>Los nombres de las colecciones deben ser únicos dentro de una base de datos.</a:t>
            </a:r>
          </a:p>
          <a:p>
            <a:pPr indent="0">
              <a:lnSpc>
                <a:spcPct val="100000"/>
              </a:lnSpc>
              <a:buNone/>
            </a:pPr>
            <a:r>
              <a:rPr lang="es-CO" sz="1800" dirty="0">
                <a:latin typeface="Arial Narrow"/>
                <a:ea typeface="Arial Narrow"/>
                <a:cs typeface="Arial Narrow"/>
                <a:sym typeface="Arial Narrow"/>
              </a:rPr>
              <a:t>Relación entre Documentos y Colecciones:</a:t>
            </a:r>
          </a:p>
          <a:p>
            <a:pPr marL="742950" indent="-285750">
              <a:lnSpc>
                <a:spcPct val="100000"/>
              </a:lnSpc>
            </a:pPr>
            <a:r>
              <a:rPr lang="es-CO" sz="1800" dirty="0">
                <a:latin typeface="Arial Narrow"/>
                <a:ea typeface="Arial Narrow"/>
                <a:cs typeface="Arial Narrow"/>
                <a:sym typeface="Arial Narrow"/>
              </a:rPr>
              <a:t>Cada colección puede contener múltiples documentos, y cada documento se almacena de manera independiente.</a:t>
            </a:r>
          </a:p>
          <a:p>
            <a:pPr marL="742950" indent="-285750">
              <a:lnSpc>
                <a:spcPct val="100000"/>
              </a:lnSpc>
            </a:pPr>
            <a:r>
              <a:rPr lang="es-CO" sz="1800" dirty="0">
                <a:latin typeface="Arial Narrow"/>
                <a:ea typeface="Arial Narrow"/>
                <a:cs typeface="Arial Narrow"/>
                <a:sym typeface="Arial Narrow"/>
              </a:rPr>
              <a:t>Esto permite a MongoDB manejar datos no estructurados y </a:t>
            </a:r>
            <a:r>
              <a:rPr lang="es-CO" sz="1800" dirty="0" err="1">
                <a:latin typeface="Arial Narrow"/>
                <a:ea typeface="Arial Narrow"/>
                <a:cs typeface="Arial Narrow"/>
                <a:sym typeface="Arial Narrow"/>
              </a:rPr>
              <a:t>semi-estructurados</a:t>
            </a:r>
            <a:r>
              <a:rPr lang="es-CO" sz="1800" dirty="0">
                <a:latin typeface="Arial Narrow"/>
                <a:ea typeface="Arial Narrow"/>
                <a:cs typeface="Arial Narrow"/>
                <a:sym typeface="Arial Narrow"/>
              </a:rPr>
              <a:t> de forma más flexible que las bases de datos relacionales.</a:t>
            </a:r>
          </a:p>
        </p:txBody>
      </p:sp>
    </p:spTree>
    <p:extLst>
      <p:ext uri="{BB962C8B-B14F-4D97-AF65-F5344CB8AC3E}">
        <p14:creationId xmlns:p14="http://schemas.microsoft.com/office/powerpoint/2010/main" val="292490084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BSON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4"/>
            <a:ext cx="10515600" cy="5011032"/>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2000" dirty="0">
                <a:latin typeface="Arial Narrow"/>
                <a:ea typeface="Arial Narrow"/>
                <a:cs typeface="Arial Narrow"/>
                <a:sym typeface="Arial Narrow"/>
              </a:rPr>
              <a:t>Definición: BSON es un formato binario que se utiliza para representar documentos en MongoDB. Es una extensión de JSON (JavaScript </a:t>
            </a:r>
            <a:r>
              <a:rPr lang="es-CO" sz="2000" dirty="0" err="1">
                <a:latin typeface="Arial Narrow"/>
                <a:ea typeface="Arial Narrow"/>
                <a:cs typeface="Arial Narrow"/>
                <a:sym typeface="Arial Narrow"/>
              </a:rPr>
              <a:t>Object</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Notation</a:t>
            </a:r>
            <a:r>
              <a:rPr lang="es-CO" sz="2000" dirty="0">
                <a:latin typeface="Arial Narrow"/>
                <a:ea typeface="Arial Narrow"/>
                <a:cs typeface="Arial Narrow"/>
                <a:sym typeface="Arial Narrow"/>
              </a:rPr>
              <a:t>) y permite que los datos sean más eficientes para el almacenamiento y la consulta.</a:t>
            </a:r>
          </a:p>
          <a:p>
            <a:pPr marL="742950" indent="-285750">
              <a:lnSpc>
                <a:spcPct val="100000"/>
              </a:lnSpc>
            </a:pPr>
            <a:r>
              <a:rPr lang="es-CO" sz="2000" dirty="0">
                <a:latin typeface="Arial Narrow"/>
                <a:ea typeface="Arial Narrow"/>
                <a:cs typeface="Arial Narrow"/>
                <a:sym typeface="Arial Narrow"/>
              </a:rPr>
              <a:t>Ventajas: Al ser un formato binario, BSON es más rápido de analizar y manipular que JSON, lo que mejora el rendimiento general de las operaciones de base de datos.</a:t>
            </a:r>
          </a:p>
          <a:p>
            <a:pPr indent="0">
              <a:lnSpc>
                <a:spcPct val="100000"/>
              </a:lnSpc>
              <a:buNone/>
            </a:pPr>
            <a:r>
              <a:rPr lang="es-CO" sz="2000" dirty="0">
                <a:latin typeface="Arial Narrow"/>
                <a:ea typeface="Arial Narrow"/>
                <a:cs typeface="Arial Narrow"/>
                <a:sym typeface="Arial Narrow"/>
              </a:rPr>
              <a:t>Un documento BSON se compone de pares clave-valor, donde:</a:t>
            </a:r>
          </a:p>
          <a:p>
            <a:pPr marL="742950" indent="-285750">
              <a:lnSpc>
                <a:spcPct val="100000"/>
              </a:lnSpc>
            </a:pPr>
            <a:r>
              <a:rPr lang="es-CO" sz="2000" dirty="0">
                <a:latin typeface="Arial Narrow"/>
                <a:ea typeface="Arial Narrow"/>
                <a:cs typeface="Arial Narrow"/>
                <a:sym typeface="Arial Narrow"/>
              </a:rPr>
              <a:t>Clave (Key): Es una cadena que identifica un valor.</a:t>
            </a:r>
          </a:p>
          <a:p>
            <a:pPr marL="742950" indent="-285750">
              <a:lnSpc>
                <a:spcPct val="100000"/>
              </a:lnSpc>
            </a:pPr>
            <a:r>
              <a:rPr lang="es-CO" sz="2000" dirty="0">
                <a:latin typeface="Arial Narrow"/>
                <a:ea typeface="Arial Narrow"/>
                <a:cs typeface="Arial Narrow"/>
                <a:sym typeface="Arial Narrow"/>
              </a:rPr>
              <a:t>Valor (</a:t>
            </a:r>
            <a:r>
              <a:rPr lang="es-CO" sz="2000" dirty="0" err="1">
                <a:latin typeface="Arial Narrow"/>
                <a:ea typeface="Arial Narrow"/>
                <a:cs typeface="Arial Narrow"/>
                <a:sym typeface="Arial Narrow"/>
              </a:rPr>
              <a:t>Value</a:t>
            </a:r>
            <a:r>
              <a:rPr lang="es-CO" sz="2000" dirty="0">
                <a:latin typeface="Arial Narrow"/>
                <a:ea typeface="Arial Narrow"/>
                <a:cs typeface="Arial Narrow"/>
                <a:sym typeface="Arial Narrow"/>
              </a:rPr>
              <a:t>): Puede ser de varios tipos, incluyendo otros documentos, </a:t>
            </a:r>
            <a:r>
              <a:rPr lang="es-CO" sz="2000" dirty="0" err="1">
                <a:latin typeface="Arial Narrow"/>
                <a:ea typeface="Arial Narrow"/>
                <a:cs typeface="Arial Narrow"/>
                <a:sym typeface="Arial Narrow"/>
              </a:rPr>
              <a:t>arrays</a:t>
            </a:r>
            <a:r>
              <a:rPr lang="es-CO" sz="2000" dirty="0">
                <a:latin typeface="Arial Narrow"/>
                <a:ea typeface="Arial Narrow"/>
                <a:cs typeface="Arial Narrow"/>
                <a:sym typeface="Arial Narrow"/>
              </a:rPr>
              <a:t>, y tipos de datos primitivos.</a:t>
            </a:r>
          </a:p>
          <a:p>
            <a:pPr indent="0">
              <a:lnSpc>
                <a:spcPct val="100000"/>
              </a:lnSpc>
              <a:buNone/>
            </a:pPr>
            <a:r>
              <a:rPr lang="es-CO" sz="2000" dirty="0" err="1">
                <a:latin typeface="Arial Narrow"/>
                <a:ea typeface="Arial Narrow"/>
                <a:cs typeface="Arial Narrow"/>
                <a:sym typeface="Arial Narrow"/>
              </a:rPr>
              <a:t>Serializacion</a:t>
            </a:r>
            <a:r>
              <a:rPr lang="es-CO" sz="2000" dirty="0">
                <a:latin typeface="Arial Narrow"/>
                <a:ea typeface="Arial Narrow"/>
                <a:cs typeface="Arial Narrow"/>
                <a:sym typeface="Arial Narrow"/>
              </a:rPr>
              <a:t>: Cuando se guarda un </a:t>
            </a:r>
            <a:r>
              <a:rPr lang="es-CO" sz="2000" dirty="0" err="1">
                <a:latin typeface="Arial Narrow"/>
                <a:ea typeface="Arial Narrow"/>
                <a:cs typeface="Arial Narrow"/>
                <a:sym typeface="Arial Narrow"/>
              </a:rPr>
              <a:t>odumento</a:t>
            </a:r>
            <a:r>
              <a:rPr lang="es-CO" sz="2000" dirty="0">
                <a:latin typeface="Arial Narrow"/>
                <a:ea typeface="Arial Narrow"/>
                <a:cs typeface="Arial Narrow"/>
                <a:sym typeface="Arial Narrow"/>
              </a:rPr>
              <a:t> en MongoDB, se convierte de su formato JSON a BSON. Este procedo permite que el documento se almacene de manera mas eficiente.</a:t>
            </a:r>
          </a:p>
          <a:p>
            <a:pPr indent="0">
              <a:lnSpc>
                <a:spcPct val="100000"/>
              </a:lnSpc>
              <a:buNone/>
            </a:pPr>
            <a:r>
              <a:rPr lang="es-CO" sz="2000" dirty="0" err="1">
                <a:latin typeface="Arial Narrow"/>
                <a:ea typeface="Arial Narrow"/>
                <a:cs typeface="Arial Narrow"/>
                <a:sym typeface="Arial Narrow"/>
              </a:rPr>
              <a:t>Deserializacion</a:t>
            </a:r>
            <a:r>
              <a:rPr lang="es-CO" sz="2000" dirty="0">
                <a:latin typeface="Arial Narrow"/>
                <a:ea typeface="Arial Narrow"/>
                <a:cs typeface="Arial Narrow"/>
                <a:sym typeface="Arial Narrow"/>
              </a:rPr>
              <a:t>: Cuando se recupere un documento, el proceso inverso ocurre, convirtiendo BSON de nuevo a un formato legible como JSON.</a:t>
            </a:r>
          </a:p>
        </p:txBody>
      </p:sp>
    </p:spTree>
    <p:extLst>
      <p:ext uri="{BB962C8B-B14F-4D97-AF65-F5344CB8AC3E}">
        <p14:creationId xmlns:p14="http://schemas.microsoft.com/office/powerpoint/2010/main" val="213428526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DATOS EN BSON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1543BF88-FE0E-6108-A9BA-897DE8F38033}"/>
              </a:ext>
            </a:extLst>
          </p:cNvPr>
          <p:cNvPicPr>
            <a:picLocks noChangeAspect="1"/>
          </p:cNvPicPr>
          <p:nvPr/>
        </p:nvPicPr>
        <p:blipFill>
          <a:blip r:embed="rId3"/>
          <a:stretch>
            <a:fillRect/>
          </a:stretch>
        </p:blipFill>
        <p:spPr>
          <a:xfrm>
            <a:off x="735650" y="1704213"/>
            <a:ext cx="5210175" cy="4857750"/>
          </a:xfrm>
          <a:prstGeom prst="rect">
            <a:avLst/>
          </a:prstGeom>
        </p:spPr>
      </p:pic>
      <p:pic>
        <p:nvPicPr>
          <p:cNvPr id="8" name="Imagen 7">
            <a:extLst>
              <a:ext uri="{FF2B5EF4-FFF2-40B4-BE49-F238E27FC236}">
                <a16:creationId xmlns:a16="http://schemas.microsoft.com/office/drawing/2014/main" id="{AA78D332-5D13-B27F-E593-8293D5EF6AFD}"/>
              </a:ext>
            </a:extLst>
          </p:cNvPr>
          <p:cNvPicPr>
            <a:picLocks noChangeAspect="1"/>
          </p:cNvPicPr>
          <p:nvPr/>
        </p:nvPicPr>
        <p:blipFill>
          <a:blip r:embed="rId4"/>
          <a:stretch>
            <a:fillRect/>
          </a:stretch>
        </p:blipFill>
        <p:spPr>
          <a:xfrm>
            <a:off x="6493954" y="2264574"/>
            <a:ext cx="4833419" cy="3281172"/>
          </a:xfrm>
          <a:prstGeom prst="rect">
            <a:avLst/>
          </a:prstGeom>
        </p:spPr>
      </p:pic>
    </p:spTree>
    <p:extLst>
      <p:ext uri="{BB962C8B-B14F-4D97-AF65-F5344CB8AC3E}">
        <p14:creationId xmlns:p14="http://schemas.microsoft.com/office/powerpoint/2010/main" val="3886395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POSTGRESQL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61856"/>
            <a:ext cx="9643800" cy="355145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Open </a:t>
            </a:r>
            <a:r>
              <a:rPr lang="es-CO" sz="2000" dirty="0" err="1">
                <a:latin typeface="Arial Narrow"/>
                <a:ea typeface="Arial Narrow"/>
                <a:cs typeface="Arial Narrow"/>
                <a:sym typeface="Arial Narrow"/>
              </a:rPr>
              <a:t>source</a:t>
            </a:r>
            <a:r>
              <a:rPr lang="es-CO" sz="2000" dirty="0">
                <a:latin typeface="Arial Narrow"/>
                <a:ea typeface="Arial Narrow"/>
                <a:cs typeface="Arial Narrow"/>
                <a:sym typeface="Arial Narrow"/>
              </a:rPr>
              <a:t>: Completamente gratuito y de código abierto, lo que lo hace altamente personalizable y flexible.</a:t>
            </a:r>
          </a:p>
          <a:p>
            <a:pPr marL="800100">
              <a:lnSpc>
                <a:spcPct val="100000"/>
              </a:lnSpc>
            </a:pPr>
            <a:r>
              <a:rPr lang="es-CO" sz="2000" dirty="0">
                <a:latin typeface="Arial Narrow"/>
                <a:ea typeface="Arial Narrow"/>
                <a:cs typeface="Arial Narrow"/>
                <a:sym typeface="Arial Narrow"/>
              </a:rPr>
              <a:t>Características avanzadas: Ofrece una amplia gama de características, incluyendo soporte para JSON, arreglos, tipos de datos geométricos y muchas más.</a:t>
            </a:r>
          </a:p>
          <a:p>
            <a:pPr marL="800100">
              <a:lnSpc>
                <a:spcPct val="100000"/>
              </a:lnSpc>
            </a:pPr>
            <a:r>
              <a:rPr lang="es-CO" sz="2000" dirty="0">
                <a:latin typeface="Arial Narrow"/>
                <a:ea typeface="Arial Narrow"/>
                <a:cs typeface="Arial Narrow"/>
                <a:sym typeface="Arial Narrow"/>
              </a:rPr>
              <a:t>Escalabilidad: Puede manejar bases de datos de gran tamaño y altas cargas de trabajo.</a:t>
            </a:r>
          </a:p>
          <a:p>
            <a:pPr marL="800100">
              <a:lnSpc>
                <a:spcPct val="100000"/>
              </a:lnSpc>
            </a:pPr>
            <a:r>
              <a:rPr lang="es-CO" sz="2000" dirty="0">
                <a:latin typeface="Arial Narrow"/>
                <a:ea typeface="Arial Narrow"/>
                <a:cs typeface="Arial Narrow"/>
                <a:sym typeface="Arial Narrow"/>
              </a:rPr>
              <a:t>Comunidad activa: Cuenta con una gran comunidad de desarrolladores que contribuyen a su mejora continua.</a:t>
            </a:r>
          </a:p>
          <a:p>
            <a:pPr marL="800100">
              <a:lnSpc>
                <a:spcPct val="100000"/>
              </a:lnSpc>
            </a:pPr>
            <a:r>
              <a:rPr lang="es-CO" sz="2000" dirty="0">
                <a:latin typeface="Arial Narrow"/>
                <a:ea typeface="Arial Narrow"/>
                <a:cs typeface="Arial Narrow"/>
                <a:sym typeface="Arial Narrow"/>
              </a:rPr>
              <a:t>Ideal para: Proyectos de código abierto, aplicaciones web, análisis de datos y desarrollo de aplicaciones empresariales.</a:t>
            </a:r>
          </a:p>
        </p:txBody>
      </p:sp>
      <p:pic>
        <p:nvPicPr>
          <p:cNvPr id="4" name="Imagen 3">
            <a:extLst>
              <a:ext uri="{FF2B5EF4-FFF2-40B4-BE49-F238E27FC236}">
                <a16:creationId xmlns:a16="http://schemas.microsoft.com/office/drawing/2014/main" id="{1EE1222F-2D6C-2461-556B-3890E18026EC}"/>
              </a:ext>
            </a:extLst>
          </p:cNvPr>
          <p:cNvPicPr>
            <a:picLocks noChangeAspect="1"/>
          </p:cNvPicPr>
          <p:nvPr/>
        </p:nvPicPr>
        <p:blipFill>
          <a:blip r:embed="rId3"/>
          <a:stretch>
            <a:fillRect/>
          </a:stretch>
        </p:blipFill>
        <p:spPr>
          <a:xfrm>
            <a:off x="3983932" y="5013314"/>
            <a:ext cx="3462227" cy="1844686"/>
          </a:xfrm>
          <a:prstGeom prst="rect">
            <a:avLst/>
          </a:prstGeom>
        </p:spPr>
      </p:pic>
    </p:spTree>
    <p:extLst>
      <p:ext uri="{BB962C8B-B14F-4D97-AF65-F5344CB8AC3E}">
        <p14:creationId xmlns:p14="http://schemas.microsoft.com/office/powerpoint/2010/main" val="34252573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MONGODB COMPASS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4"/>
            <a:ext cx="10515600" cy="501103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MongoDB </a:t>
            </a:r>
            <a:r>
              <a:rPr lang="es-CO" sz="2200" dirty="0" err="1">
                <a:latin typeface="Arial Narrow"/>
                <a:ea typeface="Arial Narrow"/>
                <a:cs typeface="Arial Narrow"/>
                <a:sym typeface="Arial Narrow"/>
              </a:rPr>
              <a:t>Compass</a:t>
            </a:r>
            <a:r>
              <a:rPr lang="es-CO" sz="2200" dirty="0">
                <a:latin typeface="Arial Narrow"/>
                <a:ea typeface="Arial Narrow"/>
                <a:cs typeface="Arial Narrow"/>
                <a:sym typeface="Arial Narrow"/>
              </a:rPr>
              <a:t> es una interfaz gráfica que facilita la visualización y gestión de datos en MongoDB. Permite realizar operaciones como insertar, actualizar y eliminar documentos de manera intuitiva, sin necesidad de escribir comandos en la terminal.</a:t>
            </a:r>
          </a:p>
          <a:p>
            <a:pPr indent="0">
              <a:lnSpc>
                <a:spcPct val="100000"/>
              </a:lnSpc>
              <a:buNone/>
            </a:pPr>
            <a:r>
              <a:rPr lang="es-CO" sz="2200" dirty="0">
                <a:latin typeface="Arial Narrow"/>
                <a:ea typeface="Arial Narrow"/>
                <a:cs typeface="Arial Narrow"/>
                <a:sym typeface="Arial Narrow"/>
              </a:rPr>
              <a:t>Conectar a tu Base de Datos</a:t>
            </a:r>
          </a:p>
          <a:p>
            <a:pPr marL="800100">
              <a:lnSpc>
                <a:spcPct val="100000"/>
              </a:lnSpc>
            </a:pPr>
            <a:r>
              <a:rPr lang="es-CO" sz="2200" dirty="0">
                <a:latin typeface="Arial Narrow"/>
                <a:ea typeface="Arial Narrow"/>
                <a:cs typeface="Arial Narrow"/>
                <a:sym typeface="Arial Narrow"/>
              </a:rPr>
              <a:t>Abrir </a:t>
            </a:r>
            <a:r>
              <a:rPr lang="es-CO" sz="2200" dirty="0" err="1">
                <a:latin typeface="Arial Narrow"/>
                <a:ea typeface="Arial Narrow"/>
                <a:cs typeface="Arial Narrow"/>
                <a:sym typeface="Arial Narrow"/>
              </a:rPr>
              <a:t>Compass</a:t>
            </a:r>
            <a:r>
              <a:rPr lang="es-CO" sz="2200" dirty="0">
                <a:latin typeface="Arial Narrow"/>
                <a:ea typeface="Arial Narrow"/>
                <a:cs typeface="Arial Narrow"/>
                <a:sym typeface="Arial Narrow"/>
              </a:rPr>
              <a:t>: Inicia MongoDB </a:t>
            </a:r>
            <a:r>
              <a:rPr lang="es-CO" sz="2200" dirty="0" err="1">
                <a:latin typeface="Arial Narrow"/>
                <a:ea typeface="Arial Narrow"/>
                <a:cs typeface="Arial Narrow"/>
                <a:sym typeface="Arial Narrow"/>
              </a:rPr>
              <a:t>Compass</a:t>
            </a:r>
            <a:r>
              <a:rPr lang="es-CO" sz="2200" dirty="0">
                <a:latin typeface="Arial Narrow"/>
                <a:ea typeface="Arial Narrow"/>
                <a:cs typeface="Arial Narrow"/>
                <a:sym typeface="Arial Narrow"/>
              </a:rPr>
              <a:t> después de la instalación.</a:t>
            </a:r>
          </a:p>
          <a:p>
            <a:pPr marL="800100">
              <a:lnSpc>
                <a:spcPct val="100000"/>
              </a:lnSpc>
            </a:pPr>
            <a:r>
              <a:rPr lang="es-CO" sz="2200" dirty="0">
                <a:latin typeface="Arial Narrow"/>
                <a:ea typeface="Arial Narrow"/>
                <a:cs typeface="Arial Narrow"/>
                <a:sym typeface="Arial Narrow"/>
              </a:rPr>
              <a:t>Conectar a un Servidor MongoDB: En la pantalla de inicio, verás un campo para ingresar la URI de conexión. Si estás usando MongoDB localmente, la URI es generalmente mongodb://localhost:27017.</a:t>
            </a:r>
          </a:p>
          <a:p>
            <a:pPr marL="800100">
              <a:lnSpc>
                <a:spcPct val="100000"/>
              </a:lnSpc>
            </a:pPr>
            <a:r>
              <a:rPr lang="es-CO" sz="2200" dirty="0">
                <a:latin typeface="Arial Narrow"/>
                <a:ea typeface="Arial Narrow"/>
                <a:cs typeface="Arial Narrow"/>
                <a:sym typeface="Arial Narrow"/>
              </a:rPr>
              <a:t>Haz clic en </a:t>
            </a:r>
            <a:r>
              <a:rPr lang="es-CO" sz="2200" dirty="0" err="1">
                <a:latin typeface="Arial Narrow"/>
                <a:ea typeface="Arial Narrow"/>
                <a:cs typeface="Arial Narrow"/>
                <a:sym typeface="Arial Narrow"/>
              </a:rPr>
              <a:t>Connect</a:t>
            </a:r>
            <a:r>
              <a:rPr lang="es-CO" sz="2200" dirty="0">
                <a:latin typeface="Arial Narrow"/>
                <a:ea typeface="Arial Narrow"/>
                <a:cs typeface="Arial Narrow"/>
                <a:sym typeface="Arial Narrow"/>
              </a:rPr>
              <a:t> para establecer la conexión.</a:t>
            </a:r>
          </a:p>
          <a:p>
            <a:pPr marL="800100">
              <a:lnSpc>
                <a:spcPct val="100000"/>
              </a:lnSpc>
            </a:pPr>
            <a:r>
              <a:rPr lang="es-CO" sz="2200" dirty="0">
                <a:latin typeface="Arial Narrow"/>
                <a:ea typeface="Arial Narrow"/>
                <a:cs typeface="Arial Narrow"/>
                <a:sym typeface="Arial Narrow"/>
              </a:rPr>
              <a:t>Crear la base de datos : Usuarios.</a:t>
            </a:r>
          </a:p>
        </p:txBody>
      </p:sp>
    </p:spTree>
    <p:extLst>
      <p:ext uri="{BB962C8B-B14F-4D97-AF65-F5344CB8AC3E}">
        <p14:creationId xmlns:p14="http://schemas.microsoft.com/office/powerpoint/2010/main" val="166102534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INSERTAR DOCUMENTOS EN MONGODB COMPASS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4"/>
            <a:ext cx="10515600" cy="238943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Insertar un Documento Individual</a:t>
            </a:r>
          </a:p>
          <a:p>
            <a:pPr indent="0">
              <a:lnSpc>
                <a:spcPct val="100000"/>
              </a:lnSpc>
              <a:buNone/>
            </a:pPr>
            <a:r>
              <a:rPr lang="es-CO" sz="2200" dirty="0">
                <a:latin typeface="Arial Narrow"/>
                <a:ea typeface="Arial Narrow"/>
                <a:cs typeface="Arial Narrow"/>
                <a:sym typeface="Arial Narrow"/>
              </a:rPr>
              <a:t>Abrir la Interfaz de Inserción: En la parte superior de la vista de colección, verás un botón que dice "</a:t>
            </a:r>
            <a:r>
              <a:rPr lang="es-CO" sz="2200" dirty="0" err="1">
                <a:latin typeface="Arial Narrow"/>
                <a:ea typeface="Arial Narrow"/>
                <a:cs typeface="Arial Narrow"/>
                <a:sym typeface="Arial Narrow"/>
              </a:rPr>
              <a:t>Add</a:t>
            </a:r>
            <a:r>
              <a:rPr lang="es-CO" sz="2200" dirty="0">
                <a:latin typeface="Arial Narrow"/>
                <a:ea typeface="Arial Narrow"/>
                <a:cs typeface="Arial Narrow"/>
                <a:sym typeface="Arial Narrow"/>
              </a:rPr>
              <a:t> Data". Haz clic en él y selecciona "</a:t>
            </a:r>
            <a:r>
              <a:rPr lang="es-CO" sz="2200" dirty="0" err="1">
                <a:latin typeface="Arial Narrow"/>
                <a:ea typeface="Arial Narrow"/>
                <a:cs typeface="Arial Narrow"/>
                <a:sym typeface="Arial Narrow"/>
              </a:rPr>
              <a:t>Insert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Document</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Crear el Documento: Aparecerá un editor de documentos en el que puedes ingresar los campos y valores en formato JSON. Por ejemplo:</a:t>
            </a:r>
          </a:p>
        </p:txBody>
      </p:sp>
      <p:pic>
        <p:nvPicPr>
          <p:cNvPr id="4" name="Imagen 3">
            <a:extLst>
              <a:ext uri="{FF2B5EF4-FFF2-40B4-BE49-F238E27FC236}">
                <a16:creationId xmlns:a16="http://schemas.microsoft.com/office/drawing/2014/main" id="{8140A6FF-9D5D-6CF9-13F2-5250C179459B}"/>
              </a:ext>
            </a:extLst>
          </p:cNvPr>
          <p:cNvPicPr>
            <a:picLocks noChangeAspect="1"/>
          </p:cNvPicPr>
          <p:nvPr/>
        </p:nvPicPr>
        <p:blipFill>
          <a:blip r:embed="rId3"/>
          <a:stretch>
            <a:fillRect/>
          </a:stretch>
        </p:blipFill>
        <p:spPr>
          <a:xfrm>
            <a:off x="1062238" y="4090219"/>
            <a:ext cx="4280459" cy="2393886"/>
          </a:xfrm>
          <a:prstGeom prst="rect">
            <a:avLst/>
          </a:prstGeom>
        </p:spPr>
      </p:pic>
      <p:pic>
        <p:nvPicPr>
          <p:cNvPr id="6" name="Imagen 5">
            <a:extLst>
              <a:ext uri="{FF2B5EF4-FFF2-40B4-BE49-F238E27FC236}">
                <a16:creationId xmlns:a16="http://schemas.microsoft.com/office/drawing/2014/main" id="{D45BA5A2-595B-8F25-FF27-3FDEBB867305}"/>
              </a:ext>
            </a:extLst>
          </p:cNvPr>
          <p:cNvPicPr>
            <a:picLocks noChangeAspect="1"/>
          </p:cNvPicPr>
          <p:nvPr/>
        </p:nvPicPr>
        <p:blipFill>
          <a:blip r:embed="rId4"/>
          <a:stretch>
            <a:fillRect/>
          </a:stretch>
        </p:blipFill>
        <p:spPr>
          <a:xfrm>
            <a:off x="5636649" y="4619053"/>
            <a:ext cx="5657850" cy="1076325"/>
          </a:xfrm>
          <a:prstGeom prst="rect">
            <a:avLst/>
          </a:prstGeom>
        </p:spPr>
      </p:pic>
    </p:spTree>
    <p:extLst>
      <p:ext uri="{BB962C8B-B14F-4D97-AF65-F5344CB8AC3E}">
        <p14:creationId xmlns:p14="http://schemas.microsoft.com/office/powerpoint/2010/main" val="238361664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CONSULTAR DOCUMENTOS EN MONGODB COMPASS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5"/>
            <a:ext cx="10515600" cy="103260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Cuadro de Búsqueda: En la parte superior de la vista de colección, encontrarás un cuadro de búsqueda donde puedes escribir consultas en formato JSON.</a:t>
            </a:r>
          </a:p>
        </p:txBody>
      </p:sp>
      <p:pic>
        <p:nvPicPr>
          <p:cNvPr id="5" name="Imagen 4">
            <a:extLst>
              <a:ext uri="{FF2B5EF4-FFF2-40B4-BE49-F238E27FC236}">
                <a16:creationId xmlns:a16="http://schemas.microsoft.com/office/drawing/2014/main" id="{1B9B796C-7BD3-D632-4D05-0EA3476CD7A4}"/>
              </a:ext>
            </a:extLst>
          </p:cNvPr>
          <p:cNvPicPr>
            <a:picLocks noChangeAspect="1"/>
          </p:cNvPicPr>
          <p:nvPr/>
        </p:nvPicPr>
        <p:blipFill>
          <a:blip r:embed="rId3"/>
          <a:stretch>
            <a:fillRect/>
          </a:stretch>
        </p:blipFill>
        <p:spPr>
          <a:xfrm>
            <a:off x="3883742" y="2626678"/>
            <a:ext cx="4134695" cy="4171777"/>
          </a:xfrm>
          <a:prstGeom prst="rect">
            <a:avLst/>
          </a:prstGeom>
        </p:spPr>
      </p:pic>
    </p:spTree>
    <p:extLst>
      <p:ext uri="{BB962C8B-B14F-4D97-AF65-F5344CB8AC3E}">
        <p14:creationId xmlns:p14="http://schemas.microsoft.com/office/powerpoint/2010/main" val="215712196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ACTUALIZAR/ELIMINAR DOCUMENTOS EN MONGODB COMPASS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4"/>
            <a:ext cx="10515600" cy="3483864"/>
          </a:xfrm>
          <a:prstGeom prst="rect">
            <a:avLst/>
          </a:prstGeom>
          <a:noFill/>
          <a:ln>
            <a:noFill/>
          </a:ln>
        </p:spPr>
        <p:txBody>
          <a:bodyPr spcFirstLastPara="1" wrap="square" lIns="91425" tIns="45700" rIns="91425" bIns="45700" anchor="t" anchorCtr="0">
            <a:noAutofit/>
          </a:bodyPr>
          <a:lstStyle/>
          <a:p>
            <a:pPr marL="914400" indent="-457200">
              <a:lnSpc>
                <a:spcPct val="100000"/>
              </a:lnSpc>
              <a:buAutoNum type="arabicPeriod"/>
            </a:pPr>
            <a:r>
              <a:rPr lang="es-CO" sz="2200" dirty="0">
                <a:latin typeface="Arial Narrow"/>
                <a:ea typeface="Arial Narrow"/>
                <a:cs typeface="Arial Narrow"/>
                <a:sym typeface="Arial Narrow"/>
              </a:rPr>
              <a:t>Conectarse a la base de datos de usuarios.</a:t>
            </a:r>
          </a:p>
          <a:p>
            <a:pPr marL="914400" indent="-457200">
              <a:lnSpc>
                <a:spcPct val="100000"/>
              </a:lnSpc>
              <a:buAutoNum type="arabicPeriod"/>
            </a:pPr>
            <a:r>
              <a:rPr lang="es-CO" sz="2200" dirty="0">
                <a:latin typeface="Arial Narrow"/>
                <a:ea typeface="Arial Narrow"/>
                <a:cs typeface="Arial Narrow"/>
                <a:sym typeface="Arial Narrow"/>
              </a:rPr>
              <a:t>Buscar a un usuario como: { "nombre": "Juan" }</a:t>
            </a:r>
          </a:p>
          <a:p>
            <a:pPr marL="914400" indent="-457200">
              <a:lnSpc>
                <a:spcPct val="100000"/>
              </a:lnSpc>
              <a:buAutoNum type="arabicPeriod"/>
            </a:pPr>
            <a:r>
              <a:rPr lang="es-CO" sz="2200" dirty="0">
                <a:latin typeface="Arial Narrow"/>
                <a:ea typeface="Arial Narrow"/>
                <a:cs typeface="Arial Narrow"/>
                <a:sym typeface="Arial Narrow"/>
              </a:rPr>
              <a:t>Dar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en </a:t>
            </a:r>
            <a:r>
              <a:rPr lang="es-CO" sz="2200" dirty="0" err="1">
                <a:latin typeface="Arial Narrow"/>
                <a:ea typeface="Arial Narrow"/>
                <a:cs typeface="Arial Narrow"/>
                <a:sym typeface="Arial Narrow"/>
              </a:rPr>
              <a:t>update</a:t>
            </a:r>
            <a:r>
              <a:rPr lang="es-CO" sz="2200" dirty="0">
                <a:latin typeface="Arial Narrow"/>
                <a:ea typeface="Arial Narrow"/>
                <a:cs typeface="Arial Narrow"/>
                <a:sym typeface="Arial Narrow"/>
              </a:rPr>
              <a:t> y actualizar la edad de Juan a 40 { "$set": { "edad": 30 } }</a:t>
            </a:r>
          </a:p>
          <a:p>
            <a:pPr marL="914400" indent="-457200">
              <a:lnSpc>
                <a:spcPct val="100000"/>
              </a:lnSpc>
              <a:buFont typeface="Arial"/>
              <a:buAutoNum type="arabicPeriod"/>
            </a:pPr>
            <a:r>
              <a:rPr lang="es-CO" sz="2200" dirty="0">
                <a:latin typeface="Arial Narrow"/>
                <a:ea typeface="Arial Narrow"/>
                <a:cs typeface="Arial Narrow"/>
                <a:sym typeface="Arial Narrow"/>
              </a:rPr>
              <a:t>Realizar un filtro a los usuarios con { “edad": “40" }</a:t>
            </a:r>
          </a:p>
          <a:p>
            <a:pPr marL="914400" indent="-457200">
              <a:lnSpc>
                <a:spcPct val="100000"/>
              </a:lnSpc>
              <a:buAutoNum type="arabicPeriod"/>
            </a:pPr>
            <a:r>
              <a:rPr lang="es-CO" sz="2200" dirty="0">
                <a:latin typeface="Arial Narrow"/>
                <a:ea typeface="Arial Narrow"/>
                <a:cs typeface="Arial Narrow"/>
                <a:sym typeface="Arial Narrow"/>
              </a:rPr>
              <a:t>Dar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en </a:t>
            </a:r>
            <a:r>
              <a:rPr lang="es-CO" sz="2200" dirty="0" err="1">
                <a:latin typeface="Arial Narrow"/>
                <a:ea typeface="Arial Narrow"/>
                <a:cs typeface="Arial Narrow"/>
                <a:sym typeface="Arial Narrow"/>
              </a:rPr>
              <a:t>delete</a:t>
            </a:r>
            <a:r>
              <a:rPr lang="es-CO" sz="2200" dirty="0">
                <a:latin typeface="Arial Narrow"/>
                <a:ea typeface="Arial Narrow"/>
                <a:cs typeface="Arial Narrow"/>
                <a:sym typeface="Arial Narrow"/>
              </a:rPr>
              <a:t> y eliminar el registro</a:t>
            </a:r>
          </a:p>
          <a:p>
            <a:pPr marL="914400" indent="-457200">
              <a:lnSpc>
                <a:spcPct val="100000"/>
              </a:lnSpc>
              <a:buAutoNum type="arabicPeriod"/>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84085159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MONGODB</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4"/>
            <a:ext cx="10515600" cy="41002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Crear la siguiente base de datos de biblioteca con las entidades: Libros.</a:t>
            </a:r>
          </a:p>
          <a:p>
            <a:pPr indent="0">
              <a:lnSpc>
                <a:spcPct val="100000"/>
              </a:lnSpc>
              <a:buNone/>
            </a:pPr>
            <a:r>
              <a:rPr lang="es-CO" sz="2400" dirty="0">
                <a:latin typeface="Arial Narrow"/>
                <a:ea typeface="Arial Narrow"/>
                <a:cs typeface="Arial Narrow"/>
                <a:sym typeface="Arial Narrow"/>
              </a:rPr>
              <a:t>Atributos por cada entidad: </a:t>
            </a:r>
          </a:p>
          <a:p>
            <a:pPr indent="0">
              <a:lnSpc>
                <a:spcPct val="100000"/>
              </a:lnSpc>
              <a:buNone/>
            </a:pPr>
            <a:r>
              <a:rPr lang="es-CO" sz="2400" dirty="0">
                <a:latin typeface="Arial Narrow"/>
                <a:ea typeface="Arial Narrow"/>
                <a:cs typeface="Arial Narrow"/>
                <a:sym typeface="Arial Narrow"/>
              </a:rPr>
              <a:t>Libros: ISBN, Título, </a:t>
            </a:r>
            <a:r>
              <a:rPr lang="es-CO" sz="2400" dirty="0" err="1">
                <a:latin typeface="Arial Narrow"/>
                <a:ea typeface="Arial Narrow"/>
                <a:cs typeface="Arial Narrow"/>
                <a:sym typeface="Arial Narrow"/>
              </a:rPr>
              <a:t>NombreAutor</a:t>
            </a:r>
            <a:r>
              <a:rPr lang="es-CO" sz="2400" dirty="0">
                <a:latin typeface="Arial Narrow"/>
                <a:ea typeface="Arial Narrow"/>
                <a:cs typeface="Arial Narrow"/>
                <a:sym typeface="Arial Narrow"/>
              </a:rPr>
              <a:t>, Genero, año.</a:t>
            </a:r>
          </a:p>
          <a:p>
            <a:pPr marL="800100">
              <a:lnSpc>
                <a:spcPct val="100000"/>
              </a:lnSpc>
              <a:buFontTx/>
              <a:buChar char="-"/>
            </a:pPr>
            <a:r>
              <a:rPr lang="es-CO" sz="2400" dirty="0">
                <a:latin typeface="Arial Narrow"/>
                <a:ea typeface="Arial Narrow"/>
                <a:cs typeface="Arial Narrow"/>
                <a:sym typeface="Arial Narrow"/>
              </a:rPr>
              <a:t>Insertar 20 registros en la colección</a:t>
            </a:r>
          </a:p>
          <a:p>
            <a:pPr marL="800100">
              <a:lnSpc>
                <a:spcPct val="100000"/>
              </a:lnSpc>
              <a:buFontTx/>
              <a:buChar char="-"/>
            </a:pPr>
            <a:r>
              <a:rPr lang="es-CO" sz="2400" dirty="0">
                <a:latin typeface="Arial Narrow"/>
                <a:ea typeface="Arial Narrow"/>
                <a:cs typeface="Arial Narrow"/>
                <a:sym typeface="Arial Narrow"/>
              </a:rPr>
              <a:t>Actualizar 10 registros de la colección</a:t>
            </a:r>
          </a:p>
          <a:p>
            <a:pPr marL="800100">
              <a:lnSpc>
                <a:spcPct val="100000"/>
              </a:lnSpc>
              <a:buFontTx/>
              <a:buChar char="-"/>
            </a:pPr>
            <a:r>
              <a:rPr lang="es-CO" sz="2400" dirty="0">
                <a:latin typeface="Arial Narrow"/>
                <a:ea typeface="Arial Narrow"/>
                <a:cs typeface="Arial Narrow"/>
                <a:sym typeface="Arial Narrow"/>
              </a:rPr>
              <a:t>Hacer consultas con cada uno de los operadores</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70148986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03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NORMALIZACION VS DESNORMALIZACION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4"/>
            <a:ext cx="10515600" cy="47098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La normalización es el proceso de estructurar una base de datos de manera que se reduzca la redundancia y se evite la inconsistencia de los datos. En un esquema normalizado, los datos relacionados se almacenan en colecciones separadas y se utilizan referencias para relacionarlos.</a:t>
            </a:r>
          </a:p>
          <a:p>
            <a:pPr indent="0">
              <a:lnSpc>
                <a:spcPct val="100000"/>
              </a:lnSpc>
              <a:buNone/>
            </a:pPr>
            <a:r>
              <a:rPr lang="es-CO" sz="2000" dirty="0">
                <a:latin typeface="Arial Narrow"/>
                <a:ea typeface="Arial Narrow"/>
                <a:cs typeface="Arial Narrow"/>
                <a:sym typeface="Arial Narrow"/>
              </a:rPr>
              <a:t>Ventajas:</a:t>
            </a:r>
          </a:p>
          <a:p>
            <a:pPr marL="800100">
              <a:lnSpc>
                <a:spcPct val="100000"/>
              </a:lnSpc>
            </a:pPr>
            <a:r>
              <a:rPr lang="es-CO" sz="2000" dirty="0">
                <a:latin typeface="Arial Narrow"/>
                <a:ea typeface="Arial Narrow"/>
                <a:cs typeface="Arial Narrow"/>
                <a:sym typeface="Arial Narrow"/>
              </a:rPr>
              <a:t>Consistencia de datos: Almacenar datos en un solo lugar reduce la posibilidad de inconsistencias.</a:t>
            </a:r>
          </a:p>
          <a:p>
            <a:pPr marL="800100">
              <a:lnSpc>
                <a:spcPct val="100000"/>
              </a:lnSpc>
            </a:pPr>
            <a:r>
              <a:rPr lang="es-CO" sz="2000" dirty="0">
                <a:latin typeface="Arial Narrow"/>
                <a:ea typeface="Arial Narrow"/>
                <a:cs typeface="Arial Narrow"/>
                <a:sym typeface="Arial Narrow"/>
              </a:rPr>
              <a:t>Menor uso de espacio: Al eliminar la duplicación de datos, se ahorra espacio en la base de datos.</a:t>
            </a:r>
          </a:p>
          <a:p>
            <a:pPr marL="800100">
              <a:lnSpc>
                <a:spcPct val="100000"/>
              </a:lnSpc>
            </a:pPr>
            <a:r>
              <a:rPr lang="es-CO" sz="2000" dirty="0">
                <a:latin typeface="Arial Narrow"/>
                <a:ea typeface="Arial Narrow"/>
                <a:cs typeface="Arial Narrow"/>
                <a:sym typeface="Arial Narrow"/>
              </a:rPr>
              <a:t>Facilidad para realizar actualizaciones: Al actualizar un dato, solo es necesario hacerlo en un lugar.</a:t>
            </a:r>
          </a:p>
          <a:p>
            <a:pPr indent="0">
              <a:lnSpc>
                <a:spcPct val="100000"/>
              </a:lnSpc>
              <a:buNone/>
            </a:pPr>
            <a:r>
              <a:rPr lang="es-CO" sz="2000" dirty="0">
                <a:latin typeface="Arial Narrow"/>
                <a:ea typeface="Arial Narrow"/>
                <a:cs typeface="Arial Narrow"/>
                <a:sym typeface="Arial Narrow"/>
              </a:rPr>
              <a:t>Desventajas:</a:t>
            </a:r>
          </a:p>
          <a:p>
            <a:pPr marL="800100">
              <a:lnSpc>
                <a:spcPct val="100000"/>
              </a:lnSpc>
            </a:pPr>
            <a:r>
              <a:rPr lang="es-CO" sz="2000" dirty="0">
                <a:latin typeface="Arial Narrow"/>
                <a:ea typeface="Arial Narrow"/>
                <a:cs typeface="Arial Narrow"/>
                <a:sym typeface="Arial Narrow"/>
              </a:rPr>
              <a:t>Rendimiento: Las consultas pueden ser más lentas porque pueden requerir múltiples operaciones para recuperar datos relacionados (</a:t>
            </a:r>
            <a:r>
              <a:rPr lang="es-CO" sz="2000" dirty="0" err="1">
                <a:latin typeface="Arial Narrow"/>
                <a:ea typeface="Arial Narrow"/>
                <a:cs typeface="Arial Narrow"/>
                <a:sym typeface="Arial Narrow"/>
              </a:rPr>
              <a:t>joins</a:t>
            </a:r>
            <a:r>
              <a:rPr lang="es-CO" sz="2000" dirty="0">
                <a:latin typeface="Arial Narrow"/>
                <a:ea typeface="Arial Narrow"/>
                <a:cs typeface="Arial Narrow"/>
                <a:sym typeface="Arial Narrow"/>
              </a:rPr>
              <a:t> implícitos).</a:t>
            </a:r>
          </a:p>
          <a:p>
            <a:pPr marL="800100">
              <a:lnSpc>
                <a:spcPct val="100000"/>
              </a:lnSpc>
            </a:pPr>
            <a:r>
              <a:rPr lang="es-CO" sz="2000" dirty="0">
                <a:latin typeface="Arial Narrow"/>
                <a:ea typeface="Arial Narrow"/>
                <a:cs typeface="Arial Narrow"/>
                <a:sym typeface="Arial Narrow"/>
              </a:rPr>
              <a:t>Complejidad: Puede aumentar la complejidad de las consultas y el código de la aplicación.</a:t>
            </a:r>
          </a:p>
        </p:txBody>
      </p:sp>
    </p:spTree>
    <p:extLst>
      <p:ext uri="{BB962C8B-B14F-4D97-AF65-F5344CB8AC3E}">
        <p14:creationId xmlns:p14="http://schemas.microsoft.com/office/powerpoint/2010/main" val="370554975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03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NORMALIZACION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582994"/>
            <a:ext cx="10515600" cy="88641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Normalización: Supongamos que tienes una aplicación de gestión de estudiantes y cursos. En un esquema normalizado, tendrías dos colecciones: Estudiantes y Cursos.</a:t>
            </a:r>
          </a:p>
        </p:txBody>
      </p:sp>
      <p:pic>
        <p:nvPicPr>
          <p:cNvPr id="5" name="Imagen 4">
            <a:extLst>
              <a:ext uri="{FF2B5EF4-FFF2-40B4-BE49-F238E27FC236}">
                <a16:creationId xmlns:a16="http://schemas.microsoft.com/office/drawing/2014/main" id="{93FE2E36-FFEF-5935-03D2-BFDB3FF77849}"/>
              </a:ext>
            </a:extLst>
          </p:cNvPr>
          <p:cNvPicPr>
            <a:picLocks noChangeAspect="1"/>
          </p:cNvPicPr>
          <p:nvPr/>
        </p:nvPicPr>
        <p:blipFill>
          <a:blip r:embed="rId3"/>
          <a:stretch>
            <a:fillRect/>
          </a:stretch>
        </p:blipFill>
        <p:spPr>
          <a:xfrm>
            <a:off x="3027105" y="2718848"/>
            <a:ext cx="5251655" cy="3986484"/>
          </a:xfrm>
          <a:prstGeom prst="rect">
            <a:avLst/>
          </a:prstGeom>
        </p:spPr>
      </p:pic>
    </p:spTree>
    <p:extLst>
      <p:ext uri="{BB962C8B-B14F-4D97-AF65-F5344CB8AC3E}">
        <p14:creationId xmlns:p14="http://schemas.microsoft.com/office/powerpoint/2010/main" val="132912535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03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CONSULTAS EN EJEMPLO DE NORMALIZACION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4"/>
            <a:ext cx="10515600" cy="1030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En bases de datos NoSQL como MongoDB el homólogo de los “</a:t>
            </a:r>
            <a:r>
              <a:rPr lang="es-CO" sz="2000" dirty="0" err="1">
                <a:latin typeface="Arial Narrow"/>
                <a:ea typeface="Arial Narrow"/>
                <a:cs typeface="Arial Narrow"/>
                <a:sym typeface="Arial Narrow"/>
              </a:rPr>
              <a:t>joins</a:t>
            </a:r>
            <a:r>
              <a:rPr lang="es-CO" sz="2000" dirty="0">
                <a:latin typeface="Arial Narrow"/>
                <a:ea typeface="Arial Narrow"/>
                <a:cs typeface="Arial Narrow"/>
                <a:sym typeface="Arial Narrow"/>
              </a:rPr>
              <a:t>” son las agregaciones para consultar datos de varios documentos, de la siguiente manera:</a:t>
            </a:r>
          </a:p>
        </p:txBody>
      </p:sp>
      <p:pic>
        <p:nvPicPr>
          <p:cNvPr id="4" name="Imagen 3">
            <a:extLst>
              <a:ext uri="{FF2B5EF4-FFF2-40B4-BE49-F238E27FC236}">
                <a16:creationId xmlns:a16="http://schemas.microsoft.com/office/drawing/2014/main" id="{448A6FD0-AA93-FD83-2DBF-902D271D74F3}"/>
              </a:ext>
            </a:extLst>
          </p:cNvPr>
          <p:cNvPicPr>
            <a:picLocks noChangeAspect="1"/>
          </p:cNvPicPr>
          <p:nvPr/>
        </p:nvPicPr>
        <p:blipFill>
          <a:blip r:embed="rId3"/>
          <a:stretch>
            <a:fillRect/>
          </a:stretch>
        </p:blipFill>
        <p:spPr>
          <a:xfrm>
            <a:off x="3217399" y="2989007"/>
            <a:ext cx="5309126" cy="3539417"/>
          </a:xfrm>
          <a:prstGeom prst="rect">
            <a:avLst/>
          </a:prstGeom>
        </p:spPr>
      </p:pic>
    </p:spTree>
    <p:extLst>
      <p:ext uri="{BB962C8B-B14F-4D97-AF65-F5344CB8AC3E}">
        <p14:creationId xmlns:p14="http://schemas.microsoft.com/office/powerpoint/2010/main" val="30198481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03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SOBRE NORMALIZACION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4"/>
            <a:ext cx="10515600" cy="515721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Crear la siguiente base de datos de biblioteca con las entidades: Libros, Autores, Géneros.</a:t>
            </a:r>
          </a:p>
          <a:p>
            <a:pPr indent="0">
              <a:lnSpc>
                <a:spcPct val="100000"/>
              </a:lnSpc>
              <a:buNone/>
            </a:pPr>
            <a:r>
              <a:rPr lang="es-CO" sz="2000" dirty="0">
                <a:latin typeface="Arial Narrow"/>
                <a:ea typeface="Arial Narrow"/>
                <a:cs typeface="Arial Narrow"/>
                <a:sym typeface="Arial Narrow"/>
              </a:rPr>
              <a:t>Atributos por cada entidad: </a:t>
            </a:r>
          </a:p>
          <a:p>
            <a:pPr indent="0">
              <a:lnSpc>
                <a:spcPct val="100000"/>
              </a:lnSpc>
              <a:buNone/>
            </a:pPr>
            <a:r>
              <a:rPr lang="es-CO" sz="2000" dirty="0">
                <a:latin typeface="Arial Narrow"/>
                <a:ea typeface="Arial Narrow"/>
                <a:cs typeface="Arial Narrow"/>
                <a:sym typeface="Arial Narrow"/>
              </a:rPr>
              <a:t>Libros: ISBN, Título, </a:t>
            </a:r>
            <a:r>
              <a:rPr lang="es-CO" sz="2000" dirty="0" err="1">
                <a:latin typeface="Arial Narrow"/>
                <a:ea typeface="Arial Narrow"/>
                <a:cs typeface="Arial Narrow"/>
                <a:sym typeface="Arial Narrow"/>
              </a:rPr>
              <a:t>AutorID</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GéneroID</a:t>
            </a:r>
            <a:r>
              <a:rPr lang="es-CO" sz="2000" dirty="0">
                <a:latin typeface="Arial Narrow"/>
                <a:ea typeface="Arial Narrow"/>
                <a:cs typeface="Arial Narrow"/>
                <a:sym typeface="Arial Narrow"/>
              </a:rPr>
              <a:t>.</a:t>
            </a:r>
          </a:p>
          <a:p>
            <a:pPr indent="0">
              <a:lnSpc>
                <a:spcPct val="100000"/>
              </a:lnSpc>
              <a:buNone/>
            </a:pPr>
            <a:r>
              <a:rPr lang="es-CO" sz="2000" dirty="0">
                <a:latin typeface="Arial Narrow"/>
                <a:ea typeface="Arial Narrow"/>
                <a:cs typeface="Arial Narrow"/>
                <a:sym typeface="Arial Narrow"/>
              </a:rPr>
              <a:t>Autores: </a:t>
            </a:r>
            <a:r>
              <a:rPr lang="es-CO" sz="2000" dirty="0" err="1">
                <a:latin typeface="Arial Narrow"/>
                <a:ea typeface="Arial Narrow"/>
                <a:cs typeface="Arial Narrow"/>
                <a:sym typeface="Arial Narrow"/>
              </a:rPr>
              <a:t>AutorID</a:t>
            </a:r>
            <a:r>
              <a:rPr lang="es-CO" sz="2000" dirty="0">
                <a:latin typeface="Arial Narrow"/>
                <a:ea typeface="Arial Narrow"/>
                <a:cs typeface="Arial Narrow"/>
                <a:sym typeface="Arial Narrow"/>
              </a:rPr>
              <a:t>, Nombre, Nacionalidad.</a:t>
            </a:r>
          </a:p>
          <a:p>
            <a:pPr indent="0">
              <a:lnSpc>
                <a:spcPct val="100000"/>
              </a:lnSpc>
              <a:buNone/>
            </a:pPr>
            <a:r>
              <a:rPr lang="es-CO" sz="2000" dirty="0">
                <a:latin typeface="Arial Narrow"/>
                <a:ea typeface="Arial Narrow"/>
                <a:cs typeface="Arial Narrow"/>
                <a:sym typeface="Arial Narrow"/>
              </a:rPr>
              <a:t>Géneros: </a:t>
            </a:r>
            <a:r>
              <a:rPr lang="es-CO" sz="2000" dirty="0" err="1">
                <a:latin typeface="Arial Narrow"/>
                <a:ea typeface="Arial Narrow"/>
                <a:cs typeface="Arial Narrow"/>
                <a:sym typeface="Arial Narrow"/>
              </a:rPr>
              <a:t>GéneroID</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NombreGénero</a:t>
            </a:r>
            <a:r>
              <a:rPr lang="es-CO" sz="2000" dirty="0">
                <a:latin typeface="Arial Narrow"/>
                <a:ea typeface="Arial Narrow"/>
                <a:cs typeface="Arial Narrow"/>
                <a:sym typeface="Arial Narrow"/>
              </a:rPr>
              <a:t>.</a:t>
            </a:r>
          </a:p>
          <a:p>
            <a:pPr indent="0">
              <a:lnSpc>
                <a:spcPct val="100000"/>
              </a:lnSpc>
              <a:buNone/>
            </a:pPr>
            <a:r>
              <a:rPr lang="es-CO" sz="2000" dirty="0">
                <a:latin typeface="Arial Narrow"/>
                <a:ea typeface="Arial Narrow"/>
                <a:cs typeface="Arial Narrow"/>
                <a:sym typeface="Arial Narrow"/>
              </a:rPr>
              <a:t>Crear un Esquema Normalizado: Asegurar que cada colección cumpla con las reglas de normalización:</a:t>
            </a:r>
          </a:p>
          <a:p>
            <a:pPr indent="0">
              <a:lnSpc>
                <a:spcPct val="100000"/>
              </a:lnSpc>
              <a:buNone/>
            </a:pPr>
            <a:r>
              <a:rPr lang="es-CO" sz="2000" dirty="0">
                <a:latin typeface="Arial Narrow"/>
                <a:ea typeface="Arial Narrow"/>
                <a:cs typeface="Arial Narrow"/>
                <a:sym typeface="Arial Narrow"/>
              </a:rPr>
              <a:t>1NF: Asegúrate de que cada campo contenga solo valores atómicos y que cada documento sea único.</a:t>
            </a:r>
          </a:p>
          <a:p>
            <a:pPr indent="0">
              <a:lnSpc>
                <a:spcPct val="100000"/>
              </a:lnSpc>
              <a:buNone/>
            </a:pPr>
            <a:r>
              <a:rPr lang="es-CO" sz="2000" dirty="0">
                <a:latin typeface="Arial Narrow"/>
                <a:ea typeface="Arial Narrow"/>
                <a:cs typeface="Arial Narrow"/>
                <a:sym typeface="Arial Narrow"/>
              </a:rPr>
              <a:t>2NF: Asegúrate de que todos los atributos dependan completamente de la clave primaria.</a:t>
            </a:r>
          </a:p>
          <a:p>
            <a:pPr indent="0">
              <a:lnSpc>
                <a:spcPct val="100000"/>
              </a:lnSpc>
              <a:buNone/>
            </a:pPr>
            <a:r>
              <a:rPr lang="es-CO" sz="2000" dirty="0">
                <a:latin typeface="Arial Narrow"/>
                <a:ea typeface="Arial Narrow"/>
                <a:cs typeface="Arial Narrow"/>
                <a:sym typeface="Arial Narrow"/>
              </a:rPr>
              <a:t>3NF: Asegúrate de que no haya dependencias transitivas entre atributos.</a:t>
            </a:r>
          </a:p>
          <a:p>
            <a:pPr indent="0">
              <a:lnSpc>
                <a:spcPct val="100000"/>
              </a:lnSpc>
              <a:buNone/>
            </a:pPr>
            <a:r>
              <a:rPr lang="es-CO" sz="2000" dirty="0">
                <a:latin typeface="Arial Narrow"/>
                <a:ea typeface="Arial Narrow"/>
                <a:cs typeface="Arial Narrow"/>
                <a:sym typeface="Arial Narrow"/>
              </a:rPr>
              <a:t>Insertar 10 registros normalizados a la base de datos.</a:t>
            </a:r>
          </a:p>
          <a:p>
            <a:pPr indent="0">
              <a:lnSpc>
                <a:spcPct val="100000"/>
              </a:lnSpc>
              <a:buNone/>
            </a:pPr>
            <a:r>
              <a:rPr lang="es-CO" sz="2000" dirty="0">
                <a:latin typeface="Arial Narrow"/>
                <a:ea typeface="Arial Narrow"/>
                <a:cs typeface="Arial Narrow"/>
                <a:sym typeface="Arial Narrow"/>
              </a:rPr>
              <a:t>Realizar las siguientes consultas: Obtener libros por </a:t>
            </a:r>
            <a:r>
              <a:rPr lang="es-CO" sz="2000" dirty="0" err="1">
                <a:latin typeface="Arial Narrow"/>
                <a:ea typeface="Arial Narrow"/>
                <a:cs typeface="Arial Narrow"/>
                <a:sym typeface="Arial Narrow"/>
              </a:rPr>
              <a:t>isbn</a:t>
            </a:r>
            <a:r>
              <a:rPr lang="es-CO" sz="2000" dirty="0">
                <a:latin typeface="Arial Narrow"/>
                <a:ea typeface="Arial Narrow"/>
                <a:cs typeface="Arial Narrow"/>
                <a:sym typeface="Arial Narrow"/>
              </a:rPr>
              <a:t>, consultar libros con sus respectivos autores y consultar libros con sus respectivos autores y géneros.</a:t>
            </a:r>
          </a:p>
          <a:p>
            <a:pPr indent="0">
              <a:lnSpc>
                <a:spcPct val="100000"/>
              </a:lnSpc>
              <a:buNone/>
            </a:pPr>
            <a:endParaRPr lang="es-CO" sz="2000" dirty="0">
              <a:latin typeface="Arial Narrow"/>
              <a:ea typeface="Arial Narrow"/>
              <a:cs typeface="Arial Narrow"/>
              <a:sym typeface="Arial Narrow"/>
            </a:endParaRPr>
          </a:p>
        </p:txBody>
      </p:sp>
    </p:spTree>
    <p:extLst>
      <p:ext uri="{BB962C8B-B14F-4D97-AF65-F5344CB8AC3E}">
        <p14:creationId xmlns:p14="http://schemas.microsoft.com/office/powerpoint/2010/main" val="347557293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03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SOBRE NORMALIZACION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687FE8F3-8DE5-A9C5-FC40-3923C26789E0}"/>
              </a:ext>
            </a:extLst>
          </p:cNvPr>
          <p:cNvPicPr>
            <a:picLocks noChangeAspect="1"/>
          </p:cNvPicPr>
          <p:nvPr/>
        </p:nvPicPr>
        <p:blipFill>
          <a:blip r:embed="rId3"/>
          <a:stretch>
            <a:fillRect/>
          </a:stretch>
        </p:blipFill>
        <p:spPr>
          <a:xfrm>
            <a:off x="3760993" y="1844904"/>
            <a:ext cx="4221938" cy="4752503"/>
          </a:xfrm>
          <a:prstGeom prst="rect">
            <a:avLst/>
          </a:prstGeom>
        </p:spPr>
      </p:pic>
    </p:spTree>
    <p:extLst>
      <p:ext uri="{BB962C8B-B14F-4D97-AF65-F5344CB8AC3E}">
        <p14:creationId xmlns:p14="http://schemas.microsoft.com/office/powerpoint/2010/main" val="2518415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SQL SERVER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316741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Comercial: Desarrollado por Microsoft y forma parte de su ecosistema de productos.</a:t>
            </a:r>
          </a:p>
          <a:p>
            <a:pPr marL="800100">
              <a:lnSpc>
                <a:spcPct val="100000"/>
              </a:lnSpc>
            </a:pPr>
            <a:r>
              <a:rPr lang="es-CO" sz="2200" dirty="0">
                <a:latin typeface="Arial Narrow"/>
                <a:ea typeface="Arial Narrow"/>
                <a:cs typeface="Arial Narrow"/>
                <a:sym typeface="Arial Narrow"/>
              </a:rPr>
              <a:t>Integración con .NET: Se integra estrechamente con las tecnologías de Microsoft, como .NET y Windows.</a:t>
            </a:r>
          </a:p>
          <a:p>
            <a:pPr marL="800100">
              <a:lnSpc>
                <a:spcPct val="100000"/>
              </a:lnSpc>
            </a:pPr>
            <a:r>
              <a:rPr lang="es-CO" sz="2200" dirty="0">
                <a:latin typeface="Arial Narrow"/>
                <a:ea typeface="Arial Narrow"/>
                <a:cs typeface="Arial Narrow"/>
                <a:sym typeface="Arial Narrow"/>
              </a:rPr>
              <a:t>Características empresariales: Ofrece un conjunto completo de herramientas para el desarrollo y gestión de aplicaciones empresariales.</a:t>
            </a:r>
          </a:p>
          <a:p>
            <a:pPr marL="800100">
              <a:lnSpc>
                <a:spcPct val="100000"/>
              </a:lnSpc>
            </a:pPr>
            <a:r>
              <a:rPr lang="es-CO" sz="2200" dirty="0">
                <a:latin typeface="Arial Narrow"/>
                <a:ea typeface="Arial Narrow"/>
                <a:cs typeface="Arial Narrow"/>
                <a:sym typeface="Arial Narrow"/>
              </a:rPr>
              <a:t>Ideal para: Entornos de Microsoft, aplicaciones empresariales y desarrollo de software en .NET.</a:t>
            </a:r>
          </a:p>
        </p:txBody>
      </p:sp>
      <p:pic>
        <p:nvPicPr>
          <p:cNvPr id="4" name="Imagen 3">
            <a:extLst>
              <a:ext uri="{FF2B5EF4-FFF2-40B4-BE49-F238E27FC236}">
                <a16:creationId xmlns:a16="http://schemas.microsoft.com/office/drawing/2014/main" id="{4084C444-C1C6-1C02-BB44-EC8A93288364}"/>
              </a:ext>
            </a:extLst>
          </p:cNvPr>
          <p:cNvPicPr>
            <a:picLocks noChangeAspect="1"/>
          </p:cNvPicPr>
          <p:nvPr/>
        </p:nvPicPr>
        <p:blipFill>
          <a:blip r:embed="rId3"/>
          <a:stretch>
            <a:fillRect/>
          </a:stretch>
        </p:blipFill>
        <p:spPr>
          <a:xfrm>
            <a:off x="3923719" y="4443984"/>
            <a:ext cx="3807675" cy="2414016"/>
          </a:xfrm>
          <a:prstGeom prst="rect">
            <a:avLst/>
          </a:prstGeom>
        </p:spPr>
      </p:pic>
    </p:spTree>
    <p:extLst>
      <p:ext uri="{BB962C8B-B14F-4D97-AF65-F5344CB8AC3E}">
        <p14:creationId xmlns:p14="http://schemas.microsoft.com/office/powerpoint/2010/main" val="32296392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35"/>
          <p:cNvSpPr/>
          <p:nvPr/>
        </p:nvSpPr>
        <p:spPr>
          <a:xfrm>
            <a:off x="381000" y="431800"/>
            <a:ext cx="11468100" cy="6180900"/>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6" name="Google Shape;126;p35"/>
          <p:cNvPicPr preferRelativeResize="0"/>
          <p:nvPr/>
        </p:nvPicPr>
        <p:blipFill rotWithShape="1">
          <a:blip r:embed="rId3">
            <a:alphaModFix/>
          </a:blip>
          <a:srcRect/>
          <a:stretch/>
        </p:blipFill>
        <p:spPr>
          <a:xfrm>
            <a:off x="9198671" y="4949851"/>
            <a:ext cx="2650435" cy="1540199"/>
          </a:xfrm>
          <a:prstGeom prst="rect">
            <a:avLst/>
          </a:prstGeom>
          <a:noFill/>
          <a:ln>
            <a:noFill/>
          </a:ln>
        </p:spPr>
      </p:pic>
      <p:sp>
        <p:nvSpPr>
          <p:cNvPr id="127" name="Google Shape;127;p35"/>
          <p:cNvSpPr txBox="1">
            <a:spLocks noGrp="1"/>
          </p:cNvSpPr>
          <p:nvPr>
            <p:ph type="title"/>
          </p:nvPr>
        </p:nvSpPr>
        <p:spPr>
          <a:xfrm>
            <a:off x="838200" y="2568099"/>
            <a:ext cx="10515600" cy="1908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6000"/>
              <a:buNone/>
            </a:pPr>
            <a:r>
              <a:rPr lang="es-CO" b="1">
                <a:solidFill>
                  <a:schemeClr val="lt1"/>
                </a:solidFill>
                <a:latin typeface="Trebuchet MS"/>
                <a:ea typeface="Trebuchet MS"/>
                <a:cs typeface="Trebuchet MS"/>
                <a:sym typeface="Trebuchet MS"/>
              </a:rPr>
              <a:t>Gracias.</a:t>
            </a:r>
            <a:endParaRPr sz="28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BASES DE DATOS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92305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Realizar un cuadro comparativo en donde se ilustre las principales diferencias entre los motores de base de datos: MySQL, Oracle </a:t>
            </a:r>
            <a:r>
              <a:rPr lang="es-CO" sz="2400" dirty="0" err="1">
                <a:latin typeface="Arial Narrow"/>
                <a:ea typeface="Arial Narrow"/>
                <a:cs typeface="Arial Narrow"/>
                <a:sym typeface="Arial Narrow"/>
              </a:rPr>
              <a:t>Database</a:t>
            </a:r>
            <a:r>
              <a:rPr lang="es-CO" sz="2400" dirty="0">
                <a:latin typeface="Arial Narrow"/>
                <a:ea typeface="Arial Narrow"/>
                <a:cs typeface="Arial Narrow"/>
                <a:sym typeface="Arial Narrow"/>
              </a:rPr>
              <a:t>, PostgreSQL, SQL Server. Con lo siguientes ítems:</a:t>
            </a:r>
          </a:p>
          <a:p>
            <a:pPr marL="800100">
              <a:lnSpc>
                <a:spcPct val="100000"/>
              </a:lnSpc>
            </a:pPr>
            <a:r>
              <a:rPr lang="es-CO" sz="2400" dirty="0">
                <a:latin typeface="Arial Narrow"/>
                <a:ea typeface="Arial Narrow"/>
                <a:cs typeface="Arial Narrow"/>
                <a:sym typeface="Arial Narrow"/>
              </a:rPr>
              <a:t>Licencia.</a:t>
            </a:r>
          </a:p>
          <a:p>
            <a:pPr marL="800100">
              <a:lnSpc>
                <a:spcPct val="100000"/>
              </a:lnSpc>
            </a:pPr>
            <a:r>
              <a:rPr lang="es-CO" sz="2400" dirty="0">
                <a:latin typeface="Arial Narrow"/>
                <a:ea typeface="Arial Narrow"/>
                <a:cs typeface="Arial Narrow"/>
                <a:sym typeface="Arial Narrow"/>
              </a:rPr>
              <a:t>Rendimiento.</a:t>
            </a:r>
          </a:p>
          <a:p>
            <a:pPr marL="800100">
              <a:lnSpc>
                <a:spcPct val="100000"/>
              </a:lnSpc>
            </a:pPr>
            <a:r>
              <a:rPr lang="es-CO" sz="2400" dirty="0">
                <a:latin typeface="Arial Narrow"/>
                <a:ea typeface="Arial Narrow"/>
                <a:cs typeface="Arial Narrow"/>
                <a:sym typeface="Arial Narrow"/>
              </a:rPr>
              <a:t>Escalabilidad.</a:t>
            </a:r>
          </a:p>
          <a:p>
            <a:pPr marL="800100">
              <a:lnSpc>
                <a:spcPct val="100000"/>
              </a:lnSpc>
            </a:pPr>
            <a:r>
              <a:rPr lang="es-CO" sz="2400" dirty="0">
                <a:latin typeface="Arial Narrow"/>
                <a:ea typeface="Arial Narrow"/>
                <a:cs typeface="Arial Narrow"/>
                <a:sym typeface="Arial Narrow"/>
              </a:rPr>
              <a:t>Características.</a:t>
            </a:r>
          </a:p>
          <a:p>
            <a:pPr marL="800100">
              <a:lnSpc>
                <a:spcPct val="100000"/>
              </a:lnSpc>
            </a:pPr>
            <a:r>
              <a:rPr lang="es-CO" sz="2400" dirty="0">
                <a:latin typeface="Arial Narrow"/>
                <a:ea typeface="Arial Narrow"/>
                <a:cs typeface="Arial Narrow"/>
                <a:sym typeface="Arial Narrow"/>
              </a:rPr>
              <a:t>Comunidad.</a:t>
            </a:r>
          </a:p>
          <a:p>
            <a:pPr marL="800100">
              <a:lnSpc>
                <a:spcPct val="100000"/>
              </a:lnSpc>
            </a:pPr>
            <a:r>
              <a:rPr lang="es-CO" sz="2400" dirty="0">
                <a:latin typeface="Arial Narrow"/>
                <a:ea typeface="Arial Narrow"/>
                <a:cs typeface="Arial Narrow"/>
                <a:sym typeface="Arial Narrow"/>
              </a:rPr>
              <a:t>Integración.</a:t>
            </a:r>
          </a:p>
          <a:p>
            <a:pPr marL="800100">
              <a:lnSpc>
                <a:spcPct val="100000"/>
              </a:lnSpc>
            </a:pPr>
            <a:r>
              <a:rPr lang="es-CO" sz="2400" dirty="0">
                <a:latin typeface="Arial Narrow"/>
                <a:ea typeface="Arial Narrow"/>
                <a:cs typeface="Arial Narrow"/>
                <a:sym typeface="Arial Narrow"/>
              </a:rPr>
              <a:t>Uso Típico.</a:t>
            </a:r>
          </a:p>
        </p:txBody>
      </p:sp>
    </p:spTree>
    <p:extLst>
      <p:ext uri="{BB962C8B-B14F-4D97-AF65-F5344CB8AC3E}">
        <p14:creationId xmlns:p14="http://schemas.microsoft.com/office/powerpoint/2010/main" val="16711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CUADRO COMPARATIVO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5D73ED93-EFF0-F14E-B9AE-A43FB2AB0099}"/>
              </a:ext>
            </a:extLst>
          </p:cNvPr>
          <p:cNvPicPr>
            <a:picLocks noChangeAspect="1"/>
          </p:cNvPicPr>
          <p:nvPr/>
        </p:nvPicPr>
        <p:blipFill>
          <a:blip r:embed="rId3"/>
          <a:stretch>
            <a:fillRect/>
          </a:stretch>
        </p:blipFill>
        <p:spPr>
          <a:xfrm>
            <a:off x="3078480" y="1722501"/>
            <a:ext cx="5379720" cy="4474479"/>
          </a:xfrm>
          <a:prstGeom prst="rect">
            <a:avLst/>
          </a:prstGeom>
        </p:spPr>
      </p:pic>
    </p:spTree>
    <p:extLst>
      <p:ext uri="{BB962C8B-B14F-4D97-AF65-F5344CB8AC3E}">
        <p14:creationId xmlns:p14="http://schemas.microsoft.com/office/powerpoint/2010/main" val="1951413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 DE ADMINISTRACION DE BASE DE DATOS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210670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Una herramienta de administración de bases de datos es un software diseñado para interactuar con sistemas de gestión de bases de datos (SGBD) de manera más eficiente y amigable para el usuario. </a:t>
            </a:r>
          </a:p>
        </p:txBody>
      </p:sp>
      <p:pic>
        <p:nvPicPr>
          <p:cNvPr id="4" name="Imagen 3">
            <a:extLst>
              <a:ext uri="{FF2B5EF4-FFF2-40B4-BE49-F238E27FC236}">
                <a16:creationId xmlns:a16="http://schemas.microsoft.com/office/drawing/2014/main" id="{26D39EBD-6D9A-B16A-DC8C-6BE3A25207A1}"/>
              </a:ext>
            </a:extLst>
          </p:cNvPr>
          <p:cNvPicPr>
            <a:picLocks noChangeAspect="1"/>
          </p:cNvPicPr>
          <p:nvPr/>
        </p:nvPicPr>
        <p:blipFill>
          <a:blip r:embed="rId3"/>
          <a:stretch>
            <a:fillRect/>
          </a:stretch>
        </p:blipFill>
        <p:spPr>
          <a:xfrm>
            <a:off x="1095184" y="3438144"/>
            <a:ext cx="2924175" cy="1666875"/>
          </a:xfrm>
          <a:prstGeom prst="rect">
            <a:avLst/>
          </a:prstGeom>
        </p:spPr>
      </p:pic>
      <p:pic>
        <p:nvPicPr>
          <p:cNvPr id="6" name="Imagen 5">
            <a:extLst>
              <a:ext uri="{FF2B5EF4-FFF2-40B4-BE49-F238E27FC236}">
                <a16:creationId xmlns:a16="http://schemas.microsoft.com/office/drawing/2014/main" id="{5A55C9AD-AC44-54EE-A33B-9C77FB851656}"/>
              </a:ext>
            </a:extLst>
          </p:cNvPr>
          <p:cNvPicPr>
            <a:picLocks noChangeAspect="1"/>
          </p:cNvPicPr>
          <p:nvPr/>
        </p:nvPicPr>
        <p:blipFill>
          <a:blip r:embed="rId4"/>
          <a:stretch>
            <a:fillRect/>
          </a:stretch>
        </p:blipFill>
        <p:spPr>
          <a:xfrm>
            <a:off x="4473882" y="4175333"/>
            <a:ext cx="2832735" cy="1859372"/>
          </a:xfrm>
          <a:prstGeom prst="rect">
            <a:avLst/>
          </a:prstGeom>
        </p:spPr>
      </p:pic>
      <p:pic>
        <p:nvPicPr>
          <p:cNvPr id="8" name="Imagen 7">
            <a:extLst>
              <a:ext uri="{FF2B5EF4-FFF2-40B4-BE49-F238E27FC236}">
                <a16:creationId xmlns:a16="http://schemas.microsoft.com/office/drawing/2014/main" id="{562F7261-EB4D-CEA1-1FF1-DD8FCB98D15B}"/>
              </a:ext>
            </a:extLst>
          </p:cNvPr>
          <p:cNvPicPr>
            <a:picLocks noChangeAspect="1"/>
          </p:cNvPicPr>
          <p:nvPr/>
        </p:nvPicPr>
        <p:blipFill>
          <a:blip r:embed="rId5"/>
          <a:stretch>
            <a:fillRect/>
          </a:stretch>
        </p:blipFill>
        <p:spPr>
          <a:xfrm>
            <a:off x="7441692" y="3290506"/>
            <a:ext cx="3581400" cy="1962150"/>
          </a:xfrm>
          <a:prstGeom prst="rect">
            <a:avLst/>
          </a:prstGeom>
        </p:spPr>
      </p:pic>
    </p:spTree>
    <p:extLst>
      <p:ext uri="{BB962C8B-B14F-4D97-AF65-F5344CB8AC3E}">
        <p14:creationId xmlns:p14="http://schemas.microsoft.com/office/powerpoint/2010/main" val="179519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p:nvPr/>
        </p:nvSpPr>
        <p:spPr>
          <a:xfrm>
            <a:off x="381000" y="431800"/>
            <a:ext cx="11468100" cy="4886001"/>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18"/>
          <p:cNvPicPr preferRelativeResize="0"/>
          <p:nvPr/>
        </p:nvPicPr>
        <p:blipFill rotWithShape="1">
          <a:blip r:embed="rId3">
            <a:alphaModFix/>
          </a:blip>
          <a:srcRect/>
          <a:stretch/>
        </p:blipFill>
        <p:spPr>
          <a:xfrm>
            <a:off x="9422296" y="5317801"/>
            <a:ext cx="2650435" cy="1540200"/>
          </a:xfrm>
          <a:prstGeom prst="rect">
            <a:avLst/>
          </a:prstGeom>
          <a:noFill/>
          <a:ln>
            <a:noFill/>
          </a:ln>
        </p:spPr>
      </p:pic>
      <p:sp>
        <p:nvSpPr>
          <p:cNvPr id="98" name="Google Shape;98;p18"/>
          <p:cNvSpPr txBox="1">
            <a:spLocks noGrp="1"/>
          </p:cNvSpPr>
          <p:nvPr>
            <p:ph type="title"/>
          </p:nvPr>
        </p:nvSpPr>
        <p:spPr>
          <a:xfrm>
            <a:off x="831850" y="1774484"/>
            <a:ext cx="10515600" cy="310700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4286"/>
              <a:buNone/>
            </a:pPr>
            <a:r>
              <a:rPr lang="es-CO" b="1" dirty="0">
                <a:solidFill>
                  <a:schemeClr val="lt1"/>
                </a:solidFill>
                <a:latin typeface="Trebuchet MS"/>
                <a:ea typeface="Trebuchet MS"/>
                <a:cs typeface="Trebuchet MS"/>
                <a:sym typeface="Trebuchet MS"/>
              </a:rPr>
              <a:t>BASES DE DATOS II</a:t>
            </a:r>
            <a:br>
              <a:rPr lang="es-CO" b="1" dirty="0">
                <a:solidFill>
                  <a:schemeClr val="lt1"/>
                </a:solidFill>
                <a:latin typeface="Trebuchet MS"/>
                <a:ea typeface="Trebuchet MS"/>
                <a:cs typeface="Trebuchet MS"/>
                <a:sym typeface="Trebuchet MS"/>
              </a:rPr>
            </a:br>
            <a:br>
              <a:rPr lang="es-CO" b="1" dirty="0">
                <a:solidFill>
                  <a:schemeClr val="lt1"/>
                </a:solidFill>
                <a:latin typeface="Trebuchet MS"/>
                <a:ea typeface="Trebuchet MS"/>
                <a:cs typeface="Trebuchet MS"/>
                <a:sym typeface="Trebuchet MS"/>
              </a:rPr>
            </a:br>
            <a:r>
              <a:rPr lang="es-CO" sz="2800" b="1" dirty="0">
                <a:solidFill>
                  <a:schemeClr val="lt1"/>
                </a:solidFill>
                <a:latin typeface="Trebuchet MS"/>
                <a:ea typeface="Trebuchet MS"/>
                <a:cs typeface="Trebuchet MS"/>
                <a:sym typeface="Trebuchet MS"/>
              </a:rPr>
              <a:t>BIENVENIDOS</a:t>
            </a:r>
            <a:endParaRPr sz="280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FUNCIONALIDAD DE LA HERRAMIENTA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5938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Creación y modificación de bases de datos: Definición de esquemas, tablas, índices y otros objetos de la base de datos.</a:t>
            </a:r>
          </a:p>
          <a:p>
            <a:pPr marL="800100">
              <a:lnSpc>
                <a:spcPct val="100000"/>
              </a:lnSpc>
            </a:pPr>
            <a:r>
              <a:rPr lang="es-CO" sz="2400" dirty="0">
                <a:latin typeface="Arial Narrow"/>
                <a:ea typeface="Arial Narrow"/>
                <a:cs typeface="Arial Narrow"/>
                <a:sym typeface="Arial Narrow"/>
              </a:rPr>
              <a:t>Gestión de usuarios y permisos: Creación de usuarios, asignación de roles y administración de privilegios de acceso.</a:t>
            </a:r>
          </a:p>
          <a:p>
            <a:pPr marL="800100">
              <a:lnSpc>
                <a:spcPct val="100000"/>
              </a:lnSpc>
            </a:pPr>
            <a:r>
              <a:rPr lang="es-CO" sz="2400" dirty="0">
                <a:latin typeface="Arial Narrow"/>
                <a:ea typeface="Arial Narrow"/>
                <a:cs typeface="Arial Narrow"/>
                <a:sym typeface="Arial Narrow"/>
              </a:rPr>
              <a:t>Ejecución de consultas: Realización de consultas SQL para recuperar, insertar, actualizar y eliminar datos.</a:t>
            </a:r>
          </a:p>
          <a:p>
            <a:pPr marL="800100">
              <a:lnSpc>
                <a:spcPct val="100000"/>
              </a:lnSpc>
            </a:pPr>
            <a:r>
              <a:rPr lang="es-CO" sz="2400" dirty="0">
                <a:latin typeface="Arial Narrow"/>
                <a:ea typeface="Arial Narrow"/>
                <a:cs typeface="Arial Narrow"/>
                <a:sym typeface="Arial Narrow"/>
              </a:rPr>
              <a:t>Optimización del rendimiento: Análisis de consultas, creación de índices y ajuste de parámetros de configuración.</a:t>
            </a:r>
          </a:p>
          <a:p>
            <a:pPr marL="800100">
              <a:lnSpc>
                <a:spcPct val="100000"/>
              </a:lnSpc>
            </a:pPr>
            <a:r>
              <a:rPr lang="es-CO" sz="2400" dirty="0">
                <a:latin typeface="Arial Narrow"/>
                <a:ea typeface="Arial Narrow"/>
                <a:cs typeface="Arial Narrow"/>
                <a:sym typeface="Arial Narrow"/>
              </a:rPr>
              <a:t>Respaldo y restauración: Creación de copias de seguridad y restauración de datos en caso de fallos.</a:t>
            </a:r>
          </a:p>
        </p:txBody>
      </p:sp>
    </p:spTree>
    <p:extLst>
      <p:ext uri="{BB962C8B-B14F-4D97-AF65-F5344CB8AC3E}">
        <p14:creationId xmlns:p14="http://schemas.microsoft.com/office/powerpoint/2010/main" val="4044712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UTILIZAR UNA HERRAMIENTA DE ADMINISTRACION DE BASE DE DATOS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5938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Aumenta la productividad: Automatiza tareas repetitivas y reduce el tiempo necesario para realizar operaciones comunes.</a:t>
            </a:r>
          </a:p>
          <a:p>
            <a:pPr marL="800100">
              <a:lnSpc>
                <a:spcPct val="100000"/>
              </a:lnSpc>
            </a:pPr>
            <a:r>
              <a:rPr lang="es-CO" sz="2400" dirty="0">
                <a:latin typeface="Arial Narrow"/>
                <a:ea typeface="Arial Narrow"/>
                <a:cs typeface="Arial Narrow"/>
                <a:sym typeface="Arial Narrow"/>
              </a:rPr>
              <a:t>Facilita el uso: Proporciona interfaces intuitivas que simplifican la interacción con el SGBD.</a:t>
            </a:r>
          </a:p>
          <a:p>
            <a:pPr marL="800100">
              <a:lnSpc>
                <a:spcPct val="100000"/>
              </a:lnSpc>
            </a:pPr>
            <a:r>
              <a:rPr lang="es-CO" sz="2400" dirty="0">
                <a:latin typeface="Arial Narrow"/>
                <a:ea typeface="Arial Narrow"/>
                <a:cs typeface="Arial Narrow"/>
                <a:sym typeface="Arial Narrow"/>
              </a:rPr>
              <a:t>Mejora la seguridad: Permite controlar el acceso a la base de datos y aplicar políticas de seguridad.</a:t>
            </a:r>
          </a:p>
          <a:p>
            <a:pPr marL="800100">
              <a:lnSpc>
                <a:spcPct val="100000"/>
              </a:lnSpc>
            </a:pPr>
            <a:r>
              <a:rPr lang="es-CO" sz="2400" dirty="0">
                <a:latin typeface="Arial Narrow"/>
                <a:ea typeface="Arial Narrow"/>
                <a:cs typeface="Arial Narrow"/>
                <a:sym typeface="Arial Narrow"/>
              </a:rPr>
              <a:t>Optimiza el rendimiento: Ayuda a identificar y solucionar problemas de rendimiento en la base de datos.</a:t>
            </a:r>
          </a:p>
        </p:txBody>
      </p:sp>
    </p:spTree>
    <p:extLst>
      <p:ext uri="{BB962C8B-B14F-4D97-AF65-F5344CB8AC3E}">
        <p14:creationId xmlns:p14="http://schemas.microsoft.com/office/powerpoint/2010/main" val="1759189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LAS HERRAMIENTAS DE ADMINISTRACION DE BASE DE DATOS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5938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Editor de SQL: Permite escribir y ejecutar consultas SQL de forma interactiva.</a:t>
            </a:r>
          </a:p>
          <a:p>
            <a:pPr marL="800100">
              <a:lnSpc>
                <a:spcPct val="100000"/>
              </a:lnSpc>
            </a:pPr>
            <a:r>
              <a:rPr lang="es-CO" sz="2400" dirty="0">
                <a:latin typeface="Arial Narrow"/>
                <a:ea typeface="Arial Narrow"/>
                <a:cs typeface="Arial Narrow"/>
                <a:sym typeface="Arial Narrow"/>
              </a:rPr>
              <a:t>Explorador de objetos: Ofrece una vista jerárquica de los objetos de la base de datos, como tablas, vistas, procedimientos almacenados, etc.</a:t>
            </a:r>
          </a:p>
          <a:p>
            <a:pPr marL="800100">
              <a:lnSpc>
                <a:spcPct val="100000"/>
              </a:lnSpc>
            </a:pPr>
            <a:r>
              <a:rPr lang="es-CO" sz="2400" dirty="0">
                <a:latin typeface="Arial Narrow"/>
                <a:ea typeface="Arial Narrow"/>
                <a:cs typeface="Arial Narrow"/>
                <a:sym typeface="Arial Narrow"/>
              </a:rPr>
              <a:t>Generador de informes: Permite crear informes personalizados a partir de los datos de la base de datos.</a:t>
            </a:r>
          </a:p>
          <a:p>
            <a:pPr marL="800100">
              <a:lnSpc>
                <a:spcPct val="100000"/>
              </a:lnSpc>
            </a:pPr>
            <a:r>
              <a:rPr lang="es-CO" sz="2400" dirty="0">
                <a:latin typeface="Arial Narrow"/>
                <a:ea typeface="Arial Narrow"/>
                <a:cs typeface="Arial Narrow"/>
                <a:sym typeface="Arial Narrow"/>
              </a:rPr>
              <a:t>Herramientas de diseño: Facilitan la creación de diagramas de entidad-relación (ER) y otros modelos de datos.</a:t>
            </a:r>
          </a:p>
          <a:p>
            <a:pPr marL="800100">
              <a:lnSpc>
                <a:spcPct val="100000"/>
              </a:lnSpc>
            </a:pPr>
            <a:r>
              <a:rPr lang="es-CO" sz="2400" dirty="0">
                <a:latin typeface="Arial Narrow"/>
                <a:ea typeface="Arial Narrow"/>
                <a:cs typeface="Arial Narrow"/>
                <a:sym typeface="Arial Narrow"/>
              </a:rPr>
              <a:t>Depurador: Ayuda a identificar y corregir errores en las consultas SQL.</a:t>
            </a:r>
          </a:p>
        </p:txBody>
      </p:sp>
    </p:spTree>
    <p:extLst>
      <p:ext uri="{BB962C8B-B14F-4D97-AF65-F5344CB8AC3E}">
        <p14:creationId xmlns:p14="http://schemas.microsoft.com/office/powerpoint/2010/main" val="286068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ALGUNAS HERRAMIENTAS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61856"/>
            <a:ext cx="9643800" cy="508765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phpMyAdmin</a:t>
            </a:r>
            <a:r>
              <a:rPr lang="es-CO" sz="2200" dirty="0">
                <a:latin typeface="Arial Narrow"/>
                <a:ea typeface="Arial Narrow"/>
                <a:cs typeface="Arial Narrow"/>
                <a:sym typeface="Arial Narrow"/>
              </a:rPr>
              <a:t>: Una de las herramientas más populares para administrar bases de datos MySQL y </a:t>
            </a:r>
            <a:r>
              <a:rPr lang="es-CO" sz="2200" dirty="0" err="1">
                <a:latin typeface="Arial Narrow"/>
                <a:ea typeface="Arial Narrow"/>
                <a:cs typeface="Arial Narrow"/>
                <a:sym typeface="Arial Narrow"/>
              </a:rPr>
              <a:t>MariaDB</a:t>
            </a:r>
            <a:r>
              <a:rPr lang="es-CO" sz="2200" dirty="0">
                <a:latin typeface="Arial Narrow"/>
                <a:ea typeface="Arial Narrow"/>
                <a:cs typeface="Arial Narrow"/>
                <a:sym typeface="Arial Narrow"/>
              </a:rPr>
              <a:t>. Ofrece una interfaz web intuitiva y es de código abierto.</a:t>
            </a:r>
          </a:p>
          <a:p>
            <a:pPr marL="800100">
              <a:lnSpc>
                <a:spcPct val="100000"/>
              </a:lnSpc>
            </a:pPr>
            <a:r>
              <a:rPr lang="es-CO" sz="2200" dirty="0">
                <a:latin typeface="Arial Narrow"/>
                <a:ea typeface="Arial Narrow"/>
                <a:cs typeface="Arial Narrow"/>
                <a:sym typeface="Arial Narrow"/>
              </a:rPr>
              <a:t>MySQL </a:t>
            </a:r>
            <a:r>
              <a:rPr lang="es-CO" sz="2200" dirty="0" err="1">
                <a:latin typeface="Arial Narrow"/>
                <a:ea typeface="Arial Narrow"/>
                <a:cs typeface="Arial Narrow"/>
                <a:sym typeface="Arial Narrow"/>
              </a:rPr>
              <a:t>Workbench</a:t>
            </a:r>
            <a:r>
              <a:rPr lang="es-CO" sz="2200" dirty="0">
                <a:latin typeface="Arial Narrow"/>
                <a:ea typeface="Arial Narrow"/>
                <a:cs typeface="Arial Narrow"/>
                <a:sym typeface="Arial Narrow"/>
              </a:rPr>
              <a:t>: Una herramienta más completa de Oracle que proporciona un editor de SQL visual, un diseñador de bases de datos y herramientas de administración de usuarios y permisos.</a:t>
            </a:r>
          </a:p>
          <a:p>
            <a:pPr marL="800100">
              <a:lnSpc>
                <a:spcPct val="100000"/>
              </a:lnSpc>
            </a:pPr>
            <a:r>
              <a:rPr lang="es-CO" sz="2200" dirty="0" err="1">
                <a:latin typeface="Arial Narrow"/>
                <a:ea typeface="Arial Narrow"/>
                <a:cs typeface="Arial Narrow"/>
                <a:sym typeface="Arial Narrow"/>
              </a:rPr>
              <a:t>Dbeaver</a:t>
            </a:r>
            <a:r>
              <a:rPr lang="es-CO" sz="2200" dirty="0">
                <a:latin typeface="Arial Narrow"/>
                <a:ea typeface="Arial Narrow"/>
                <a:cs typeface="Arial Narrow"/>
                <a:sym typeface="Arial Narrow"/>
              </a:rPr>
              <a:t>: Es una potente aplicación de código abierto que sirve como interfaz grafica universal para administrar una amplia variedad de sistemas de base de datos.</a:t>
            </a:r>
          </a:p>
          <a:p>
            <a:pPr marL="800100">
              <a:lnSpc>
                <a:spcPct val="100000"/>
              </a:lnSpc>
            </a:pPr>
            <a:r>
              <a:rPr lang="es-CO" sz="2200" dirty="0">
                <a:latin typeface="Arial Narrow"/>
                <a:ea typeface="Arial Narrow"/>
                <a:cs typeface="Arial Narrow"/>
                <a:sym typeface="Arial Narrow"/>
              </a:rPr>
              <a:t>PostgreSQL: Incluye herramientas de línea de comandos como </a:t>
            </a:r>
            <a:r>
              <a:rPr lang="es-CO" sz="2200" dirty="0" err="1">
                <a:latin typeface="Arial Narrow"/>
                <a:ea typeface="Arial Narrow"/>
                <a:cs typeface="Arial Narrow"/>
                <a:sym typeface="Arial Narrow"/>
              </a:rPr>
              <a:t>psql</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pgAdmin</a:t>
            </a:r>
            <a:r>
              <a:rPr lang="es-CO" sz="2200" dirty="0">
                <a:latin typeface="Arial Narrow"/>
                <a:ea typeface="Arial Narrow"/>
                <a:cs typeface="Arial Narrow"/>
                <a:sym typeface="Arial Narrow"/>
              </a:rPr>
              <a:t> para la administración de bases de datos PostgreSQL.</a:t>
            </a:r>
          </a:p>
          <a:p>
            <a:pPr marL="800100">
              <a:lnSpc>
                <a:spcPct val="100000"/>
              </a:lnSpc>
            </a:pPr>
            <a:r>
              <a:rPr lang="es-CO" sz="2200" dirty="0">
                <a:latin typeface="Arial Narrow"/>
                <a:ea typeface="Arial Narrow"/>
                <a:cs typeface="Arial Narrow"/>
                <a:sym typeface="Arial Narrow"/>
              </a:rPr>
              <a:t>SQL Server Management Studio: La herramienta oficial de Microsoft para administrar bases de datos SQL Server.</a:t>
            </a:r>
          </a:p>
        </p:txBody>
      </p:sp>
    </p:spTree>
    <p:extLst>
      <p:ext uri="{BB962C8B-B14F-4D97-AF65-F5344CB8AC3E}">
        <p14:creationId xmlns:p14="http://schemas.microsoft.com/office/powerpoint/2010/main" val="4057750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1"/>
            <a:ext cx="9643800" cy="2310036"/>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En el contexto de bases de datos relacionales como PostgreSQL, una transacción es una unidad de trabajo atómica que garantiza la integridad de los datos. Es decir, es una secuencia de operaciones de base de datos que se ejecutan como un todo indivisible. O bien se completan todas las operaciones de la transacción, o ninguna se completa.</a:t>
            </a:r>
          </a:p>
        </p:txBody>
      </p:sp>
    </p:spTree>
    <p:extLst>
      <p:ext uri="{BB962C8B-B14F-4D97-AF65-F5344CB8AC3E}">
        <p14:creationId xmlns:p14="http://schemas.microsoft.com/office/powerpoint/2010/main" val="1952554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LAS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31581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Atomicidad: Una transacción se ejecuta como una sola unidad de trabajo. No puede dividirse en partes más pequeñas.</a:t>
            </a:r>
          </a:p>
          <a:p>
            <a:pPr marL="800100">
              <a:lnSpc>
                <a:spcPct val="100000"/>
              </a:lnSpc>
            </a:pPr>
            <a:r>
              <a:rPr lang="es-CO" sz="2400" dirty="0">
                <a:latin typeface="Arial Narrow"/>
                <a:ea typeface="Arial Narrow"/>
                <a:cs typeface="Arial Narrow"/>
                <a:sym typeface="Arial Narrow"/>
              </a:rPr>
              <a:t>Consistencia: Una transacción transforma una base de datos de un estado consistente a otro.</a:t>
            </a:r>
          </a:p>
          <a:p>
            <a:pPr marL="800100">
              <a:lnSpc>
                <a:spcPct val="100000"/>
              </a:lnSpc>
            </a:pPr>
            <a:r>
              <a:rPr lang="es-CO" sz="2400" dirty="0">
                <a:latin typeface="Arial Narrow"/>
                <a:ea typeface="Arial Narrow"/>
                <a:cs typeface="Arial Narrow"/>
                <a:sym typeface="Arial Narrow"/>
              </a:rPr>
              <a:t>Aislamiento: Las transacciones se ejecutan de forma aislada, sin interferir con otras transacciones concurrentes.</a:t>
            </a:r>
          </a:p>
          <a:p>
            <a:pPr marL="800100">
              <a:lnSpc>
                <a:spcPct val="100000"/>
              </a:lnSpc>
            </a:pPr>
            <a:r>
              <a:rPr lang="es-CO" sz="2400" dirty="0">
                <a:latin typeface="Arial Narrow"/>
                <a:ea typeface="Arial Narrow"/>
                <a:cs typeface="Arial Narrow"/>
                <a:sym typeface="Arial Narrow"/>
              </a:rPr>
              <a:t>Durabilidad: Los cambios realizados por una transacción se hacen permanentes una vez que se confirma (</a:t>
            </a:r>
            <a:r>
              <a:rPr lang="es-CO" sz="2400" dirty="0" err="1">
                <a:latin typeface="Arial Narrow"/>
                <a:ea typeface="Arial Narrow"/>
                <a:cs typeface="Arial Narrow"/>
                <a:sym typeface="Arial Narrow"/>
              </a:rPr>
              <a:t>commit</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654374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31581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Integridad de los datos: Garantizan que los datos se mantengan consistentes, incluso en caso de fallos del sistema.</a:t>
            </a:r>
          </a:p>
          <a:p>
            <a:pPr marL="800100">
              <a:lnSpc>
                <a:spcPct val="100000"/>
              </a:lnSpc>
            </a:pPr>
            <a:r>
              <a:rPr lang="es-CO" sz="2400" dirty="0">
                <a:latin typeface="Arial Narrow"/>
                <a:ea typeface="Arial Narrow"/>
                <a:cs typeface="Arial Narrow"/>
                <a:sym typeface="Arial Narrow"/>
              </a:rPr>
              <a:t>Recuperación de errores: Permiten revertir los cambios realizados en una transacción si se produce un error.</a:t>
            </a:r>
          </a:p>
          <a:p>
            <a:pPr marL="800100">
              <a:lnSpc>
                <a:spcPct val="100000"/>
              </a:lnSpc>
            </a:pPr>
            <a:r>
              <a:rPr lang="es-CO" sz="2400" dirty="0">
                <a:latin typeface="Arial Narrow"/>
                <a:ea typeface="Arial Narrow"/>
                <a:cs typeface="Arial Narrow"/>
                <a:sym typeface="Arial Narrow"/>
              </a:rPr>
              <a:t>Concurrencia: Permiten que múltiples usuarios accedan y modifiquen los datos de forma simultánea, sin comprometer la integridad de la base de datos.</a:t>
            </a:r>
          </a:p>
        </p:txBody>
      </p:sp>
    </p:spTree>
    <p:extLst>
      <p:ext uri="{BB962C8B-B14F-4D97-AF65-F5344CB8AC3E}">
        <p14:creationId xmlns:p14="http://schemas.microsoft.com/office/powerpoint/2010/main" val="853597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COMANDOS PARA LA GESTION DE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31581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BEGIN: Inicia una nueva transacción.</a:t>
            </a:r>
          </a:p>
          <a:p>
            <a:pPr indent="0">
              <a:lnSpc>
                <a:spcPct val="100000"/>
              </a:lnSpc>
              <a:buNone/>
            </a:pPr>
            <a:r>
              <a:rPr lang="es-CO" sz="2400" dirty="0">
                <a:latin typeface="Arial Narrow"/>
                <a:ea typeface="Arial Narrow"/>
                <a:cs typeface="Arial Narrow"/>
                <a:sym typeface="Arial Narrow"/>
              </a:rPr>
              <a:t>COMMIT: Confirma los cambios realizados en la transacción, haciendo que sean permanentes.</a:t>
            </a:r>
          </a:p>
          <a:p>
            <a:pPr indent="0">
              <a:lnSpc>
                <a:spcPct val="100000"/>
              </a:lnSpc>
              <a:buNone/>
            </a:pPr>
            <a:r>
              <a:rPr lang="es-CO" sz="2400" dirty="0">
                <a:latin typeface="Arial Narrow"/>
                <a:ea typeface="Arial Narrow"/>
                <a:cs typeface="Arial Narrow"/>
                <a:sym typeface="Arial Narrow"/>
              </a:rPr>
              <a:t>ROLLBACK: Deshace todos los cambios realizados en la transacción, volviendo la base de datos a su estado anterior.</a:t>
            </a:r>
          </a:p>
          <a:p>
            <a:pPr indent="0">
              <a:lnSpc>
                <a:spcPct val="100000"/>
              </a:lnSpc>
              <a:buNone/>
            </a:pPr>
            <a:r>
              <a:rPr lang="es-CO" sz="2400" dirty="0">
                <a:latin typeface="Arial Narrow"/>
                <a:ea typeface="Arial Narrow"/>
                <a:cs typeface="Arial Narrow"/>
                <a:sym typeface="Arial Narrow"/>
              </a:rPr>
              <a:t>SAVEPOINT: Establece un punto de restauración dentro de una transacción.</a:t>
            </a:r>
          </a:p>
          <a:p>
            <a:pPr indent="0">
              <a:lnSpc>
                <a:spcPct val="100000"/>
              </a:lnSpc>
              <a:buNone/>
            </a:pPr>
            <a:r>
              <a:rPr lang="es-CO" sz="2400" dirty="0">
                <a:latin typeface="Arial Narrow"/>
                <a:ea typeface="Arial Narrow"/>
                <a:cs typeface="Arial Narrow"/>
                <a:sym typeface="Arial Narrow"/>
              </a:rPr>
              <a:t>ROLLBACK TO SAVEPOINT: Deshace los cambios realizados desde un punto de restauración específico.</a:t>
            </a:r>
          </a:p>
        </p:txBody>
      </p:sp>
    </p:spTree>
    <p:extLst>
      <p:ext uri="{BB962C8B-B14F-4D97-AF65-F5344CB8AC3E}">
        <p14:creationId xmlns:p14="http://schemas.microsoft.com/office/powerpoint/2010/main" val="3479029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TRANSACCIONES (COMMIT)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849448" y="4129621"/>
            <a:ext cx="9643800" cy="144780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Este código realiza una transferencia de 100 unidades monetarias de la cuenta 2 a la cuenta 1. Si alguna de las actualizaciones falla, la transacción se aborta y la base de datos queda en el mismo estado que antes de iniciar la transacción.</a:t>
            </a:r>
          </a:p>
        </p:txBody>
      </p:sp>
      <p:pic>
        <p:nvPicPr>
          <p:cNvPr id="7" name="Imagen 6">
            <a:extLst>
              <a:ext uri="{FF2B5EF4-FFF2-40B4-BE49-F238E27FC236}">
                <a16:creationId xmlns:a16="http://schemas.microsoft.com/office/drawing/2014/main" id="{0E64D3B7-F147-439A-BF31-42913CEA92BE}"/>
              </a:ext>
            </a:extLst>
          </p:cNvPr>
          <p:cNvPicPr>
            <a:picLocks noChangeAspect="1"/>
          </p:cNvPicPr>
          <p:nvPr/>
        </p:nvPicPr>
        <p:blipFill>
          <a:blip r:embed="rId3"/>
          <a:stretch>
            <a:fillRect/>
          </a:stretch>
        </p:blipFill>
        <p:spPr>
          <a:xfrm>
            <a:off x="1959519" y="2130699"/>
            <a:ext cx="7950354" cy="1553933"/>
          </a:xfrm>
          <a:prstGeom prst="rect">
            <a:avLst/>
          </a:prstGeom>
        </p:spPr>
      </p:pic>
    </p:spTree>
    <p:extLst>
      <p:ext uri="{BB962C8B-B14F-4D97-AF65-F5344CB8AC3E}">
        <p14:creationId xmlns:p14="http://schemas.microsoft.com/office/powerpoint/2010/main" val="657562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TRANSACCIONES (ROLLBACK)</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 name="Imagen 4">
            <a:extLst>
              <a:ext uri="{FF2B5EF4-FFF2-40B4-BE49-F238E27FC236}">
                <a16:creationId xmlns:a16="http://schemas.microsoft.com/office/drawing/2014/main" id="{F57E1BCD-7A8A-61A9-6DA1-79F037073C49}"/>
              </a:ext>
            </a:extLst>
          </p:cNvPr>
          <p:cNvPicPr>
            <a:picLocks noChangeAspect="1"/>
          </p:cNvPicPr>
          <p:nvPr/>
        </p:nvPicPr>
        <p:blipFill>
          <a:blip r:embed="rId3"/>
          <a:stretch>
            <a:fillRect/>
          </a:stretch>
        </p:blipFill>
        <p:spPr>
          <a:xfrm>
            <a:off x="1664091" y="2471656"/>
            <a:ext cx="8636413" cy="1917670"/>
          </a:xfrm>
          <a:prstGeom prst="rect">
            <a:avLst/>
          </a:prstGeom>
        </p:spPr>
      </p:pic>
    </p:spTree>
    <p:extLst>
      <p:ext uri="{BB962C8B-B14F-4D97-AF65-F5344CB8AC3E}">
        <p14:creationId xmlns:p14="http://schemas.microsoft.com/office/powerpoint/2010/main" val="646547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PRESENTACIÓN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4039261" cy="4575977"/>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000" dirty="0">
                <a:latin typeface="Arial Narrow"/>
                <a:ea typeface="Arial Narrow"/>
                <a:cs typeface="Arial Narrow"/>
                <a:sym typeface="Arial Narrow"/>
              </a:rPr>
              <a:t>Jorge Alejandro Aguirre Gutierrez.</a:t>
            </a:r>
          </a:p>
          <a:p>
            <a:pPr marL="800100">
              <a:lnSpc>
                <a:spcPct val="100000"/>
              </a:lnSpc>
            </a:pPr>
            <a:r>
              <a:rPr lang="es-CO" sz="2000" dirty="0">
                <a:latin typeface="Arial Narrow"/>
                <a:ea typeface="Arial Narrow"/>
                <a:cs typeface="Arial Narrow"/>
                <a:sym typeface="Arial Narrow"/>
              </a:rPr>
              <a:t>Ingeniero de Sistemas Universidad de Caldas.</a:t>
            </a:r>
          </a:p>
          <a:p>
            <a:pPr marL="800100">
              <a:lnSpc>
                <a:spcPct val="100000"/>
              </a:lnSpc>
            </a:pPr>
            <a:r>
              <a:rPr lang="es-CO" sz="2000" dirty="0">
                <a:latin typeface="Arial Narrow"/>
                <a:ea typeface="Arial Narrow"/>
                <a:cs typeface="Arial Narrow"/>
                <a:sym typeface="Arial Narrow"/>
              </a:rPr>
              <a:t>Desarrollador Expert.</a:t>
            </a:r>
          </a:p>
          <a:p>
            <a:pPr marL="800100">
              <a:lnSpc>
                <a:spcPct val="100000"/>
              </a:lnSpc>
            </a:pPr>
            <a:r>
              <a:rPr lang="es-CO" sz="2000" dirty="0">
                <a:latin typeface="Arial Narrow"/>
                <a:ea typeface="Arial Narrow"/>
                <a:cs typeface="Arial Narrow"/>
                <a:sym typeface="Arial Narrow"/>
              </a:rPr>
              <a:t>Senior en DevOps.</a:t>
            </a:r>
          </a:p>
          <a:p>
            <a:pPr marL="800100">
              <a:lnSpc>
                <a:spcPct val="100000"/>
              </a:lnSpc>
            </a:pPr>
            <a:r>
              <a:rPr lang="es-CO" sz="2000" dirty="0">
                <a:latin typeface="Arial Narrow"/>
                <a:ea typeface="Arial Narrow"/>
                <a:cs typeface="Arial Narrow"/>
                <a:sym typeface="Arial Narrow"/>
              </a:rPr>
              <a:t>Administrador de base de datos.</a:t>
            </a:r>
          </a:p>
          <a:p>
            <a:pPr marL="800100">
              <a:lnSpc>
                <a:spcPct val="100000"/>
              </a:lnSpc>
            </a:pPr>
            <a:r>
              <a:rPr lang="es-CO" sz="2000" dirty="0">
                <a:latin typeface="Arial Narrow"/>
                <a:ea typeface="Arial Narrow"/>
                <a:cs typeface="Arial Narrow"/>
                <a:sym typeface="Arial Narrow"/>
              </a:rPr>
              <a:t>Arquitecto de Soluciones Senior.</a:t>
            </a:r>
          </a:p>
          <a:p>
            <a:pPr marL="800100">
              <a:lnSpc>
                <a:spcPct val="100000"/>
              </a:lnSpc>
            </a:pPr>
            <a:r>
              <a:rPr lang="es-CO" sz="2000" dirty="0">
                <a:latin typeface="Arial Narrow"/>
                <a:ea typeface="Arial Narrow"/>
                <a:cs typeface="Arial Narrow"/>
                <a:sym typeface="Arial Narrow"/>
              </a:rPr>
              <a:t>Certificado de Arquitecto de Soluciones por AWS.</a:t>
            </a:r>
          </a:p>
          <a:p>
            <a:pPr marL="800100">
              <a:lnSpc>
                <a:spcPct val="100000"/>
              </a:lnSpc>
            </a:pPr>
            <a:r>
              <a:rPr lang="es-CO" sz="2000" dirty="0">
                <a:latin typeface="Arial Narrow"/>
                <a:ea typeface="Arial Narrow"/>
                <a:cs typeface="Arial Narrow"/>
                <a:sym typeface="Arial Narrow"/>
              </a:rPr>
              <a:t>Con </a:t>
            </a:r>
            <a:r>
              <a:rPr lang="es-CO" sz="2000" dirty="0" err="1">
                <a:latin typeface="Arial Narrow"/>
                <a:ea typeface="Arial Narrow"/>
                <a:cs typeface="Arial Narrow"/>
                <a:sym typeface="Arial Narrow"/>
              </a:rPr>
              <a:t>Certificacion</a:t>
            </a:r>
            <a:r>
              <a:rPr lang="es-CO" sz="2000" dirty="0">
                <a:latin typeface="Arial Narrow"/>
                <a:ea typeface="Arial Narrow"/>
                <a:cs typeface="Arial Narrow"/>
                <a:sym typeface="Arial Narrow"/>
              </a:rPr>
              <a:t> de IA.</a:t>
            </a:r>
          </a:p>
        </p:txBody>
      </p:sp>
      <p:pic>
        <p:nvPicPr>
          <p:cNvPr id="3" name="Imagen 2">
            <a:extLst>
              <a:ext uri="{FF2B5EF4-FFF2-40B4-BE49-F238E27FC236}">
                <a16:creationId xmlns:a16="http://schemas.microsoft.com/office/drawing/2014/main" id="{52BA99C5-95E7-AEB0-9C80-7EF3D1A0DCE3}"/>
              </a:ext>
            </a:extLst>
          </p:cNvPr>
          <p:cNvPicPr>
            <a:picLocks noChangeAspect="1"/>
          </p:cNvPicPr>
          <p:nvPr/>
        </p:nvPicPr>
        <p:blipFill>
          <a:blip r:embed="rId3"/>
          <a:stretch>
            <a:fillRect/>
          </a:stretch>
        </p:blipFill>
        <p:spPr>
          <a:xfrm>
            <a:off x="4863251" y="1690825"/>
            <a:ext cx="4941016" cy="4633232"/>
          </a:xfrm>
          <a:prstGeom prst="rect">
            <a:avLst/>
          </a:prstGeom>
        </p:spPr>
      </p:pic>
    </p:spTree>
    <p:extLst>
      <p:ext uri="{BB962C8B-B14F-4D97-AF65-F5344CB8AC3E}">
        <p14:creationId xmlns:p14="http://schemas.microsoft.com/office/powerpoint/2010/main" val="506112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TRANSACCIONES (SAVEPOINT)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435222"/>
            <a:ext cx="5463550" cy="5422778"/>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Inicio de la transacción: BEGIN; inicia una nueva transacción.</a:t>
            </a:r>
          </a:p>
          <a:p>
            <a:pPr marL="742950" indent="-285750">
              <a:lnSpc>
                <a:spcPct val="100000"/>
              </a:lnSpc>
            </a:pPr>
            <a:r>
              <a:rPr lang="es-CO" sz="1800" dirty="0">
                <a:latin typeface="Arial Narrow"/>
                <a:ea typeface="Arial Narrow"/>
                <a:cs typeface="Arial Narrow"/>
                <a:sym typeface="Arial Narrow"/>
              </a:rPr>
              <a:t>Inserción del producto: Se inserta un nuevo producto en la tabla productos.</a:t>
            </a:r>
          </a:p>
          <a:p>
            <a:pPr marL="742950" indent="-285750">
              <a:lnSpc>
                <a:spcPct val="100000"/>
              </a:lnSpc>
            </a:pPr>
            <a:r>
              <a:rPr lang="es-CO" sz="1800" dirty="0">
                <a:latin typeface="Arial Narrow"/>
                <a:ea typeface="Arial Narrow"/>
                <a:cs typeface="Arial Narrow"/>
                <a:sym typeface="Arial Narrow"/>
              </a:rPr>
              <a:t>Establecimiento del SAVEPOINT: SAVEPOINT </a:t>
            </a:r>
            <a:r>
              <a:rPr lang="es-CO" sz="1800" dirty="0" err="1">
                <a:latin typeface="Arial Narrow"/>
                <a:ea typeface="Arial Narrow"/>
                <a:cs typeface="Arial Narrow"/>
                <a:sym typeface="Arial Narrow"/>
              </a:rPr>
              <a:t>punto_de_restauracion</a:t>
            </a:r>
            <a:r>
              <a:rPr lang="es-CO" sz="1800" dirty="0">
                <a:latin typeface="Arial Narrow"/>
                <a:ea typeface="Arial Narrow"/>
                <a:cs typeface="Arial Narrow"/>
                <a:sym typeface="Arial Narrow"/>
              </a:rPr>
              <a:t>; crea un punto de restauración llamado "</a:t>
            </a:r>
            <a:r>
              <a:rPr lang="es-CO" sz="1800" dirty="0" err="1">
                <a:latin typeface="Arial Narrow"/>
                <a:ea typeface="Arial Narrow"/>
                <a:cs typeface="Arial Narrow"/>
                <a:sym typeface="Arial Narrow"/>
              </a:rPr>
              <a:t>punto_de_restauracion</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Actualización del precio: Se actualiza el precio del producto recién insertado.</a:t>
            </a:r>
          </a:p>
          <a:p>
            <a:pPr marL="742950" indent="-285750">
              <a:lnSpc>
                <a:spcPct val="100000"/>
              </a:lnSpc>
            </a:pPr>
            <a:r>
              <a:rPr lang="es-CO" sz="1800" dirty="0">
                <a:latin typeface="Arial Narrow"/>
                <a:ea typeface="Arial Narrow"/>
                <a:cs typeface="Arial Narrow"/>
                <a:sym typeface="Arial Narrow"/>
              </a:rPr>
              <a:t>Inserción del cliente: Se inserta un nuevo cliente.</a:t>
            </a:r>
          </a:p>
          <a:p>
            <a:pPr marL="742950" indent="-285750">
              <a:lnSpc>
                <a:spcPct val="100000"/>
              </a:lnSpc>
            </a:pPr>
            <a:r>
              <a:rPr lang="es-CO" sz="1800" dirty="0" err="1">
                <a:latin typeface="Arial Narrow"/>
                <a:ea typeface="Arial Narrow"/>
                <a:cs typeface="Arial Narrow"/>
                <a:sym typeface="Arial Narrow"/>
              </a:rPr>
              <a:t>Rollback</a:t>
            </a:r>
            <a:r>
              <a:rPr lang="es-CO" sz="1800" dirty="0">
                <a:latin typeface="Arial Narrow"/>
                <a:ea typeface="Arial Narrow"/>
                <a:cs typeface="Arial Narrow"/>
                <a:sym typeface="Arial Narrow"/>
              </a:rPr>
              <a:t> parcial: ROLLBACK TO SAVEPOINT </a:t>
            </a:r>
            <a:r>
              <a:rPr lang="es-CO" sz="1800" dirty="0" err="1">
                <a:latin typeface="Arial Narrow"/>
                <a:ea typeface="Arial Narrow"/>
                <a:cs typeface="Arial Narrow"/>
                <a:sym typeface="Arial Narrow"/>
              </a:rPr>
              <a:t>punto_de_restauracion</a:t>
            </a:r>
            <a:r>
              <a:rPr lang="es-CO" sz="1800" dirty="0">
                <a:latin typeface="Arial Narrow"/>
                <a:ea typeface="Arial Narrow"/>
                <a:cs typeface="Arial Narrow"/>
                <a:sym typeface="Arial Narrow"/>
              </a:rPr>
              <a:t>; deshace todos los cambios realizados después de establecer el punto de restauración. </a:t>
            </a:r>
          </a:p>
          <a:p>
            <a:pPr marL="742950" indent="-285750">
              <a:lnSpc>
                <a:spcPct val="100000"/>
              </a:lnSpc>
            </a:pPr>
            <a:r>
              <a:rPr lang="es-CO" sz="1800" dirty="0">
                <a:latin typeface="Arial Narrow"/>
                <a:ea typeface="Arial Narrow"/>
                <a:cs typeface="Arial Narrow"/>
                <a:sym typeface="Arial Narrow"/>
              </a:rPr>
              <a:t>Confirmación: COMMIT; confirma los cambios realizados hasta el punto de restauración.</a:t>
            </a:r>
          </a:p>
        </p:txBody>
      </p:sp>
      <p:pic>
        <p:nvPicPr>
          <p:cNvPr id="8" name="Imagen 7">
            <a:extLst>
              <a:ext uri="{FF2B5EF4-FFF2-40B4-BE49-F238E27FC236}">
                <a16:creationId xmlns:a16="http://schemas.microsoft.com/office/drawing/2014/main" id="{CDA1C47D-ECC3-12AD-D282-5CF8609CF59C}"/>
              </a:ext>
            </a:extLst>
          </p:cNvPr>
          <p:cNvPicPr>
            <a:picLocks noChangeAspect="1"/>
          </p:cNvPicPr>
          <p:nvPr/>
        </p:nvPicPr>
        <p:blipFill>
          <a:blip r:embed="rId3"/>
          <a:stretch>
            <a:fillRect/>
          </a:stretch>
        </p:blipFill>
        <p:spPr>
          <a:xfrm>
            <a:off x="6320018" y="2705625"/>
            <a:ext cx="4972050" cy="2352675"/>
          </a:xfrm>
          <a:prstGeom prst="rect">
            <a:avLst/>
          </a:prstGeom>
        </p:spPr>
      </p:pic>
    </p:spTree>
    <p:extLst>
      <p:ext uri="{BB962C8B-B14F-4D97-AF65-F5344CB8AC3E}">
        <p14:creationId xmlns:p14="http://schemas.microsoft.com/office/powerpoint/2010/main" val="2994296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a:t>
            </a:r>
            <a:r>
              <a:rPr lang="es-CO" sz="3000">
                <a:solidFill>
                  <a:srgbClr val="757070"/>
                </a:solidFill>
                <a:latin typeface="Trebuchet MS"/>
                <a:ea typeface="Trebuchet MS"/>
                <a:cs typeface="Trebuchet MS"/>
                <a:sym typeface="Trebuchet MS"/>
              </a:rPr>
              <a:t>SOBRE TRANSACCIONES</a:t>
            </a:r>
            <a:endParaRPr lang="es-CO"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420867"/>
            <a:ext cx="9643800" cy="543713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Creación de una Base de Datos Simple llamada Taller1:</a:t>
            </a:r>
          </a:p>
          <a:p>
            <a:pPr marL="1371600" lvl="1" indent="-457200">
              <a:lnSpc>
                <a:spcPct val="100000"/>
              </a:lnSpc>
              <a:buFont typeface="+mj-lt"/>
              <a:buAutoNum type="arabicPeriod"/>
            </a:pPr>
            <a:r>
              <a:rPr lang="es-CO" sz="2200" dirty="0">
                <a:latin typeface="Arial Narrow"/>
                <a:ea typeface="Arial Narrow"/>
                <a:cs typeface="Arial Narrow"/>
                <a:sym typeface="Arial Narrow"/>
              </a:rPr>
              <a:t>Crea una base de datos nueva en PostgreSQL.</a:t>
            </a:r>
          </a:p>
          <a:p>
            <a:pPr marL="1371600" lvl="1" indent="-457200">
              <a:lnSpc>
                <a:spcPct val="100000"/>
              </a:lnSpc>
              <a:buFont typeface="+mj-lt"/>
              <a:buAutoNum type="arabicPeriod"/>
            </a:pPr>
            <a:r>
              <a:rPr lang="es-CO" sz="2200" dirty="0">
                <a:latin typeface="Arial Narrow"/>
                <a:ea typeface="Arial Narrow"/>
                <a:cs typeface="Arial Narrow"/>
                <a:sym typeface="Arial Narrow"/>
              </a:rPr>
              <a:t>Diseña tres tablas relacionadas: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Pedidos: id,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endParaRPr lang="es-CO" sz="2200" dirty="0">
              <a:latin typeface="Arial Narrow"/>
              <a:ea typeface="Arial Narrow"/>
              <a:cs typeface="Arial Narrow"/>
              <a:sym typeface="Arial Narrow"/>
            </a:endParaRPr>
          </a:p>
          <a:p>
            <a:pPr marL="1371600" lvl="1" indent="-457200">
              <a:lnSpc>
                <a:spcPct val="100000"/>
              </a:lnSpc>
              <a:buFont typeface="+mj-lt"/>
              <a:buAutoNum type="arabicPeriod"/>
            </a:pPr>
            <a:r>
              <a:rPr lang="es-CO" sz="2200" dirty="0">
                <a:latin typeface="Arial Narrow"/>
                <a:ea typeface="Arial Narrow"/>
                <a:cs typeface="Arial Narrow"/>
                <a:sym typeface="Arial Narrow"/>
              </a:rPr>
              <a:t>Establece relaciones entre las tablas utilizando claves primarias y foráneas.</a:t>
            </a:r>
          </a:p>
          <a:p>
            <a:pPr marL="914400" indent="-457200">
              <a:lnSpc>
                <a:spcPct val="100000"/>
              </a:lnSpc>
              <a:buFont typeface="+mj-lt"/>
              <a:buAutoNum type="arabicPeriod"/>
            </a:pPr>
            <a:r>
              <a:rPr lang="es-CO" sz="2200" dirty="0">
                <a:latin typeface="Arial Narrow"/>
                <a:ea typeface="Arial Narrow"/>
                <a:cs typeface="Arial Narrow"/>
                <a:sym typeface="Arial Narrow"/>
              </a:rPr>
              <a:t>Ejecución de Transacciones Básicas:</a:t>
            </a:r>
          </a:p>
          <a:p>
            <a:pPr marL="1371600" lvl="1" indent="-457200">
              <a:lnSpc>
                <a:spcPct val="100000"/>
              </a:lnSpc>
              <a:buFont typeface="+mj-lt"/>
              <a:buAutoNum type="arabicPeriod"/>
            </a:pPr>
            <a:r>
              <a:rPr lang="es-CO" sz="2200" dirty="0">
                <a:latin typeface="Arial Narrow"/>
                <a:ea typeface="Arial Narrow"/>
                <a:cs typeface="Arial Narrow"/>
                <a:sym typeface="Arial Narrow"/>
              </a:rPr>
              <a:t>Inicio de una transacción: Utiliza la sentencia BEGIN para iniciar una transacción.</a:t>
            </a:r>
          </a:p>
          <a:p>
            <a:pPr marL="1371600" lvl="1" indent="-457200">
              <a:lnSpc>
                <a:spcPct val="100000"/>
              </a:lnSpc>
              <a:buFont typeface="+mj-lt"/>
              <a:buAutoNum type="arabicPeriod"/>
            </a:pPr>
            <a:r>
              <a:rPr lang="es-CO" sz="2200" dirty="0">
                <a:latin typeface="Arial Narrow"/>
                <a:ea typeface="Arial Narrow"/>
                <a:cs typeface="Arial Narrow"/>
                <a:sym typeface="Arial Narrow"/>
              </a:rPr>
              <a:t>En cada tabla Inserta 3 registros por tabla, actualiza 2 registros por tabla, y eliminar 1 registro por tabla.</a:t>
            </a:r>
          </a:p>
          <a:p>
            <a:pPr marL="1371600" lvl="1" indent="-457200">
              <a:lnSpc>
                <a:spcPct val="100000"/>
              </a:lnSpc>
              <a:buFont typeface="+mj-lt"/>
              <a:buAutoNum type="arabicPeriod"/>
            </a:pPr>
            <a:r>
              <a:rPr lang="es-CO" sz="2200" dirty="0">
                <a:latin typeface="Arial Narrow"/>
                <a:ea typeface="Arial Narrow"/>
                <a:cs typeface="Arial Narrow"/>
                <a:sym typeface="Arial Narrow"/>
              </a:rPr>
              <a:t>Confirmación de la transacción: Utiliza la sentencia COMMIT para confirmar los cambios realizados.</a:t>
            </a:r>
          </a:p>
        </p:txBody>
      </p:sp>
    </p:spTree>
    <p:extLst>
      <p:ext uri="{BB962C8B-B14F-4D97-AF65-F5344CB8AC3E}">
        <p14:creationId xmlns:p14="http://schemas.microsoft.com/office/powerpoint/2010/main" val="480523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3 SOBRE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23798"/>
            <a:ext cx="9643800" cy="5234202"/>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Creación de una Base de Datos Simple:</a:t>
            </a:r>
          </a:p>
          <a:p>
            <a:pPr marL="1371600" lvl="1" indent="-457200">
              <a:lnSpc>
                <a:spcPct val="100000"/>
              </a:lnSpc>
              <a:buFont typeface="+mj-lt"/>
              <a:buAutoNum type="arabicPeriod"/>
            </a:pPr>
            <a:r>
              <a:rPr lang="es-CO" sz="2200" dirty="0">
                <a:latin typeface="Arial Narrow"/>
                <a:ea typeface="Arial Narrow"/>
                <a:cs typeface="Arial Narrow"/>
                <a:sym typeface="Arial Narrow"/>
              </a:rPr>
              <a:t>Crea una base de datos nueva en PostgreSQL.</a:t>
            </a:r>
          </a:p>
          <a:p>
            <a:pPr marL="1371600" lvl="1" indent="-457200">
              <a:lnSpc>
                <a:spcPct val="100000"/>
              </a:lnSpc>
              <a:buFont typeface="+mj-lt"/>
              <a:buAutoNum type="arabicPeriod"/>
            </a:pPr>
            <a:r>
              <a:rPr lang="es-CO" sz="2200" dirty="0">
                <a:latin typeface="Arial Narrow"/>
                <a:ea typeface="Arial Narrow"/>
                <a:cs typeface="Arial Narrow"/>
                <a:sym typeface="Arial Narrow"/>
              </a:rPr>
              <a:t>Diseña tres tablas relacionadas: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Pedidos: id,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endParaRPr lang="es-CO" sz="2200" dirty="0">
              <a:latin typeface="Arial Narrow"/>
              <a:ea typeface="Arial Narrow"/>
              <a:cs typeface="Arial Narrow"/>
              <a:sym typeface="Arial Narrow"/>
            </a:endParaRPr>
          </a:p>
          <a:p>
            <a:pPr marL="1371600" lvl="1" indent="-457200">
              <a:lnSpc>
                <a:spcPct val="100000"/>
              </a:lnSpc>
              <a:buFont typeface="+mj-lt"/>
              <a:buAutoNum type="arabicPeriod"/>
            </a:pPr>
            <a:r>
              <a:rPr lang="es-CO" sz="2200" dirty="0">
                <a:latin typeface="Arial Narrow"/>
                <a:ea typeface="Arial Narrow"/>
                <a:cs typeface="Arial Narrow"/>
                <a:sym typeface="Arial Narrow"/>
              </a:rPr>
              <a:t>Establece relaciones entre las tablas utilizando claves primarias y foráneas.</a:t>
            </a:r>
          </a:p>
          <a:p>
            <a:pPr marL="914400" indent="-457200">
              <a:lnSpc>
                <a:spcPct val="100000"/>
              </a:lnSpc>
              <a:buFont typeface="+mj-lt"/>
              <a:buAutoNum type="arabicPeriod"/>
            </a:pPr>
            <a:r>
              <a:rPr lang="es-CO" sz="2200" dirty="0">
                <a:latin typeface="Arial Narrow"/>
                <a:ea typeface="Arial Narrow"/>
                <a:cs typeface="Arial Narrow"/>
                <a:sym typeface="Arial Narrow"/>
              </a:rPr>
              <a:t>Ejecución de Transacciones Básicas:</a:t>
            </a:r>
          </a:p>
          <a:p>
            <a:pPr marL="1371600" lvl="1" indent="-457200">
              <a:lnSpc>
                <a:spcPct val="100000"/>
              </a:lnSpc>
              <a:buFont typeface="+mj-lt"/>
              <a:buAutoNum type="arabicPeriod"/>
            </a:pPr>
            <a:r>
              <a:rPr lang="es-CO" sz="2200" dirty="0">
                <a:latin typeface="Arial Narrow"/>
                <a:ea typeface="Arial Narrow"/>
                <a:cs typeface="Arial Narrow"/>
                <a:sym typeface="Arial Narrow"/>
              </a:rPr>
              <a:t>Inicio de una transacción: Utiliza la sentencia BEGIN para iniciar una transacción.</a:t>
            </a:r>
          </a:p>
          <a:p>
            <a:pPr marL="1371600" lvl="1" indent="-457200">
              <a:lnSpc>
                <a:spcPct val="100000"/>
              </a:lnSpc>
              <a:buFont typeface="+mj-lt"/>
              <a:buAutoNum type="arabicPeriod"/>
            </a:pPr>
            <a:r>
              <a:rPr lang="es-CO" sz="2200" dirty="0">
                <a:latin typeface="Arial Narrow"/>
                <a:ea typeface="Arial Narrow"/>
                <a:cs typeface="Arial Narrow"/>
                <a:sym typeface="Arial Narrow"/>
              </a:rPr>
              <a:t>En cada tabla Inserta 3 registros, actualiza 2 registros y elimina 1 registro.</a:t>
            </a:r>
          </a:p>
          <a:p>
            <a:pPr marL="1371600" lvl="1" indent="-457200">
              <a:lnSpc>
                <a:spcPct val="100000"/>
              </a:lnSpc>
              <a:buFont typeface="+mj-lt"/>
              <a:buAutoNum type="arabicPeriod"/>
            </a:pPr>
            <a:r>
              <a:rPr lang="es-CO" sz="2200" dirty="0">
                <a:latin typeface="Arial Narrow"/>
                <a:ea typeface="Arial Narrow"/>
                <a:cs typeface="Arial Narrow"/>
                <a:sym typeface="Arial Narrow"/>
              </a:rPr>
              <a:t>Anulación de la transacción: Utiliza la sentencia ROLLBACK para deshacer todos los cambios realizados dentro de la transacción.</a:t>
            </a:r>
          </a:p>
        </p:txBody>
      </p:sp>
    </p:spTree>
    <p:extLst>
      <p:ext uri="{BB962C8B-B14F-4D97-AF65-F5344CB8AC3E}">
        <p14:creationId xmlns:p14="http://schemas.microsoft.com/office/powerpoint/2010/main" val="2069646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CONTINUACION TALLER 3 SOBRE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000" dirty="0">
                <a:latin typeface="Arial Narrow"/>
                <a:ea typeface="Arial Narrow"/>
                <a:cs typeface="Arial Narrow"/>
                <a:sym typeface="Arial Narrow"/>
              </a:rPr>
              <a:t>Creación de una Base de Datos Simple:</a:t>
            </a:r>
          </a:p>
          <a:p>
            <a:pPr marL="1371600" lvl="1" indent="-457200">
              <a:lnSpc>
                <a:spcPct val="100000"/>
              </a:lnSpc>
              <a:buFont typeface="+mj-lt"/>
              <a:buAutoNum type="arabicPeriod"/>
            </a:pPr>
            <a:r>
              <a:rPr lang="es-CO" sz="2000" dirty="0">
                <a:latin typeface="Arial Narrow"/>
                <a:ea typeface="Arial Narrow"/>
                <a:cs typeface="Arial Narrow"/>
                <a:sym typeface="Arial Narrow"/>
              </a:rPr>
              <a:t>Crea una base de datos nueva en PostgreSQL.</a:t>
            </a:r>
          </a:p>
          <a:p>
            <a:pPr marL="1371600" lvl="1" indent="-457200">
              <a:lnSpc>
                <a:spcPct val="100000"/>
              </a:lnSpc>
              <a:buFont typeface="+mj-lt"/>
              <a:buAutoNum type="arabicPeriod"/>
            </a:pPr>
            <a:r>
              <a:rPr lang="es-CO" sz="2000" dirty="0">
                <a:latin typeface="Arial Narrow"/>
                <a:ea typeface="Arial Narrow"/>
                <a:cs typeface="Arial Narrow"/>
                <a:sym typeface="Arial Narrow"/>
              </a:rPr>
              <a:t>Diseña dos tablas relacionadas:</a:t>
            </a:r>
          </a:p>
          <a:p>
            <a:pPr marL="1828800" lvl="2" indent="-457200">
              <a:lnSpc>
                <a:spcPct val="100000"/>
              </a:lnSpc>
              <a:buFont typeface="+mj-lt"/>
              <a:buAutoNum type="arabicPeriod"/>
            </a:pPr>
            <a:r>
              <a:rPr lang="es-CO"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dirty="0">
                <a:latin typeface="Arial Narrow"/>
                <a:ea typeface="Arial Narrow"/>
                <a:cs typeface="Arial Narrow"/>
                <a:sym typeface="Arial Narrow"/>
              </a:rPr>
              <a:t>Productos: Código, nombre, stock, </a:t>
            </a:r>
            <a:r>
              <a:rPr lang="es-CO" dirty="0" err="1">
                <a:latin typeface="Arial Narrow"/>
                <a:ea typeface="Arial Narrow"/>
                <a:cs typeface="Arial Narrow"/>
                <a:sym typeface="Arial Narrow"/>
              </a:rPr>
              <a:t>valor_unitario</a:t>
            </a:r>
            <a:r>
              <a:rPr lang="es-CO" dirty="0">
                <a:latin typeface="Arial Narrow"/>
                <a:ea typeface="Arial Narrow"/>
                <a:cs typeface="Arial Narrow"/>
                <a:sym typeface="Arial Narrow"/>
              </a:rPr>
              <a:t> </a:t>
            </a:r>
          </a:p>
          <a:p>
            <a:pPr marL="1828800" lvl="2" indent="-457200">
              <a:lnSpc>
                <a:spcPct val="100000"/>
              </a:lnSpc>
              <a:buFont typeface="+mj-lt"/>
              <a:buAutoNum type="arabicPeriod"/>
            </a:pPr>
            <a:r>
              <a:rPr lang="es-CO" dirty="0">
                <a:latin typeface="Arial Narrow"/>
                <a:ea typeface="Arial Narrow"/>
                <a:cs typeface="Arial Narrow"/>
                <a:sym typeface="Arial Narrow"/>
              </a:rPr>
              <a:t>Pedidos: id, Fecha, cantidad, </a:t>
            </a:r>
            <a:r>
              <a:rPr lang="es-CO" dirty="0" err="1">
                <a:latin typeface="Arial Narrow"/>
                <a:ea typeface="Arial Narrow"/>
                <a:cs typeface="Arial Narrow"/>
                <a:sym typeface="Arial Narrow"/>
              </a:rPr>
              <a:t>valor_total</a:t>
            </a:r>
            <a:r>
              <a:rPr lang="es-CO" dirty="0">
                <a:latin typeface="Arial Narrow"/>
                <a:ea typeface="Arial Narrow"/>
                <a:cs typeface="Arial Narrow"/>
                <a:sym typeface="Arial Narrow"/>
              </a:rPr>
              <a:t>, </a:t>
            </a:r>
            <a:r>
              <a:rPr lang="es-CO" dirty="0" err="1">
                <a:latin typeface="Arial Narrow"/>
                <a:ea typeface="Arial Narrow"/>
                <a:cs typeface="Arial Narrow"/>
                <a:sym typeface="Arial Narrow"/>
              </a:rPr>
              <a:t>producto_id</a:t>
            </a:r>
            <a:r>
              <a:rPr lang="es-CO" dirty="0">
                <a:latin typeface="Arial Narrow"/>
                <a:ea typeface="Arial Narrow"/>
                <a:cs typeface="Arial Narrow"/>
                <a:sym typeface="Arial Narrow"/>
              </a:rPr>
              <a:t>, </a:t>
            </a:r>
            <a:r>
              <a:rPr lang="es-CO" dirty="0" err="1">
                <a:latin typeface="Arial Narrow"/>
                <a:ea typeface="Arial Narrow"/>
                <a:cs typeface="Arial Narrow"/>
                <a:sym typeface="Arial Narrow"/>
              </a:rPr>
              <a:t>cliente_id</a:t>
            </a:r>
            <a:r>
              <a:rPr lang="es-CO" dirty="0">
                <a:latin typeface="Arial Narrow"/>
                <a:ea typeface="Arial Narrow"/>
                <a:cs typeface="Arial Narrow"/>
                <a:sym typeface="Arial Narrow"/>
              </a:rPr>
              <a:t>.</a:t>
            </a:r>
          </a:p>
          <a:p>
            <a:pPr marL="1371600" lvl="1" indent="-457200">
              <a:lnSpc>
                <a:spcPct val="100000"/>
              </a:lnSpc>
              <a:buFont typeface="+mj-lt"/>
              <a:buAutoNum type="arabicPeriod"/>
            </a:pPr>
            <a:r>
              <a:rPr lang="es-CO" sz="2000" dirty="0">
                <a:latin typeface="Arial Narrow"/>
                <a:ea typeface="Arial Narrow"/>
                <a:cs typeface="Arial Narrow"/>
                <a:sym typeface="Arial Narrow"/>
              </a:rPr>
              <a:t>Establece relaciones entre las tablas utilizando claves primarias y foráneas.</a:t>
            </a:r>
          </a:p>
          <a:p>
            <a:pPr marL="914400" indent="-457200">
              <a:lnSpc>
                <a:spcPct val="100000"/>
              </a:lnSpc>
              <a:buFont typeface="+mj-lt"/>
              <a:buAutoNum type="arabicPeriod"/>
            </a:pPr>
            <a:r>
              <a:rPr lang="es-CO" sz="2000" dirty="0">
                <a:latin typeface="Arial Narrow"/>
                <a:ea typeface="Arial Narrow"/>
                <a:cs typeface="Arial Narrow"/>
                <a:sym typeface="Arial Narrow"/>
              </a:rPr>
              <a:t>Ejecución de Transacciones con SAVEPOINT:</a:t>
            </a:r>
          </a:p>
          <a:p>
            <a:pPr marL="1371600" lvl="1" indent="-457200">
              <a:lnSpc>
                <a:spcPct val="100000"/>
              </a:lnSpc>
              <a:buFont typeface="+mj-lt"/>
              <a:buAutoNum type="arabicPeriod"/>
            </a:pPr>
            <a:r>
              <a:rPr lang="es-CO" sz="2000" dirty="0">
                <a:latin typeface="Arial Narrow"/>
                <a:ea typeface="Arial Narrow"/>
                <a:cs typeface="Arial Narrow"/>
                <a:sym typeface="Arial Narrow"/>
              </a:rPr>
              <a:t>Inicio de una transacción: Utiliza la sentencia BEGIN para iniciar una transacción.</a:t>
            </a:r>
          </a:p>
          <a:p>
            <a:pPr marL="1371600" lvl="1" indent="-457200">
              <a:lnSpc>
                <a:spcPct val="100000"/>
              </a:lnSpc>
              <a:buFont typeface="+mj-lt"/>
              <a:buAutoNum type="arabicPeriod"/>
            </a:pPr>
            <a:r>
              <a:rPr lang="es-CO" sz="2000" dirty="0">
                <a:latin typeface="Arial Narrow"/>
                <a:ea typeface="Arial Narrow"/>
                <a:cs typeface="Arial Narrow"/>
                <a:sym typeface="Arial Narrow"/>
              </a:rPr>
              <a:t>En cada tabla Inserta 3 registros, actualiza 2 registros y elimina 1 registro.</a:t>
            </a:r>
          </a:p>
          <a:p>
            <a:pPr marL="1371600" lvl="1" indent="-457200">
              <a:lnSpc>
                <a:spcPct val="100000"/>
              </a:lnSpc>
              <a:buFont typeface="+mj-lt"/>
              <a:buAutoNum type="arabicPeriod"/>
            </a:pPr>
            <a:r>
              <a:rPr lang="es-CO" sz="2000" dirty="0">
                <a:latin typeface="Arial Narrow"/>
                <a:ea typeface="Arial Narrow"/>
                <a:cs typeface="Arial Narrow"/>
                <a:sym typeface="Arial Narrow"/>
              </a:rPr>
              <a:t>Hacer un </a:t>
            </a:r>
            <a:r>
              <a:rPr lang="es-CO" sz="2000" dirty="0" err="1">
                <a:latin typeface="Arial Narrow"/>
                <a:ea typeface="Arial Narrow"/>
                <a:cs typeface="Arial Narrow"/>
                <a:sym typeface="Arial Narrow"/>
              </a:rPr>
              <a:t>savepoint</a:t>
            </a:r>
            <a:r>
              <a:rPr lang="es-CO" sz="2000" dirty="0">
                <a:latin typeface="Arial Narrow"/>
                <a:ea typeface="Arial Narrow"/>
                <a:cs typeface="Arial Narrow"/>
                <a:sym typeface="Arial Narrow"/>
              </a:rPr>
              <a:t> después de insertar los registros.</a:t>
            </a:r>
          </a:p>
          <a:p>
            <a:pPr marL="1371600" lvl="1" indent="-457200">
              <a:lnSpc>
                <a:spcPct val="100000"/>
              </a:lnSpc>
              <a:buFont typeface="+mj-lt"/>
              <a:buAutoNum type="arabicPeriod"/>
            </a:pPr>
            <a:r>
              <a:rPr lang="es-CO" sz="2000" dirty="0">
                <a:latin typeface="Arial Narrow"/>
                <a:ea typeface="Arial Narrow"/>
                <a:cs typeface="Arial Narrow"/>
                <a:sym typeface="Arial Narrow"/>
              </a:rPr>
              <a:t>Utilizamos la sentencia ROLLBACK TO SAVEPOINT para deshacer los </a:t>
            </a:r>
            <a:r>
              <a:rPr lang="es-CO" sz="2000" dirty="0" err="1">
                <a:latin typeface="Arial Narrow"/>
                <a:ea typeface="Arial Narrow"/>
                <a:cs typeface="Arial Narrow"/>
                <a:sym typeface="Arial Narrow"/>
              </a:rPr>
              <a:t>demas</a:t>
            </a:r>
            <a:r>
              <a:rPr lang="es-CO" sz="2000" dirty="0">
                <a:latin typeface="Arial Narrow"/>
                <a:ea typeface="Arial Narrow"/>
                <a:cs typeface="Arial Narrow"/>
                <a:sym typeface="Arial Narrow"/>
              </a:rPr>
              <a:t> cambios realizados dentro de la transacción.</a:t>
            </a:r>
          </a:p>
        </p:txBody>
      </p:sp>
    </p:spTree>
    <p:extLst>
      <p:ext uri="{BB962C8B-B14F-4D97-AF65-F5344CB8AC3E}">
        <p14:creationId xmlns:p14="http://schemas.microsoft.com/office/powerpoint/2010/main" val="2061777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390579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Optimización: El motor de la base de datos puede optimizar la ejecución de los procedimientos.</a:t>
            </a:r>
          </a:p>
          <a:p>
            <a:pPr marL="800100">
              <a:lnSpc>
                <a:spcPct val="100000"/>
              </a:lnSpc>
            </a:pPr>
            <a:r>
              <a:rPr lang="es-CO" sz="2400" dirty="0">
                <a:latin typeface="Arial Narrow"/>
                <a:ea typeface="Arial Narrow"/>
                <a:cs typeface="Arial Narrow"/>
                <a:sym typeface="Arial Narrow"/>
              </a:rPr>
              <a:t>Modularidad: Facilita la división de la aplicación en partes más pequeñas y reutilizables.</a:t>
            </a:r>
          </a:p>
          <a:p>
            <a:pPr marL="800100">
              <a:lnSpc>
                <a:spcPct val="100000"/>
              </a:lnSpc>
            </a:pPr>
            <a:r>
              <a:rPr lang="es-CO" sz="2400" dirty="0">
                <a:latin typeface="Arial Narrow"/>
                <a:ea typeface="Arial Narrow"/>
                <a:cs typeface="Arial Narrow"/>
                <a:sym typeface="Arial Narrow"/>
              </a:rPr>
              <a:t>Seguridad: Permite controlar los permisos de acceso a los datos.</a:t>
            </a:r>
          </a:p>
          <a:p>
            <a:pPr marL="800100">
              <a:lnSpc>
                <a:spcPct val="100000"/>
              </a:lnSpc>
            </a:pPr>
            <a:r>
              <a:rPr lang="es-CO" sz="2400" dirty="0">
                <a:latin typeface="Arial Narrow"/>
                <a:ea typeface="Arial Narrow"/>
                <a:cs typeface="Arial Narrow"/>
                <a:sym typeface="Arial Narrow"/>
              </a:rPr>
              <a:t>Portabilidad: Los procedimientos almacenados son relativamente independientes de la aplicación cliente.</a:t>
            </a:r>
          </a:p>
        </p:txBody>
      </p:sp>
    </p:spTree>
    <p:extLst>
      <p:ext uri="{BB962C8B-B14F-4D97-AF65-F5344CB8AC3E}">
        <p14:creationId xmlns:p14="http://schemas.microsoft.com/office/powerpoint/2010/main" val="2204164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RAZONES PARA USAR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Reutilización de código: Evita la repetición de código, lo que facilita la gestión y el mantenimiento.</a:t>
            </a:r>
          </a:p>
          <a:p>
            <a:pPr marL="800100">
              <a:lnSpc>
                <a:spcPct val="100000"/>
              </a:lnSpc>
            </a:pPr>
            <a:r>
              <a:rPr lang="es-CO" sz="2400" dirty="0">
                <a:latin typeface="Arial Narrow"/>
                <a:ea typeface="Arial Narrow"/>
                <a:cs typeface="Arial Narrow"/>
                <a:sym typeface="Arial Narrow"/>
              </a:rPr>
              <a:t>Abstracción: Oculta la complejidad de ciertas operaciones, permitiendo a los desarrolladores centrarse en la lógica de negocio.</a:t>
            </a:r>
          </a:p>
          <a:p>
            <a:pPr marL="800100">
              <a:lnSpc>
                <a:spcPct val="100000"/>
              </a:lnSpc>
            </a:pPr>
            <a:r>
              <a:rPr lang="es-CO" sz="2400" dirty="0">
                <a:latin typeface="Arial Narrow"/>
                <a:ea typeface="Arial Narrow"/>
                <a:cs typeface="Arial Narrow"/>
                <a:sym typeface="Arial Narrow"/>
              </a:rPr>
              <a:t>Mejor rendimiento: Pueden ser optimizados por el motor de la base de datos, lo que puede resultar en una ejecución más rápida.</a:t>
            </a:r>
          </a:p>
          <a:p>
            <a:pPr marL="800100">
              <a:lnSpc>
                <a:spcPct val="100000"/>
              </a:lnSpc>
            </a:pPr>
            <a:r>
              <a:rPr lang="es-CO" sz="2400" dirty="0">
                <a:latin typeface="Arial Narrow"/>
                <a:ea typeface="Arial Narrow"/>
                <a:cs typeface="Arial Narrow"/>
                <a:sym typeface="Arial Narrow"/>
              </a:rPr>
              <a:t>Seguridad: Se pueden conceder permisos específicos a los usuarios para ejecutar determinados procedimientos, mejorando la seguridad de los datos.</a:t>
            </a:r>
          </a:p>
          <a:p>
            <a:pPr marL="800100">
              <a:lnSpc>
                <a:spcPct val="100000"/>
              </a:lnSpc>
            </a:pPr>
            <a:r>
              <a:rPr lang="es-CO" sz="2400" dirty="0">
                <a:latin typeface="Arial Narrow"/>
                <a:ea typeface="Arial Narrow"/>
                <a:cs typeface="Arial Narrow"/>
                <a:sym typeface="Arial Narrow"/>
              </a:rPr>
              <a:t>Modularidad: Dividen la lógica de la aplicación en unidades más pequeñas y manejables.</a:t>
            </a:r>
          </a:p>
        </p:txBody>
      </p:sp>
    </p:spTree>
    <p:extLst>
      <p:ext uri="{BB962C8B-B14F-4D97-AF65-F5344CB8AC3E}">
        <p14:creationId xmlns:p14="http://schemas.microsoft.com/office/powerpoint/2010/main" val="32852700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PROCEDIMIENTO ALMACENADO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3612610"/>
            <a:ext cx="9643800" cy="324539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CREATE OR REPLACE PROCEDURE: Crea o reemplaza un procedimiento existente.</a:t>
            </a:r>
          </a:p>
          <a:p>
            <a:pPr indent="0">
              <a:lnSpc>
                <a:spcPct val="100000"/>
              </a:lnSpc>
              <a:buNone/>
            </a:pPr>
            <a:r>
              <a:rPr lang="es-CO" sz="1800" dirty="0" err="1">
                <a:latin typeface="Arial Narrow"/>
                <a:ea typeface="Arial Narrow"/>
                <a:cs typeface="Arial Narrow"/>
                <a:sym typeface="Arial Narrow"/>
              </a:rPr>
              <a:t>nombre_procedimiento</a:t>
            </a:r>
            <a:r>
              <a:rPr lang="es-CO" sz="1800" dirty="0">
                <a:latin typeface="Arial Narrow"/>
                <a:ea typeface="Arial Narrow"/>
                <a:cs typeface="Arial Narrow"/>
                <a:sym typeface="Arial Narrow"/>
              </a:rPr>
              <a:t>: Nombre único del procedimiento.</a:t>
            </a:r>
          </a:p>
          <a:p>
            <a:pPr indent="0">
              <a:lnSpc>
                <a:spcPct val="100000"/>
              </a:lnSpc>
              <a:buNone/>
            </a:pPr>
            <a:r>
              <a:rPr lang="es-CO" sz="1800" dirty="0">
                <a:latin typeface="Arial Narrow"/>
                <a:ea typeface="Arial Narrow"/>
                <a:cs typeface="Arial Narrow"/>
                <a:sym typeface="Arial Narrow"/>
              </a:rPr>
              <a:t>parámetro1 </a:t>
            </a:r>
            <a:r>
              <a:rPr lang="es-CO" sz="1800" dirty="0" err="1">
                <a:latin typeface="Arial Narrow"/>
                <a:ea typeface="Arial Narrow"/>
                <a:cs typeface="Arial Narrow"/>
                <a:sym typeface="Arial Narrow"/>
              </a:rPr>
              <a:t>tipo_dato</a:t>
            </a:r>
            <a:r>
              <a:rPr lang="es-CO" sz="1800" dirty="0">
                <a:latin typeface="Arial Narrow"/>
                <a:ea typeface="Arial Narrow"/>
                <a:cs typeface="Arial Narrow"/>
                <a:sym typeface="Arial Narrow"/>
              </a:rPr>
              <a:t>, ...: Lista de parámetros de entrada (y opcionalmente salida).</a:t>
            </a:r>
          </a:p>
          <a:p>
            <a:pPr indent="0">
              <a:lnSpc>
                <a:spcPct val="100000"/>
              </a:lnSpc>
              <a:buNone/>
            </a:pPr>
            <a:r>
              <a:rPr lang="es-CO" sz="1800" dirty="0">
                <a:latin typeface="Arial Narrow"/>
                <a:ea typeface="Arial Narrow"/>
                <a:cs typeface="Arial Narrow"/>
                <a:sym typeface="Arial Narrow"/>
              </a:rPr>
              <a:t>LANGUAGE </a:t>
            </a:r>
            <a:r>
              <a:rPr lang="es-CO" sz="1800" dirty="0" err="1">
                <a:latin typeface="Arial Narrow"/>
                <a:ea typeface="Arial Narrow"/>
                <a:cs typeface="Arial Narrow"/>
                <a:sym typeface="Arial Narrow"/>
              </a:rPr>
              <a:t>plpgsql</a:t>
            </a:r>
            <a:r>
              <a:rPr lang="es-CO" sz="1800" dirty="0">
                <a:latin typeface="Arial Narrow"/>
                <a:ea typeface="Arial Narrow"/>
                <a:cs typeface="Arial Narrow"/>
                <a:sym typeface="Arial Narrow"/>
              </a:rPr>
              <a:t>: Especifica que el lenguaje del procedimiento es PL/</a:t>
            </a:r>
            <a:r>
              <a:rPr lang="es-CO" sz="1800" dirty="0" err="1">
                <a:latin typeface="Arial Narrow"/>
                <a:ea typeface="Arial Narrow"/>
                <a:cs typeface="Arial Narrow"/>
                <a:sym typeface="Arial Narrow"/>
              </a:rPr>
              <a:t>pgSQL</a:t>
            </a:r>
            <a:r>
              <a:rPr lang="es-CO" sz="1800" dirty="0">
                <a:latin typeface="Arial Narrow"/>
                <a:ea typeface="Arial Narrow"/>
                <a:cs typeface="Arial Narrow"/>
                <a:sym typeface="Arial Narrow"/>
              </a:rPr>
              <a:t>.</a:t>
            </a:r>
          </a:p>
          <a:p>
            <a:pPr indent="0">
              <a:lnSpc>
                <a:spcPct val="100000"/>
              </a:lnSpc>
              <a:buNone/>
            </a:pPr>
            <a:r>
              <a:rPr lang="es-CO" sz="1800" dirty="0">
                <a:latin typeface="Arial Narrow"/>
                <a:ea typeface="Arial Narrow"/>
                <a:cs typeface="Arial Narrow"/>
                <a:sym typeface="Arial Narrow"/>
              </a:rPr>
              <a:t>$$: Delimitadores del cuerpo del procedimiento.</a:t>
            </a:r>
          </a:p>
          <a:p>
            <a:pPr indent="0">
              <a:lnSpc>
                <a:spcPct val="100000"/>
              </a:lnSpc>
              <a:buNone/>
            </a:pPr>
            <a:r>
              <a:rPr lang="es-CO" sz="1800" dirty="0">
                <a:latin typeface="Arial Narrow"/>
                <a:ea typeface="Arial Narrow"/>
                <a:cs typeface="Arial Narrow"/>
                <a:sym typeface="Arial Narrow"/>
              </a:rPr>
              <a:t>DECLARE: Sección para declarar variables locales.</a:t>
            </a:r>
          </a:p>
          <a:p>
            <a:pPr indent="0">
              <a:lnSpc>
                <a:spcPct val="100000"/>
              </a:lnSpc>
              <a:buNone/>
            </a:pPr>
            <a:r>
              <a:rPr lang="es-CO" sz="1800" dirty="0">
                <a:latin typeface="Arial Narrow"/>
                <a:ea typeface="Arial Narrow"/>
                <a:cs typeface="Arial Narrow"/>
                <a:sym typeface="Arial Narrow"/>
              </a:rPr>
              <a:t>BEGIN: Inicio del bloque de código.</a:t>
            </a:r>
          </a:p>
          <a:p>
            <a:pPr indent="0">
              <a:lnSpc>
                <a:spcPct val="100000"/>
              </a:lnSpc>
              <a:buNone/>
            </a:pPr>
            <a:r>
              <a:rPr lang="es-CO" sz="1800" dirty="0">
                <a:latin typeface="Arial Narrow"/>
                <a:ea typeface="Arial Narrow"/>
                <a:cs typeface="Arial Narrow"/>
                <a:sym typeface="Arial Narrow"/>
              </a:rPr>
              <a:t>END;: Fin del bloque de código.</a:t>
            </a:r>
          </a:p>
        </p:txBody>
      </p:sp>
      <p:pic>
        <p:nvPicPr>
          <p:cNvPr id="4" name="Imagen 3">
            <a:extLst>
              <a:ext uri="{FF2B5EF4-FFF2-40B4-BE49-F238E27FC236}">
                <a16:creationId xmlns:a16="http://schemas.microsoft.com/office/drawing/2014/main" id="{AA29EBB4-FA2F-8209-E67B-D9E1A7FECAEF}"/>
              </a:ext>
            </a:extLst>
          </p:cNvPr>
          <p:cNvPicPr>
            <a:picLocks noChangeAspect="1"/>
          </p:cNvPicPr>
          <p:nvPr/>
        </p:nvPicPr>
        <p:blipFill>
          <a:blip r:embed="rId3"/>
          <a:stretch>
            <a:fillRect/>
          </a:stretch>
        </p:blipFill>
        <p:spPr>
          <a:xfrm>
            <a:off x="2684206" y="1623800"/>
            <a:ext cx="5643717" cy="1988810"/>
          </a:xfrm>
          <a:prstGeom prst="rect">
            <a:avLst/>
          </a:prstGeom>
        </p:spPr>
      </p:pic>
    </p:spTree>
    <p:extLst>
      <p:ext uri="{BB962C8B-B14F-4D97-AF65-F5344CB8AC3E}">
        <p14:creationId xmlns:p14="http://schemas.microsoft.com/office/powerpoint/2010/main" val="3882270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PROCEDIMIENTO ALMACENADO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484656"/>
            <a:ext cx="5578992" cy="5234202"/>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Creación del procedimiento: CREATE OR REPLACE PROCEDURE crea o reemplaza un procedimiento llamado </a:t>
            </a:r>
            <a:r>
              <a:rPr lang="es-CO" sz="1800" dirty="0" err="1">
                <a:latin typeface="Arial Narrow"/>
                <a:ea typeface="Arial Narrow"/>
                <a:cs typeface="Arial Narrow"/>
                <a:sym typeface="Arial Narrow"/>
              </a:rPr>
              <a:t>transferir_dinero</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Parámetros: El procedimiento toma tres parámetros: </a:t>
            </a:r>
            <a:r>
              <a:rPr lang="es-CO" sz="1800" dirty="0" err="1">
                <a:latin typeface="Arial Narrow"/>
                <a:ea typeface="Arial Narrow"/>
                <a:cs typeface="Arial Narrow"/>
                <a:sym typeface="Arial Narrow"/>
              </a:rPr>
              <a:t>p_cuenta_origen</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p_cuenta_destino</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p_monto</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Variables locales: Se declaran dos variables locales, </a:t>
            </a:r>
            <a:r>
              <a:rPr lang="es-CO" sz="1800" dirty="0" err="1">
                <a:latin typeface="Arial Narrow"/>
                <a:ea typeface="Arial Narrow"/>
                <a:cs typeface="Arial Narrow"/>
                <a:sym typeface="Arial Narrow"/>
              </a:rPr>
              <a:t>v_saldo_origen</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v_saldo_destino</a:t>
            </a:r>
            <a:r>
              <a:rPr lang="es-CO" sz="1800" dirty="0">
                <a:latin typeface="Arial Narrow"/>
                <a:ea typeface="Arial Narrow"/>
                <a:cs typeface="Arial Narrow"/>
                <a:sym typeface="Arial Narrow"/>
              </a:rPr>
              <a:t>, para almacenar los saldos de las cuentas.</a:t>
            </a:r>
          </a:p>
          <a:p>
            <a:pPr marL="742950" indent="-285750">
              <a:lnSpc>
                <a:spcPct val="100000"/>
              </a:lnSpc>
            </a:pPr>
            <a:r>
              <a:rPr lang="es-CO" sz="1800" dirty="0">
                <a:latin typeface="Arial Narrow"/>
                <a:ea typeface="Arial Narrow"/>
                <a:cs typeface="Arial Narrow"/>
                <a:sym typeface="Arial Narrow"/>
              </a:rPr>
              <a:t>Inicio de la transacción: Se inicia una transacción con BEGIN;.</a:t>
            </a:r>
          </a:p>
          <a:p>
            <a:pPr marL="742950" indent="-285750">
              <a:lnSpc>
                <a:spcPct val="100000"/>
              </a:lnSpc>
            </a:pPr>
            <a:r>
              <a:rPr lang="es-CO" sz="1800" dirty="0">
                <a:latin typeface="Arial Narrow"/>
                <a:ea typeface="Arial Narrow"/>
                <a:cs typeface="Arial Narrow"/>
                <a:sym typeface="Arial Narrow"/>
              </a:rPr>
              <a:t>Obtención de saldos: Se consultan los saldos actuales de las cuentas y se almacenan en las variables locales.</a:t>
            </a:r>
          </a:p>
          <a:p>
            <a:pPr marL="742950" indent="-285750">
              <a:lnSpc>
                <a:spcPct val="100000"/>
              </a:lnSpc>
            </a:pPr>
            <a:r>
              <a:rPr lang="es-CO" sz="1800" dirty="0">
                <a:latin typeface="Arial Narrow"/>
                <a:ea typeface="Arial Narrow"/>
                <a:cs typeface="Arial Narrow"/>
                <a:sym typeface="Arial Narrow"/>
              </a:rPr>
              <a:t>Actualización de saldos: Se actualiza el saldo de ambas cuentas para realizar la transferencia.</a:t>
            </a:r>
          </a:p>
        </p:txBody>
      </p:sp>
      <p:pic>
        <p:nvPicPr>
          <p:cNvPr id="5" name="Imagen 4">
            <a:extLst>
              <a:ext uri="{FF2B5EF4-FFF2-40B4-BE49-F238E27FC236}">
                <a16:creationId xmlns:a16="http://schemas.microsoft.com/office/drawing/2014/main" id="{1ADD78CC-9A3D-BACC-A4FF-AE5B14DC45AD}"/>
              </a:ext>
            </a:extLst>
          </p:cNvPr>
          <p:cNvPicPr>
            <a:picLocks noChangeAspect="1"/>
          </p:cNvPicPr>
          <p:nvPr/>
        </p:nvPicPr>
        <p:blipFill>
          <a:blip r:embed="rId3"/>
          <a:stretch>
            <a:fillRect/>
          </a:stretch>
        </p:blipFill>
        <p:spPr>
          <a:xfrm>
            <a:off x="6211442" y="2107692"/>
            <a:ext cx="5185220" cy="3342132"/>
          </a:xfrm>
          <a:prstGeom prst="rect">
            <a:avLst/>
          </a:prstGeom>
        </p:spPr>
      </p:pic>
    </p:spTree>
    <p:extLst>
      <p:ext uri="{BB962C8B-B14F-4D97-AF65-F5344CB8AC3E}">
        <p14:creationId xmlns:p14="http://schemas.microsoft.com/office/powerpoint/2010/main" val="2944298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110693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IF – THEN – ELSE </a:t>
            </a:r>
          </a:p>
        </p:txBody>
      </p:sp>
      <p:pic>
        <p:nvPicPr>
          <p:cNvPr id="4" name="Imagen 3">
            <a:extLst>
              <a:ext uri="{FF2B5EF4-FFF2-40B4-BE49-F238E27FC236}">
                <a16:creationId xmlns:a16="http://schemas.microsoft.com/office/drawing/2014/main" id="{D7263940-FBEA-C48B-730F-30E958538AF2}"/>
              </a:ext>
            </a:extLst>
          </p:cNvPr>
          <p:cNvPicPr>
            <a:picLocks noChangeAspect="1"/>
          </p:cNvPicPr>
          <p:nvPr/>
        </p:nvPicPr>
        <p:blipFill>
          <a:blip r:embed="rId3"/>
          <a:stretch>
            <a:fillRect/>
          </a:stretch>
        </p:blipFill>
        <p:spPr>
          <a:xfrm>
            <a:off x="2827523" y="2332514"/>
            <a:ext cx="5654394" cy="1615541"/>
          </a:xfrm>
          <a:prstGeom prst="rect">
            <a:avLst/>
          </a:prstGeom>
        </p:spPr>
      </p:pic>
      <p:pic>
        <p:nvPicPr>
          <p:cNvPr id="6" name="Imagen 5">
            <a:extLst>
              <a:ext uri="{FF2B5EF4-FFF2-40B4-BE49-F238E27FC236}">
                <a16:creationId xmlns:a16="http://schemas.microsoft.com/office/drawing/2014/main" id="{7B4B2FB0-A881-0430-3195-401F97321547}"/>
              </a:ext>
            </a:extLst>
          </p:cNvPr>
          <p:cNvPicPr>
            <a:picLocks noChangeAspect="1"/>
          </p:cNvPicPr>
          <p:nvPr/>
        </p:nvPicPr>
        <p:blipFill>
          <a:blip r:embed="rId4"/>
          <a:stretch>
            <a:fillRect/>
          </a:stretch>
        </p:blipFill>
        <p:spPr>
          <a:xfrm>
            <a:off x="3564092" y="4352544"/>
            <a:ext cx="4290250" cy="2431142"/>
          </a:xfrm>
          <a:prstGeom prst="rect">
            <a:avLst/>
          </a:prstGeom>
        </p:spPr>
      </p:pic>
    </p:spTree>
    <p:extLst>
      <p:ext uri="{BB962C8B-B14F-4D97-AF65-F5344CB8AC3E}">
        <p14:creationId xmlns:p14="http://schemas.microsoft.com/office/powerpoint/2010/main" val="3253241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IF – THEN – ELSE </a:t>
            </a:r>
          </a:p>
        </p:txBody>
      </p:sp>
      <p:pic>
        <p:nvPicPr>
          <p:cNvPr id="4" name="Imagen 3">
            <a:extLst>
              <a:ext uri="{FF2B5EF4-FFF2-40B4-BE49-F238E27FC236}">
                <a16:creationId xmlns:a16="http://schemas.microsoft.com/office/drawing/2014/main" id="{D7263940-FBEA-C48B-730F-30E958538AF2}"/>
              </a:ext>
            </a:extLst>
          </p:cNvPr>
          <p:cNvPicPr>
            <a:picLocks noChangeAspect="1"/>
          </p:cNvPicPr>
          <p:nvPr/>
        </p:nvPicPr>
        <p:blipFill>
          <a:blip r:embed="rId3"/>
          <a:stretch>
            <a:fillRect/>
          </a:stretch>
        </p:blipFill>
        <p:spPr>
          <a:xfrm>
            <a:off x="2827523" y="2332514"/>
            <a:ext cx="5654394" cy="1615541"/>
          </a:xfrm>
          <a:prstGeom prst="rect">
            <a:avLst/>
          </a:prstGeom>
        </p:spPr>
      </p:pic>
      <p:pic>
        <p:nvPicPr>
          <p:cNvPr id="6" name="Imagen 5">
            <a:extLst>
              <a:ext uri="{FF2B5EF4-FFF2-40B4-BE49-F238E27FC236}">
                <a16:creationId xmlns:a16="http://schemas.microsoft.com/office/drawing/2014/main" id="{7B4B2FB0-A881-0430-3195-401F97321547}"/>
              </a:ext>
            </a:extLst>
          </p:cNvPr>
          <p:cNvPicPr>
            <a:picLocks noChangeAspect="1"/>
          </p:cNvPicPr>
          <p:nvPr/>
        </p:nvPicPr>
        <p:blipFill>
          <a:blip r:embed="rId4"/>
          <a:stretch>
            <a:fillRect/>
          </a:stretch>
        </p:blipFill>
        <p:spPr>
          <a:xfrm>
            <a:off x="3564092" y="4352544"/>
            <a:ext cx="4290250" cy="2431142"/>
          </a:xfrm>
          <a:prstGeom prst="rect">
            <a:avLst/>
          </a:prstGeom>
        </p:spPr>
      </p:pic>
    </p:spTree>
    <p:extLst>
      <p:ext uri="{BB962C8B-B14F-4D97-AF65-F5344CB8AC3E}">
        <p14:creationId xmlns:p14="http://schemas.microsoft.com/office/powerpoint/2010/main" val="742218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838200" y="43827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s-CO" sz="3000" dirty="0">
                <a:solidFill>
                  <a:srgbClr val="757070"/>
                </a:solidFill>
                <a:latin typeface="Trebuchet MS"/>
                <a:ea typeface="Trebuchet MS"/>
                <a:cs typeface="Trebuchet MS"/>
                <a:sym typeface="Trebuchet MS"/>
              </a:rPr>
              <a:t>IDENTIFICACION DE LA ASIGNATURA</a:t>
            </a:r>
            <a:endParaRPr sz="3000" dirty="0">
              <a:solidFill>
                <a:srgbClr val="757070"/>
              </a:solidFill>
              <a:latin typeface="Trebuchet MS"/>
              <a:ea typeface="Trebuchet MS"/>
              <a:cs typeface="Trebuchet MS"/>
              <a:sym typeface="Trebuchet MS"/>
            </a:endParaRPr>
          </a:p>
        </p:txBody>
      </p:sp>
      <p:sp>
        <p:nvSpPr>
          <p:cNvPr id="112" name="Google Shape;1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s-CO"/>
              <a:t>4</a:t>
            </a:fld>
            <a:endParaRPr/>
          </a:p>
        </p:txBody>
      </p:sp>
      <p:sp>
        <p:nvSpPr>
          <p:cNvPr id="113" name="Google Shape;113;p26"/>
          <p:cNvSpPr/>
          <p:nvPr/>
        </p:nvSpPr>
        <p:spPr>
          <a:xfrm>
            <a:off x="941832" y="1400667"/>
            <a:ext cx="3843131" cy="45719"/>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4" name="Tabla 3">
            <a:extLst>
              <a:ext uri="{FF2B5EF4-FFF2-40B4-BE49-F238E27FC236}">
                <a16:creationId xmlns:a16="http://schemas.microsoft.com/office/drawing/2014/main" id="{9BF37044-682E-C7C9-407F-00A5DD5DF6C3}"/>
              </a:ext>
            </a:extLst>
          </p:cNvPr>
          <p:cNvGraphicFramePr>
            <a:graphicFrameLocks noGrp="1"/>
          </p:cNvGraphicFramePr>
          <p:nvPr>
            <p:extLst>
              <p:ext uri="{D42A27DB-BD31-4B8C-83A1-F6EECF244321}">
                <p14:modId xmlns:p14="http://schemas.microsoft.com/office/powerpoint/2010/main" val="986782803"/>
              </p:ext>
            </p:extLst>
          </p:nvPr>
        </p:nvGraphicFramePr>
        <p:xfrm>
          <a:off x="1035423" y="2321142"/>
          <a:ext cx="8946777" cy="2614093"/>
        </p:xfrm>
        <a:graphic>
          <a:graphicData uri="http://schemas.openxmlformats.org/drawingml/2006/table">
            <a:tbl>
              <a:tblPr firstRow="1" firstCol="1" bandRow="1"/>
              <a:tblGrid>
                <a:gridCol w="5683228">
                  <a:extLst>
                    <a:ext uri="{9D8B030D-6E8A-4147-A177-3AD203B41FA5}">
                      <a16:colId xmlns:a16="http://schemas.microsoft.com/office/drawing/2014/main" val="2299265279"/>
                    </a:ext>
                  </a:extLst>
                </a:gridCol>
                <a:gridCol w="3263549">
                  <a:extLst>
                    <a:ext uri="{9D8B030D-6E8A-4147-A177-3AD203B41FA5}">
                      <a16:colId xmlns:a16="http://schemas.microsoft.com/office/drawing/2014/main" val="1730226388"/>
                    </a:ext>
                  </a:extLst>
                </a:gridCol>
              </a:tblGrid>
              <a:tr h="262188">
                <a:tc>
                  <a:txBody>
                    <a:bodyPr/>
                    <a:lstStyle/>
                    <a:p>
                      <a:pPr>
                        <a:lnSpc>
                          <a:spcPct val="107000"/>
                        </a:lnSpc>
                        <a:tabLst>
                          <a:tab pos="1351915" algn="ctr"/>
                        </a:tabLst>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Nombre asignatura: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Bases de Datos II</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877822"/>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Código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 109181</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780273"/>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Departamento: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Ciencias Computacionales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283058"/>
                  </a:ext>
                </a:extLst>
              </a:tr>
              <a:tr h="530589">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Programa (s) en los que se ofrece: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Ingeniería de Sistemas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884200"/>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Número de créditos: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0749"/>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Prerrequisitos: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Bases de Datos I</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541212"/>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Periodo académico: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2024-3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7634255"/>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Jorge Alejandro Aguirre Gutierrez</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716167"/>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Correo 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278055"/>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CASE</a:t>
            </a:r>
          </a:p>
        </p:txBody>
      </p:sp>
      <p:pic>
        <p:nvPicPr>
          <p:cNvPr id="5" name="Imagen 4">
            <a:extLst>
              <a:ext uri="{FF2B5EF4-FFF2-40B4-BE49-F238E27FC236}">
                <a16:creationId xmlns:a16="http://schemas.microsoft.com/office/drawing/2014/main" id="{582C40A9-FD86-93B2-7F80-E63B6207E442}"/>
              </a:ext>
            </a:extLst>
          </p:cNvPr>
          <p:cNvPicPr>
            <a:picLocks noChangeAspect="1"/>
          </p:cNvPicPr>
          <p:nvPr/>
        </p:nvPicPr>
        <p:blipFill>
          <a:blip r:embed="rId3"/>
          <a:stretch>
            <a:fillRect/>
          </a:stretch>
        </p:blipFill>
        <p:spPr>
          <a:xfrm>
            <a:off x="2727099" y="2193372"/>
            <a:ext cx="5804253" cy="1685794"/>
          </a:xfrm>
          <a:prstGeom prst="rect">
            <a:avLst/>
          </a:prstGeom>
        </p:spPr>
      </p:pic>
      <p:pic>
        <p:nvPicPr>
          <p:cNvPr id="8" name="Imagen 7">
            <a:extLst>
              <a:ext uri="{FF2B5EF4-FFF2-40B4-BE49-F238E27FC236}">
                <a16:creationId xmlns:a16="http://schemas.microsoft.com/office/drawing/2014/main" id="{DC14E710-EF7C-1FE9-A947-7D226AF8708B}"/>
              </a:ext>
            </a:extLst>
          </p:cNvPr>
          <p:cNvPicPr>
            <a:picLocks noChangeAspect="1"/>
          </p:cNvPicPr>
          <p:nvPr/>
        </p:nvPicPr>
        <p:blipFill>
          <a:blip r:embed="rId4"/>
          <a:stretch>
            <a:fillRect/>
          </a:stretch>
        </p:blipFill>
        <p:spPr>
          <a:xfrm>
            <a:off x="3675117" y="3986782"/>
            <a:ext cx="4068202" cy="2715770"/>
          </a:xfrm>
          <a:prstGeom prst="rect">
            <a:avLst/>
          </a:prstGeom>
        </p:spPr>
      </p:pic>
    </p:spTree>
    <p:extLst>
      <p:ext uri="{BB962C8B-B14F-4D97-AF65-F5344CB8AC3E}">
        <p14:creationId xmlns:p14="http://schemas.microsoft.com/office/powerpoint/2010/main" val="8653282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4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Font typeface="+mj-lt"/>
              <a:buAutoNum type="arabicPeriod"/>
            </a:pPr>
            <a:r>
              <a:rPr lang="es-CO" sz="1800" dirty="0">
                <a:latin typeface="Arial Narrow"/>
                <a:ea typeface="Arial Narrow"/>
                <a:cs typeface="Arial Narrow"/>
                <a:sym typeface="Arial Narrow"/>
              </a:rPr>
              <a:t>Creación del Procedimiento Almacenado llamado: </a:t>
            </a:r>
            <a:r>
              <a:rPr lang="es-CO" sz="1800" dirty="0" err="1">
                <a:latin typeface="Arial Narrow"/>
                <a:ea typeface="Arial Narrow"/>
                <a:cs typeface="Arial Narrow"/>
                <a:sym typeface="Arial Narrow"/>
              </a:rPr>
              <a:t>verificar_stock</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Le ingresan los parámetros de </a:t>
            </a:r>
            <a:r>
              <a:rPr lang="es-CO" sz="1800" dirty="0" err="1">
                <a:latin typeface="Arial Narrow"/>
                <a:ea typeface="Arial Narrow"/>
                <a:cs typeface="Arial Narrow"/>
                <a:sym typeface="Arial Narrow"/>
              </a:rPr>
              <a:t>p_producto_id</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p_cantidad_compra</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Obtener el stock del producto de la tabla productos.</a:t>
            </a:r>
          </a:p>
          <a:p>
            <a:pPr marL="1257300" lvl="1">
              <a:lnSpc>
                <a:spcPct val="100000"/>
              </a:lnSpc>
              <a:buFont typeface="+mj-lt"/>
              <a:buAutoNum type="arabicPeriod"/>
            </a:pPr>
            <a:r>
              <a:rPr lang="es-CO" sz="1800" dirty="0">
                <a:latin typeface="Arial Narrow"/>
                <a:ea typeface="Arial Narrow"/>
                <a:cs typeface="Arial Narrow"/>
                <a:sym typeface="Arial Narrow"/>
              </a:rPr>
              <a:t>Hacer uso de IF – THEN – ELSE para validar si existe la cantidad de producto en el stock.</a:t>
            </a:r>
          </a:p>
          <a:p>
            <a:pPr marL="1257300" lvl="1">
              <a:lnSpc>
                <a:spcPct val="100000"/>
              </a:lnSpc>
              <a:buFont typeface="+mj-lt"/>
              <a:buAutoNum type="arabicPeriod"/>
            </a:pPr>
            <a:r>
              <a:rPr lang="es-CO" sz="1800" dirty="0">
                <a:latin typeface="Arial Narrow"/>
                <a:ea typeface="Arial Narrow"/>
                <a:cs typeface="Arial Narrow"/>
                <a:sym typeface="Arial Narrow"/>
              </a:rPr>
              <a:t>Imprimir si existe suficiente stock o no existe suficiente stock.</a:t>
            </a:r>
          </a:p>
        </p:txBody>
      </p:sp>
    </p:spTree>
    <p:extLst>
      <p:ext uri="{BB962C8B-B14F-4D97-AF65-F5344CB8AC3E}">
        <p14:creationId xmlns:p14="http://schemas.microsoft.com/office/powerpoint/2010/main" val="13925253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4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20240"/>
            <a:ext cx="9643800" cy="1760100"/>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600" dirty="0">
                <a:latin typeface="Arial Narrow"/>
                <a:ea typeface="Arial Narrow"/>
                <a:cs typeface="Arial Narrow"/>
                <a:sym typeface="Arial Narrow"/>
              </a:rPr>
              <a:t>La función toma como parámetros el ID del producto y la cantidad solicitada.</a:t>
            </a:r>
          </a:p>
          <a:p>
            <a:pPr marL="742950" indent="-285750">
              <a:lnSpc>
                <a:spcPct val="100000"/>
              </a:lnSpc>
            </a:pPr>
            <a:r>
              <a:rPr lang="es-CO" sz="1600" dirty="0">
                <a:latin typeface="Arial Narrow"/>
                <a:ea typeface="Arial Narrow"/>
                <a:cs typeface="Arial Narrow"/>
                <a:sym typeface="Arial Narrow"/>
              </a:rPr>
              <a:t>Consulta la tabla productos para obtener el stock actual.</a:t>
            </a:r>
          </a:p>
          <a:p>
            <a:pPr marL="742950" indent="-285750">
              <a:lnSpc>
                <a:spcPct val="100000"/>
              </a:lnSpc>
            </a:pPr>
            <a:r>
              <a:rPr lang="es-CO" sz="1600" dirty="0">
                <a:latin typeface="Arial Narrow"/>
                <a:ea typeface="Arial Narrow"/>
                <a:cs typeface="Arial Narrow"/>
                <a:sym typeface="Arial Narrow"/>
              </a:rPr>
              <a:t>Compara el stock disponible con la cantidad solicitada.</a:t>
            </a:r>
          </a:p>
          <a:p>
            <a:pPr marL="742950" indent="-285750">
              <a:lnSpc>
                <a:spcPct val="100000"/>
              </a:lnSpc>
            </a:pPr>
            <a:r>
              <a:rPr lang="es-CO" sz="1600" dirty="0">
                <a:latin typeface="Arial Narrow"/>
                <a:ea typeface="Arial Narrow"/>
                <a:cs typeface="Arial Narrow"/>
                <a:sym typeface="Arial Narrow"/>
              </a:rPr>
              <a:t>Imprimir si existe suficiente stock o no existe suficiente stock.</a:t>
            </a:r>
          </a:p>
        </p:txBody>
      </p:sp>
      <p:pic>
        <p:nvPicPr>
          <p:cNvPr id="8" name="Imagen 7">
            <a:extLst>
              <a:ext uri="{FF2B5EF4-FFF2-40B4-BE49-F238E27FC236}">
                <a16:creationId xmlns:a16="http://schemas.microsoft.com/office/drawing/2014/main" id="{A8C60CD9-FD22-64B0-8D1E-DFC84BA19C67}"/>
              </a:ext>
            </a:extLst>
          </p:cNvPr>
          <p:cNvPicPr>
            <a:picLocks noChangeAspect="1"/>
          </p:cNvPicPr>
          <p:nvPr/>
        </p:nvPicPr>
        <p:blipFill>
          <a:blip r:embed="rId3"/>
          <a:stretch>
            <a:fillRect/>
          </a:stretch>
        </p:blipFill>
        <p:spPr>
          <a:xfrm>
            <a:off x="2672390" y="3532060"/>
            <a:ext cx="6467475" cy="2847975"/>
          </a:xfrm>
          <a:prstGeom prst="rect">
            <a:avLst/>
          </a:prstGeom>
        </p:spPr>
      </p:pic>
    </p:spTree>
    <p:extLst>
      <p:ext uri="{BB962C8B-B14F-4D97-AF65-F5344CB8AC3E}">
        <p14:creationId xmlns:p14="http://schemas.microsoft.com/office/powerpoint/2010/main" val="27339891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737502"/>
            <a:ext cx="10515600" cy="7015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4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Font typeface="+mj-lt"/>
              <a:buAutoNum type="arabicPeriod"/>
            </a:pPr>
            <a:r>
              <a:rPr lang="es-CO" sz="1800" dirty="0">
                <a:latin typeface="Arial Narrow"/>
                <a:ea typeface="Arial Narrow"/>
                <a:cs typeface="Arial Narrow"/>
                <a:sym typeface="Arial Narrow"/>
              </a:rPr>
              <a:t>Creación del Procedimiento Almacenado: </a:t>
            </a:r>
            <a:r>
              <a:rPr lang="es-CO" sz="1800" dirty="0" err="1">
                <a:latin typeface="Arial Narrow"/>
                <a:ea typeface="Arial Narrow"/>
                <a:cs typeface="Arial Narrow"/>
                <a:sym typeface="Arial Narrow"/>
              </a:rPr>
              <a:t>actualizar_estado_pedido</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Le ingresan dos parámetros: </a:t>
            </a:r>
            <a:r>
              <a:rPr lang="es-CO" sz="1800" dirty="0" err="1">
                <a:latin typeface="Arial Narrow"/>
                <a:ea typeface="Arial Narrow"/>
                <a:cs typeface="Arial Narrow"/>
                <a:sym typeface="Arial Narrow"/>
              </a:rPr>
              <a:t>p_factura_id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p_nuevo_estado</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Se debe hacer la validación que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no tenga el estado de “ENTREGADO” si lo tiene entonces imprimir que “EL PEDIDO YA FUE ENTREGADO”.</a:t>
            </a:r>
          </a:p>
          <a:p>
            <a:pPr marL="1257300" lvl="1">
              <a:lnSpc>
                <a:spcPct val="100000"/>
              </a:lnSpc>
              <a:buFont typeface="+mj-lt"/>
              <a:buAutoNum type="arabicPeriod"/>
            </a:pPr>
            <a:r>
              <a:rPr lang="es-CO" sz="1800" dirty="0">
                <a:latin typeface="Arial Narrow"/>
                <a:ea typeface="Arial Narrow"/>
                <a:cs typeface="Arial Narrow"/>
                <a:sym typeface="Arial Narrow"/>
              </a:rPr>
              <a:t>Si no tiene el pedido entregado hacer el </a:t>
            </a:r>
            <a:r>
              <a:rPr lang="es-CO" sz="1800" dirty="0" err="1">
                <a:latin typeface="Arial Narrow"/>
                <a:ea typeface="Arial Narrow"/>
                <a:cs typeface="Arial Narrow"/>
                <a:sym typeface="Arial Narrow"/>
              </a:rPr>
              <a:t>update</a:t>
            </a:r>
            <a:r>
              <a:rPr lang="es-CO" sz="1800" dirty="0">
                <a:latin typeface="Arial Narrow"/>
                <a:ea typeface="Arial Narrow"/>
                <a:cs typeface="Arial Narrow"/>
                <a:sym typeface="Arial Narrow"/>
              </a:rPr>
              <a:t> con el nuevo estado del pedido.</a:t>
            </a:r>
          </a:p>
          <a:p>
            <a:pPr marL="1257300" lvl="1">
              <a:lnSpc>
                <a:spcPct val="100000"/>
              </a:lnSpc>
              <a:buFont typeface="+mj-lt"/>
              <a:buAutoNum type="arabicPeriod"/>
            </a:pPr>
            <a:r>
              <a:rPr lang="es-CO" sz="1800" dirty="0">
                <a:latin typeface="Arial Narrow"/>
                <a:ea typeface="Arial Narrow"/>
                <a:cs typeface="Arial Narrow"/>
                <a:sym typeface="Arial Narrow"/>
              </a:rPr>
              <a:t>Imprimir si se hizo la actualización “SE ACTUALIZO EL ESTADO DEL PEDIDO”.</a:t>
            </a:r>
          </a:p>
          <a:p>
            <a:pPr marL="1257300" lvl="1">
              <a:lnSpc>
                <a:spcPct val="100000"/>
              </a:lnSpc>
              <a:buFont typeface="+mj-lt"/>
              <a:buAutoNum type="arabicPeriod"/>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3022197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737502"/>
            <a:ext cx="10515600" cy="7015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4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19443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La función toma como parámetros el ID del pedido y el nuevo estado.</a:t>
            </a:r>
          </a:p>
          <a:p>
            <a:pPr marL="800100">
              <a:lnSpc>
                <a:spcPct val="100000"/>
              </a:lnSpc>
            </a:pPr>
            <a:r>
              <a:rPr lang="es-CO" sz="2200" dirty="0">
                <a:latin typeface="Arial Narrow"/>
                <a:ea typeface="Arial Narrow"/>
                <a:cs typeface="Arial Narrow"/>
                <a:sym typeface="Arial Narrow"/>
              </a:rPr>
              <a:t>Hace la validación si el pedido ya fue entregado.</a:t>
            </a:r>
          </a:p>
          <a:p>
            <a:pPr marL="800100">
              <a:lnSpc>
                <a:spcPct val="100000"/>
              </a:lnSpc>
            </a:pPr>
            <a:r>
              <a:rPr lang="es-CO" sz="2200" dirty="0">
                <a:latin typeface="Arial Narrow"/>
                <a:ea typeface="Arial Narrow"/>
                <a:cs typeface="Arial Narrow"/>
                <a:sym typeface="Arial Narrow"/>
              </a:rPr>
              <a:t>Actualiza el estado del pedido en la tabla facturas.</a:t>
            </a:r>
          </a:p>
          <a:p>
            <a:pPr marL="800100">
              <a:lnSpc>
                <a:spcPct val="100000"/>
              </a:lnSpc>
            </a:pPr>
            <a:r>
              <a:rPr lang="es-CO" sz="2200" dirty="0">
                <a:latin typeface="Arial Narrow"/>
                <a:ea typeface="Arial Narrow"/>
                <a:cs typeface="Arial Narrow"/>
                <a:sym typeface="Arial Narrow"/>
              </a:rPr>
              <a:t>Imprime si actualizo o no el estado del pedido.</a:t>
            </a:r>
          </a:p>
        </p:txBody>
      </p:sp>
      <p:pic>
        <p:nvPicPr>
          <p:cNvPr id="5" name="Imagen 4">
            <a:extLst>
              <a:ext uri="{FF2B5EF4-FFF2-40B4-BE49-F238E27FC236}">
                <a16:creationId xmlns:a16="http://schemas.microsoft.com/office/drawing/2014/main" id="{D511B1B9-5AB2-9AD3-EAF1-406053FAFA67}"/>
              </a:ext>
            </a:extLst>
          </p:cNvPr>
          <p:cNvPicPr>
            <a:picLocks noChangeAspect="1"/>
          </p:cNvPicPr>
          <p:nvPr/>
        </p:nvPicPr>
        <p:blipFill>
          <a:blip r:embed="rId3"/>
          <a:stretch>
            <a:fillRect/>
          </a:stretch>
        </p:blipFill>
        <p:spPr>
          <a:xfrm>
            <a:off x="2195312" y="3658933"/>
            <a:ext cx="7353300" cy="2905125"/>
          </a:xfrm>
          <a:prstGeom prst="rect">
            <a:avLst/>
          </a:prstGeom>
        </p:spPr>
      </p:pic>
    </p:spTree>
    <p:extLst>
      <p:ext uri="{BB962C8B-B14F-4D97-AF65-F5344CB8AC3E}">
        <p14:creationId xmlns:p14="http://schemas.microsoft.com/office/powerpoint/2010/main" val="2166299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LOOP</a:t>
            </a:r>
          </a:p>
        </p:txBody>
      </p:sp>
      <p:pic>
        <p:nvPicPr>
          <p:cNvPr id="4" name="Imagen 3">
            <a:extLst>
              <a:ext uri="{FF2B5EF4-FFF2-40B4-BE49-F238E27FC236}">
                <a16:creationId xmlns:a16="http://schemas.microsoft.com/office/drawing/2014/main" id="{533A93C2-5AEB-2CF4-1BC7-5294DFD5C102}"/>
              </a:ext>
            </a:extLst>
          </p:cNvPr>
          <p:cNvPicPr>
            <a:picLocks noChangeAspect="1"/>
          </p:cNvPicPr>
          <p:nvPr/>
        </p:nvPicPr>
        <p:blipFill>
          <a:blip r:embed="rId3"/>
          <a:stretch>
            <a:fillRect/>
          </a:stretch>
        </p:blipFill>
        <p:spPr>
          <a:xfrm>
            <a:off x="3164995" y="2416712"/>
            <a:ext cx="5088445" cy="1304729"/>
          </a:xfrm>
          <a:prstGeom prst="rect">
            <a:avLst/>
          </a:prstGeom>
        </p:spPr>
      </p:pic>
      <p:pic>
        <p:nvPicPr>
          <p:cNvPr id="7" name="Imagen 6">
            <a:extLst>
              <a:ext uri="{FF2B5EF4-FFF2-40B4-BE49-F238E27FC236}">
                <a16:creationId xmlns:a16="http://schemas.microsoft.com/office/drawing/2014/main" id="{FEBE27BD-28D2-15D3-12CE-5A1367E9E47D}"/>
              </a:ext>
            </a:extLst>
          </p:cNvPr>
          <p:cNvPicPr>
            <a:picLocks noChangeAspect="1"/>
          </p:cNvPicPr>
          <p:nvPr/>
        </p:nvPicPr>
        <p:blipFill>
          <a:blip r:embed="rId4"/>
          <a:stretch>
            <a:fillRect/>
          </a:stretch>
        </p:blipFill>
        <p:spPr>
          <a:xfrm>
            <a:off x="4103302" y="3944781"/>
            <a:ext cx="3211830" cy="2572186"/>
          </a:xfrm>
          <a:prstGeom prst="rect">
            <a:avLst/>
          </a:prstGeom>
        </p:spPr>
      </p:pic>
    </p:spTree>
    <p:extLst>
      <p:ext uri="{BB962C8B-B14F-4D97-AF65-F5344CB8AC3E}">
        <p14:creationId xmlns:p14="http://schemas.microsoft.com/office/powerpoint/2010/main" val="39893472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WHILE</a:t>
            </a:r>
          </a:p>
        </p:txBody>
      </p:sp>
      <p:pic>
        <p:nvPicPr>
          <p:cNvPr id="4" name="Imagen 3">
            <a:extLst>
              <a:ext uri="{FF2B5EF4-FFF2-40B4-BE49-F238E27FC236}">
                <a16:creationId xmlns:a16="http://schemas.microsoft.com/office/drawing/2014/main" id="{8A8D1303-E283-CDBE-6E4A-98FB2C277D86}"/>
              </a:ext>
            </a:extLst>
          </p:cNvPr>
          <p:cNvPicPr>
            <a:picLocks noChangeAspect="1"/>
          </p:cNvPicPr>
          <p:nvPr/>
        </p:nvPicPr>
        <p:blipFill>
          <a:blip r:embed="rId3"/>
          <a:stretch>
            <a:fillRect/>
          </a:stretch>
        </p:blipFill>
        <p:spPr>
          <a:xfrm>
            <a:off x="2583998" y="2409953"/>
            <a:ext cx="6312472" cy="886174"/>
          </a:xfrm>
          <a:prstGeom prst="rect">
            <a:avLst/>
          </a:prstGeom>
        </p:spPr>
      </p:pic>
      <p:pic>
        <p:nvPicPr>
          <p:cNvPr id="7" name="Imagen 6">
            <a:extLst>
              <a:ext uri="{FF2B5EF4-FFF2-40B4-BE49-F238E27FC236}">
                <a16:creationId xmlns:a16="http://schemas.microsoft.com/office/drawing/2014/main" id="{5C774A33-B7DE-A932-B2E7-A5889E797209}"/>
              </a:ext>
            </a:extLst>
          </p:cNvPr>
          <p:cNvPicPr>
            <a:picLocks noChangeAspect="1"/>
          </p:cNvPicPr>
          <p:nvPr/>
        </p:nvPicPr>
        <p:blipFill>
          <a:blip r:embed="rId4"/>
          <a:stretch>
            <a:fillRect/>
          </a:stretch>
        </p:blipFill>
        <p:spPr>
          <a:xfrm>
            <a:off x="3889240" y="3561874"/>
            <a:ext cx="3701987" cy="2595999"/>
          </a:xfrm>
          <a:prstGeom prst="rect">
            <a:avLst/>
          </a:prstGeom>
        </p:spPr>
      </p:pic>
    </p:spTree>
    <p:extLst>
      <p:ext uri="{BB962C8B-B14F-4D97-AF65-F5344CB8AC3E}">
        <p14:creationId xmlns:p14="http://schemas.microsoft.com/office/powerpoint/2010/main" val="1697887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FOR</a:t>
            </a:r>
          </a:p>
        </p:txBody>
      </p:sp>
      <p:pic>
        <p:nvPicPr>
          <p:cNvPr id="5" name="Imagen 4">
            <a:extLst>
              <a:ext uri="{FF2B5EF4-FFF2-40B4-BE49-F238E27FC236}">
                <a16:creationId xmlns:a16="http://schemas.microsoft.com/office/drawing/2014/main" id="{231B829C-9DD1-E344-FCF4-6F5566788651}"/>
              </a:ext>
            </a:extLst>
          </p:cNvPr>
          <p:cNvPicPr>
            <a:picLocks noChangeAspect="1"/>
          </p:cNvPicPr>
          <p:nvPr/>
        </p:nvPicPr>
        <p:blipFill>
          <a:blip r:embed="rId3"/>
          <a:stretch>
            <a:fillRect/>
          </a:stretch>
        </p:blipFill>
        <p:spPr>
          <a:xfrm>
            <a:off x="2101441" y="2332514"/>
            <a:ext cx="7320483" cy="922750"/>
          </a:xfrm>
          <a:prstGeom prst="rect">
            <a:avLst/>
          </a:prstGeom>
        </p:spPr>
      </p:pic>
      <p:pic>
        <p:nvPicPr>
          <p:cNvPr id="8" name="Imagen 7">
            <a:extLst>
              <a:ext uri="{FF2B5EF4-FFF2-40B4-BE49-F238E27FC236}">
                <a16:creationId xmlns:a16="http://schemas.microsoft.com/office/drawing/2014/main" id="{02146D7B-E9B4-536A-7988-6E5D02807DBC}"/>
              </a:ext>
            </a:extLst>
          </p:cNvPr>
          <p:cNvPicPr>
            <a:picLocks noChangeAspect="1"/>
          </p:cNvPicPr>
          <p:nvPr/>
        </p:nvPicPr>
        <p:blipFill>
          <a:blip r:embed="rId4"/>
          <a:stretch>
            <a:fillRect/>
          </a:stretch>
        </p:blipFill>
        <p:spPr>
          <a:xfrm>
            <a:off x="3569960" y="3711417"/>
            <a:ext cx="4383446" cy="1628137"/>
          </a:xfrm>
          <a:prstGeom prst="rect">
            <a:avLst/>
          </a:prstGeom>
        </p:spPr>
      </p:pic>
    </p:spTree>
    <p:extLst>
      <p:ext uri="{BB962C8B-B14F-4D97-AF65-F5344CB8AC3E}">
        <p14:creationId xmlns:p14="http://schemas.microsoft.com/office/powerpoint/2010/main" val="42026086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5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indent="0">
              <a:lnSpc>
                <a:spcPct val="100000"/>
              </a:lnSpc>
              <a:buNone/>
            </a:pPr>
            <a:r>
              <a:rPr lang="es-CO" sz="1800" dirty="0">
                <a:latin typeface="Arial Narrow"/>
                <a:ea typeface="Arial Narrow"/>
                <a:cs typeface="Arial Narrow"/>
                <a:sym typeface="Arial Narrow"/>
              </a:rPr>
              <a:t>2. 	Realizar el procedimiento almacenado: </a:t>
            </a:r>
            <a:r>
              <a:rPr lang="es-CO" sz="1800" dirty="0" err="1">
                <a:latin typeface="Arial Narrow"/>
                <a:ea typeface="Arial Narrow"/>
                <a:cs typeface="Arial Narrow"/>
                <a:sym typeface="Arial Narrow"/>
              </a:rPr>
              <a:t>obtener_total_stock</a:t>
            </a:r>
            <a:r>
              <a:rPr lang="es-CO" sz="1800" dirty="0">
                <a:latin typeface="Arial Narrow"/>
                <a:ea typeface="Arial Narrow"/>
                <a:cs typeface="Arial Narrow"/>
                <a:sym typeface="Arial Narrow"/>
              </a:rPr>
              <a:t>: </a:t>
            </a:r>
          </a:p>
          <a:p>
            <a:pPr marL="1257300" lvl="1">
              <a:lnSpc>
                <a:spcPct val="100000"/>
              </a:lnSpc>
              <a:buFont typeface="+mj-lt"/>
              <a:buAutoNum type="arabicPeriod"/>
            </a:pPr>
            <a:r>
              <a:rPr lang="es-CO" sz="1800" dirty="0">
                <a:latin typeface="Arial Narrow"/>
                <a:ea typeface="Arial Narrow"/>
                <a:cs typeface="Arial Narrow"/>
                <a:sym typeface="Arial Narrow"/>
              </a:rPr>
              <a:t>Inicializa una variable </a:t>
            </a:r>
            <a:r>
              <a:rPr lang="es-CO" sz="1800" dirty="0" err="1">
                <a:latin typeface="Arial Narrow"/>
                <a:ea typeface="Arial Narrow"/>
                <a:cs typeface="Arial Narrow"/>
                <a:sym typeface="Arial Narrow"/>
              </a:rPr>
              <a:t>total_stock</a:t>
            </a:r>
            <a:r>
              <a:rPr lang="es-CO" sz="1800" dirty="0">
                <a:latin typeface="Arial Narrow"/>
                <a:ea typeface="Arial Narrow"/>
                <a:cs typeface="Arial Narrow"/>
                <a:sym typeface="Arial Narrow"/>
              </a:rPr>
              <a:t> en cero.</a:t>
            </a:r>
          </a:p>
          <a:p>
            <a:pPr marL="1257300" lvl="1">
              <a:lnSpc>
                <a:spcPct val="100000"/>
              </a:lnSpc>
              <a:buFont typeface="+mj-lt"/>
              <a:buAutoNum type="arabicPeriod"/>
            </a:pPr>
            <a:r>
              <a:rPr lang="es-CO" sz="1800" dirty="0">
                <a:latin typeface="Arial Narrow"/>
                <a:ea typeface="Arial Narrow"/>
                <a:cs typeface="Arial Narrow"/>
                <a:sym typeface="Arial Narrow"/>
              </a:rPr>
              <a:t>Inicializar la variable nombre del producto.</a:t>
            </a:r>
          </a:p>
          <a:p>
            <a:pPr marL="1257300" lvl="1">
              <a:lnSpc>
                <a:spcPct val="100000"/>
              </a:lnSpc>
              <a:buFont typeface="+mj-lt"/>
              <a:buAutoNum type="arabicPeriod"/>
            </a:pPr>
            <a:r>
              <a:rPr lang="es-CO" sz="1800" dirty="0">
                <a:latin typeface="Arial Narrow"/>
                <a:ea typeface="Arial Narrow"/>
                <a:cs typeface="Arial Narrow"/>
                <a:sym typeface="Arial Narrow"/>
              </a:rPr>
              <a:t>Inicializar la variable </a:t>
            </a:r>
            <a:r>
              <a:rPr lang="es-CO" sz="1800" dirty="0" err="1">
                <a:latin typeface="Arial Narrow"/>
                <a:ea typeface="Arial Narrow"/>
                <a:cs typeface="Arial Narrow"/>
                <a:sym typeface="Arial Narrow"/>
              </a:rPr>
              <a:t>stock_actual</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Itera sobre todos los productos, sumando la cantidad de cada uno al total.</a:t>
            </a:r>
          </a:p>
          <a:p>
            <a:pPr marL="1257300" lvl="1">
              <a:lnSpc>
                <a:spcPct val="100000"/>
              </a:lnSpc>
              <a:buFont typeface="+mj-lt"/>
              <a:buAutoNum type="arabicPeriod"/>
            </a:pPr>
            <a:r>
              <a:rPr lang="es-CO" sz="1800" dirty="0">
                <a:latin typeface="Arial Narrow"/>
                <a:ea typeface="Arial Narrow"/>
                <a:cs typeface="Arial Narrow"/>
                <a:sym typeface="Arial Narrow"/>
              </a:rPr>
              <a:t>Imprimir el nombre del producto, el </a:t>
            </a:r>
            <a:r>
              <a:rPr lang="es-CO" sz="1800" dirty="0" err="1">
                <a:latin typeface="Arial Narrow"/>
                <a:ea typeface="Arial Narrow"/>
                <a:cs typeface="Arial Narrow"/>
                <a:sym typeface="Arial Narrow"/>
              </a:rPr>
              <a:t>stock_actual</a:t>
            </a:r>
            <a:r>
              <a:rPr lang="es-CO" sz="1800" dirty="0">
                <a:latin typeface="Arial Narrow"/>
                <a:ea typeface="Arial Narrow"/>
                <a:cs typeface="Arial Narrow"/>
                <a:sym typeface="Arial Narrow"/>
              </a:rPr>
              <a:t> y el valor total del stock.</a:t>
            </a:r>
          </a:p>
        </p:txBody>
      </p:sp>
    </p:spTree>
    <p:extLst>
      <p:ext uri="{BB962C8B-B14F-4D97-AF65-F5344CB8AC3E}">
        <p14:creationId xmlns:p14="http://schemas.microsoft.com/office/powerpoint/2010/main" val="17232275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5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E87C3C9F-ED5D-DC57-3CF0-CEDF4CFFA2F2}"/>
              </a:ext>
            </a:extLst>
          </p:cNvPr>
          <p:cNvPicPr>
            <a:picLocks noChangeAspect="1"/>
          </p:cNvPicPr>
          <p:nvPr/>
        </p:nvPicPr>
        <p:blipFill>
          <a:blip r:embed="rId3"/>
          <a:stretch>
            <a:fillRect/>
          </a:stretch>
        </p:blipFill>
        <p:spPr>
          <a:xfrm>
            <a:off x="2902589" y="2213800"/>
            <a:ext cx="6386821" cy="3452032"/>
          </a:xfrm>
          <a:prstGeom prst="rect">
            <a:avLst/>
          </a:prstGeom>
        </p:spPr>
      </p:pic>
    </p:spTree>
    <p:extLst>
      <p:ext uri="{BB962C8B-B14F-4D97-AF65-F5344CB8AC3E}">
        <p14:creationId xmlns:p14="http://schemas.microsoft.com/office/powerpoint/2010/main" val="3018088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fontScale="85000" lnSpcReduction="10000"/>
          </a:bodyPr>
          <a:lstStyle/>
          <a:p>
            <a:pPr marL="800100">
              <a:lnSpc>
                <a:spcPct val="100000"/>
              </a:lnSpc>
            </a:pPr>
            <a:r>
              <a:rPr lang="es-CO" sz="2400" dirty="0">
                <a:latin typeface="Arial Narrow"/>
                <a:ea typeface="Arial Narrow"/>
                <a:cs typeface="Arial Narrow"/>
                <a:sym typeface="Arial Narrow"/>
              </a:rPr>
              <a:t>Emplea características avanzadas de los modelos de base de datos relacional para diseñar consultas complejas y reconocer sus aplicaciones en aplicaciones de software modernas.</a:t>
            </a:r>
          </a:p>
          <a:p>
            <a:pPr marL="800100">
              <a:lnSpc>
                <a:spcPct val="100000"/>
              </a:lnSpc>
            </a:pPr>
            <a:r>
              <a:rPr lang="es-CO" sz="2400" dirty="0">
                <a:latin typeface="Arial Narrow"/>
                <a:ea typeface="Arial Narrow"/>
                <a:cs typeface="Arial Narrow"/>
                <a:sym typeface="Arial Narrow"/>
              </a:rPr>
              <a:t>Comprende a nivel conceptual distintas estructuras complejas de datos como XML y JSON que son ampliamente utilizados en escenarios de interoperabilidad entre aplicaciones y manejo de datos </a:t>
            </a:r>
            <a:r>
              <a:rPr lang="es-CO" sz="2400" dirty="0" err="1">
                <a:latin typeface="Arial Narrow"/>
                <a:ea typeface="Arial Narrow"/>
                <a:cs typeface="Arial Narrow"/>
                <a:sym typeface="Arial Narrow"/>
              </a:rPr>
              <a:t>semi-estructurados</a:t>
            </a:r>
            <a:r>
              <a:rPr lang="es-CO" sz="2400" dirty="0">
                <a:latin typeface="Arial Narrow"/>
                <a:ea typeface="Arial Narrow"/>
                <a:cs typeface="Arial Narrow"/>
                <a:sym typeface="Arial Narrow"/>
              </a:rPr>
              <a:t> o cuya estructura es variable. Además, se puede emplear estas representaciones de datos en el desarrollo de aplicaciones.</a:t>
            </a:r>
          </a:p>
          <a:p>
            <a:pPr marL="800100">
              <a:lnSpc>
                <a:spcPct val="100000"/>
              </a:lnSpc>
            </a:pPr>
            <a:r>
              <a:rPr lang="es-CO" sz="2400" dirty="0">
                <a:latin typeface="Arial Narrow"/>
                <a:ea typeface="Arial Narrow"/>
                <a:cs typeface="Arial Narrow"/>
                <a:sym typeface="Arial Narrow"/>
              </a:rPr>
              <a:t>Comprende las necesidades y retos impuestos por la tendencia del Big Data, así como los conceptos y fundamentos que han permitido a los sistemas de base de datos modernos suplir dichas necesidades.</a:t>
            </a:r>
          </a:p>
          <a:p>
            <a:pPr marL="800100">
              <a:lnSpc>
                <a:spcPct val="100000"/>
              </a:lnSpc>
            </a:pPr>
            <a:r>
              <a:rPr lang="es-CO" sz="2400" dirty="0">
                <a:latin typeface="Arial Narrow"/>
                <a:ea typeface="Arial Narrow"/>
                <a:cs typeface="Arial Narrow"/>
                <a:sym typeface="Arial Narrow"/>
              </a:rPr>
              <a:t>Emplea sistemas de base de datos modernos, tanto relacionales como MySQL y </a:t>
            </a:r>
            <a:r>
              <a:rPr lang="es-CO" sz="2400" dirty="0" err="1">
                <a:latin typeface="Arial Narrow"/>
                <a:ea typeface="Arial Narrow"/>
                <a:cs typeface="Arial Narrow"/>
                <a:sym typeface="Arial Narrow"/>
              </a:rPr>
              <a:t>PosgreSQL</a:t>
            </a:r>
            <a:r>
              <a:rPr lang="es-CO" sz="2400" dirty="0">
                <a:latin typeface="Arial Narrow"/>
                <a:ea typeface="Arial Narrow"/>
                <a:cs typeface="Arial Narrow"/>
                <a:sym typeface="Arial Narrow"/>
              </a:rPr>
              <a:t>, como no relacionales (o no-SQL) como </a:t>
            </a:r>
            <a:r>
              <a:rPr lang="es-CO" sz="2400" dirty="0" err="1">
                <a:latin typeface="Arial Narrow"/>
                <a:ea typeface="Arial Narrow"/>
                <a:cs typeface="Arial Narrow"/>
                <a:sym typeface="Arial Narrow"/>
              </a:rPr>
              <a:t>Spark</a:t>
            </a:r>
            <a:r>
              <a:rPr lang="es-CO" sz="2400" dirty="0">
                <a:latin typeface="Arial Narrow"/>
                <a:ea typeface="Arial Narrow"/>
                <a:cs typeface="Arial Narrow"/>
                <a:sym typeface="Arial Narrow"/>
              </a:rPr>
              <a:t>, MongoDB, Hadoop, </a:t>
            </a:r>
            <a:r>
              <a:rPr lang="es-CO" sz="2400" dirty="0" err="1">
                <a:latin typeface="Arial Narrow"/>
                <a:ea typeface="Arial Narrow"/>
                <a:cs typeface="Arial Narrow"/>
                <a:sym typeface="Arial Narrow"/>
              </a:rPr>
              <a:t>etc</a:t>
            </a:r>
            <a:r>
              <a:rPr lang="es-CO" sz="2400" dirty="0">
                <a:latin typeface="Arial Narrow"/>
                <a:ea typeface="Arial Narrow"/>
                <a:cs typeface="Arial Narrow"/>
                <a:sym typeface="Arial Narrow"/>
              </a:rPr>
              <a:t>, en sus aplicaciones de software.</a:t>
            </a:r>
          </a:p>
          <a:p>
            <a:pPr marL="800100">
              <a:lnSpc>
                <a:spcPct val="100000"/>
              </a:lnSpc>
            </a:pPr>
            <a:r>
              <a:rPr lang="es-CO" sz="2400" dirty="0">
                <a:latin typeface="Arial Narrow"/>
                <a:ea typeface="Arial Narrow"/>
                <a:cs typeface="Arial Narrow"/>
                <a:sym typeface="Arial Narrow"/>
              </a:rPr>
              <a:t>Aplica conocimientos básicos sobre el uso de sistemas de base de datos para la analítica de datos.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5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7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7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7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7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7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700" dirty="0">
                <a:latin typeface="Arial Narrow"/>
                <a:ea typeface="Arial Narrow"/>
                <a:cs typeface="Arial Narrow"/>
                <a:sym typeface="Arial Narrow"/>
              </a:rPr>
              <a:t>Productos: Código, nombre, stock, </a:t>
            </a:r>
            <a:r>
              <a:rPr lang="es-CO" sz="1700" dirty="0" err="1">
                <a:latin typeface="Arial Narrow"/>
                <a:ea typeface="Arial Narrow"/>
                <a:cs typeface="Arial Narrow"/>
                <a:sym typeface="Arial Narrow"/>
              </a:rPr>
              <a:t>valor_unitario</a:t>
            </a:r>
            <a:r>
              <a:rPr lang="es-CO" sz="1700" dirty="0">
                <a:latin typeface="Arial Narrow"/>
                <a:ea typeface="Arial Narrow"/>
                <a:cs typeface="Arial Narrow"/>
                <a:sym typeface="Arial Narrow"/>
              </a:rPr>
              <a:t> </a:t>
            </a:r>
          </a:p>
          <a:p>
            <a:pPr marL="1828800" lvl="2" indent="-457200">
              <a:lnSpc>
                <a:spcPct val="100000"/>
              </a:lnSpc>
              <a:buFont typeface="+mj-lt"/>
              <a:buAutoNum type="arabicPeriod"/>
            </a:pPr>
            <a:r>
              <a:rPr lang="es-CO" sz="1700" dirty="0">
                <a:latin typeface="Arial Narrow"/>
                <a:ea typeface="Arial Narrow"/>
                <a:cs typeface="Arial Narrow"/>
                <a:sym typeface="Arial Narrow"/>
              </a:rPr>
              <a:t>Facturas: id, Fecha, cantidad, </a:t>
            </a:r>
            <a:r>
              <a:rPr lang="es-CO" sz="1700" dirty="0" err="1">
                <a:latin typeface="Arial Narrow"/>
                <a:ea typeface="Arial Narrow"/>
                <a:cs typeface="Arial Narrow"/>
                <a:sym typeface="Arial Narrow"/>
              </a:rPr>
              <a:t>valor_total</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pedido_estado</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producto_id</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cliente_id</a:t>
            </a:r>
            <a:r>
              <a:rPr lang="es-CO" sz="1700" dirty="0">
                <a:latin typeface="Arial Narrow"/>
                <a:ea typeface="Arial Narrow"/>
                <a:cs typeface="Arial Narrow"/>
                <a:sym typeface="Arial Narrow"/>
              </a:rPr>
              <a:t>.</a:t>
            </a:r>
          </a:p>
          <a:p>
            <a:pPr marL="1828800" lvl="2" indent="-457200">
              <a:lnSpc>
                <a:spcPct val="100000"/>
              </a:lnSpc>
              <a:buFont typeface="+mj-lt"/>
              <a:buAutoNum type="arabicPeriod"/>
            </a:pPr>
            <a:r>
              <a:rPr lang="es-CO" sz="1700" dirty="0">
                <a:latin typeface="Arial Narrow"/>
                <a:ea typeface="Arial Narrow"/>
                <a:cs typeface="Arial Narrow"/>
                <a:sym typeface="Arial Narrow"/>
              </a:rPr>
              <a:t>El atributo </a:t>
            </a:r>
            <a:r>
              <a:rPr lang="es-CO" sz="1700" dirty="0" err="1">
                <a:latin typeface="Arial Narrow"/>
                <a:ea typeface="Arial Narrow"/>
                <a:cs typeface="Arial Narrow"/>
                <a:sym typeface="Arial Narrow"/>
              </a:rPr>
              <a:t>pedido_estado</a:t>
            </a:r>
            <a:r>
              <a:rPr lang="es-CO" sz="1700" dirty="0">
                <a:latin typeface="Arial Narrow"/>
                <a:ea typeface="Arial Narrow"/>
                <a:cs typeface="Arial Narrow"/>
                <a:sym typeface="Arial Narrow"/>
              </a:rPr>
              <a:t> puede tener los valores: PENDIENTE, BLOQUEADO, ENTREGADO.</a:t>
            </a:r>
          </a:p>
          <a:p>
            <a:pPr marL="800100">
              <a:lnSpc>
                <a:spcPct val="100000"/>
              </a:lnSpc>
              <a:buAutoNum type="arabicPeriod" startAt="2"/>
            </a:pPr>
            <a:r>
              <a:rPr lang="es-CO" sz="1700" dirty="0">
                <a:latin typeface="Arial Narrow"/>
                <a:ea typeface="Arial Narrow"/>
                <a:cs typeface="Arial Narrow"/>
                <a:sym typeface="Arial Narrow"/>
              </a:rPr>
              <a:t>Realizar el procedimiento almacenado: </a:t>
            </a:r>
            <a:r>
              <a:rPr lang="es-CO" sz="1700" dirty="0" err="1">
                <a:latin typeface="Arial Narrow"/>
                <a:ea typeface="Arial Narrow"/>
                <a:cs typeface="Arial Narrow"/>
                <a:sym typeface="Arial Narrow"/>
              </a:rPr>
              <a:t>generar_auditoria</a:t>
            </a:r>
            <a:r>
              <a:rPr lang="es-CO" sz="1700" dirty="0">
                <a:latin typeface="Arial Narrow"/>
                <a:ea typeface="Arial Narrow"/>
                <a:cs typeface="Arial Narrow"/>
                <a:sym typeface="Arial Narrow"/>
              </a:rPr>
              <a:t>.</a:t>
            </a:r>
          </a:p>
          <a:p>
            <a:pPr marL="1257300" lvl="1">
              <a:lnSpc>
                <a:spcPct val="100000"/>
              </a:lnSpc>
              <a:buAutoNum type="arabicPeriod" startAt="2"/>
            </a:pPr>
            <a:r>
              <a:rPr lang="es-CO" sz="1700" dirty="0">
                <a:latin typeface="Arial Narrow"/>
                <a:ea typeface="Arial Narrow"/>
                <a:cs typeface="Arial Narrow"/>
                <a:sym typeface="Arial Narrow"/>
              </a:rPr>
              <a:t>Crear la tabla auditoria que va a tener los atributos: </a:t>
            </a:r>
            <a:r>
              <a:rPr lang="es-CO" sz="1700" dirty="0" err="1">
                <a:latin typeface="Arial Narrow"/>
                <a:ea typeface="Arial Narrow"/>
                <a:cs typeface="Arial Narrow"/>
                <a:sym typeface="Arial Narrow"/>
              </a:rPr>
              <a:t>fecha_inicio</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fecha_final</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factura_id</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pedido_estado</a:t>
            </a:r>
            <a:r>
              <a:rPr lang="es-CO" sz="1700" dirty="0">
                <a:latin typeface="Arial Narrow"/>
                <a:ea typeface="Arial Narrow"/>
                <a:cs typeface="Arial Narrow"/>
                <a:sym typeface="Arial Narrow"/>
              </a:rPr>
              <a:t>.</a:t>
            </a:r>
          </a:p>
          <a:p>
            <a:pPr marL="1257300" lvl="1">
              <a:lnSpc>
                <a:spcPct val="100000"/>
              </a:lnSpc>
              <a:buAutoNum type="arabicPeriod" startAt="2"/>
            </a:pPr>
            <a:r>
              <a:rPr lang="es-CO" sz="1700" dirty="0">
                <a:latin typeface="Arial Narrow"/>
                <a:ea typeface="Arial Narrow"/>
                <a:cs typeface="Arial Narrow"/>
                <a:sym typeface="Arial Narrow"/>
              </a:rPr>
              <a:t>Recibir en el procedimiento almacenado la fecha inicio y la fecha final de la auditoria.</a:t>
            </a:r>
          </a:p>
          <a:p>
            <a:pPr marL="1257300" lvl="1">
              <a:lnSpc>
                <a:spcPct val="100000"/>
              </a:lnSpc>
              <a:buAutoNum type="arabicPeriod" startAt="2"/>
            </a:pPr>
            <a:r>
              <a:rPr lang="es-CO" sz="1700" dirty="0">
                <a:latin typeface="Arial Narrow"/>
                <a:ea typeface="Arial Narrow"/>
                <a:cs typeface="Arial Narrow"/>
                <a:sym typeface="Arial Narrow"/>
              </a:rPr>
              <a:t>Hacer un recorrido por la tabla facturas con la sentencia FOR.</a:t>
            </a:r>
          </a:p>
          <a:p>
            <a:pPr marL="1257300" lvl="1">
              <a:lnSpc>
                <a:spcPct val="100000"/>
              </a:lnSpc>
              <a:buAutoNum type="arabicPeriod" startAt="2"/>
            </a:pPr>
            <a:r>
              <a:rPr lang="es-CO" sz="1700" dirty="0">
                <a:latin typeface="Arial Narrow"/>
                <a:ea typeface="Arial Narrow"/>
                <a:cs typeface="Arial Narrow"/>
                <a:sym typeface="Arial Narrow"/>
              </a:rPr>
              <a:t>Hacer uso del IF para validar cuales facturas están entre la fecha de inicio y la fecha final de la auditoria.</a:t>
            </a:r>
          </a:p>
          <a:p>
            <a:pPr marL="1257300" lvl="1">
              <a:lnSpc>
                <a:spcPct val="100000"/>
              </a:lnSpc>
              <a:buAutoNum type="arabicPeriod" startAt="2"/>
            </a:pPr>
            <a:r>
              <a:rPr lang="es-CO" sz="1700" dirty="0">
                <a:latin typeface="Arial Narrow"/>
                <a:ea typeface="Arial Narrow"/>
                <a:cs typeface="Arial Narrow"/>
                <a:sym typeface="Arial Narrow"/>
              </a:rPr>
              <a:t>Guardar el registro de la factura en la tabla auditoria.</a:t>
            </a:r>
          </a:p>
          <a:p>
            <a:pPr marL="1257300" lvl="1">
              <a:lnSpc>
                <a:spcPct val="100000"/>
              </a:lnSpc>
              <a:buAutoNum type="arabicPeriod" startAt="2"/>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24686196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5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36BA9DDC-ED2B-A399-D5E5-199E58306C59}"/>
              </a:ext>
            </a:extLst>
          </p:cNvPr>
          <p:cNvPicPr>
            <a:picLocks noChangeAspect="1"/>
          </p:cNvPicPr>
          <p:nvPr/>
        </p:nvPicPr>
        <p:blipFill>
          <a:blip r:embed="rId3"/>
          <a:stretch>
            <a:fillRect/>
          </a:stretch>
        </p:blipFill>
        <p:spPr>
          <a:xfrm>
            <a:off x="1789737" y="2245995"/>
            <a:ext cx="8201025" cy="3371850"/>
          </a:xfrm>
          <a:prstGeom prst="rect">
            <a:avLst/>
          </a:prstGeom>
        </p:spPr>
      </p:pic>
    </p:spTree>
    <p:extLst>
      <p:ext uri="{BB962C8B-B14F-4D97-AF65-F5344CB8AC3E}">
        <p14:creationId xmlns:p14="http://schemas.microsoft.com/office/powerpoint/2010/main" val="449366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AutoNum type="arabicPeriod" startAt="2"/>
            </a:pPr>
            <a:r>
              <a:rPr lang="es-CO" sz="1800" dirty="0">
                <a:latin typeface="Arial Narrow"/>
                <a:ea typeface="Arial Narrow"/>
                <a:cs typeface="Arial Narrow"/>
                <a:sym typeface="Arial Narrow"/>
              </a:rPr>
              <a:t>Realizar el procedimiento almacenado: </a:t>
            </a:r>
            <a:r>
              <a:rPr lang="es-CO" sz="1800" dirty="0" err="1">
                <a:latin typeface="Arial Narrow"/>
                <a:ea typeface="Arial Narrow"/>
                <a:cs typeface="Arial Narrow"/>
                <a:sym typeface="Arial Narrow"/>
              </a:rPr>
              <a:t>simular_ventas_mes</a:t>
            </a:r>
            <a:r>
              <a:rPr lang="es-CO" sz="1800" dirty="0">
                <a:latin typeface="Arial Narrow"/>
                <a:ea typeface="Arial Narrow"/>
                <a:cs typeface="Arial Narrow"/>
                <a:sym typeface="Arial Narrow"/>
              </a:rPr>
              <a:t>:</a:t>
            </a:r>
          </a:p>
          <a:p>
            <a:pPr marL="1257300" lvl="1">
              <a:lnSpc>
                <a:spcPct val="100000"/>
              </a:lnSpc>
              <a:buAutoNum type="arabicPeriod" startAt="2"/>
            </a:pPr>
            <a:r>
              <a:rPr lang="es-CO" sz="1800" dirty="0">
                <a:latin typeface="Arial Narrow"/>
                <a:ea typeface="Arial Narrow"/>
                <a:cs typeface="Arial Narrow"/>
                <a:sym typeface="Arial Narrow"/>
              </a:rPr>
              <a:t>Simular las ventas por un periodo de un mes. Con ciclo WHILE</a:t>
            </a:r>
          </a:p>
          <a:p>
            <a:pPr marL="1257300" lvl="1">
              <a:lnSpc>
                <a:spcPct val="100000"/>
              </a:lnSpc>
              <a:buAutoNum type="arabicPeriod" startAt="2"/>
            </a:pPr>
            <a:r>
              <a:rPr lang="es-CO" sz="1800" dirty="0">
                <a:latin typeface="Arial Narrow"/>
                <a:ea typeface="Arial Narrow"/>
                <a:cs typeface="Arial Narrow"/>
                <a:sym typeface="Arial Narrow"/>
              </a:rPr>
              <a:t>Crear una factura cada día del mes.</a:t>
            </a:r>
          </a:p>
          <a:p>
            <a:pPr marL="1257300" lvl="1">
              <a:lnSpc>
                <a:spcPct val="100000"/>
              </a:lnSpc>
              <a:buAutoNum type="arabicPeriod" startAt="2"/>
            </a:pPr>
            <a:r>
              <a:rPr lang="es-CO" sz="1800" dirty="0">
                <a:latin typeface="Arial Narrow"/>
                <a:ea typeface="Arial Narrow"/>
                <a:cs typeface="Arial Narrow"/>
                <a:sym typeface="Arial Narrow"/>
              </a:rPr>
              <a:t>Por cada cliente que se tenga en base de datos. Con ciclo FOR.</a:t>
            </a:r>
          </a:p>
          <a:p>
            <a:pPr marL="1257300" lvl="1">
              <a:lnSpc>
                <a:spcPct val="100000"/>
              </a:lnSpc>
              <a:buAutoNum type="arabicPeriod" startAt="2"/>
            </a:pPr>
            <a:r>
              <a:rPr lang="es-CO" sz="1800" dirty="0">
                <a:latin typeface="Arial Narrow"/>
                <a:ea typeface="Arial Narrow"/>
                <a:cs typeface="Arial Narrow"/>
                <a:sym typeface="Arial Narrow"/>
              </a:rPr>
              <a:t>Hacer un </a:t>
            </a:r>
            <a:r>
              <a:rPr lang="es-CO" sz="1800" dirty="0" err="1">
                <a:latin typeface="Arial Narrow"/>
                <a:ea typeface="Arial Narrow"/>
                <a:cs typeface="Arial Narrow"/>
                <a:sym typeface="Arial Narrow"/>
              </a:rPr>
              <a:t>random</a:t>
            </a:r>
            <a:r>
              <a:rPr lang="es-CO" sz="1800" dirty="0">
                <a:latin typeface="Arial Narrow"/>
                <a:ea typeface="Arial Narrow"/>
                <a:cs typeface="Arial Narrow"/>
                <a:sym typeface="Arial Narrow"/>
              </a:rPr>
              <a:t> en los atributos cantidad. </a:t>
            </a:r>
          </a:p>
          <a:p>
            <a:pPr marL="1257300" lvl="1">
              <a:lnSpc>
                <a:spcPct val="100000"/>
              </a:lnSpc>
              <a:buAutoNum type="arabicPeriod" startAt="2"/>
            </a:pPr>
            <a:endParaRPr lang="es-CO" sz="1800" dirty="0">
              <a:latin typeface="Arial Narrow"/>
              <a:ea typeface="Arial Narrow"/>
              <a:cs typeface="Arial Narrow"/>
              <a:sym typeface="Arial Narrow"/>
            </a:endParaRPr>
          </a:p>
          <a:p>
            <a:pPr marL="1257300" lvl="1">
              <a:lnSpc>
                <a:spcPct val="100000"/>
              </a:lnSpc>
              <a:buAutoNum type="arabicPeriod" startAt="2"/>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449289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6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5052A2AF-8A6C-98E6-4F12-839F4CF052F7}"/>
              </a:ext>
            </a:extLst>
          </p:cNvPr>
          <p:cNvPicPr>
            <a:picLocks noChangeAspect="1"/>
          </p:cNvPicPr>
          <p:nvPr/>
        </p:nvPicPr>
        <p:blipFill>
          <a:blip r:embed="rId3"/>
          <a:stretch>
            <a:fillRect/>
          </a:stretch>
        </p:blipFill>
        <p:spPr>
          <a:xfrm>
            <a:off x="1078783" y="2081208"/>
            <a:ext cx="9422069" cy="3940281"/>
          </a:xfrm>
          <a:prstGeom prst="rect">
            <a:avLst/>
          </a:prstGeom>
        </p:spPr>
      </p:pic>
    </p:spTree>
    <p:extLst>
      <p:ext uri="{BB962C8B-B14F-4D97-AF65-F5344CB8AC3E}">
        <p14:creationId xmlns:p14="http://schemas.microsoft.com/office/powerpoint/2010/main" val="12900858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PLSQL EN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46D7206F-0674-58C4-E3A0-F85E83B1B8F0}"/>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700" dirty="0">
                <a:latin typeface="Arial Narrow"/>
                <a:ea typeface="Arial Narrow"/>
                <a:cs typeface="Arial Narrow"/>
                <a:sym typeface="Arial Narrow"/>
              </a:rPr>
              <a:t>PL/SQL (Procedural </a:t>
            </a:r>
            <a:r>
              <a:rPr lang="es-CO" sz="1700" dirty="0" err="1">
                <a:latin typeface="Arial Narrow"/>
                <a:ea typeface="Arial Narrow"/>
                <a:cs typeface="Arial Narrow"/>
                <a:sym typeface="Arial Narrow"/>
              </a:rPr>
              <a:t>Language</a:t>
            </a:r>
            <a:r>
              <a:rPr lang="es-CO" sz="1700" dirty="0">
                <a:latin typeface="Arial Narrow"/>
                <a:ea typeface="Arial Narrow"/>
                <a:cs typeface="Arial Narrow"/>
                <a:sym typeface="Arial Narrow"/>
              </a:rPr>
              <a:t>/SQL) es un lenguaje de programación extendido que se basa en SQL y que permite a los desarrolladores crear aplicaciones de bases de datos más potentes y flexibles en Oracle. Es una extensión del lenguaje SQL que añade elementos de programación procedural, como variables, control de flujo, excepciones y subprogramas.</a:t>
            </a:r>
          </a:p>
          <a:p>
            <a:pPr marL="742950" indent="-285750">
              <a:lnSpc>
                <a:spcPct val="100000"/>
              </a:lnSpc>
            </a:pPr>
            <a:r>
              <a:rPr lang="es-CO" sz="1700" dirty="0">
                <a:latin typeface="Arial Narrow"/>
                <a:ea typeface="Arial Narrow"/>
                <a:cs typeface="Arial Narrow"/>
                <a:sym typeface="Arial Narrow"/>
              </a:rPr>
              <a:t>Extensión de SQL: Va más allá de las simples consultas SQL, permitiendo realizar operaciones más complejas y automatizadas.</a:t>
            </a:r>
          </a:p>
          <a:p>
            <a:pPr marL="742950" indent="-285750">
              <a:lnSpc>
                <a:spcPct val="100000"/>
              </a:lnSpc>
            </a:pPr>
            <a:r>
              <a:rPr lang="es-CO" sz="1700" dirty="0">
                <a:latin typeface="Arial Narrow"/>
                <a:ea typeface="Arial Narrow"/>
                <a:cs typeface="Arial Narrow"/>
                <a:sym typeface="Arial Narrow"/>
              </a:rPr>
              <a:t>Procedimientos almacenados: Permite crear bloques de código reutilizables que encapsulan lógica de negocio, mejorando la eficiencia y la mantenibilidad.</a:t>
            </a:r>
          </a:p>
          <a:p>
            <a:pPr marL="742950" indent="-285750">
              <a:lnSpc>
                <a:spcPct val="100000"/>
              </a:lnSpc>
            </a:pPr>
            <a:r>
              <a:rPr lang="es-CO" sz="1700" dirty="0" err="1">
                <a:latin typeface="Arial Narrow"/>
                <a:ea typeface="Arial Narrow"/>
                <a:cs typeface="Arial Narrow"/>
                <a:sym typeface="Arial Narrow"/>
              </a:rPr>
              <a:t>Triggers</a:t>
            </a:r>
            <a:r>
              <a:rPr lang="es-CO" sz="1700" dirty="0">
                <a:latin typeface="Arial Narrow"/>
                <a:ea typeface="Arial Narrow"/>
                <a:cs typeface="Arial Narrow"/>
                <a:sym typeface="Arial Narrow"/>
              </a:rPr>
              <a:t>: Permite definir acciones que se ejecutan automáticamente en respuesta a eventos de la base de datos.</a:t>
            </a:r>
          </a:p>
          <a:p>
            <a:pPr marL="742950" indent="-285750">
              <a:lnSpc>
                <a:spcPct val="100000"/>
              </a:lnSpc>
            </a:pPr>
            <a:r>
              <a:rPr lang="es-CO" sz="1700" dirty="0">
                <a:latin typeface="Arial Narrow"/>
                <a:ea typeface="Arial Narrow"/>
                <a:cs typeface="Arial Narrow"/>
                <a:sym typeface="Arial Narrow"/>
              </a:rPr>
              <a:t>Funciones: Crea funciones que realizan cálculos y devuelven resultados, pudiendo ser utilizadas en expresiones SQL.</a:t>
            </a:r>
          </a:p>
          <a:p>
            <a:pPr marL="742950" indent="-285750">
              <a:lnSpc>
                <a:spcPct val="100000"/>
              </a:lnSpc>
            </a:pPr>
            <a:r>
              <a:rPr lang="es-CO" sz="1700" dirty="0">
                <a:latin typeface="Arial Narrow"/>
                <a:ea typeface="Arial Narrow"/>
                <a:cs typeface="Arial Narrow"/>
                <a:sym typeface="Arial Narrow"/>
              </a:rPr>
              <a:t>Paquetes: Agrupa procedimientos, funciones y variables relacionadas, mejorando la organización del código.</a:t>
            </a:r>
          </a:p>
        </p:txBody>
      </p:sp>
    </p:spTree>
    <p:extLst>
      <p:ext uri="{BB962C8B-B14F-4D97-AF65-F5344CB8AC3E}">
        <p14:creationId xmlns:p14="http://schemas.microsoft.com/office/powerpoint/2010/main" val="35530805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PLSQL EN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46D7206F-0674-58C4-E3A0-F85E83B1B8F0}"/>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900" dirty="0">
                <a:latin typeface="Arial Narrow"/>
                <a:ea typeface="Arial Narrow"/>
                <a:cs typeface="Arial Narrow"/>
                <a:sym typeface="Arial Narrow"/>
              </a:rPr>
              <a:t>Tipado fuerte: Las variables deben declarar su tipo de datos.</a:t>
            </a:r>
          </a:p>
          <a:p>
            <a:pPr marL="742950" indent="-285750">
              <a:lnSpc>
                <a:spcPct val="100000"/>
              </a:lnSpc>
            </a:pPr>
            <a:r>
              <a:rPr lang="es-CO" sz="1900" dirty="0">
                <a:latin typeface="Arial Narrow"/>
                <a:ea typeface="Arial Narrow"/>
                <a:cs typeface="Arial Narrow"/>
                <a:sym typeface="Arial Narrow"/>
              </a:rPr>
              <a:t>Control de flujo: Permite utilizar estructuras de control como IF-THEN-ELSE, bucles FOR y WHILE.</a:t>
            </a:r>
          </a:p>
          <a:p>
            <a:pPr marL="742950" indent="-285750">
              <a:lnSpc>
                <a:spcPct val="100000"/>
              </a:lnSpc>
            </a:pPr>
            <a:r>
              <a:rPr lang="es-CO" sz="1900" dirty="0">
                <a:latin typeface="Arial Narrow"/>
                <a:ea typeface="Arial Narrow"/>
                <a:cs typeface="Arial Narrow"/>
                <a:sym typeface="Arial Narrow"/>
              </a:rPr>
              <a:t>Excepciones: Permite manejar errores y condiciones excepcionales de forma controlada.</a:t>
            </a:r>
          </a:p>
          <a:p>
            <a:pPr marL="742950" indent="-285750">
              <a:lnSpc>
                <a:spcPct val="100000"/>
              </a:lnSpc>
            </a:pPr>
            <a:r>
              <a:rPr lang="es-CO" sz="1900" dirty="0">
                <a:latin typeface="Arial Narrow"/>
                <a:ea typeface="Arial Narrow"/>
                <a:cs typeface="Arial Narrow"/>
                <a:sym typeface="Arial Narrow"/>
              </a:rPr>
              <a:t>Cursor: Permite procesar conjuntos de resultados de forma individual.</a:t>
            </a:r>
          </a:p>
          <a:p>
            <a:pPr marL="742950" indent="-285750">
              <a:lnSpc>
                <a:spcPct val="100000"/>
              </a:lnSpc>
            </a:pPr>
            <a:r>
              <a:rPr lang="es-CO" sz="1900" dirty="0">
                <a:latin typeface="Arial Narrow"/>
                <a:ea typeface="Arial Narrow"/>
                <a:cs typeface="Arial Narrow"/>
                <a:sym typeface="Arial Narrow"/>
              </a:rPr>
              <a:t>Integración con SQL: Permite incrustar sentencias SQL dentro del código PL/SQL.</a:t>
            </a:r>
          </a:p>
          <a:p>
            <a:pPr marL="742950" indent="-285750">
              <a:lnSpc>
                <a:spcPct val="100000"/>
              </a:lnSpc>
            </a:pPr>
            <a:r>
              <a:rPr lang="es-CO" sz="1900" dirty="0">
                <a:latin typeface="Arial Narrow"/>
                <a:ea typeface="Arial Narrow"/>
                <a:cs typeface="Arial Narrow"/>
                <a:sym typeface="Arial Narrow"/>
              </a:rPr>
              <a:t>Validación de datos: Implementar reglas de negocio complejas para asegurar la integridad de los datos.</a:t>
            </a:r>
          </a:p>
          <a:p>
            <a:pPr marL="742950" indent="-285750">
              <a:lnSpc>
                <a:spcPct val="100000"/>
              </a:lnSpc>
            </a:pPr>
            <a:r>
              <a:rPr lang="es-CO" sz="1900" dirty="0">
                <a:latin typeface="Arial Narrow"/>
                <a:ea typeface="Arial Narrow"/>
                <a:cs typeface="Arial Narrow"/>
                <a:sym typeface="Arial Narrow"/>
              </a:rPr>
              <a:t>Automatización de tareas: Crear procedimientos para automatizar tareas repetitivas.</a:t>
            </a:r>
          </a:p>
          <a:p>
            <a:pPr marL="742950" indent="-285750">
              <a:lnSpc>
                <a:spcPct val="100000"/>
              </a:lnSpc>
            </a:pPr>
            <a:r>
              <a:rPr lang="es-CO" sz="1900" dirty="0">
                <a:latin typeface="Arial Narrow"/>
                <a:ea typeface="Arial Narrow"/>
                <a:cs typeface="Arial Narrow"/>
                <a:sym typeface="Arial Narrow"/>
              </a:rPr>
              <a:t>Optimización de consultas: Escribir procedimientos para mejorar el rendimiento de consultas complejas.</a:t>
            </a:r>
          </a:p>
          <a:p>
            <a:pPr marL="742950" indent="-285750">
              <a:lnSpc>
                <a:spcPct val="100000"/>
              </a:lnSpc>
            </a:pPr>
            <a:r>
              <a:rPr lang="es-CO" sz="1900" dirty="0">
                <a:latin typeface="Arial Narrow"/>
                <a:ea typeface="Arial Narrow"/>
                <a:cs typeface="Arial Narrow"/>
                <a:sym typeface="Arial Narrow"/>
              </a:rPr>
              <a:t>Creación de interfaces de usuario: Desarrollar aplicaciones de base de datos con interfaces gráficas.</a:t>
            </a:r>
          </a:p>
          <a:p>
            <a:pPr marL="742950" indent="-285750">
              <a:lnSpc>
                <a:spcPct val="100000"/>
              </a:lnSpc>
            </a:pPr>
            <a:r>
              <a:rPr lang="es-CO" sz="1900" dirty="0">
                <a:latin typeface="Arial Narrow"/>
                <a:ea typeface="Arial Narrow"/>
                <a:cs typeface="Arial Narrow"/>
                <a:sym typeface="Arial Narrow"/>
              </a:rPr>
              <a:t>Integración con otras aplicaciones: Interactuar con otras aplicaciones y sistemas.</a:t>
            </a:r>
          </a:p>
        </p:txBody>
      </p:sp>
    </p:spTree>
    <p:extLst>
      <p:ext uri="{BB962C8B-B14F-4D97-AF65-F5344CB8AC3E}">
        <p14:creationId xmlns:p14="http://schemas.microsoft.com/office/powerpoint/2010/main" val="19032462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PROCEDIMIENTO ALMACENADO EN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46D7206F-0674-58C4-E3A0-F85E83B1B8F0}"/>
              </a:ext>
            </a:extLst>
          </p:cNvPr>
          <p:cNvSpPr txBox="1">
            <a:spLocks noGrp="1"/>
          </p:cNvSpPr>
          <p:nvPr>
            <p:ph type="body" idx="1"/>
          </p:nvPr>
        </p:nvSpPr>
        <p:spPr>
          <a:xfrm>
            <a:off x="735650" y="1618102"/>
            <a:ext cx="4924486" cy="523989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1900" dirty="0">
                <a:latin typeface="Arial Narrow"/>
                <a:ea typeface="Arial Narrow"/>
                <a:cs typeface="Arial Narrow"/>
                <a:sym typeface="Arial Narrow"/>
              </a:rPr>
              <a:t>CREATE OR REPLACE PROCEDURE: Instrucción para crear o reemplazar un procedimiento.</a:t>
            </a:r>
          </a:p>
          <a:p>
            <a:pPr marL="800100">
              <a:lnSpc>
                <a:spcPct val="100000"/>
              </a:lnSpc>
            </a:pPr>
            <a:r>
              <a:rPr lang="es-CO" sz="1900" dirty="0" err="1">
                <a:latin typeface="Arial Narrow"/>
                <a:ea typeface="Arial Narrow"/>
                <a:cs typeface="Arial Narrow"/>
                <a:sym typeface="Arial Narrow"/>
              </a:rPr>
              <a:t>nombre_procedimiento</a:t>
            </a:r>
            <a:r>
              <a:rPr lang="es-CO" sz="1900" dirty="0">
                <a:latin typeface="Arial Narrow"/>
                <a:ea typeface="Arial Narrow"/>
                <a:cs typeface="Arial Narrow"/>
                <a:sym typeface="Arial Narrow"/>
              </a:rPr>
              <a:t>: Nombre único del procedimiento.</a:t>
            </a:r>
          </a:p>
          <a:p>
            <a:pPr marL="800100">
              <a:lnSpc>
                <a:spcPct val="100000"/>
              </a:lnSpc>
            </a:pPr>
            <a:r>
              <a:rPr lang="es-CO" sz="1900" dirty="0">
                <a:latin typeface="Arial Narrow"/>
                <a:ea typeface="Arial Narrow"/>
                <a:cs typeface="Arial Narrow"/>
                <a:sym typeface="Arial Narrow"/>
              </a:rPr>
              <a:t>parámetro1 IN </a:t>
            </a:r>
            <a:r>
              <a:rPr lang="es-CO" sz="1900" dirty="0" err="1">
                <a:latin typeface="Arial Narrow"/>
                <a:ea typeface="Arial Narrow"/>
                <a:cs typeface="Arial Narrow"/>
                <a:sym typeface="Arial Narrow"/>
              </a:rPr>
              <a:t>tipo_dato</a:t>
            </a:r>
            <a:r>
              <a:rPr lang="es-CO" sz="1900" dirty="0">
                <a:latin typeface="Arial Narrow"/>
                <a:ea typeface="Arial Narrow"/>
                <a:cs typeface="Arial Narrow"/>
                <a:sym typeface="Arial Narrow"/>
              </a:rPr>
              <a:t>: Parámetro de entrada.</a:t>
            </a:r>
          </a:p>
          <a:p>
            <a:pPr marL="800100">
              <a:lnSpc>
                <a:spcPct val="100000"/>
              </a:lnSpc>
            </a:pPr>
            <a:r>
              <a:rPr lang="es-CO" sz="1900" dirty="0">
                <a:latin typeface="Arial Narrow"/>
                <a:ea typeface="Arial Narrow"/>
                <a:cs typeface="Arial Narrow"/>
                <a:sym typeface="Arial Narrow"/>
              </a:rPr>
              <a:t>parámetro2 OUT </a:t>
            </a:r>
            <a:r>
              <a:rPr lang="es-CO" sz="1900" dirty="0" err="1">
                <a:latin typeface="Arial Narrow"/>
                <a:ea typeface="Arial Narrow"/>
                <a:cs typeface="Arial Narrow"/>
                <a:sym typeface="Arial Narrow"/>
              </a:rPr>
              <a:t>tipo_dato</a:t>
            </a:r>
            <a:r>
              <a:rPr lang="es-CO" sz="1900" dirty="0">
                <a:latin typeface="Arial Narrow"/>
                <a:ea typeface="Arial Narrow"/>
                <a:cs typeface="Arial Narrow"/>
                <a:sym typeface="Arial Narrow"/>
              </a:rPr>
              <a:t>: Parámetro de salida.</a:t>
            </a:r>
          </a:p>
          <a:p>
            <a:pPr marL="800100">
              <a:lnSpc>
                <a:spcPct val="100000"/>
              </a:lnSpc>
            </a:pPr>
            <a:r>
              <a:rPr lang="es-CO" sz="1900" dirty="0">
                <a:latin typeface="Arial Narrow"/>
                <a:ea typeface="Arial Narrow"/>
                <a:cs typeface="Arial Narrow"/>
                <a:sym typeface="Arial Narrow"/>
              </a:rPr>
              <a:t>IS: Inicio del bloque de declaración.</a:t>
            </a:r>
          </a:p>
          <a:p>
            <a:pPr marL="800100">
              <a:lnSpc>
                <a:spcPct val="100000"/>
              </a:lnSpc>
            </a:pPr>
            <a:r>
              <a:rPr lang="es-CO" sz="1900" dirty="0">
                <a:latin typeface="Arial Narrow"/>
                <a:ea typeface="Arial Narrow"/>
                <a:cs typeface="Arial Narrow"/>
                <a:sym typeface="Arial Narrow"/>
              </a:rPr>
              <a:t>BEGIN: Inicio del bloque ejecutable.</a:t>
            </a:r>
          </a:p>
          <a:p>
            <a:pPr marL="800100">
              <a:lnSpc>
                <a:spcPct val="100000"/>
              </a:lnSpc>
            </a:pPr>
            <a:r>
              <a:rPr lang="es-CO" sz="1900" dirty="0">
                <a:latin typeface="Arial Narrow"/>
                <a:ea typeface="Arial Narrow"/>
                <a:cs typeface="Arial Narrow"/>
                <a:sym typeface="Arial Narrow"/>
              </a:rPr>
              <a:t>END;: Fin del procedimiento.</a:t>
            </a:r>
          </a:p>
        </p:txBody>
      </p:sp>
      <p:pic>
        <p:nvPicPr>
          <p:cNvPr id="3" name="Imagen 2">
            <a:extLst>
              <a:ext uri="{FF2B5EF4-FFF2-40B4-BE49-F238E27FC236}">
                <a16:creationId xmlns:a16="http://schemas.microsoft.com/office/drawing/2014/main" id="{2FD79BD7-A238-B36A-AD7F-28438AA76167}"/>
              </a:ext>
            </a:extLst>
          </p:cNvPr>
          <p:cNvPicPr>
            <a:picLocks noChangeAspect="1"/>
          </p:cNvPicPr>
          <p:nvPr/>
        </p:nvPicPr>
        <p:blipFill>
          <a:blip r:embed="rId3"/>
          <a:stretch>
            <a:fillRect/>
          </a:stretch>
        </p:blipFill>
        <p:spPr>
          <a:xfrm>
            <a:off x="5760351" y="2381237"/>
            <a:ext cx="5387699" cy="2748547"/>
          </a:xfrm>
          <a:prstGeom prst="rect">
            <a:avLst/>
          </a:prstGeom>
        </p:spPr>
      </p:pic>
    </p:spTree>
    <p:extLst>
      <p:ext uri="{BB962C8B-B14F-4D97-AF65-F5344CB8AC3E}">
        <p14:creationId xmlns:p14="http://schemas.microsoft.com/office/powerpoint/2010/main" val="11011793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PROCEDIMIENTO ALMACENADO EN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 name="Google Shape;104;p2">
            <a:extLst>
              <a:ext uri="{FF2B5EF4-FFF2-40B4-BE49-F238E27FC236}">
                <a16:creationId xmlns:a16="http://schemas.microsoft.com/office/drawing/2014/main" id="{E76631C5-C2AE-3AED-3F27-4A405C0B8BEE}"/>
              </a:ext>
            </a:extLst>
          </p:cNvPr>
          <p:cNvSpPr txBox="1">
            <a:spLocks noGrp="1"/>
          </p:cNvSpPr>
          <p:nvPr>
            <p:ph type="body" idx="1"/>
          </p:nvPr>
        </p:nvSpPr>
        <p:spPr>
          <a:xfrm>
            <a:off x="735650" y="1618102"/>
            <a:ext cx="10109134" cy="1810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900" dirty="0">
                <a:latin typeface="Arial Narrow"/>
                <a:ea typeface="Arial Narrow"/>
                <a:cs typeface="Arial Narrow"/>
                <a:sym typeface="Arial Narrow"/>
              </a:rPr>
              <a:t>Se tiene una base de datos con una tabla de empleados con los siguientes atributos: id, nombre, identificación, salario.</a:t>
            </a:r>
          </a:p>
          <a:p>
            <a:pPr indent="0">
              <a:lnSpc>
                <a:spcPct val="100000"/>
              </a:lnSpc>
              <a:buNone/>
            </a:pPr>
            <a:r>
              <a:rPr lang="es-CO" sz="1900" dirty="0">
                <a:latin typeface="Arial Narrow"/>
                <a:ea typeface="Arial Narrow"/>
                <a:cs typeface="Arial Narrow"/>
                <a:sym typeface="Arial Narrow"/>
              </a:rPr>
              <a:t>Comando para darle permisos al esquema para escribir en la base de datos:</a:t>
            </a:r>
          </a:p>
          <a:p>
            <a:pPr indent="0">
              <a:lnSpc>
                <a:spcPct val="100000"/>
              </a:lnSpc>
              <a:buNone/>
            </a:pPr>
            <a:r>
              <a:rPr lang="es-CO" sz="1900" dirty="0">
                <a:latin typeface="Arial Narrow"/>
                <a:ea typeface="Arial Narrow"/>
                <a:cs typeface="Arial Narrow"/>
                <a:sym typeface="Arial Narrow"/>
              </a:rPr>
              <a:t>ALTER USER &lt;NOMBRE_ESQUEMA&gt; QUOTA UNLIMITED ON USERS;</a:t>
            </a:r>
          </a:p>
        </p:txBody>
      </p:sp>
      <p:pic>
        <p:nvPicPr>
          <p:cNvPr id="12" name="Imagen 11">
            <a:extLst>
              <a:ext uri="{FF2B5EF4-FFF2-40B4-BE49-F238E27FC236}">
                <a16:creationId xmlns:a16="http://schemas.microsoft.com/office/drawing/2014/main" id="{EEDE2114-EC41-B206-B3E6-B999E6B4ED16}"/>
              </a:ext>
            </a:extLst>
          </p:cNvPr>
          <p:cNvPicPr>
            <a:picLocks noChangeAspect="1"/>
          </p:cNvPicPr>
          <p:nvPr/>
        </p:nvPicPr>
        <p:blipFill>
          <a:blip r:embed="rId3"/>
          <a:stretch>
            <a:fillRect/>
          </a:stretch>
        </p:blipFill>
        <p:spPr>
          <a:xfrm>
            <a:off x="2389984" y="3429000"/>
            <a:ext cx="6382086" cy="3027722"/>
          </a:xfrm>
          <a:prstGeom prst="rect">
            <a:avLst/>
          </a:prstGeom>
        </p:spPr>
      </p:pic>
    </p:spTree>
    <p:extLst>
      <p:ext uri="{BB962C8B-B14F-4D97-AF65-F5344CB8AC3E}">
        <p14:creationId xmlns:p14="http://schemas.microsoft.com/office/powerpoint/2010/main" val="29316718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41594" y="518779"/>
            <a:ext cx="9755134"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PROCEDIMIENTOS ALMACENADOS DE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6F4B5774-110D-11D9-3E66-7CE4756433B1}"/>
              </a:ext>
            </a:extLst>
          </p:cNvPr>
          <p:cNvPicPr>
            <a:picLocks noChangeAspect="1"/>
          </p:cNvPicPr>
          <p:nvPr/>
        </p:nvPicPr>
        <p:blipFill>
          <a:blip r:embed="rId3"/>
          <a:stretch>
            <a:fillRect/>
          </a:stretch>
        </p:blipFill>
        <p:spPr>
          <a:xfrm>
            <a:off x="2657150" y="1971813"/>
            <a:ext cx="6000750" cy="1609725"/>
          </a:xfrm>
          <a:prstGeom prst="rect">
            <a:avLst/>
          </a:prstGeom>
        </p:spPr>
      </p:pic>
      <p:pic>
        <p:nvPicPr>
          <p:cNvPr id="5" name="Imagen 4">
            <a:extLst>
              <a:ext uri="{FF2B5EF4-FFF2-40B4-BE49-F238E27FC236}">
                <a16:creationId xmlns:a16="http://schemas.microsoft.com/office/drawing/2014/main" id="{C7F8C632-9039-D9A9-EEC6-37652CBED256}"/>
              </a:ext>
            </a:extLst>
          </p:cNvPr>
          <p:cNvPicPr>
            <a:picLocks noChangeAspect="1"/>
          </p:cNvPicPr>
          <p:nvPr/>
        </p:nvPicPr>
        <p:blipFill>
          <a:blip r:embed="rId4"/>
          <a:stretch>
            <a:fillRect/>
          </a:stretch>
        </p:blipFill>
        <p:spPr>
          <a:xfrm>
            <a:off x="3224021" y="3867912"/>
            <a:ext cx="4853561" cy="2471309"/>
          </a:xfrm>
          <a:prstGeom prst="rect">
            <a:avLst/>
          </a:prstGeom>
        </p:spPr>
      </p:pic>
    </p:spTree>
    <p:extLst>
      <p:ext uri="{BB962C8B-B14F-4D97-AF65-F5344CB8AC3E}">
        <p14:creationId xmlns:p14="http://schemas.microsoft.com/office/powerpoint/2010/main" val="7788663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41594" y="518779"/>
            <a:ext cx="9755134"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CASE EN PROCEDIMIENTOS ALMACENADOS DE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7FBD90D2-C25F-6238-98DC-7C36A479B737}"/>
              </a:ext>
            </a:extLst>
          </p:cNvPr>
          <p:cNvPicPr>
            <a:picLocks noChangeAspect="1"/>
          </p:cNvPicPr>
          <p:nvPr/>
        </p:nvPicPr>
        <p:blipFill>
          <a:blip r:embed="rId3"/>
          <a:stretch>
            <a:fillRect/>
          </a:stretch>
        </p:blipFill>
        <p:spPr>
          <a:xfrm>
            <a:off x="1278999" y="2970939"/>
            <a:ext cx="3299651" cy="2176948"/>
          </a:xfrm>
          <a:prstGeom prst="rect">
            <a:avLst/>
          </a:prstGeom>
        </p:spPr>
      </p:pic>
      <p:pic>
        <p:nvPicPr>
          <p:cNvPr id="7" name="Imagen 6">
            <a:extLst>
              <a:ext uri="{FF2B5EF4-FFF2-40B4-BE49-F238E27FC236}">
                <a16:creationId xmlns:a16="http://schemas.microsoft.com/office/drawing/2014/main" id="{CA57984B-447B-18DE-C002-95E7B5CF1246}"/>
              </a:ext>
            </a:extLst>
          </p:cNvPr>
          <p:cNvPicPr>
            <a:picLocks noChangeAspect="1"/>
          </p:cNvPicPr>
          <p:nvPr/>
        </p:nvPicPr>
        <p:blipFill>
          <a:blip r:embed="rId4"/>
          <a:stretch>
            <a:fillRect/>
          </a:stretch>
        </p:blipFill>
        <p:spPr>
          <a:xfrm>
            <a:off x="5356097" y="1965960"/>
            <a:ext cx="5371728" cy="3978593"/>
          </a:xfrm>
          <a:prstGeom prst="rect">
            <a:avLst/>
          </a:prstGeom>
        </p:spPr>
      </p:pic>
    </p:spTree>
    <p:extLst>
      <p:ext uri="{BB962C8B-B14F-4D97-AF65-F5344CB8AC3E}">
        <p14:creationId xmlns:p14="http://schemas.microsoft.com/office/powerpoint/2010/main" val="1024911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EVALUACIÓN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3" name="Tabla 2">
            <a:extLst>
              <a:ext uri="{FF2B5EF4-FFF2-40B4-BE49-F238E27FC236}">
                <a16:creationId xmlns:a16="http://schemas.microsoft.com/office/drawing/2014/main" id="{D604C42D-A046-811E-81C9-884402E6EA24}"/>
              </a:ext>
            </a:extLst>
          </p:cNvPr>
          <p:cNvGraphicFramePr>
            <a:graphicFrameLocks noGrp="1"/>
          </p:cNvGraphicFramePr>
          <p:nvPr>
            <p:extLst>
              <p:ext uri="{D42A27DB-BD31-4B8C-83A1-F6EECF244321}">
                <p14:modId xmlns:p14="http://schemas.microsoft.com/office/powerpoint/2010/main" val="552989248"/>
              </p:ext>
            </p:extLst>
          </p:nvPr>
        </p:nvGraphicFramePr>
        <p:xfrm>
          <a:off x="1313688" y="1834769"/>
          <a:ext cx="8750046" cy="2910740"/>
        </p:xfrm>
        <a:graphic>
          <a:graphicData uri="http://schemas.openxmlformats.org/drawingml/2006/table">
            <a:tbl>
              <a:tblPr bandRow="1">
                <a:tableStyleId>{5C22544A-7EE6-4342-B048-85BDC9FD1C3A}</a:tableStyleId>
              </a:tblPr>
              <a:tblGrid>
                <a:gridCol w="1106424">
                  <a:extLst>
                    <a:ext uri="{9D8B030D-6E8A-4147-A177-3AD203B41FA5}">
                      <a16:colId xmlns:a16="http://schemas.microsoft.com/office/drawing/2014/main" val="862168846"/>
                    </a:ext>
                  </a:extLst>
                </a:gridCol>
                <a:gridCol w="5457755">
                  <a:extLst>
                    <a:ext uri="{9D8B030D-6E8A-4147-A177-3AD203B41FA5}">
                      <a16:colId xmlns:a16="http://schemas.microsoft.com/office/drawing/2014/main" val="478533774"/>
                    </a:ext>
                  </a:extLst>
                </a:gridCol>
                <a:gridCol w="2185867">
                  <a:extLst>
                    <a:ext uri="{9D8B030D-6E8A-4147-A177-3AD203B41FA5}">
                      <a16:colId xmlns:a16="http://schemas.microsoft.com/office/drawing/2014/main" val="3294039038"/>
                    </a:ext>
                  </a:extLst>
                </a:gridCol>
              </a:tblGrid>
              <a:tr h="294110">
                <a:tc>
                  <a:txBody>
                    <a:bodyPr/>
                    <a:lstStyle/>
                    <a:p>
                      <a:pPr algn="ctr">
                        <a:spcAft>
                          <a:spcPts val="600"/>
                        </a:spcAft>
                      </a:pPr>
                      <a:r>
                        <a:rPr lang="es-ES" sz="2400" dirty="0">
                          <a:effectLst/>
                          <a:latin typeface="Arial Narrow" panose="020B0606020202030204" pitchFamily="34" charset="0"/>
                          <a:ea typeface="Times New Roman" panose="02020603050405020304" pitchFamily="18" charset="0"/>
                        </a:rPr>
                        <a:t>CORTE</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Actividad Evaluativa</a:t>
                      </a:r>
                      <a:endParaRPr lang="es-CO" sz="240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Valor porcentual</a:t>
                      </a:r>
                      <a:endParaRPr lang="es-CO" sz="240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497845163"/>
                  </a:ext>
                </a:extLst>
              </a:tr>
              <a:tr h="326508">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1</a:t>
                      </a:r>
                    </a:p>
                  </a:txBody>
                  <a:tcPr marL="68580" marR="68580" marT="0" marB="0"/>
                </a:tc>
                <a:tc>
                  <a:txBody>
                    <a:bodyPr/>
                    <a:lstStyle/>
                    <a:p>
                      <a:pPr>
                        <a:spcAft>
                          <a:spcPts val="600"/>
                        </a:spcAft>
                      </a:pPr>
                      <a:r>
                        <a:rPr lang="es-ES" sz="2400" dirty="0">
                          <a:effectLst/>
                          <a:latin typeface="Arial Narrow" panose="020B0606020202030204" pitchFamily="34" charset="0"/>
                          <a:ea typeface="Times New Roman" panose="02020603050405020304" pitchFamily="18" charset="0"/>
                        </a:rPr>
                        <a:t>Primer parcial</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2869604024"/>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2</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Segundo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848742302"/>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3</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Tercer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20 %</a:t>
                      </a:r>
                    </a:p>
                  </a:txBody>
                  <a:tcPr marL="68580" marR="68580" marT="0" marB="0"/>
                </a:tc>
                <a:extLst>
                  <a:ext uri="{0D108BD9-81ED-4DB2-BD59-A6C34878D82A}">
                    <a16:rowId xmlns:a16="http://schemas.microsoft.com/office/drawing/2014/main" val="349555535"/>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Proyecto</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30 %</a:t>
                      </a:r>
                    </a:p>
                  </a:txBody>
                  <a:tcPr marL="68580" marR="68580" marT="0" marB="0"/>
                </a:tc>
                <a:extLst>
                  <a:ext uri="{0D108BD9-81ED-4DB2-BD59-A6C34878D82A}">
                    <a16:rowId xmlns:a16="http://schemas.microsoft.com/office/drawing/2014/main" val="2178260657"/>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Talleres</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 decima</a:t>
                      </a:r>
                    </a:p>
                  </a:txBody>
                  <a:tcPr marL="68580" marR="68580" marT="0" marB="0"/>
                </a:tc>
                <a:extLst>
                  <a:ext uri="{0D108BD9-81ED-4DB2-BD59-A6C34878D82A}">
                    <a16:rowId xmlns:a16="http://schemas.microsoft.com/office/drawing/2014/main" val="3107945151"/>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957355655"/>
                  </a:ext>
                </a:extLst>
              </a:tr>
            </a:tbl>
          </a:graphicData>
        </a:graphic>
      </p:graphicFrame>
    </p:spTree>
    <p:extLst>
      <p:ext uri="{BB962C8B-B14F-4D97-AF65-F5344CB8AC3E}">
        <p14:creationId xmlns:p14="http://schemas.microsoft.com/office/powerpoint/2010/main" val="20616580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41594" y="518779"/>
            <a:ext cx="9755134"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LOOP EN PROCEDIMIENTOS ALMACENADOS DE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ED931593-8221-ADC7-0775-9A18457FF25B}"/>
              </a:ext>
            </a:extLst>
          </p:cNvPr>
          <p:cNvPicPr>
            <a:picLocks noChangeAspect="1"/>
          </p:cNvPicPr>
          <p:nvPr/>
        </p:nvPicPr>
        <p:blipFill>
          <a:blip r:embed="rId3"/>
          <a:stretch>
            <a:fillRect/>
          </a:stretch>
        </p:blipFill>
        <p:spPr>
          <a:xfrm>
            <a:off x="946594" y="3025050"/>
            <a:ext cx="3999330" cy="1506474"/>
          </a:xfrm>
          <a:prstGeom prst="rect">
            <a:avLst/>
          </a:prstGeom>
        </p:spPr>
      </p:pic>
      <p:pic>
        <p:nvPicPr>
          <p:cNvPr id="6" name="Imagen 5">
            <a:extLst>
              <a:ext uri="{FF2B5EF4-FFF2-40B4-BE49-F238E27FC236}">
                <a16:creationId xmlns:a16="http://schemas.microsoft.com/office/drawing/2014/main" id="{98BA9C13-8CFB-A06A-FAD1-ACAF789B34FE}"/>
              </a:ext>
            </a:extLst>
          </p:cNvPr>
          <p:cNvPicPr>
            <a:picLocks noChangeAspect="1"/>
          </p:cNvPicPr>
          <p:nvPr/>
        </p:nvPicPr>
        <p:blipFill>
          <a:blip r:embed="rId4"/>
          <a:stretch>
            <a:fillRect/>
          </a:stretch>
        </p:blipFill>
        <p:spPr>
          <a:xfrm>
            <a:off x="5318760" y="2161672"/>
            <a:ext cx="5544312" cy="3176429"/>
          </a:xfrm>
          <a:prstGeom prst="rect">
            <a:avLst/>
          </a:prstGeom>
        </p:spPr>
      </p:pic>
    </p:spTree>
    <p:extLst>
      <p:ext uri="{BB962C8B-B14F-4D97-AF65-F5344CB8AC3E}">
        <p14:creationId xmlns:p14="http://schemas.microsoft.com/office/powerpoint/2010/main" val="20855527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41594" y="518779"/>
            <a:ext cx="9755134"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WHILE EN PROCEDIMIENTOS ALMACENADOS DE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BC549E8D-16CA-E03F-DCEE-B48C2BA6458D}"/>
              </a:ext>
            </a:extLst>
          </p:cNvPr>
          <p:cNvPicPr>
            <a:picLocks noChangeAspect="1"/>
          </p:cNvPicPr>
          <p:nvPr/>
        </p:nvPicPr>
        <p:blipFill>
          <a:blip r:embed="rId3"/>
          <a:stretch>
            <a:fillRect/>
          </a:stretch>
        </p:blipFill>
        <p:spPr>
          <a:xfrm>
            <a:off x="2336584" y="2222944"/>
            <a:ext cx="6532715" cy="886016"/>
          </a:xfrm>
          <a:prstGeom prst="rect">
            <a:avLst/>
          </a:prstGeom>
        </p:spPr>
      </p:pic>
      <p:pic>
        <p:nvPicPr>
          <p:cNvPr id="6" name="Imagen 5">
            <a:extLst>
              <a:ext uri="{FF2B5EF4-FFF2-40B4-BE49-F238E27FC236}">
                <a16:creationId xmlns:a16="http://schemas.microsoft.com/office/drawing/2014/main" id="{017D0D2E-5E2F-42CD-ED23-35C37683AB59}"/>
              </a:ext>
            </a:extLst>
          </p:cNvPr>
          <p:cNvPicPr>
            <a:picLocks noChangeAspect="1"/>
          </p:cNvPicPr>
          <p:nvPr/>
        </p:nvPicPr>
        <p:blipFill>
          <a:blip r:embed="rId4"/>
          <a:stretch>
            <a:fillRect/>
          </a:stretch>
        </p:blipFill>
        <p:spPr>
          <a:xfrm>
            <a:off x="3373945" y="3336416"/>
            <a:ext cx="4721127" cy="2378583"/>
          </a:xfrm>
          <a:prstGeom prst="rect">
            <a:avLst/>
          </a:prstGeom>
        </p:spPr>
      </p:pic>
    </p:spTree>
    <p:extLst>
      <p:ext uri="{BB962C8B-B14F-4D97-AF65-F5344CB8AC3E}">
        <p14:creationId xmlns:p14="http://schemas.microsoft.com/office/powerpoint/2010/main" val="2519494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41594" y="518779"/>
            <a:ext cx="9755134"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FOR EN PROCEDIMIENTOS ALMACENADOS DE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06F52644-13F6-281B-66CA-D19BE24A7B75}"/>
              </a:ext>
            </a:extLst>
          </p:cNvPr>
          <p:cNvPicPr>
            <a:picLocks noChangeAspect="1"/>
          </p:cNvPicPr>
          <p:nvPr/>
        </p:nvPicPr>
        <p:blipFill>
          <a:blip r:embed="rId3"/>
          <a:stretch>
            <a:fillRect/>
          </a:stretch>
        </p:blipFill>
        <p:spPr>
          <a:xfrm>
            <a:off x="2730055" y="2340191"/>
            <a:ext cx="6236443" cy="1178944"/>
          </a:xfrm>
          <a:prstGeom prst="rect">
            <a:avLst/>
          </a:prstGeom>
        </p:spPr>
      </p:pic>
      <p:pic>
        <p:nvPicPr>
          <p:cNvPr id="7" name="Imagen 6">
            <a:extLst>
              <a:ext uri="{FF2B5EF4-FFF2-40B4-BE49-F238E27FC236}">
                <a16:creationId xmlns:a16="http://schemas.microsoft.com/office/drawing/2014/main" id="{48C76C2E-AC22-DA72-9ED6-B77B5753384A}"/>
              </a:ext>
            </a:extLst>
          </p:cNvPr>
          <p:cNvPicPr>
            <a:picLocks noChangeAspect="1"/>
          </p:cNvPicPr>
          <p:nvPr/>
        </p:nvPicPr>
        <p:blipFill>
          <a:blip r:embed="rId4"/>
          <a:stretch>
            <a:fillRect/>
          </a:stretch>
        </p:blipFill>
        <p:spPr>
          <a:xfrm>
            <a:off x="2982067" y="4015340"/>
            <a:ext cx="5860690" cy="2221992"/>
          </a:xfrm>
          <a:prstGeom prst="rect">
            <a:avLst/>
          </a:prstGeom>
        </p:spPr>
      </p:pic>
    </p:spTree>
    <p:extLst>
      <p:ext uri="{BB962C8B-B14F-4D97-AF65-F5344CB8AC3E}">
        <p14:creationId xmlns:p14="http://schemas.microsoft.com/office/powerpoint/2010/main" val="38422152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PLSQL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0285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Font typeface="+mj-lt"/>
              <a:buAutoNum type="arabicPeriod"/>
            </a:pPr>
            <a:r>
              <a:rPr lang="es-CO" sz="1800" dirty="0">
                <a:latin typeface="Arial Narrow"/>
                <a:ea typeface="Arial Narrow"/>
                <a:cs typeface="Arial Narrow"/>
                <a:sym typeface="Arial Narrow"/>
              </a:rPr>
              <a:t>Creación del Procedimiento Almacenado llamado: </a:t>
            </a:r>
            <a:r>
              <a:rPr lang="es-CO" sz="1800" dirty="0" err="1">
                <a:latin typeface="Arial Narrow"/>
                <a:ea typeface="Arial Narrow"/>
                <a:cs typeface="Arial Narrow"/>
                <a:sym typeface="Arial Narrow"/>
              </a:rPr>
              <a:t>verificar_stock</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Le ingresan los parámetros de </a:t>
            </a:r>
            <a:r>
              <a:rPr lang="es-CO" sz="1800" dirty="0" err="1">
                <a:latin typeface="Arial Narrow"/>
                <a:ea typeface="Arial Narrow"/>
                <a:cs typeface="Arial Narrow"/>
                <a:sym typeface="Arial Narrow"/>
              </a:rPr>
              <a:t>p_producto_id</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p_cantidad_compra</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Obtener el stock del producto de la tabla productos.</a:t>
            </a:r>
          </a:p>
          <a:p>
            <a:pPr marL="1257300" lvl="1">
              <a:lnSpc>
                <a:spcPct val="100000"/>
              </a:lnSpc>
              <a:buFont typeface="+mj-lt"/>
              <a:buAutoNum type="arabicPeriod"/>
            </a:pPr>
            <a:r>
              <a:rPr lang="es-CO" sz="1800" dirty="0">
                <a:latin typeface="Arial Narrow"/>
                <a:ea typeface="Arial Narrow"/>
                <a:cs typeface="Arial Narrow"/>
                <a:sym typeface="Arial Narrow"/>
              </a:rPr>
              <a:t>Hacer uso de IF – THEN – ELSE para validar si existe la cantidad de producto en el stock.</a:t>
            </a:r>
          </a:p>
          <a:p>
            <a:pPr marL="1257300" lvl="1">
              <a:lnSpc>
                <a:spcPct val="100000"/>
              </a:lnSpc>
              <a:buFont typeface="+mj-lt"/>
              <a:buAutoNum type="arabicPeriod"/>
            </a:pPr>
            <a:r>
              <a:rPr lang="es-CO" sz="1800" dirty="0">
                <a:latin typeface="Arial Narrow"/>
                <a:ea typeface="Arial Narrow"/>
                <a:cs typeface="Arial Narrow"/>
                <a:sym typeface="Arial Narrow"/>
              </a:rPr>
              <a:t>Imprimir si existe suficiente stock o no existe suficiente stock.</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11184781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8 PLSQL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95964"/>
            <a:ext cx="9643800" cy="536203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AutoNum type="arabicPeriod" startAt="2"/>
            </a:pPr>
            <a:r>
              <a:rPr lang="es-CO" sz="1800" dirty="0">
                <a:latin typeface="Arial Narrow"/>
                <a:ea typeface="Arial Narrow"/>
                <a:cs typeface="Arial Narrow"/>
                <a:sym typeface="Arial Narrow"/>
              </a:rPr>
              <a:t>Realizar el procedimiento almacenado: </a:t>
            </a:r>
            <a:r>
              <a:rPr lang="es-CO" sz="1800" dirty="0" err="1">
                <a:latin typeface="Arial Narrow"/>
                <a:ea typeface="Arial Narrow"/>
                <a:cs typeface="Arial Narrow"/>
                <a:sym typeface="Arial Narrow"/>
              </a:rPr>
              <a:t>simular_ventas_mes</a:t>
            </a:r>
            <a:r>
              <a:rPr lang="es-CO" sz="1800" dirty="0">
                <a:latin typeface="Arial Narrow"/>
                <a:ea typeface="Arial Narrow"/>
                <a:cs typeface="Arial Narrow"/>
                <a:sym typeface="Arial Narrow"/>
              </a:rPr>
              <a:t>:</a:t>
            </a:r>
          </a:p>
          <a:p>
            <a:pPr marL="1257300" lvl="1">
              <a:lnSpc>
                <a:spcPct val="100000"/>
              </a:lnSpc>
              <a:buAutoNum type="arabicPeriod" startAt="2"/>
            </a:pPr>
            <a:r>
              <a:rPr lang="es-CO" sz="1800" dirty="0">
                <a:latin typeface="Arial Narrow"/>
                <a:ea typeface="Arial Narrow"/>
                <a:cs typeface="Arial Narrow"/>
                <a:sym typeface="Arial Narrow"/>
              </a:rPr>
              <a:t>Simular las ventas por un periodo de un mes. Con ciclo WHILE</a:t>
            </a:r>
          </a:p>
          <a:p>
            <a:pPr marL="1257300" lvl="1">
              <a:lnSpc>
                <a:spcPct val="100000"/>
              </a:lnSpc>
              <a:buAutoNum type="arabicPeriod" startAt="2"/>
            </a:pPr>
            <a:r>
              <a:rPr lang="es-CO" sz="1800" dirty="0">
                <a:latin typeface="Arial Narrow"/>
                <a:ea typeface="Arial Narrow"/>
                <a:cs typeface="Arial Narrow"/>
                <a:sym typeface="Arial Narrow"/>
              </a:rPr>
              <a:t>Crear una factura cada día del mes.</a:t>
            </a:r>
          </a:p>
          <a:p>
            <a:pPr marL="1257300" lvl="1">
              <a:lnSpc>
                <a:spcPct val="100000"/>
              </a:lnSpc>
              <a:buAutoNum type="arabicPeriod" startAt="2"/>
            </a:pPr>
            <a:r>
              <a:rPr lang="es-CO" sz="1800" dirty="0">
                <a:latin typeface="Arial Narrow"/>
                <a:ea typeface="Arial Narrow"/>
                <a:cs typeface="Arial Narrow"/>
                <a:sym typeface="Arial Narrow"/>
              </a:rPr>
              <a:t>Por cada cliente que se tenga en base de datos. Con ciclo FOR.</a:t>
            </a:r>
          </a:p>
          <a:p>
            <a:pPr marL="1257300" lvl="1">
              <a:lnSpc>
                <a:spcPct val="100000"/>
              </a:lnSpc>
              <a:buAutoNum type="arabicPeriod" startAt="2"/>
            </a:pPr>
            <a:r>
              <a:rPr lang="es-CO" sz="1800" dirty="0">
                <a:latin typeface="Arial Narrow"/>
                <a:ea typeface="Arial Narrow"/>
                <a:cs typeface="Arial Narrow"/>
                <a:sym typeface="Arial Narrow"/>
              </a:rPr>
              <a:t>Hacer un </a:t>
            </a:r>
            <a:r>
              <a:rPr lang="es-CO" sz="1800" dirty="0" err="1">
                <a:latin typeface="Arial Narrow"/>
                <a:ea typeface="Arial Narrow"/>
                <a:cs typeface="Arial Narrow"/>
                <a:sym typeface="Arial Narrow"/>
              </a:rPr>
              <a:t>random</a:t>
            </a:r>
            <a:r>
              <a:rPr lang="es-CO" sz="1800" dirty="0">
                <a:latin typeface="Arial Narrow"/>
                <a:ea typeface="Arial Narrow"/>
                <a:cs typeface="Arial Narrow"/>
                <a:sym typeface="Arial Narrow"/>
              </a:rPr>
              <a:t> en los atributos cantidad. </a:t>
            </a:r>
          </a:p>
        </p:txBody>
      </p:sp>
    </p:spTree>
    <p:extLst>
      <p:ext uri="{BB962C8B-B14F-4D97-AF65-F5344CB8AC3E}">
        <p14:creationId xmlns:p14="http://schemas.microsoft.com/office/powerpoint/2010/main" val="14089349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8 PLSQL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6504"/>
            <a:ext cx="9643800" cy="453858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La base de datos:</a:t>
            </a:r>
          </a:p>
          <a:p>
            <a:pPr indent="0">
              <a:lnSpc>
                <a:spcPct val="100000"/>
              </a:lnSpc>
              <a:buNone/>
            </a:pPr>
            <a:r>
              <a:rPr lang="es-CO" sz="1800" dirty="0">
                <a:latin typeface="Arial Narrow"/>
                <a:ea typeface="Arial Narrow"/>
                <a:cs typeface="Arial Narrow"/>
                <a:sym typeface="Arial Narrow"/>
              </a:rPr>
              <a:t>Cliente: Nombre, Identificación, email, dirección y teléfono.</a:t>
            </a:r>
          </a:p>
          <a:p>
            <a:pPr indent="0">
              <a:lnSpc>
                <a:spcPct val="100000"/>
              </a:lnSpc>
              <a:buNone/>
            </a:pPr>
            <a:r>
              <a:rPr lang="es-CO" sz="1800" dirty="0">
                <a:latin typeface="Arial Narrow"/>
                <a:ea typeface="Arial Narrow"/>
                <a:cs typeface="Arial Narrow"/>
                <a:sym typeface="Arial Narrow"/>
              </a:rPr>
              <a:t>Servicios: código, mes, tipo, monto, cuota, intereses,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estado,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indent="0">
              <a:lnSpc>
                <a:spcPct val="100000"/>
              </a:lnSpc>
              <a:buNone/>
            </a:pPr>
            <a:r>
              <a:rPr lang="es-CO" sz="1800" dirty="0">
                <a:latin typeface="Arial Narrow"/>
                <a:ea typeface="Arial Narrow"/>
                <a:cs typeface="Arial Narrow"/>
                <a:sym typeface="Arial Narrow"/>
              </a:rPr>
              <a:t>Pagos: </a:t>
            </a:r>
            <a:r>
              <a:rPr lang="es-CO" sz="1800" dirty="0" err="1">
                <a:latin typeface="Arial Narrow"/>
                <a:ea typeface="Arial Narrow"/>
                <a:cs typeface="Arial Narrow"/>
                <a:sym typeface="Arial Narrow"/>
              </a:rPr>
              <a:t>código_transacción</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fecha_pago</a:t>
            </a:r>
            <a:r>
              <a:rPr lang="es-CO" sz="1800" dirty="0">
                <a:latin typeface="Arial Narrow"/>
                <a:ea typeface="Arial Narrow"/>
                <a:cs typeface="Arial Narrow"/>
                <a:sym typeface="Arial Narrow"/>
              </a:rPr>
              <a:t>, estado, </a:t>
            </a:r>
            <a:r>
              <a:rPr lang="es-CO" sz="1800" dirty="0" err="1">
                <a:latin typeface="Arial Narrow"/>
                <a:ea typeface="Arial Narrow"/>
                <a:cs typeface="Arial Narrow"/>
                <a:sym typeface="Arial Narrow"/>
              </a:rPr>
              <a:t>servicio_id</a:t>
            </a:r>
            <a:r>
              <a:rPr lang="es-CO" sz="1800" dirty="0">
                <a:latin typeface="Arial Narrow"/>
                <a:ea typeface="Arial Narrow"/>
                <a:cs typeface="Arial Narrow"/>
                <a:sym typeface="Arial Narrow"/>
              </a:rPr>
              <a:t>.  </a:t>
            </a:r>
          </a:p>
          <a:p>
            <a:pPr indent="0">
              <a:lnSpc>
                <a:spcPct val="100000"/>
              </a:lnSpc>
              <a:buNone/>
            </a:pPr>
            <a:r>
              <a:rPr lang="es-CO" sz="1800" dirty="0">
                <a:latin typeface="Arial Narrow"/>
                <a:ea typeface="Arial Narrow"/>
                <a:cs typeface="Arial Narrow"/>
                <a:sym typeface="Arial Narrow"/>
              </a:rPr>
              <a:t>Objetivos:</a:t>
            </a:r>
          </a:p>
          <a:p>
            <a:pPr marL="800100">
              <a:lnSpc>
                <a:spcPct val="100000"/>
              </a:lnSpc>
            </a:pPr>
            <a:r>
              <a:rPr lang="es-CO" sz="1800" dirty="0">
                <a:latin typeface="Arial Narrow"/>
                <a:ea typeface="Arial Narrow"/>
                <a:cs typeface="Arial Narrow"/>
                <a:sym typeface="Arial Narrow"/>
              </a:rPr>
              <a:t>Crear una función almacenada </a:t>
            </a:r>
            <a:r>
              <a:rPr lang="es-CO" sz="1800" dirty="0" err="1">
                <a:latin typeface="Arial Narrow"/>
                <a:ea typeface="Arial Narrow"/>
                <a:cs typeface="Arial Narrow"/>
                <a:sym typeface="Arial Narrow"/>
              </a:rPr>
              <a:t>servicios_no_pagados_mes</a:t>
            </a:r>
            <a:r>
              <a:rPr lang="es-CO" sz="1800" dirty="0">
                <a:latin typeface="Arial Narrow"/>
                <a:ea typeface="Arial Narrow"/>
                <a:cs typeface="Arial Narrow"/>
                <a:sym typeface="Arial Narrow"/>
              </a:rPr>
              <a:t> que recibe los parámetros de mes.</a:t>
            </a:r>
          </a:p>
          <a:p>
            <a:pPr marL="800100">
              <a:lnSpc>
                <a:spcPct val="100000"/>
              </a:lnSpc>
            </a:pPr>
            <a:r>
              <a:rPr lang="es-CO" sz="1800" dirty="0">
                <a:latin typeface="Arial Narrow"/>
                <a:ea typeface="Arial Narrow"/>
                <a:cs typeface="Arial Narrow"/>
                <a:sym typeface="Arial Narrow"/>
              </a:rPr>
              <a:t>Obtener los clientes que no han pagados los servicios públicos en el mes actual.</a:t>
            </a:r>
          </a:p>
          <a:p>
            <a:pPr marL="800100">
              <a:lnSpc>
                <a:spcPct val="100000"/>
              </a:lnSpc>
            </a:pPr>
            <a:r>
              <a:rPr lang="es-CO" sz="1800" dirty="0">
                <a:latin typeface="Arial Narrow"/>
                <a:ea typeface="Arial Narrow"/>
                <a:cs typeface="Arial Narrow"/>
                <a:sym typeface="Arial Narrow"/>
              </a:rPr>
              <a:t>Devolver el monto total de los clientes que no han pagado.</a:t>
            </a:r>
          </a:p>
          <a:p>
            <a:pPr indent="0">
              <a:lnSpc>
                <a:spcPct val="100000"/>
              </a:lnSpc>
              <a:buNone/>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20106845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298688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PostgreSQL, una función almacenada es un bloque de código que se guarda directamente en la base de datos. Este código puede realizar una variedad de tareas, desde cálculos simples hasta operaciones complejas de manipulación de datos. Una vez creada, la función puede ser invocada múltiples veces desde diferentes consultas SQL, lo que la convierte en una herramienta muy útil para modularizar el código y mejorar la eficiencia.</a:t>
            </a:r>
          </a:p>
        </p:txBody>
      </p:sp>
    </p:spTree>
    <p:extLst>
      <p:ext uri="{BB962C8B-B14F-4D97-AF65-F5344CB8AC3E}">
        <p14:creationId xmlns:p14="http://schemas.microsoft.com/office/powerpoint/2010/main" val="41852648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52114"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IMPORTANTES DE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92364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Reusabilidad: Evita la repetición de código, haciendo que el mantenimiento sea más fácil.</a:t>
            </a:r>
          </a:p>
          <a:p>
            <a:pPr marL="800100">
              <a:lnSpc>
                <a:spcPct val="100000"/>
              </a:lnSpc>
            </a:pPr>
            <a:r>
              <a:rPr lang="es-CO" sz="2200" dirty="0">
                <a:latin typeface="Arial Narrow"/>
                <a:ea typeface="Arial Narrow"/>
                <a:cs typeface="Arial Narrow"/>
                <a:sym typeface="Arial Narrow"/>
              </a:rPr>
              <a:t>Modularidad: Divide tareas complejas en funciones más pequeñas y manejables.</a:t>
            </a:r>
          </a:p>
          <a:p>
            <a:pPr marL="800100">
              <a:lnSpc>
                <a:spcPct val="100000"/>
              </a:lnSpc>
            </a:pPr>
            <a:r>
              <a:rPr lang="es-CO" sz="2200" dirty="0">
                <a:latin typeface="Arial Narrow"/>
                <a:ea typeface="Arial Narrow"/>
                <a:cs typeface="Arial Narrow"/>
                <a:sym typeface="Arial Narrow"/>
              </a:rPr>
              <a:t>Abstracción: Oculta la complejidad de ciertas operaciones, permitiendo a los usuarios enfocarse en el resultado final.</a:t>
            </a:r>
          </a:p>
          <a:p>
            <a:pPr marL="800100">
              <a:lnSpc>
                <a:spcPct val="100000"/>
              </a:lnSpc>
            </a:pPr>
            <a:r>
              <a:rPr lang="es-CO" sz="2200" dirty="0">
                <a:latin typeface="Arial Narrow"/>
                <a:ea typeface="Arial Narrow"/>
                <a:cs typeface="Arial Narrow"/>
                <a:sym typeface="Arial Narrow"/>
              </a:rPr>
              <a:t>Rendimiento: El motor de base de datos puede optimizar la ejecución de las funciones almacenadas, mejorando el rendimiento de las consultas.</a:t>
            </a:r>
          </a:p>
          <a:p>
            <a:pPr marL="800100">
              <a:lnSpc>
                <a:spcPct val="100000"/>
              </a:lnSpc>
            </a:pPr>
            <a:r>
              <a:rPr lang="es-CO" sz="2200" dirty="0">
                <a:latin typeface="Arial Narrow"/>
                <a:ea typeface="Arial Narrow"/>
                <a:cs typeface="Arial Narrow"/>
                <a:sym typeface="Arial Narrow"/>
              </a:rPr>
              <a:t>Seguridad: Se pueden conceder permisos específicos a usuarios para ejecutar ciertas funciones, mejorando la seguridad de la base de datos.</a:t>
            </a:r>
          </a:p>
        </p:txBody>
      </p:sp>
    </p:spTree>
    <p:extLst>
      <p:ext uri="{BB962C8B-B14F-4D97-AF65-F5344CB8AC3E}">
        <p14:creationId xmlns:p14="http://schemas.microsoft.com/office/powerpoint/2010/main" val="6296316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UNA FUNCION ALMACENADA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3570948"/>
            <a:ext cx="9643800" cy="328705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nombre_funcion</a:t>
            </a:r>
            <a:r>
              <a:rPr lang="es-CO" sz="2200" dirty="0">
                <a:latin typeface="Arial Narrow"/>
                <a:ea typeface="Arial Narrow"/>
                <a:cs typeface="Arial Narrow"/>
                <a:sym typeface="Arial Narrow"/>
              </a:rPr>
              <a:t>: El nombre que se le dará a la función.</a:t>
            </a:r>
          </a:p>
          <a:p>
            <a:pPr marL="800100">
              <a:lnSpc>
                <a:spcPct val="100000"/>
              </a:lnSpc>
            </a:pPr>
            <a:r>
              <a:rPr lang="es-CO" sz="2200" dirty="0">
                <a:latin typeface="Arial Narrow"/>
                <a:ea typeface="Arial Narrow"/>
                <a:cs typeface="Arial Narrow"/>
                <a:sym typeface="Arial Narrow"/>
              </a:rPr>
              <a:t>parametro1, parametro2: Los parámetros de entrada de la función, junto con sus tipos de datos.</a:t>
            </a:r>
          </a:p>
          <a:p>
            <a:pPr marL="800100">
              <a:lnSpc>
                <a:spcPct val="100000"/>
              </a:lnSpc>
            </a:pPr>
            <a:r>
              <a:rPr lang="es-CO" sz="2200" dirty="0" err="1">
                <a:latin typeface="Arial Narrow"/>
                <a:ea typeface="Arial Narrow"/>
                <a:cs typeface="Arial Narrow"/>
                <a:sym typeface="Arial Narrow"/>
              </a:rPr>
              <a:t>tipo_retorno</a:t>
            </a:r>
            <a:r>
              <a:rPr lang="es-CO" sz="2200" dirty="0">
                <a:latin typeface="Arial Narrow"/>
                <a:ea typeface="Arial Narrow"/>
                <a:cs typeface="Arial Narrow"/>
                <a:sym typeface="Arial Narrow"/>
              </a:rPr>
              <a:t>: El tipo de dato que devolverá la función.</a:t>
            </a:r>
          </a:p>
          <a:p>
            <a:pPr marL="800100">
              <a:lnSpc>
                <a:spcPct val="100000"/>
              </a:lnSpc>
            </a:pPr>
            <a:r>
              <a:rPr lang="es-CO" sz="2200" dirty="0">
                <a:latin typeface="Arial Narrow"/>
                <a:ea typeface="Arial Narrow"/>
                <a:cs typeface="Arial Narrow"/>
                <a:sym typeface="Arial Narrow"/>
              </a:rPr>
              <a:t>$$: Delimitadores que encierran el cuerpo de la función.</a:t>
            </a:r>
          </a:p>
          <a:p>
            <a:pPr marL="800100">
              <a:lnSpc>
                <a:spcPct val="100000"/>
              </a:lnSpc>
            </a:pPr>
            <a:r>
              <a:rPr lang="es-CO" sz="2200" dirty="0">
                <a:latin typeface="Arial Narrow"/>
                <a:ea typeface="Arial Narrow"/>
                <a:cs typeface="Arial Narrow"/>
                <a:sym typeface="Arial Narrow"/>
              </a:rPr>
              <a:t>LANGUAGE </a:t>
            </a:r>
            <a:r>
              <a:rPr lang="es-CO" sz="2200" dirty="0" err="1">
                <a:latin typeface="Arial Narrow"/>
                <a:ea typeface="Arial Narrow"/>
                <a:cs typeface="Arial Narrow"/>
                <a:sym typeface="Arial Narrow"/>
              </a:rPr>
              <a:t>plpgsql</a:t>
            </a:r>
            <a:r>
              <a:rPr lang="es-CO" sz="2200" dirty="0">
                <a:latin typeface="Arial Narrow"/>
                <a:ea typeface="Arial Narrow"/>
                <a:cs typeface="Arial Narrow"/>
                <a:sym typeface="Arial Narrow"/>
              </a:rPr>
              <a:t>: Especifica que el lenguaje utilizado para escribir la función es PL/</a:t>
            </a:r>
            <a:r>
              <a:rPr lang="es-CO" sz="2200" dirty="0" err="1">
                <a:latin typeface="Arial Narrow"/>
                <a:ea typeface="Arial Narrow"/>
                <a:cs typeface="Arial Narrow"/>
                <a:sym typeface="Arial Narrow"/>
              </a:rPr>
              <a:t>pgSQL</a:t>
            </a:r>
            <a:r>
              <a:rPr lang="es-CO" sz="2200" dirty="0">
                <a:latin typeface="Arial Narrow"/>
                <a:ea typeface="Arial Narrow"/>
                <a:cs typeface="Arial Narrow"/>
                <a:sym typeface="Arial Narrow"/>
              </a:rPr>
              <a:t>.</a:t>
            </a:r>
          </a:p>
        </p:txBody>
      </p:sp>
      <p:pic>
        <p:nvPicPr>
          <p:cNvPr id="4" name="Imagen 3">
            <a:extLst>
              <a:ext uri="{FF2B5EF4-FFF2-40B4-BE49-F238E27FC236}">
                <a16:creationId xmlns:a16="http://schemas.microsoft.com/office/drawing/2014/main" id="{1F28443C-A3CA-DB94-D653-88A5051C9368}"/>
              </a:ext>
            </a:extLst>
          </p:cNvPr>
          <p:cNvPicPr>
            <a:picLocks noChangeAspect="1"/>
          </p:cNvPicPr>
          <p:nvPr/>
        </p:nvPicPr>
        <p:blipFill>
          <a:blip r:embed="rId3"/>
          <a:stretch>
            <a:fillRect/>
          </a:stretch>
        </p:blipFill>
        <p:spPr>
          <a:xfrm>
            <a:off x="1422710" y="1662172"/>
            <a:ext cx="8439866" cy="1618968"/>
          </a:xfrm>
          <a:prstGeom prst="rect">
            <a:avLst/>
          </a:prstGeom>
        </p:spPr>
      </p:pic>
    </p:spTree>
    <p:extLst>
      <p:ext uri="{BB962C8B-B14F-4D97-AF65-F5344CB8AC3E}">
        <p14:creationId xmlns:p14="http://schemas.microsoft.com/office/powerpoint/2010/main" val="20891097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UNA FUNCION ALMACENADA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458C15B9-1345-172F-3BB5-0DD970CFE8D1}"/>
              </a:ext>
            </a:extLst>
          </p:cNvPr>
          <p:cNvPicPr>
            <a:picLocks noChangeAspect="1"/>
          </p:cNvPicPr>
          <p:nvPr/>
        </p:nvPicPr>
        <p:blipFill>
          <a:blip r:embed="rId3"/>
          <a:stretch>
            <a:fillRect/>
          </a:stretch>
        </p:blipFill>
        <p:spPr>
          <a:xfrm>
            <a:off x="2703298" y="2086220"/>
            <a:ext cx="5702048" cy="2952124"/>
          </a:xfrm>
          <a:prstGeom prst="rect">
            <a:avLst/>
          </a:prstGeom>
        </p:spPr>
      </p:pic>
    </p:spTree>
    <p:extLst>
      <p:ext uri="{BB962C8B-B14F-4D97-AF65-F5344CB8AC3E}">
        <p14:creationId xmlns:p14="http://schemas.microsoft.com/office/powerpoint/2010/main" val="2891161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1</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800" dirty="0">
                <a:latin typeface="Arial Narrow"/>
                <a:ea typeface="Arial Narrow"/>
                <a:cs typeface="Arial Narrow"/>
                <a:sym typeface="Arial Narrow"/>
              </a:rPr>
              <a:t>SQL Avanzado</a:t>
            </a:r>
          </a:p>
          <a:p>
            <a:pPr marL="1257300" lvl="1">
              <a:lnSpc>
                <a:spcPct val="100000"/>
              </a:lnSpc>
              <a:buFont typeface="+mj-lt"/>
              <a:buAutoNum type="arabicPeriod"/>
            </a:pPr>
            <a:r>
              <a:rPr lang="es-CO" sz="1800" dirty="0">
                <a:latin typeface="Arial Narrow"/>
                <a:ea typeface="Arial Narrow"/>
                <a:cs typeface="Arial Narrow"/>
                <a:sym typeface="Arial Narrow"/>
              </a:rPr>
              <a:t>Diferencias entre las bases de datos Oracle, </a:t>
            </a:r>
            <a:r>
              <a:rPr lang="es-CO" sz="1800" dirty="0" err="1">
                <a:latin typeface="Arial Narrow"/>
                <a:ea typeface="Arial Narrow"/>
                <a:cs typeface="Arial Narrow"/>
                <a:sym typeface="Arial Narrow"/>
              </a:rPr>
              <a:t>Postgres</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MySql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Sql</a:t>
            </a:r>
            <a:r>
              <a:rPr lang="es-CO" sz="1800" dirty="0">
                <a:latin typeface="Arial Narrow"/>
                <a:ea typeface="Arial Narrow"/>
                <a:cs typeface="Arial Narrow"/>
                <a:sym typeface="Arial Narrow"/>
              </a:rPr>
              <a:t> Server.</a:t>
            </a:r>
          </a:p>
          <a:p>
            <a:pPr marL="1257300" lvl="1">
              <a:lnSpc>
                <a:spcPct val="100000"/>
              </a:lnSpc>
              <a:buFont typeface="+mj-lt"/>
              <a:buAutoNum type="arabicPeriod"/>
            </a:pPr>
            <a:r>
              <a:rPr lang="es-CO" sz="1800" dirty="0">
                <a:latin typeface="Arial Narrow"/>
                <a:ea typeface="Arial Narrow"/>
                <a:cs typeface="Arial Narrow"/>
                <a:sym typeface="Arial Narrow"/>
              </a:rPr>
              <a:t>Transacciones.</a:t>
            </a:r>
          </a:p>
          <a:p>
            <a:pPr marL="1257300" lvl="1">
              <a:lnSpc>
                <a:spcPct val="100000"/>
              </a:lnSpc>
              <a:buFont typeface="+mj-lt"/>
              <a:buAutoNum type="arabicPeriod"/>
            </a:pPr>
            <a:r>
              <a:rPr lang="es-CO" sz="1800" dirty="0">
                <a:latin typeface="Arial Narrow"/>
                <a:ea typeface="Arial Narrow"/>
                <a:cs typeface="Arial Narrow"/>
                <a:sym typeface="Arial Narrow"/>
              </a:rPr>
              <a:t>Procedimientos almacenados.</a:t>
            </a:r>
          </a:p>
          <a:p>
            <a:pPr marL="1257300" lvl="1">
              <a:lnSpc>
                <a:spcPct val="100000"/>
              </a:lnSpc>
              <a:buFont typeface="+mj-lt"/>
              <a:buAutoNum type="arabicPeriod"/>
            </a:pPr>
            <a:r>
              <a:rPr lang="es-CO" sz="1800" dirty="0">
                <a:latin typeface="Arial Narrow"/>
                <a:ea typeface="Arial Narrow"/>
                <a:cs typeface="Arial Narrow"/>
                <a:sym typeface="Arial Narrow"/>
              </a:rPr>
              <a:t>Funciones almacenadas.</a:t>
            </a:r>
          </a:p>
          <a:p>
            <a:pPr marL="1257300" lvl="1">
              <a:lnSpc>
                <a:spcPct val="100000"/>
              </a:lnSpc>
              <a:buFont typeface="+mj-lt"/>
              <a:buAutoNum type="arabicPeriod"/>
            </a:pPr>
            <a:r>
              <a:rPr lang="es-CO" sz="1800" dirty="0">
                <a:latin typeface="Arial Narrow"/>
                <a:ea typeface="Arial Narrow"/>
                <a:cs typeface="Arial Narrow"/>
                <a:sym typeface="Arial Narrow"/>
              </a:rPr>
              <a:t>Funciones de ventana.</a:t>
            </a:r>
          </a:p>
          <a:p>
            <a:pPr marL="1257300" lvl="1">
              <a:lnSpc>
                <a:spcPct val="100000"/>
              </a:lnSpc>
              <a:buFont typeface="+mj-lt"/>
              <a:buAutoNum type="arabicPeriod"/>
            </a:pPr>
            <a:r>
              <a:rPr lang="es-CO" sz="1800" dirty="0">
                <a:latin typeface="Arial Narrow"/>
                <a:ea typeface="Arial Narrow"/>
                <a:cs typeface="Arial Narrow"/>
                <a:sym typeface="Arial Narrow"/>
              </a:rPr>
              <a:t>Cursores.</a:t>
            </a:r>
          </a:p>
          <a:p>
            <a:pPr marL="1257300" lvl="1">
              <a:lnSpc>
                <a:spcPct val="100000"/>
              </a:lnSpc>
              <a:buFont typeface="+mj-lt"/>
              <a:buAutoNum type="arabicPeriod"/>
            </a:pPr>
            <a:r>
              <a:rPr lang="es-CO" sz="1800" dirty="0">
                <a:latin typeface="Arial Narrow"/>
                <a:ea typeface="Arial Narrow"/>
                <a:cs typeface="Arial Narrow"/>
                <a:sym typeface="Arial Narrow"/>
              </a:rPr>
              <a:t>Manejo de Excepciones.</a:t>
            </a:r>
          </a:p>
          <a:p>
            <a:pPr marL="1257300" lvl="1">
              <a:lnSpc>
                <a:spcPct val="100000"/>
              </a:lnSpc>
              <a:buFont typeface="+mj-lt"/>
              <a:buAutoNum type="arabicPeriod"/>
            </a:pPr>
            <a:r>
              <a:rPr lang="es-CO" sz="1800" dirty="0">
                <a:latin typeface="Arial Narrow"/>
                <a:ea typeface="Arial Narrow"/>
                <a:cs typeface="Arial Narrow"/>
                <a:sym typeface="Arial Narrow"/>
              </a:rPr>
              <a:t>Disparadores.</a:t>
            </a:r>
          </a:p>
          <a:p>
            <a:pPr marL="1257300" lvl="1">
              <a:lnSpc>
                <a:spcPct val="100000"/>
              </a:lnSpc>
              <a:buFont typeface="+mj-lt"/>
              <a:buAutoNum type="arabicPeriod"/>
            </a:pPr>
            <a:r>
              <a:rPr lang="es-CO" sz="1800" dirty="0">
                <a:latin typeface="Arial Narrow"/>
                <a:ea typeface="Arial Narrow"/>
                <a:cs typeface="Arial Narrow"/>
                <a:sym typeface="Arial Narrow"/>
              </a:rPr>
              <a:t>Secuencias.</a:t>
            </a:r>
          </a:p>
          <a:p>
            <a:pPr marL="800100">
              <a:lnSpc>
                <a:spcPct val="100000"/>
              </a:lnSpc>
              <a:buFont typeface="+mj-lt"/>
              <a:buAutoNum type="arabicPeriod"/>
            </a:pPr>
            <a:r>
              <a:rPr lang="es-CO" sz="1800" dirty="0">
                <a:latin typeface="Arial Narrow"/>
                <a:ea typeface="Arial Narrow"/>
                <a:cs typeface="Arial Narrow"/>
                <a:sym typeface="Arial Narrow"/>
              </a:rPr>
              <a:t>Estructura de datos complejos.</a:t>
            </a:r>
          </a:p>
          <a:p>
            <a:pPr marL="1257300" lvl="1">
              <a:lnSpc>
                <a:spcPct val="100000"/>
              </a:lnSpc>
              <a:buFont typeface="+mj-lt"/>
              <a:buAutoNum type="arabicPeriod"/>
            </a:pPr>
            <a:r>
              <a:rPr lang="es-CO" sz="1800" dirty="0">
                <a:latin typeface="Arial Narrow"/>
                <a:ea typeface="Arial Narrow"/>
                <a:cs typeface="Arial Narrow"/>
                <a:sym typeface="Arial Narrow"/>
              </a:rPr>
              <a:t>Datos en XML</a:t>
            </a:r>
          </a:p>
          <a:p>
            <a:pPr marL="1257300" lvl="1">
              <a:lnSpc>
                <a:spcPct val="100000"/>
              </a:lnSpc>
              <a:buFont typeface="+mj-lt"/>
              <a:buAutoNum type="arabicPeriod"/>
            </a:pPr>
            <a:r>
              <a:rPr lang="es-CO" sz="1800" dirty="0">
                <a:latin typeface="Arial Narrow"/>
                <a:ea typeface="Arial Narrow"/>
                <a:cs typeface="Arial Narrow"/>
                <a:sym typeface="Arial Narrow"/>
              </a:rPr>
              <a:t>Consulta y transformación de XML</a:t>
            </a:r>
          </a:p>
          <a:p>
            <a:pPr marL="1257300" lvl="1">
              <a:lnSpc>
                <a:spcPct val="100000"/>
              </a:lnSpc>
              <a:buFont typeface="+mj-lt"/>
              <a:buAutoNum type="arabicPeriod"/>
            </a:pPr>
            <a:r>
              <a:rPr lang="es-CO" sz="1800" dirty="0">
                <a:latin typeface="Arial Narrow"/>
                <a:ea typeface="Arial Narrow"/>
                <a:cs typeface="Arial Narrow"/>
                <a:sym typeface="Arial Narrow"/>
              </a:rPr>
              <a:t>Datos en JSON</a:t>
            </a:r>
          </a:p>
          <a:p>
            <a:pPr marL="1257300" lvl="1">
              <a:lnSpc>
                <a:spcPct val="100000"/>
              </a:lnSpc>
              <a:buFont typeface="+mj-lt"/>
              <a:buAutoNum type="arabicPeriod"/>
            </a:pPr>
            <a:r>
              <a:rPr lang="es-CO" sz="1800" dirty="0">
                <a:latin typeface="Arial Narrow"/>
                <a:ea typeface="Arial Narrow"/>
                <a:cs typeface="Arial Narrow"/>
                <a:sym typeface="Arial Narrow"/>
              </a:rPr>
              <a:t>Consulta y transformación de JSON</a:t>
            </a:r>
          </a:p>
        </p:txBody>
      </p:sp>
    </p:spTree>
    <p:extLst>
      <p:ext uri="{BB962C8B-B14F-4D97-AF65-F5344CB8AC3E}">
        <p14:creationId xmlns:p14="http://schemas.microsoft.com/office/powerpoint/2010/main" val="501641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13677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Personalización: Las funciones almacenadas permiten crear soluciones personalizadas para necesidades específicas.</a:t>
            </a:r>
          </a:p>
          <a:p>
            <a:pPr marL="800100">
              <a:lnSpc>
                <a:spcPct val="100000"/>
              </a:lnSpc>
            </a:pPr>
            <a:r>
              <a:rPr lang="es-CO" sz="2400" dirty="0">
                <a:latin typeface="Arial Narrow"/>
                <a:ea typeface="Arial Narrow"/>
                <a:cs typeface="Arial Narrow"/>
                <a:sym typeface="Arial Narrow"/>
              </a:rPr>
              <a:t>Integración con otras herramientas: Se pueden integrar con herramientas de ETL, BI y otras aplicaciones.</a:t>
            </a:r>
          </a:p>
          <a:p>
            <a:pPr marL="800100">
              <a:lnSpc>
                <a:spcPct val="100000"/>
              </a:lnSpc>
            </a:pPr>
            <a:r>
              <a:rPr lang="es-CO" sz="2400" dirty="0">
                <a:latin typeface="Arial Narrow"/>
                <a:ea typeface="Arial Narrow"/>
                <a:cs typeface="Arial Narrow"/>
                <a:sym typeface="Arial Narrow"/>
              </a:rPr>
              <a:t>Facilidad de mantenimiento: Al encapsular la lógica en funciones, es más fácil realizar cambios y depurar el código.</a:t>
            </a:r>
          </a:p>
        </p:txBody>
      </p:sp>
    </p:spTree>
    <p:extLst>
      <p:ext uri="{BB962C8B-B14F-4D97-AF65-F5344CB8AC3E}">
        <p14:creationId xmlns:p14="http://schemas.microsoft.com/office/powerpoint/2010/main" val="30728399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DE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66713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Rendimiento: Aunque las funciones almacenadas pueden mejorar el rendimiento, un uso excesivo o una implementación ineficiente puede tener el efecto contrario.</a:t>
            </a:r>
          </a:p>
          <a:p>
            <a:pPr marL="800100">
              <a:lnSpc>
                <a:spcPct val="100000"/>
              </a:lnSpc>
            </a:pPr>
            <a:r>
              <a:rPr lang="es-CO" sz="2400" dirty="0">
                <a:latin typeface="Arial Narrow"/>
                <a:ea typeface="Arial Narrow"/>
                <a:cs typeface="Arial Narrow"/>
                <a:sym typeface="Arial Narrow"/>
              </a:rPr>
              <a:t>Seguridad: Es importante otorgar los permisos adecuados a las funciones para evitar accesos no autorizados.</a:t>
            </a:r>
          </a:p>
          <a:p>
            <a:pPr marL="800100">
              <a:lnSpc>
                <a:spcPct val="100000"/>
              </a:lnSpc>
            </a:pPr>
            <a:r>
              <a:rPr lang="es-CO" sz="2400" dirty="0">
                <a:latin typeface="Arial Narrow"/>
                <a:ea typeface="Arial Narrow"/>
                <a:cs typeface="Arial Narrow"/>
                <a:sym typeface="Arial Narrow"/>
              </a:rPr>
              <a:t>Mantenimiento: Al igual que cualquier otro código, las funciones almacenadas requieren mantenimiento y pueden volverse obsoletas con el tiempo.</a:t>
            </a:r>
          </a:p>
        </p:txBody>
      </p:sp>
    </p:spTree>
    <p:extLst>
      <p:ext uri="{BB962C8B-B14F-4D97-AF65-F5344CB8AC3E}">
        <p14:creationId xmlns:p14="http://schemas.microsoft.com/office/powerpoint/2010/main" val="28475175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SOBRE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Imagina que tienes una base de datos de pagos de servicios </a:t>
            </a:r>
            <a:r>
              <a:rPr lang="es-CO" sz="2200" dirty="0" err="1">
                <a:latin typeface="Arial Narrow"/>
                <a:ea typeface="Arial Narrow"/>
                <a:cs typeface="Arial Narrow"/>
                <a:sym typeface="Arial Narrow"/>
              </a:rPr>
              <a:t>publicos</a:t>
            </a:r>
            <a:r>
              <a:rPr lang="es-CO" sz="2200" dirty="0">
                <a:latin typeface="Arial Narrow"/>
                <a:ea typeface="Arial Narrow"/>
                <a:cs typeface="Arial Narrow"/>
                <a:sym typeface="Arial Narrow"/>
              </a:rPr>
              <a:t> en línea. Esta base de datos contiene las siguientes tablas:</a:t>
            </a:r>
          </a:p>
          <a:p>
            <a:pPr indent="0">
              <a:lnSpc>
                <a:spcPct val="100000"/>
              </a:lnSpc>
              <a:buNone/>
            </a:pPr>
            <a:r>
              <a:rPr lang="es-CO" sz="2200" dirty="0">
                <a:latin typeface="Arial Narrow"/>
                <a:ea typeface="Arial Narrow"/>
                <a:cs typeface="Arial Narrow"/>
                <a:sym typeface="Arial Narrow"/>
              </a:rPr>
              <a:t>Cliente: id, Nombre, Identificación, email, dirección y teléfono.</a:t>
            </a:r>
          </a:p>
          <a:p>
            <a:pPr indent="0">
              <a:lnSpc>
                <a:spcPct val="100000"/>
              </a:lnSpc>
              <a:buNone/>
            </a:pPr>
            <a:r>
              <a:rPr lang="es-CO" sz="2200" dirty="0">
                <a:latin typeface="Arial Narrow"/>
                <a:ea typeface="Arial Narrow"/>
                <a:cs typeface="Arial Narrow"/>
                <a:sym typeface="Arial Narrow"/>
              </a:rPr>
              <a:t>Servicios: id, código, tipo, monto, cuota, intereses,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estado, </a:t>
            </a:r>
            <a:r>
              <a:rPr lang="es-CO" sz="2200" dirty="0" err="1">
                <a:latin typeface="Arial Narrow"/>
                <a:ea typeface="Arial Narrow"/>
                <a:cs typeface="Arial Narrow"/>
                <a:sym typeface="Arial Narrow"/>
              </a:rPr>
              <a:t>cliente_id</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Pagos: id, </a:t>
            </a:r>
            <a:r>
              <a:rPr lang="es-CO" sz="2200" dirty="0" err="1">
                <a:latin typeface="Arial Narrow"/>
                <a:ea typeface="Arial Narrow"/>
                <a:cs typeface="Arial Narrow"/>
                <a:sym typeface="Arial Narrow"/>
              </a:rPr>
              <a:t>código_transacción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fecha_pago</a:t>
            </a:r>
            <a:r>
              <a:rPr lang="es-CO" sz="2200" dirty="0">
                <a:latin typeface="Arial Narrow"/>
                <a:ea typeface="Arial Narrow"/>
                <a:cs typeface="Arial Narrow"/>
                <a:sym typeface="Arial Narrow"/>
              </a:rPr>
              <a:t>, total, </a:t>
            </a:r>
            <a:r>
              <a:rPr lang="es-CO" sz="2200" dirty="0" err="1">
                <a:latin typeface="Arial Narrow"/>
                <a:ea typeface="Arial Narrow"/>
                <a:cs typeface="Arial Narrow"/>
                <a:sym typeface="Arial Narrow"/>
              </a:rPr>
              <a:t>servicio_id</a:t>
            </a:r>
            <a:r>
              <a:rPr lang="es-CO" sz="2200" dirty="0">
                <a:latin typeface="Arial Narrow"/>
                <a:ea typeface="Arial Narrow"/>
                <a:cs typeface="Arial Narrow"/>
                <a:sym typeface="Arial Narrow"/>
              </a:rPr>
              <a:t>.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El atributo estado de los servicios son: pago, </a:t>
            </a:r>
            <a:r>
              <a:rPr lang="es-CO" sz="2200" dirty="0" err="1">
                <a:latin typeface="Arial Narrow"/>
                <a:ea typeface="Arial Narrow"/>
                <a:cs typeface="Arial Narrow"/>
                <a:sym typeface="Arial Narrow"/>
              </a:rPr>
              <a:t>no_pago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pendiente_pago</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rPr>
              <a:t>Crear un procedimiento almacenado para poblar la base de datos con:</a:t>
            </a:r>
          </a:p>
          <a:p>
            <a:pPr marL="800100">
              <a:lnSpc>
                <a:spcPct val="100000"/>
              </a:lnSpc>
            </a:pPr>
            <a:r>
              <a:rPr lang="es-CO" sz="2200" dirty="0">
                <a:latin typeface="Arial Narrow"/>
                <a:ea typeface="Arial Narrow"/>
                <a:cs typeface="Arial Narrow"/>
                <a:sym typeface="Arial Narrow"/>
              </a:rPr>
              <a:t>50 nuevos clientes.</a:t>
            </a:r>
          </a:p>
          <a:p>
            <a:pPr marL="800100">
              <a:lnSpc>
                <a:spcPct val="100000"/>
              </a:lnSpc>
            </a:pPr>
            <a:r>
              <a:rPr lang="es-CO" sz="2200" dirty="0">
                <a:latin typeface="Arial Narrow"/>
                <a:ea typeface="Arial Narrow"/>
                <a:cs typeface="Arial Narrow"/>
                <a:sym typeface="Arial Narrow"/>
              </a:rPr>
              <a:t>150 servicios, cada cliente deberá tener asignado 3 servicios.</a:t>
            </a:r>
          </a:p>
          <a:p>
            <a:pPr marL="800100">
              <a:lnSpc>
                <a:spcPct val="100000"/>
              </a:lnSpc>
            </a:pPr>
            <a:r>
              <a:rPr lang="es-CO" sz="2200" dirty="0">
                <a:latin typeface="Arial Narrow"/>
                <a:ea typeface="Arial Narrow"/>
                <a:cs typeface="Arial Narrow"/>
                <a:sym typeface="Arial Narrow"/>
              </a:rPr>
              <a:t>50 pagos a los servicios.</a:t>
            </a:r>
          </a:p>
        </p:txBody>
      </p:sp>
    </p:spTree>
    <p:extLst>
      <p:ext uri="{BB962C8B-B14F-4D97-AF65-F5344CB8AC3E}">
        <p14:creationId xmlns:p14="http://schemas.microsoft.com/office/powerpoint/2010/main" val="20269628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SOBRE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base de datos:</a:t>
            </a:r>
          </a:p>
          <a:p>
            <a:pPr indent="0">
              <a:lnSpc>
                <a:spcPct val="100000"/>
              </a:lnSpc>
              <a:buNone/>
            </a:pPr>
            <a:r>
              <a:rPr lang="es-CO" sz="2200" dirty="0">
                <a:latin typeface="Arial Narrow"/>
                <a:ea typeface="Arial Narrow"/>
                <a:cs typeface="Arial Narrow"/>
                <a:sym typeface="Arial Narrow"/>
              </a:rPr>
              <a:t>Cliente: Nombre, identificación, email, dirección y teléfono.</a:t>
            </a:r>
          </a:p>
          <a:p>
            <a:pPr indent="0">
              <a:lnSpc>
                <a:spcPct val="100000"/>
              </a:lnSpc>
              <a:buNone/>
            </a:pPr>
            <a:r>
              <a:rPr lang="es-CO" sz="2200" dirty="0">
                <a:latin typeface="Arial Narrow"/>
                <a:ea typeface="Arial Narrow"/>
                <a:cs typeface="Arial Narrow"/>
                <a:sym typeface="Arial Narrow"/>
              </a:rPr>
              <a:t>Servicios: código, mes, tipo, monto, cuotas, intereses,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estado, </a:t>
            </a:r>
            <a:r>
              <a:rPr lang="es-CO" sz="2200" dirty="0" err="1">
                <a:latin typeface="Arial Narrow"/>
                <a:ea typeface="Arial Narrow"/>
                <a:cs typeface="Arial Narrow"/>
                <a:sym typeface="Arial Narrow"/>
              </a:rPr>
              <a:t>cliente_id</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Pagos: </a:t>
            </a:r>
            <a:r>
              <a:rPr lang="es-CO" sz="2200" dirty="0" err="1">
                <a:latin typeface="Arial Narrow"/>
                <a:ea typeface="Arial Narrow"/>
                <a:cs typeface="Arial Narrow"/>
                <a:sym typeface="Arial Narrow"/>
              </a:rPr>
              <a:t>código_transacción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fecha_pago</a:t>
            </a:r>
            <a:r>
              <a:rPr lang="es-CO" sz="2200" dirty="0">
                <a:latin typeface="Arial Narrow"/>
                <a:ea typeface="Arial Narrow"/>
                <a:cs typeface="Arial Narrow"/>
                <a:sym typeface="Arial Narrow"/>
              </a:rPr>
              <a:t>, total, </a:t>
            </a:r>
            <a:r>
              <a:rPr lang="es-CO" sz="2200" dirty="0" err="1">
                <a:latin typeface="Arial Narrow"/>
                <a:ea typeface="Arial Narrow"/>
                <a:cs typeface="Arial Narrow"/>
                <a:sym typeface="Arial Narrow"/>
              </a:rPr>
              <a:t>servicio_id</a:t>
            </a:r>
            <a:r>
              <a:rPr lang="es-CO" sz="2200" dirty="0">
                <a:latin typeface="Arial Narrow"/>
                <a:ea typeface="Arial Narrow"/>
                <a:cs typeface="Arial Narrow"/>
                <a:sym typeface="Arial Narrow"/>
              </a:rPr>
              <a:t>.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una función almacenada </a:t>
            </a:r>
            <a:r>
              <a:rPr lang="es-CO" sz="2200" dirty="0" err="1">
                <a:latin typeface="Arial Narrow"/>
                <a:ea typeface="Arial Narrow"/>
                <a:cs typeface="Arial Narrow"/>
                <a:sym typeface="Arial Narrow"/>
              </a:rPr>
              <a:t>transacciones_total_mes</a:t>
            </a:r>
            <a:r>
              <a:rPr lang="es-CO" sz="2200" dirty="0">
                <a:latin typeface="Arial Narrow"/>
                <a:ea typeface="Arial Narrow"/>
                <a:cs typeface="Arial Narrow"/>
                <a:sym typeface="Arial Narrow"/>
              </a:rPr>
              <a:t> con los parámetros mes y la identificación del cliente.</a:t>
            </a:r>
          </a:p>
          <a:p>
            <a:pPr marL="800100">
              <a:lnSpc>
                <a:spcPct val="100000"/>
              </a:lnSpc>
            </a:pPr>
            <a:r>
              <a:rPr lang="es-CO" sz="2200" dirty="0">
                <a:latin typeface="Arial Narrow"/>
                <a:ea typeface="Arial Narrow"/>
                <a:cs typeface="Arial Narrow"/>
                <a:sym typeface="Arial Narrow"/>
              </a:rPr>
              <a:t>Obtener el total de pago de los servicios que pago el cliente en ese mes. </a:t>
            </a:r>
          </a:p>
          <a:p>
            <a:pPr marL="800100">
              <a:lnSpc>
                <a:spcPct val="100000"/>
              </a:lnSpc>
            </a:pPr>
            <a:r>
              <a:rPr lang="es-CO" sz="2200" dirty="0">
                <a:latin typeface="Arial Narrow"/>
                <a:ea typeface="Arial Narrow"/>
                <a:cs typeface="Arial Narrow"/>
                <a:sym typeface="Arial Narrow"/>
              </a:rPr>
              <a:t>Devolver el dato del total.</a:t>
            </a:r>
          </a:p>
        </p:txBody>
      </p:sp>
    </p:spTree>
    <p:extLst>
      <p:ext uri="{BB962C8B-B14F-4D97-AF65-F5344CB8AC3E}">
        <p14:creationId xmlns:p14="http://schemas.microsoft.com/office/powerpoint/2010/main" val="13711873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SOBRE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base de datos:</a:t>
            </a:r>
          </a:p>
          <a:p>
            <a:pPr indent="0">
              <a:lnSpc>
                <a:spcPct val="100000"/>
              </a:lnSpc>
              <a:buNone/>
            </a:pPr>
            <a:r>
              <a:rPr lang="es-CO" sz="2200" dirty="0">
                <a:latin typeface="Arial Narrow"/>
                <a:ea typeface="Arial Narrow"/>
                <a:cs typeface="Arial Narrow"/>
                <a:sym typeface="Arial Narrow"/>
              </a:rPr>
              <a:t>Cliente: Nombre, Identificación, email, dirección y teléfono.</a:t>
            </a:r>
          </a:p>
          <a:p>
            <a:pPr indent="0">
              <a:lnSpc>
                <a:spcPct val="100000"/>
              </a:lnSpc>
              <a:buNone/>
            </a:pPr>
            <a:r>
              <a:rPr lang="es-CO" sz="2200" dirty="0">
                <a:latin typeface="Arial Narrow"/>
                <a:ea typeface="Arial Narrow"/>
                <a:cs typeface="Arial Narrow"/>
                <a:sym typeface="Arial Narrow"/>
              </a:rPr>
              <a:t>Servicios: código, mes, tipo, monto, cuota, intereses,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estado, </a:t>
            </a:r>
            <a:r>
              <a:rPr lang="es-CO" sz="2200" dirty="0" err="1">
                <a:latin typeface="Arial Narrow"/>
                <a:ea typeface="Arial Narrow"/>
                <a:cs typeface="Arial Narrow"/>
                <a:sym typeface="Arial Narrow"/>
              </a:rPr>
              <a:t>cliente_id</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Pagos: </a:t>
            </a:r>
            <a:r>
              <a:rPr lang="es-CO" sz="2200" dirty="0" err="1">
                <a:latin typeface="Arial Narrow"/>
                <a:ea typeface="Arial Narrow"/>
                <a:cs typeface="Arial Narrow"/>
                <a:sym typeface="Arial Narrow"/>
              </a:rPr>
              <a:t>código_transacción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fecha_pago</a:t>
            </a:r>
            <a:r>
              <a:rPr lang="es-CO" sz="2200" dirty="0">
                <a:latin typeface="Arial Narrow"/>
                <a:ea typeface="Arial Narrow"/>
                <a:cs typeface="Arial Narrow"/>
                <a:sym typeface="Arial Narrow"/>
              </a:rPr>
              <a:t>, estado, </a:t>
            </a:r>
            <a:r>
              <a:rPr lang="es-CO" sz="2200" dirty="0" err="1">
                <a:latin typeface="Arial Narrow"/>
                <a:ea typeface="Arial Narrow"/>
                <a:cs typeface="Arial Narrow"/>
                <a:sym typeface="Arial Narrow"/>
              </a:rPr>
              <a:t>servicio_id</a:t>
            </a:r>
            <a:r>
              <a:rPr lang="es-CO" sz="2200" dirty="0">
                <a:latin typeface="Arial Narrow"/>
                <a:ea typeface="Arial Narrow"/>
                <a:cs typeface="Arial Narrow"/>
                <a:sym typeface="Arial Narrow"/>
              </a:rPr>
              <a:t>.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una función almacenada </a:t>
            </a:r>
            <a:r>
              <a:rPr lang="es-CO" sz="2200" dirty="0" err="1">
                <a:latin typeface="Arial Narrow"/>
                <a:ea typeface="Arial Narrow"/>
                <a:cs typeface="Arial Narrow"/>
                <a:sym typeface="Arial Narrow"/>
              </a:rPr>
              <a:t>servicios_no_pagados_mes</a:t>
            </a:r>
            <a:r>
              <a:rPr lang="es-CO" sz="2200" dirty="0">
                <a:latin typeface="Arial Narrow"/>
                <a:ea typeface="Arial Narrow"/>
                <a:cs typeface="Arial Narrow"/>
                <a:sym typeface="Arial Narrow"/>
              </a:rPr>
              <a:t> que recibe los parámetros de mes.</a:t>
            </a:r>
          </a:p>
          <a:p>
            <a:pPr marL="800100">
              <a:lnSpc>
                <a:spcPct val="100000"/>
              </a:lnSpc>
            </a:pPr>
            <a:r>
              <a:rPr lang="es-CO" sz="2200" dirty="0">
                <a:latin typeface="Arial Narrow"/>
                <a:ea typeface="Arial Narrow"/>
                <a:cs typeface="Arial Narrow"/>
                <a:sym typeface="Arial Narrow"/>
              </a:rPr>
              <a:t>Obtener los clientes que no han pagados los servicios públicos en el mes actual.</a:t>
            </a:r>
          </a:p>
          <a:p>
            <a:pPr marL="800100">
              <a:lnSpc>
                <a:spcPct val="100000"/>
              </a:lnSpc>
            </a:pPr>
            <a:r>
              <a:rPr lang="es-CO" sz="2200" dirty="0">
                <a:latin typeface="Arial Narrow"/>
                <a:ea typeface="Arial Narrow"/>
                <a:cs typeface="Arial Narrow"/>
                <a:sym typeface="Arial Narrow"/>
              </a:rPr>
              <a:t>Devolver el monto total de los clientes que no han pagado.</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553660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RETURN QUERY EN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PostgreSQL, RETURN QUERY es una sentencia dentro de una función almacenada PL/</a:t>
            </a:r>
            <a:r>
              <a:rPr lang="es-CO" sz="2200" dirty="0" err="1">
                <a:latin typeface="Arial Narrow"/>
                <a:ea typeface="Arial Narrow"/>
                <a:cs typeface="Arial Narrow"/>
                <a:sym typeface="Arial Narrow"/>
              </a:rPr>
              <a:t>pgSQL</a:t>
            </a:r>
            <a:r>
              <a:rPr lang="es-CO" sz="2200" dirty="0">
                <a:latin typeface="Arial Narrow"/>
                <a:ea typeface="Arial Narrow"/>
                <a:cs typeface="Arial Narrow"/>
                <a:sym typeface="Arial Narrow"/>
              </a:rPr>
              <a:t> que se utiliza para devolver el resultado de una consulta SQL directamente como el resultado de la función. Es decir, en lugar de devolver un valor escalar (como un número o una cadena), RETURN QUERY permite devolver un conjunto de filas, tal como si fuera el resultado de una consulta SQL estándar.</a:t>
            </a:r>
          </a:p>
        </p:txBody>
      </p:sp>
    </p:spTree>
    <p:extLst>
      <p:ext uri="{BB962C8B-B14F-4D97-AF65-F5344CB8AC3E}">
        <p14:creationId xmlns:p14="http://schemas.microsoft.com/office/powerpoint/2010/main" val="8555300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B768D12C-5B0A-6272-D2E4-6B454A66A7CC}"/>
              </a:ext>
            </a:extLst>
          </p:cNvPr>
          <p:cNvPicPr>
            <a:picLocks noChangeAspect="1"/>
          </p:cNvPicPr>
          <p:nvPr/>
        </p:nvPicPr>
        <p:blipFill>
          <a:blip r:embed="rId3"/>
          <a:stretch>
            <a:fillRect/>
          </a:stretch>
        </p:blipFill>
        <p:spPr>
          <a:xfrm>
            <a:off x="1817560" y="2093976"/>
            <a:ext cx="7902000" cy="3492817"/>
          </a:xfrm>
          <a:prstGeom prst="rect">
            <a:avLst/>
          </a:prstGeom>
        </p:spPr>
      </p:pic>
    </p:spTree>
    <p:extLst>
      <p:ext uri="{BB962C8B-B14F-4D97-AF65-F5344CB8AC3E}">
        <p14:creationId xmlns:p14="http://schemas.microsoft.com/office/powerpoint/2010/main" val="15316597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Simplicidad: Es una forma muy directa y concisa de devolver conjuntos de resultados.</a:t>
            </a:r>
          </a:p>
          <a:p>
            <a:pPr marL="800100">
              <a:lnSpc>
                <a:spcPct val="100000"/>
              </a:lnSpc>
            </a:pPr>
            <a:r>
              <a:rPr lang="es-CO" sz="2200" dirty="0">
                <a:latin typeface="Arial Narrow"/>
                <a:ea typeface="Arial Narrow"/>
                <a:cs typeface="Arial Narrow"/>
                <a:sym typeface="Arial Narrow"/>
              </a:rPr>
              <a:t>Flexibilidad: Permite utilizar cualquier consulta SQL válida dentro de la función.</a:t>
            </a:r>
          </a:p>
          <a:p>
            <a:pPr marL="800100">
              <a:lnSpc>
                <a:spcPct val="100000"/>
              </a:lnSpc>
            </a:pPr>
            <a:r>
              <a:rPr lang="es-CO" sz="2200" dirty="0">
                <a:latin typeface="Arial Narrow"/>
                <a:ea typeface="Arial Narrow"/>
                <a:cs typeface="Arial Narrow"/>
                <a:sym typeface="Arial Narrow"/>
              </a:rPr>
              <a:t>Integración con SQL: Los resultados de la función pueden ser utilizados directamente en otras consultas SQL.</a:t>
            </a:r>
          </a:p>
        </p:txBody>
      </p:sp>
    </p:spTree>
    <p:extLst>
      <p:ext uri="{BB962C8B-B14F-4D97-AF65-F5344CB8AC3E}">
        <p14:creationId xmlns:p14="http://schemas.microsoft.com/office/powerpoint/2010/main" val="3301301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Consultas complejas: Cuando se necesitan realizar consultas SQL complejas que involucran múltiples tablas, uniones, agrupamientos, etc.</a:t>
            </a:r>
          </a:p>
          <a:p>
            <a:pPr marL="800100">
              <a:lnSpc>
                <a:spcPct val="100000"/>
              </a:lnSpc>
            </a:pPr>
            <a:r>
              <a:rPr lang="es-CO" sz="2200" dirty="0">
                <a:latin typeface="Arial Narrow"/>
                <a:ea typeface="Arial Narrow"/>
                <a:cs typeface="Arial Narrow"/>
                <a:sym typeface="Arial Narrow"/>
              </a:rPr>
              <a:t>Reportes personalizados: Para generar reportes personalizados a partir de los datos de la base de datos.</a:t>
            </a:r>
          </a:p>
          <a:p>
            <a:pPr marL="800100">
              <a:lnSpc>
                <a:spcPct val="100000"/>
              </a:lnSpc>
            </a:pPr>
            <a:r>
              <a:rPr lang="es-CO" sz="2200" dirty="0">
                <a:latin typeface="Arial Narrow"/>
                <a:ea typeface="Arial Narrow"/>
                <a:cs typeface="Arial Narrow"/>
                <a:sym typeface="Arial Narrow"/>
              </a:rPr>
              <a:t>Funciones auxiliares: Para crear funciones que encapsulen lógica de consulta común y puedan ser reutilizadas en diferentes partes de la aplicación.</a:t>
            </a:r>
          </a:p>
        </p:txBody>
      </p:sp>
    </p:spTree>
    <p:extLst>
      <p:ext uri="{BB962C8B-B14F-4D97-AF65-F5344CB8AC3E}">
        <p14:creationId xmlns:p14="http://schemas.microsoft.com/office/powerpoint/2010/main" val="11230970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61856"/>
            <a:ext cx="9643800" cy="53961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Imagina que tenemos una base de datos de nómina con información muy confidencial de salarios. Esta base de datos contiene las siguientes tablas:</a:t>
            </a:r>
          </a:p>
          <a:p>
            <a:pPr indent="0">
              <a:lnSpc>
                <a:spcPct val="100000"/>
              </a:lnSpc>
              <a:buNone/>
            </a:pPr>
            <a:r>
              <a:rPr lang="es-CO" sz="1800" dirty="0">
                <a:latin typeface="Arial Narrow"/>
                <a:ea typeface="Arial Narrow"/>
                <a:cs typeface="Arial Narrow"/>
                <a:sym typeface="Arial Narrow"/>
              </a:rPr>
              <a:t>empleados: Nombre, Identificación, </a:t>
            </a:r>
            <a:r>
              <a:rPr lang="es-CO" sz="1800" dirty="0" err="1">
                <a:latin typeface="Arial Narrow"/>
                <a:ea typeface="Arial Narrow"/>
                <a:cs typeface="Arial Narrow"/>
                <a:sym typeface="Arial Narrow"/>
              </a:rPr>
              <a:t>tipo_contrato_id</a:t>
            </a:r>
            <a:r>
              <a:rPr lang="es-CO" sz="1800" dirty="0">
                <a:latin typeface="Arial Narrow"/>
                <a:ea typeface="Arial Narrow"/>
                <a:cs typeface="Arial Narrow"/>
                <a:sym typeface="Arial Narrow"/>
              </a:rPr>
              <a:t>.</a:t>
            </a:r>
          </a:p>
          <a:p>
            <a:pPr indent="0">
              <a:lnSpc>
                <a:spcPct val="100000"/>
              </a:lnSpc>
              <a:buNone/>
            </a:pPr>
            <a:r>
              <a:rPr lang="es-CO" sz="1800" dirty="0" err="1">
                <a:latin typeface="Arial Narrow"/>
                <a:ea typeface="Arial Narrow"/>
                <a:cs typeface="Arial Narrow"/>
                <a:sym typeface="Arial Narrow"/>
              </a:rPr>
              <a:t>tipo_contrato</a:t>
            </a:r>
            <a:r>
              <a:rPr lang="es-CO" sz="1800" dirty="0">
                <a:latin typeface="Arial Narrow"/>
                <a:ea typeface="Arial Narrow"/>
                <a:cs typeface="Arial Narrow"/>
                <a:sym typeface="Arial Narrow"/>
              </a:rPr>
              <a:t>: descripción, cargo, </a:t>
            </a:r>
            <a:r>
              <a:rPr lang="es-CO" sz="1800" dirty="0" err="1">
                <a:latin typeface="Arial Narrow"/>
                <a:ea typeface="Arial Narrow"/>
                <a:cs typeface="Arial Narrow"/>
                <a:sym typeface="Arial Narrow"/>
              </a:rPr>
              <a:t>salario_total</a:t>
            </a:r>
            <a:r>
              <a:rPr lang="es-CO" sz="1800" dirty="0">
                <a:latin typeface="Arial Narrow"/>
                <a:ea typeface="Arial Narrow"/>
                <a:cs typeface="Arial Narrow"/>
                <a:sym typeface="Arial Narrow"/>
              </a:rPr>
              <a:t> .</a:t>
            </a:r>
          </a:p>
          <a:p>
            <a:pPr indent="0">
              <a:lnSpc>
                <a:spcPct val="100000"/>
              </a:lnSpc>
              <a:buNone/>
            </a:pPr>
            <a:r>
              <a:rPr lang="es-CO" sz="1800" dirty="0">
                <a:latin typeface="Arial Narrow"/>
                <a:ea typeface="Arial Narrow"/>
                <a:cs typeface="Arial Narrow"/>
                <a:sym typeface="Arial Narrow"/>
              </a:rPr>
              <a:t>conceptos: código, nombre (salario, </a:t>
            </a:r>
            <a:r>
              <a:rPr lang="es-CO" sz="1800" dirty="0" err="1">
                <a:latin typeface="Arial Narrow"/>
                <a:ea typeface="Arial Narrow"/>
                <a:cs typeface="Arial Narrow"/>
                <a:sym typeface="Arial Narrow"/>
              </a:rPr>
              <a:t>horas_extras</a:t>
            </a:r>
            <a:r>
              <a:rPr lang="es-CO" sz="1800" dirty="0">
                <a:latin typeface="Arial Narrow"/>
                <a:ea typeface="Arial Narrow"/>
                <a:cs typeface="Arial Narrow"/>
                <a:sym typeface="Arial Narrow"/>
              </a:rPr>
              <a:t>, prestaciones, impuestos), porcentaje.</a:t>
            </a:r>
          </a:p>
          <a:p>
            <a:pPr indent="0">
              <a:lnSpc>
                <a:spcPct val="100000"/>
              </a:lnSpc>
              <a:buNone/>
            </a:pPr>
            <a:r>
              <a:rPr lang="es-CO" sz="1800" dirty="0" err="1">
                <a:latin typeface="Arial Narrow"/>
                <a:ea typeface="Arial Narrow"/>
                <a:cs typeface="Arial Narrow"/>
                <a:sym typeface="Arial Narrow"/>
              </a:rPr>
              <a:t>detalles_nomina</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concepto_id</a:t>
            </a:r>
            <a:r>
              <a:rPr lang="es-CO" sz="1800" dirty="0">
                <a:latin typeface="Arial Narrow"/>
                <a:ea typeface="Arial Narrow"/>
                <a:cs typeface="Arial Narrow"/>
                <a:sym typeface="Arial Narrow"/>
              </a:rPr>
              <a:t>, valor, </a:t>
            </a:r>
            <a:r>
              <a:rPr lang="es-CO" sz="1800" dirty="0" err="1">
                <a:latin typeface="Arial Narrow"/>
                <a:ea typeface="Arial Narrow"/>
                <a:cs typeface="Arial Narrow"/>
                <a:sym typeface="Arial Narrow"/>
              </a:rPr>
              <a:t>nomina_id</a:t>
            </a:r>
            <a:r>
              <a:rPr lang="es-CO" sz="1800" dirty="0">
                <a:latin typeface="Arial Narrow"/>
                <a:ea typeface="Arial Narrow"/>
                <a:cs typeface="Arial Narrow"/>
                <a:sym typeface="Arial Narrow"/>
              </a:rPr>
              <a:t>.</a:t>
            </a:r>
          </a:p>
          <a:p>
            <a:pPr indent="0">
              <a:lnSpc>
                <a:spcPct val="100000"/>
              </a:lnSpc>
              <a:buNone/>
            </a:pPr>
            <a:r>
              <a:rPr lang="es-CO" sz="1800" dirty="0">
                <a:latin typeface="Arial Narrow"/>
                <a:ea typeface="Arial Narrow"/>
                <a:cs typeface="Arial Narrow"/>
                <a:sym typeface="Arial Narrow"/>
              </a:rPr>
              <a:t>nomina: mes, año, </a:t>
            </a:r>
            <a:r>
              <a:rPr lang="es-CO" sz="1800" dirty="0" err="1">
                <a:latin typeface="Arial Narrow"/>
                <a:ea typeface="Arial Narrow"/>
                <a:cs typeface="Arial Narrow"/>
                <a:sym typeface="Arial Narrow"/>
              </a:rPr>
              <a:t>fecha_pago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total_devengado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total_deducciones</a:t>
            </a:r>
            <a:r>
              <a:rPr lang="es-CO" sz="1800" dirty="0">
                <a:latin typeface="Arial Narrow"/>
                <a:ea typeface="Arial Narrow"/>
                <a:cs typeface="Arial Narrow"/>
                <a:sym typeface="Arial Narrow"/>
              </a:rPr>
              <a:t>, total,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 </a:t>
            </a:r>
          </a:p>
          <a:p>
            <a:pPr indent="0">
              <a:lnSpc>
                <a:spcPct val="100000"/>
              </a:lnSpc>
              <a:buNone/>
            </a:pPr>
            <a:r>
              <a:rPr lang="es-CO" sz="1800" dirty="0">
                <a:latin typeface="Arial Narrow"/>
                <a:ea typeface="Arial Narrow"/>
                <a:cs typeface="Arial Narrow"/>
                <a:sym typeface="Arial Narrow"/>
              </a:rPr>
              <a:t>Poblar la anterior base de datos con:</a:t>
            </a:r>
          </a:p>
          <a:p>
            <a:pPr marL="800100">
              <a:lnSpc>
                <a:spcPct val="100000"/>
              </a:lnSpc>
              <a:buFontTx/>
              <a:buChar char="-"/>
            </a:pPr>
            <a:r>
              <a:rPr lang="es-CO" sz="1800" dirty="0">
                <a:latin typeface="Arial Narrow"/>
                <a:ea typeface="Arial Narrow"/>
                <a:cs typeface="Arial Narrow"/>
                <a:sym typeface="Arial Narrow"/>
              </a:rPr>
              <a:t>10 empleados.</a:t>
            </a:r>
          </a:p>
          <a:p>
            <a:pPr marL="800100">
              <a:lnSpc>
                <a:spcPct val="100000"/>
              </a:lnSpc>
              <a:buFontTx/>
              <a:buChar char="-"/>
            </a:pPr>
            <a:r>
              <a:rPr lang="es-CO" sz="1800" dirty="0">
                <a:latin typeface="Arial Narrow"/>
                <a:ea typeface="Arial Narrow"/>
                <a:cs typeface="Arial Narrow"/>
                <a:sym typeface="Arial Narrow"/>
              </a:rPr>
              <a:t>10 contratos.</a:t>
            </a:r>
          </a:p>
          <a:p>
            <a:pPr marL="800100">
              <a:lnSpc>
                <a:spcPct val="100000"/>
              </a:lnSpc>
              <a:buFontTx/>
              <a:buChar char="-"/>
            </a:pPr>
            <a:r>
              <a:rPr lang="es-CO" sz="1800" dirty="0">
                <a:latin typeface="Arial Narrow"/>
                <a:ea typeface="Arial Narrow"/>
                <a:cs typeface="Arial Narrow"/>
                <a:sym typeface="Arial Narrow"/>
              </a:rPr>
              <a:t>5 nominas.</a:t>
            </a:r>
          </a:p>
          <a:p>
            <a:pPr marL="800100">
              <a:lnSpc>
                <a:spcPct val="100000"/>
              </a:lnSpc>
              <a:buFontTx/>
              <a:buChar char="-"/>
            </a:pPr>
            <a:r>
              <a:rPr lang="es-CO" sz="1800" dirty="0">
                <a:latin typeface="Arial Narrow"/>
                <a:ea typeface="Arial Narrow"/>
                <a:cs typeface="Arial Narrow"/>
                <a:sym typeface="Arial Narrow"/>
              </a:rPr>
              <a:t>15 detalles de nomina.</a:t>
            </a:r>
          </a:p>
          <a:p>
            <a:pPr marL="800100">
              <a:lnSpc>
                <a:spcPct val="100000"/>
              </a:lnSpc>
              <a:buFontTx/>
              <a:buChar char="-"/>
            </a:pPr>
            <a:r>
              <a:rPr lang="es-CO" sz="1800" dirty="0">
                <a:latin typeface="Arial Narrow"/>
                <a:ea typeface="Arial Narrow"/>
                <a:cs typeface="Arial Narrow"/>
                <a:sym typeface="Arial Narrow"/>
              </a:rPr>
              <a:t>15 conceptos.</a:t>
            </a:r>
          </a:p>
          <a:p>
            <a:pPr marL="800100">
              <a:lnSpc>
                <a:spcPct val="100000"/>
              </a:lnSpc>
              <a:buFontTx/>
              <a:buChar char="-"/>
            </a:pPr>
            <a:endParaRPr lang="es-CO" sz="1800" dirty="0">
              <a:latin typeface="Arial Narrow"/>
              <a:ea typeface="Arial Narrow"/>
              <a:cs typeface="Arial Narrow"/>
              <a:sym typeface="Arial Narrow"/>
            </a:endParaRPr>
          </a:p>
          <a:p>
            <a:pPr indent="0">
              <a:lnSpc>
                <a:spcPct val="100000"/>
              </a:lnSpc>
              <a:buNone/>
            </a:pPr>
            <a:endParaRPr lang="es-CO" sz="1800" dirty="0">
              <a:latin typeface="Arial Narrow"/>
              <a:ea typeface="Arial Narrow"/>
              <a:cs typeface="Arial Narrow"/>
              <a:sym typeface="Arial Narrow"/>
            </a:endParaRPr>
          </a:p>
          <a:p>
            <a:pPr marL="800100">
              <a:lnSpc>
                <a:spcPct val="100000"/>
              </a:lnSpc>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3653869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2</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400" dirty="0">
                <a:latin typeface="Arial Narrow"/>
                <a:ea typeface="Arial Narrow"/>
                <a:cs typeface="Arial Narrow"/>
                <a:sym typeface="Arial Narrow"/>
              </a:rPr>
              <a:t>Bases de datos de grafos.</a:t>
            </a:r>
          </a:p>
          <a:p>
            <a:pPr marL="1257300" lvl="1">
              <a:lnSpc>
                <a:spcPct val="100000"/>
              </a:lnSpc>
              <a:buFont typeface="+mj-lt"/>
              <a:buAutoNum type="arabicPeriod"/>
            </a:pPr>
            <a:r>
              <a:rPr lang="es-CO" sz="1400" dirty="0">
                <a:latin typeface="Arial Narrow"/>
                <a:ea typeface="Arial Narrow"/>
                <a:cs typeface="Arial Narrow"/>
                <a:sym typeface="Arial Narrow"/>
              </a:rPr>
              <a:t>Importancia de las bases de datos de grafos.</a:t>
            </a:r>
          </a:p>
          <a:p>
            <a:pPr marL="1257300" lvl="1">
              <a:lnSpc>
                <a:spcPct val="100000"/>
              </a:lnSpc>
              <a:buFont typeface="+mj-lt"/>
              <a:buAutoNum type="arabicPeriod"/>
            </a:pPr>
            <a:r>
              <a:rPr lang="es-CO" sz="1400" dirty="0">
                <a:latin typeface="Arial Narrow"/>
                <a:ea typeface="Arial Narrow"/>
                <a:cs typeface="Arial Narrow"/>
                <a:sym typeface="Arial Narrow"/>
              </a:rPr>
              <a:t>Base de datos Neo4j</a:t>
            </a:r>
          </a:p>
          <a:p>
            <a:pPr marL="1257300" lvl="1">
              <a:lnSpc>
                <a:spcPct val="100000"/>
              </a:lnSpc>
              <a:buFont typeface="+mj-lt"/>
              <a:buAutoNum type="arabicPeriod"/>
            </a:pPr>
            <a:r>
              <a:rPr lang="es-CO" sz="1400" dirty="0">
                <a:latin typeface="Arial Narrow"/>
                <a:ea typeface="Arial Narrow"/>
                <a:cs typeface="Arial Narrow"/>
                <a:sym typeface="Arial Narrow"/>
              </a:rPr>
              <a:t>Modelos relacionales a grafos.</a:t>
            </a:r>
          </a:p>
          <a:p>
            <a:pPr marL="1257300" lvl="1">
              <a:lnSpc>
                <a:spcPct val="100000"/>
              </a:lnSpc>
              <a:buFont typeface="+mj-lt"/>
              <a:buAutoNum type="arabicPeriod"/>
            </a:pPr>
            <a:r>
              <a:rPr lang="es-CO" sz="1400" dirty="0">
                <a:latin typeface="Arial Narrow"/>
                <a:ea typeface="Arial Narrow"/>
                <a:cs typeface="Arial Narrow"/>
                <a:sym typeface="Arial Narrow"/>
              </a:rPr>
              <a:t>Nodos y relaciones claves.</a:t>
            </a:r>
          </a:p>
          <a:p>
            <a:pPr marL="1257300" lvl="1">
              <a:lnSpc>
                <a:spcPct val="100000"/>
              </a:lnSpc>
              <a:buFont typeface="+mj-lt"/>
              <a:buAutoNum type="arabicPeriod"/>
            </a:pPr>
            <a:r>
              <a:rPr lang="es-CO" sz="1400" dirty="0">
                <a:latin typeface="Arial Narrow"/>
                <a:ea typeface="Arial Narrow"/>
                <a:cs typeface="Arial Narrow"/>
                <a:sym typeface="Arial Narrow"/>
              </a:rPr>
              <a:t>Lenguaje </a:t>
            </a:r>
            <a:r>
              <a:rPr lang="es-CO" sz="1400" dirty="0" err="1">
                <a:latin typeface="Arial Narrow"/>
                <a:ea typeface="Arial Narrow"/>
                <a:cs typeface="Arial Narrow"/>
                <a:sym typeface="Arial Narrow"/>
              </a:rPr>
              <a:t>Cypher</a:t>
            </a:r>
            <a:r>
              <a:rPr lang="es-CO" sz="1400" dirty="0">
                <a:latin typeface="Arial Narrow"/>
                <a:ea typeface="Arial Narrow"/>
                <a:cs typeface="Arial Narrow"/>
                <a:sym typeface="Arial Narrow"/>
              </a:rPr>
              <a:t> para Neo4j</a:t>
            </a:r>
          </a:p>
          <a:p>
            <a:pPr marL="800100">
              <a:lnSpc>
                <a:spcPct val="100000"/>
              </a:lnSpc>
              <a:buFont typeface="+mj-lt"/>
              <a:buAutoNum type="arabicPeriod"/>
            </a:pPr>
            <a:r>
              <a:rPr lang="es-CO" sz="1400" dirty="0">
                <a:latin typeface="Arial Narrow"/>
                <a:ea typeface="Arial Narrow"/>
                <a:cs typeface="Arial Narrow"/>
                <a:sym typeface="Arial Narrow"/>
              </a:rPr>
              <a:t>NoSQL</a:t>
            </a:r>
          </a:p>
          <a:p>
            <a:pPr marL="1257300" lvl="1">
              <a:lnSpc>
                <a:spcPct val="100000"/>
              </a:lnSpc>
              <a:buFont typeface="+mj-lt"/>
              <a:buAutoNum type="arabicPeriod"/>
            </a:pPr>
            <a:r>
              <a:rPr lang="es-CO" sz="1400" dirty="0">
                <a:latin typeface="Arial Narrow"/>
                <a:ea typeface="Arial Narrow"/>
                <a:cs typeface="Arial Narrow"/>
                <a:sym typeface="Arial Narrow"/>
              </a:rPr>
              <a:t>Diferencias con las bases de datos relacionales</a:t>
            </a:r>
          </a:p>
          <a:p>
            <a:pPr marL="1257300" lvl="1">
              <a:lnSpc>
                <a:spcPct val="100000"/>
              </a:lnSpc>
              <a:buFont typeface="+mj-lt"/>
              <a:buAutoNum type="arabicPeriod"/>
            </a:pPr>
            <a:r>
              <a:rPr lang="es-CO" sz="1400" dirty="0">
                <a:latin typeface="Arial Narrow"/>
                <a:ea typeface="Arial Narrow"/>
                <a:cs typeface="Arial Narrow"/>
                <a:sym typeface="Arial Narrow"/>
              </a:rPr>
              <a:t>Ventajas.</a:t>
            </a:r>
          </a:p>
          <a:p>
            <a:pPr marL="1257300" lvl="1">
              <a:lnSpc>
                <a:spcPct val="100000"/>
              </a:lnSpc>
              <a:buFont typeface="+mj-lt"/>
              <a:buAutoNum type="arabicPeriod"/>
            </a:pPr>
            <a:r>
              <a:rPr lang="es-CO" sz="1400" dirty="0">
                <a:latin typeface="Arial Narrow"/>
                <a:ea typeface="Arial Narrow"/>
                <a:cs typeface="Arial Narrow"/>
                <a:sym typeface="Arial Narrow"/>
              </a:rPr>
              <a:t>Desafíos del NoSQL.</a:t>
            </a:r>
          </a:p>
          <a:p>
            <a:pPr marL="1257300" lvl="1">
              <a:lnSpc>
                <a:spcPct val="100000"/>
              </a:lnSpc>
              <a:buFont typeface="+mj-lt"/>
              <a:buAutoNum type="arabicPeriod"/>
            </a:pPr>
            <a:r>
              <a:rPr lang="es-CO" sz="1400" dirty="0">
                <a:latin typeface="Arial Narrow"/>
                <a:ea typeface="Arial Narrow"/>
                <a:cs typeface="Arial Narrow"/>
                <a:sym typeface="Arial Narrow"/>
              </a:rPr>
              <a:t>Tipos de base de datos NoSQL.</a:t>
            </a:r>
          </a:p>
          <a:p>
            <a:pPr marL="1257300" lvl="1">
              <a:lnSpc>
                <a:spcPct val="100000"/>
              </a:lnSpc>
              <a:buFont typeface="+mj-lt"/>
              <a:buAutoNum type="arabicPeriod"/>
            </a:pPr>
            <a:r>
              <a:rPr lang="es-CO" sz="1400" dirty="0">
                <a:latin typeface="Arial Narrow"/>
                <a:ea typeface="Arial Narrow"/>
                <a:cs typeface="Arial Narrow"/>
                <a:sym typeface="Arial Narrow"/>
              </a:rPr>
              <a:t>Bases de datos documentales: MongoDB.</a:t>
            </a:r>
          </a:p>
          <a:p>
            <a:pPr marL="1257300" lvl="1">
              <a:lnSpc>
                <a:spcPct val="100000"/>
              </a:lnSpc>
              <a:buFont typeface="+mj-lt"/>
              <a:buAutoNum type="arabicPeriod"/>
            </a:pPr>
            <a:r>
              <a:rPr lang="es-CO" sz="1400" dirty="0">
                <a:latin typeface="Arial Narrow"/>
                <a:ea typeface="Arial Narrow"/>
                <a:cs typeface="Arial Narrow"/>
                <a:sym typeface="Arial Narrow"/>
              </a:rPr>
              <a:t>Bases de datos clave – valor: Redis.</a:t>
            </a:r>
          </a:p>
          <a:p>
            <a:pPr marL="1257300" lvl="1">
              <a:lnSpc>
                <a:spcPct val="100000"/>
              </a:lnSpc>
              <a:buFont typeface="+mj-lt"/>
              <a:buAutoNum type="arabicPeriod"/>
            </a:pPr>
            <a:r>
              <a:rPr lang="es-CO" sz="1400" dirty="0">
                <a:latin typeface="Arial Narrow"/>
                <a:ea typeface="Arial Narrow"/>
                <a:cs typeface="Arial Narrow"/>
                <a:sym typeface="Arial Narrow"/>
              </a:rPr>
              <a:t>Operaciones CRUD en MongoDB</a:t>
            </a:r>
          </a:p>
          <a:p>
            <a:pPr marL="800100">
              <a:lnSpc>
                <a:spcPct val="100000"/>
              </a:lnSpc>
              <a:buFont typeface="+mj-lt"/>
              <a:buAutoNum type="arabicPeriod"/>
            </a:pPr>
            <a:r>
              <a:rPr lang="es-CO" sz="1400" dirty="0">
                <a:latin typeface="Arial Narrow"/>
                <a:ea typeface="Arial Narrow"/>
                <a:cs typeface="Arial Narrow"/>
                <a:sym typeface="Arial Narrow"/>
              </a:rPr>
              <a:t>Respaldo en Base de Datos</a:t>
            </a:r>
          </a:p>
          <a:p>
            <a:pPr marL="1257300" lvl="1">
              <a:lnSpc>
                <a:spcPct val="100000"/>
              </a:lnSpc>
              <a:buFont typeface="+mj-lt"/>
              <a:buAutoNum type="arabicPeriod"/>
            </a:pPr>
            <a:r>
              <a:rPr lang="es-CO" sz="1400" dirty="0" err="1">
                <a:latin typeface="Arial Narrow"/>
                <a:ea typeface="Arial Narrow"/>
                <a:cs typeface="Arial Narrow"/>
                <a:sym typeface="Arial Narrow"/>
              </a:rPr>
              <a:t>Backup</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a:latin typeface="Arial Narrow"/>
                <a:ea typeface="Arial Narrow"/>
                <a:cs typeface="Arial Narrow"/>
                <a:sym typeface="Arial Narrow"/>
              </a:rPr>
              <a:t>Restauración</a:t>
            </a:r>
          </a:p>
          <a:p>
            <a:pPr marL="800100">
              <a:lnSpc>
                <a:spcPct val="100000"/>
              </a:lnSpc>
              <a:buFont typeface="+mj-lt"/>
              <a:buAutoNum type="arabicPeriod"/>
            </a:pPr>
            <a:endParaRPr lang="es-CO" sz="1400" dirty="0">
              <a:latin typeface="Arial Narrow"/>
              <a:ea typeface="Arial Narrow"/>
              <a:cs typeface="Arial Narrow"/>
              <a:sym typeface="Arial Narrow"/>
            </a:endParaRPr>
          </a:p>
        </p:txBody>
      </p:sp>
    </p:spTree>
    <p:extLst>
      <p:ext uri="{BB962C8B-B14F-4D97-AF65-F5344CB8AC3E}">
        <p14:creationId xmlns:p14="http://schemas.microsoft.com/office/powerpoint/2010/main" val="10610937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Realizar funciones almacenadas haciendo uso de </a:t>
            </a:r>
            <a:r>
              <a:rPr lang="es-CO" sz="2200" dirty="0" err="1">
                <a:latin typeface="Arial Narrow"/>
                <a:ea typeface="Arial Narrow"/>
                <a:cs typeface="Arial Narrow"/>
                <a:sym typeface="Arial Narrow"/>
              </a:rPr>
              <a:t>return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query</a:t>
            </a:r>
            <a:r>
              <a:rPr lang="es-CO" sz="2200" dirty="0">
                <a:latin typeface="Arial Narrow"/>
                <a:ea typeface="Arial Narrow"/>
                <a:cs typeface="Arial Narrow"/>
                <a:sym typeface="Arial Narrow"/>
              </a:rPr>
              <a:t>.</a:t>
            </a:r>
          </a:p>
          <a:p>
            <a:pPr marL="914400" indent="-457200">
              <a:lnSpc>
                <a:spcPct val="100000"/>
              </a:lnSpc>
              <a:buAutoNum type="arabicPeriod"/>
            </a:pPr>
            <a:r>
              <a:rPr lang="es-CO" sz="2200" dirty="0">
                <a:latin typeface="Arial Narrow"/>
                <a:ea typeface="Arial Narrow"/>
                <a:cs typeface="Arial Narrow"/>
                <a:sym typeface="Arial Narrow"/>
              </a:rPr>
              <a:t>Crear la función almacenada llamada </a:t>
            </a:r>
            <a:r>
              <a:rPr lang="es-CO" sz="2200" dirty="0" err="1">
                <a:latin typeface="Arial Narrow"/>
                <a:ea typeface="Arial Narrow"/>
                <a:cs typeface="Arial Narrow"/>
                <a:sym typeface="Arial Narrow"/>
              </a:rPr>
              <a:t>obtener_nomina_empleado</a:t>
            </a:r>
            <a:r>
              <a:rPr lang="es-CO" sz="2200" dirty="0">
                <a:latin typeface="Arial Narrow"/>
                <a:ea typeface="Arial Narrow"/>
                <a:cs typeface="Arial Narrow"/>
                <a:sym typeface="Arial Narrow"/>
              </a:rPr>
              <a:t> que le ingresara como parámetro identificación, mes y año, devolver el nombre del empleado, el total devengado, total deducido, y el total de la nomina.</a:t>
            </a:r>
          </a:p>
          <a:p>
            <a:pPr marL="914400" indent="-457200">
              <a:lnSpc>
                <a:spcPct val="100000"/>
              </a:lnSpc>
              <a:buAutoNum type="arabicPeriod"/>
            </a:pPr>
            <a:r>
              <a:rPr lang="es-CO" sz="2200" dirty="0">
                <a:latin typeface="Arial Narrow"/>
                <a:ea typeface="Arial Narrow"/>
                <a:cs typeface="Arial Narrow"/>
                <a:sym typeface="Arial Narrow"/>
              </a:rPr>
              <a:t>Crear la función almacenada llamada </a:t>
            </a:r>
            <a:r>
              <a:rPr lang="es-CO" sz="2200" dirty="0" err="1">
                <a:latin typeface="Arial Narrow"/>
                <a:ea typeface="Arial Narrow"/>
                <a:cs typeface="Arial Narrow"/>
                <a:sym typeface="Arial Narrow"/>
              </a:rPr>
              <a:t>total_por_contrato</a:t>
            </a:r>
            <a:r>
              <a:rPr lang="es-CO" sz="2200" dirty="0">
                <a:latin typeface="Arial Narrow"/>
                <a:ea typeface="Arial Narrow"/>
                <a:cs typeface="Arial Narrow"/>
                <a:sym typeface="Arial Narrow"/>
              </a:rPr>
              <a:t>, en donde se le ingresara el parámetro tipo de </a:t>
            </a:r>
            <a:r>
              <a:rPr lang="es-CO" sz="2200" dirty="0" err="1">
                <a:latin typeface="Arial Narrow"/>
                <a:ea typeface="Arial Narrow"/>
                <a:cs typeface="Arial Narrow"/>
                <a:sym typeface="Arial Narrow"/>
              </a:rPr>
              <a:t>contrado</a:t>
            </a:r>
            <a:r>
              <a:rPr lang="es-CO" sz="2200" dirty="0">
                <a:latin typeface="Arial Narrow"/>
                <a:ea typeface="Arial Narrow"/>
                <a:cs typeface="Arial Narrow"/>
                <a:sym typeface="Arial Narrow"/>
              </a:rPr>
              <a:t>, devolver el nombre del empleado, fecha de pago, año, mes total devengado, total deducido y total nomina. </a:t>
            </a: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19633460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JAVA Y LOS PROCEDIMIENTOS,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Para ejecutar un procedimiento almacenado en PL/</a:t>
            </a:r>
            <a:r>
              <a:rPr lang="es-CO" sz="2200" dirty="0" err="1">
                <a:latin typeface="Arial Narrow"/>
                <a:ea typeface="Arial Narrow"/>
                <a:cs typeface="Arial Narrow"/>
                <a:sym typeface="Arial Narrow"/>
              </a:rPr>
              <a:t>pgSQL</a:t>
            </a:r>
            <a:r>
              <a:rPr lang="es-CO" sz="2200" dirty="0">
                <a:latin typeface="Arial Narrow"/>
                <a:ea typeface="Arial Narrow"/>
                <a:cs typeface="Arial Narrow"/>
                <a:sym typeface="Arial Narrow"/>
              </a:rPr>
              <a:t> desde Java, es necesario establecer una conexión entre tu aplicación Java y la base de datos PostgreSQL. Esto se logra típicamente utilizando un driver JDBC (Java </a:t>
            </a:r>
            <a:r>
              <a:rPr lang="es-CO" sz="2200" dirty="0" err="1">
                <a:latin typeface="Arial Narrow"/>
                <a:ea typeface="Arial Narrow"/>
                <a:cs typeface="Arial Narrow"/>
                <a:sym typeface="Arial Narrow"/>
              </a:rPr>
              <a:t>Database</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Connectivity</a:t>
            </a:r>
            <a:r>
              <a:rPr lang="es-CO" sz="2200" dirty="0">
                <a:latin typeface="Arial Narrow"/>
                <a:ea typeface="Arial Narrow"/>
                <a:cs typeface="Arial Narrow"/>
                <a:sym typeface="Arial Narrow"/>
              </a:rPr>
              <a:t>). El driver JDBC actúa como un puente, permitiendo que tu código Java interactúe con la base de datos.</a:t>
            </a:r>
          </a:p>
        </p:txBody>
      </p:sp>
    </p:spTree>
    <p:extLst>
      <p:ext uri="{BB962C8B-B14F-4D97-AF65-F5344CB8AC3E}">
        <p14:creationId xmlns:p14="http://schemas.microsoft.com/office/powerpoint/2010/main" val="25944519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PASOS BASICOS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1"/>
            <a:ext cx="9643800" cy="513017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Incluir la librería JDBC de PostgreSQL: Añade la librería </a:t>
            </a:r>
            <a:r>
              <a:rPr lang="es-CO" sz="2000" dirty="0" err="1">
                <a:latin typeface="Arial Narrow"/>
                <a:ea typeface="Arial Narrow"/>
                <a:cs typeface="Arial Narrow"/>
                <a:sym typeface="Arial Narrow"/>
              </a:rPr>
              <a:t>postgresql-jdbc</a:t>
            </a:r>
            <a:r>
              <a:rPr lang="es-CO" sz="2000" dirty="0">
                <a:latin typeface="Arial Narrow"/>
                <a:ea typeface="Arial Narrow"/>
                <a:cs typeface="Arial Narrow"/>
                <a:sym typeface="Arial Narrow"/>
              </a:rPr>
              <a:t> a tu proyecto. Puedes obtenerla desde el sitio web oficial de PostgreSQL o a través de un gestor de dependencias como Maven o </a:t>
            </a:r>
            <a:r>
              <a:rPr lang="es-CO" sz="2000" dirty="0" err="1">
                <a:latin typeface="Arial Narrow"/>
                <a:ea typeface="Arial Narrow"/>
                <a:cs typeface="Arial Narrow"/>
                <a:sym typeface="Arial Narrow"/>
              </a:rPr>
              <a:t>Gradle</a:t>
            </a:r>
            <a:r>
              <a:rPr lang="es-CO" sz="2000" dirty="0">
                <a:latin typeface="Arial Narrow"/>
                <a:ea typeface="Arial Narrow"/>
                <a:cs typeface="Arial Narrow"/>
                <a:sym typeface="Arial Narrow"/>
              </a:rPr>
              <a:t>.</a:t>
            </a:r>
          </a:p>
          <a:p>
            <a:pPr marL="800100">
              <a:lnSpc>
                <a:spcPct val="100000"/>
              </a:lnSpc>
            </a:pPr>
            <a:r>
              <a:rPr lang="es-CO" sz="2000" dirty="0">
                <a:latin typeface="Arial Narrow"/>
                <a:ea typeface="Arial Narrow"/>
                <a:cs typeface="Arial Narrow"/>
                <a:sym typeface="Arial Narrow"/>
              </a:rPr>
              <a:t>Establecer la conexión: Crea una conexión a la base de datos especificando la URL de conexión, el usuario y la contraseña.</a:t>
            </a:r>
          </a:p>
          <a:p>
            <a:pPr marL="800100">
              <a:lnSpc>
                <a:spcPct val="100000"/>
              </a:lnSpc>
            </a:pPr>
            <a:r>
              <a:rPr lang="es-CO" sz="2000" dirty="0">
                <a:latin typeface="Arial Narrow"/>
                <a:ea typeface="Arial Narrow"/>
                <a:cs typeface="Arial Narrow"/>
                <a:sym typeface="Arial Narrow"/>
              </a:rPr>
              <a:t>Crear un objeto </a:t>
            </a:r>
            <a:r>
              <a:rPr lang="es-CO" sz="2000" dirty="0" err="1">
                <a:latin typeface="Arial Narrow"/>
                <a:ea typeface="Arial Narrow"/>
                <a:cs typeface="Arial Narrow"/>
                <a:sym typeface="Arial Narrow"/>
              </a:rPr>
              <a:t>CallableStatement</a:t>
            </a:r>
            <a:r>
              <a:rPr lang="es-CO" sz="2000" dirty="0">
                <a:latin typeface="Arial Narrow"/>
                <a:ea typeface="Arial Narrow"/>
                <a:cs typeface="Arial Narrow"/>
                <a:sym typeface="Arial Narrow"/>
              </a:rPr>
              <a:t>: Este objeto se utiliza para ejecutar procedimientos almacenados.</a:t>
            </a:r>
          </a:p>
          <a:p>
            <a:pPr marL="800100">
              <a:lnSpc>
                <a:spcPct val="100000"/>
              </a:lnSpc>
            </a:pPr>
            <a:r>
              <a:rPr lang="es-CO" sz="2000" dirty="0">
                <a:latin typeface="Arial Narrow"/>
                <a:ea typeface="Arial Narrow"/>
                <a:cs typeface="Arial Narrow"/>
                <a:sym typeface="Arial Narrow"/>
              </a:rPr>
              <a:t>Ejecutar el procedimiento: Llama al método </a:t>
            </a:r>
            <a:r>
              <a:rPr lang="es-CO" sz="2000" dirty="0" err="1">
                <a:latin typeface="Arial Narrow"/>
                <a:ea typeface="Arial Narrow"/>
                <a:cs typeface="Arial Narrow"/>
                <a:sym typeface="Arial Narrow"/>
              </a:rPr>
              <a:t>call</a:t>
            </a:r>
            <a:r>
              <a:rPr lang="es-CO" sz="2000" dirty="0">
                <a:latin typeface="Arial Narrow"/>
                <a:ea typeface="Arial Narrow"/>
                <a:cs typeface="Arial Narrow"/>
                <a:sym typeface="Arial Narrow"/>
              </a:rPr>
              <a:t>() del objeto </a:t>
            </a:r>
            <a:r>
              <a:rPr lang="es-CO" sz="2000" dirty="0" err="1">
                <a:latin typeface="Arial Narrow"/>
                <a:ea typeface="Arial Narrow"/>
                <a:cs typeface="Arial Narrow"/>
                <a:sym typeface="Arial Narrow"/>
              </a:rPr>
              <a:t>CallableStatement</a:t>
            </a:r>
            <a:r>
              <a:rPr lang="es-CO" sz="2000" dirty="0">
                <a:latin typeface="Arial Narrow"/>
                <a:ea typeface="Arial Narrow"/>
                <a:cs typeface="Arial Narrow"/>
                <a:sym typeface="Arial Narrow"/>
              </a:rPr>
              <a:t> para ejecutar el procedimiento, pasando los parámetros necesarios.</a:t>
            </a:r>
          </a:p>
          <a:p>
            <a:pPr marL="800100">
              <a:lnSpc>
                <a:spcPct val="100000"/>
              </a:lnSpc>
            </a:pPr>
            <a:r>
              <a:rPr lang="es-CO" sz="2000" dirty="0">
                <a:latin typeface="Arial Narrow"/>
                <a:ea typeface="Arial Narrow"/>
                <a:cs typeface="Arial Narrow"/>
                <a:sym typeface="Arial Narrow"/>
              </a:rPr>
              <a:t>Procesar los </a:t>
            </a:r>
            <a:r>
              <a:rPr lang="es-CO" sz="2000" dirty="0" err="1">
                <a:latin typeface="Arial Narrow"/>
                <a:ea typeface="Arial Narrow"/>
                <a:cs typeface="Arial Narrow"/>
                <a:sym typeface="Arial Narrow"/>
              </a:rPr>
              <a:t>resultados:Si</a:t>
            </a:r>
            <a:r>
              <a:rPr lang="es-CO" sz="2000" dirty="0">
                <a:latin typeface="Arial Narrow"/>
                <a:ea typeface="Arial Narrow"/>
                <a:cs typeface="Arial Narrow"/>
                <a:sym typeface="Arial Narrow"/>
              </a:rPr>
              <a:t> el procedimiento devuelve resultados, puedes obtenerlos utilizando los métodos </a:t>
            </a:r>
            <a:r>
              <a:rPr lang="es-CO" sz="2000" dirty="0" err="1">
                <a:latin typeface="Arial Narrow"/>
                <a:ea typeface="Arial Narrow"/>
                <a:cs typeface="Arial Narrow"/>
                <a:sym typeface="Arial Narrow"/>
              </a:rPr>
              <a:t>getResultSet</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getInt</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getString</a:t>
            </a:r>
            <a:r>
              <a:rPr lang="es-CO" sz="2000" dirty="0">
                <a:latin typeface="Arial Narrow"/>
                <a:ea typeface="Arial Narrow"/>
                <a:cs typeface="Arial Narrow"/>
                <a:sym typeface="Arial Narrow"/>
              </a:rPr>
              <a:t>(), etc. del objeto </a:t>
            </a:r>
            <a:r>
              <a:rPr lang="es-CO" sz="2000" dirty="0" err="1">
                <a:latin typeface="Arial Narrow"/>
                <a:ea typeface="Arial Narrow"/>
                <a:cs typeface="Arial Narrow"/>
                <a:sym typeface="Arial Narrow"/>
              </a:rPr>
              <a:t>CallableStatement</a:t>
            </a:r>
            <a:r>
              <a:rPr lang="es-CO" sz="2000" dirty="0">
                <a:latin typeface="Arial Narrow"/>
                <a:ea typeface="Arial Narrow"/>
                <a:cs typeface="Arial Narrow"/>
                <a:sym typeface="Arial Narrow"/>
              </a:rPr>
              <a:t>.</a:t>
            </a:r>
          </a:p>
          <a:p>
            <a:pPr marL="800100">
              <a:lnSpc>
                <a:spcPct val="100000"/>
              </a:lnSpc>
            </a:pPr>
            <a:r>
              <a:rPr lang="es-CO" sz="2000" dirty="0">
                <a:latin typeface="Arial Narrow"/>
                <a:ea typeface="Arial Narrow"/>
                <a:cs typeface="Arial Narrow"/>
                <a:sym typeface="Arial Narrow"/>
              </a:rPr>
              <a:t>Cerrar la conexión: Libera los recursos cerrando el </a:t>
            </a:r>
            <a:r>
              <a:rPr lang="es-CO" sz="2000" dirty="0" err="1">
                <a:latin typeface="Arial Narrow"/>
                <a:ea typeface="Arial Narrow"/>
                <a:cs typeface="Arial Narrow"/>
                <a:sym typeface="Arial Narrow"/>
              </a:rPr>
              <a:t>CallableStatement</a:t>
            </a:r>
            <a:r>
              <a:rPr lang="es-CO" sz="2000" dirty="0">
                <a:latin typeface="Arial Narrow"/>
                <a:ea typeface="Arial Narrow"/>
                <a:cs typeface="Arial Narrow"/>
                <a:sym typeface="Arial Narrow"/>
              </a:rPr>
              <a:t>, la conexión y cualquier otro objeto que hayas abierto.</a:t>
            </a:r>
          </a:p>
        </p:txBody>
      </p:sp>
    </p:spTree>
    <p:extLst>
      <p:ext uri="{BB962C8B-B14F-4D97-AF65-F5344CB8AC3E}">
        <p14:creationId xmlns:p14="http://schemas.microsoft.com/office/powerpoint/2010/main" val="29527687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JAVA Y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AE472580-B11A-1683-A7DC-4E029198CFD9}"/>
              </a:ext>
            </a:extLst>
          </p:cNvPr>
          <p:cNvPicPr>
            <a:picLocks noChangeAspect="1"/>
          </p:cNvPicPr>
          <p:nvPr/>
        </p:nvPicPr>
        <p:blipFill>
          <a:blip r:embed="rId3"/>
          <a:stretch>
            <a:fillRect/>
          </a:stretch>
        </p:blipFill>
        <p:spPr>
          <a:xfrm>
            <a:off x="1796415" y="1616763"/>
            <a:ext cx="8051673" cy="5146430"/>
          </a:xfrm>
          <a:prstGeom prst="rect">
            <a:avLst/>
          </a:prstGeom>
        </p:spPr>
      </p:pic>
    </p:spTree>
    <p:extLst>
      <p:ext uri="{BB962C8B-B14F-4D97-AF65-F5344CB8AC3E}">
        <p14:creationId xmlns:p14="http://schemas.microsoft.com/office/powerpoint/2010/main" val="9575377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1"/>
            <a:ext cx="9643800" cy="513017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Tipos de datos: Asegúrate de que los tipos de datos de los parámetros que pasas desde Java coincidan con los tipos de datos definidos en el procedimiento almacenado.</a:t>
            </a:r>
          </a:p>
          <a:p>
            <a:pPr marL="800100">
              <a:lnSpc>
                <a:spcPct val="100000"/>
              </a:lnSpc>
            </a:pPr>
            <a:r>
              <a:rPr lang="es-CO" sz="2000" dirty="0">
                <a:latin typeface="Arial Narrow"/>
                <a:ea typeface="Arial Narrow"/>
                <a:cs typeface="Arial Narrow"/>
                <a:sym typeface="Arial Narrow"/>
              </a:rPr>
              <a:t>Resultados: Si el procedimiento devuelve un conjunto de resultados, puedes iterar sobre él usando un bucle </a:t>
            </a:r>
            <a:r>
              <a:rPr lang="es-CO" sz="2000" dirty="0" err="1">
                <a:latin typeface="Arial Narrow"/>
                <a:ea typeface="Arial Narrow"/>
                <a:cs typeface="Arial Narrow"/>
                <a:sym typeface="Arial Narrow"/>
              </a:rPr>
              <a:t>while</a:t>
            </a:r>
            <a:r>
              <a:rPr lang="es-CO" sz="2000" dirty="0">
                <a:latin typeface="Arial Narrow"/>
                <a:ea typeface="Arial Narrow"/>
                <a:cs typeface="Arial Narrow"/>
                <a:sym typeface="Arial Narrow"/>
              </a:rPr>
              <a:t> y el método </a:t>
            </a:r>
            <a:r>
              <a:rPr lang="es-CO" sz="2000" dirty="0" err="1">
                <a:latin typeface="Arial Narrow"/>
                <a:ea typeface="Arial Narrow"/>
                <a:cs typeface="Arial Narrow"/>
                <a:sym typeface="Arial Narrow"/>
              </a:rPr>
              <a:t>next</a:t>
            </a:r>
            <a:r>
              <a:rPr lang="es-CO" sz="2000" dirty="0">
                <a:latin typeface="Arial Narrow"/>
                <a:ea typeface="Arial Narrow"/>
                <a:cs typeface="Arial Narrow"/>
                <a:sym typeface="Arial Narrow"/>
              </a:rPr>
              <a:t>().Excepciones: Maneja las excepciones </a:t>
            </a:r>
            <a:r>
              <a:rPr lang="es-CO" sz="2000" dirty="0" err="1">
                <a:latin typeface="Arial Narrow"/>
                <a:ea typeface="Arial Narrow"/>
                <a:cs typeface="Arial Narrow"/>
                <a:sym typeface="Arial Narrow"/>
              </a:rPr>
              <a:t>SQLException</a:t>
            </a:r>
            <a:r>
              <a:rPr lang="es-CO" sz="2000" dirty="0">
                <a:latin typeface="Arial Narrow"/>
                <a:ea typeface="Arial Narrow"/>
                <a:cs typeface="Arial Narrow"/>
                <a:sym typeface="Arial Narrow"/>
              </a:rPr>
              <a:t> para capturar cualquier error que pueda ocurrir durante la ejecución.</a:t>
            </a:r>
          </a:p>
          <a:p>
            <a:pPr marL="800100">
              <a:lnSpc>
                <a:spcPct val="100000"/>
              </a:lnSpc>
            </a:pPr>
            <a:r>
              <a:rPr lang="es-CO" sz="2000" dirty="0">
                <a:latin typeface="Arial Narrow"/>
                <a:ea typeface="Arial Narrow"/>
                <a:cs typeface="Arial Narrow"/>
                <a:sym typeface="Arial Narrow"/>
              </a:rPr>
              <a:t>Optimización: Para mejorar el rendimiento, considera agrupar múltiples llamadas a procedimientos almacenados en una sola transacción.</a:t>
            </a:r>
          </a:p>
          <a:p>
            <a:pPr marL="800100">
              <a:lnSpc>
                <a:spcPct val="100000"/>
              </a:lnSpc>
            </a:pPr>
            <a:r>
              <a:rPr lang="es-CO" sz="2000" dirty="0">
                <a:latin typeface="Arial Narrow"/>
                <a:ea typeface="Arial Narrow"/>
                <a:cs typeface="Arial Narrow"/>
                <a:sym typeface="Arial Narrow"/>
              </a:rPr>
              <a:t>Seguridad: Evita la inyección de SQL al utilizar parámetros en lugar de concatenar directamente los valores en la consulta.</a:t>
            </a:r>
          </a:p>
        </p:txBody>
      </p:sp>
    </p:spTree>
    <p:extLst>
      <p:ext uri="{BB962C8B-B14F-4D97-AF65-F5344CB8AC3E}">
        <p14:creationId xmlns:p14="http://schemas.microsoft.com/office/powerpoint/2010/main" val="34066029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1"/>
            <a:ext cx="9643800" cy="513017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Tipos de datos: Asegúrate de que los tipos de datos de los parámetros que pasas desde Java coincidan con los tipos de datos definidos en el procedimiento almacenado.</a:t>
            </a:r>
          </a:p>
          <a:p>
            <a:pPr marL="800100">
              <a:lnSpc>
                <a:spcPct val="100000"/>
              </a:lnSpc>
            </a:pPr>
            <a:r>
              <a:rPr lang="es-CO" sz="2000" dirty="0">
                <a:latin typeface="Arial Narrow"/>
                <a:ea typeface="Arial Narrow"/>
                <a:cs typeface="Arial Narrow"/>
                <a:sym typeface="Arial Narrow"/>
              </a:rPr>
              <a:t>Resultados: Si el procedimiento devuelve un conjunto de resultados, puedes iterar sobre él usando un bucle </a:t>
            </a:r>
            <a:r>
              <a:rPr lang="es-CO" sz="2000" dirty="0" err="1">
                <a:latin typeface="Arial Narrow"/>
                <a:ea typeface="Arial Narrow"/>
                <a:cs typeface="Arial Narrow"/>
                <a:sym typeface="Arial Narrow"/>
              </a:rPr>
              <a:t>while</a:t>
            </a:r>
            <a:r>
              <a:rPr lang="es-CO" sz="2000" dirty="0">
                <a:latin typeface="Arial Narrow"/>
                <a:ea typeface="Arial Narrow"/>
                <a:cs typeface="Arial Narrow"/>
                <a:sym typeface="Arial Narrow"/>
              </a:rPr>
              <a:t> y el método </a:t>
            </a:r>
            <a:r>
              <a:rPr lang="es-CO" sz="2000" dirty="0" err="1">
                <a:latin typeface="Arial Narrow"/>
                <a:ea typeface="Arial Narrow"/>
                <a:cs typeface="Arial Narrow"/>
                <a:sym typeface="Arial Narrow"/>
              </a:rPr>
              <a:t>next</a:t>
            </a:r>
            <a:r>
              <a:rPr lang="es-CO" sz="2000" dirty="0">
                <a:latin typeface="Arial Narrow"/>
                <a:ea typeface="Arial Narrow"/>
                <a:cs typeface="Arial Narrow"/>
                <a:sym typeface="Arial Narrow"/>
              </a:rPr>
              <a:t>().Excepciones: Maneja las excepciones </a:t>
            </a:r>
            <a:r>
              <a:rPr lang="es-CO" sz="2000" dirty="0" err="1">
                <a:latin typeface="Arial Narrow"/>
                <a:ea typeface="Arial Narrow"/>
                <a:cs typeface="Arial Narrow"/>
                <a:sym typeface="Arial Narrow"/>
              </a:rPr>
              <a:t>SQLException</a:t>
            </a:r>
            <a:r>
              <a:rPr lang="es-CO" sz="2000" dirty="0">
                <a:latin typeface="Arial Narrow"/>
                <a:ea typeface="Arial Narrow"/>
                <a:cs typeface="Arial Narrow"/>
                <a:sym typeface="Arial Narrow"/>
              </a:rPr>
              <a:t> para capturar cualquier error que pueda ocurrir durante la ejecución.</a:t>
            </a:r>
          </a:p>
          <a:p>
            <a:pPr marL="800100">
              <a:lnSpc>
                <a:spcPct val="100000"/>
              </a:lnSpc>
            </a:pPr>
            <a:r>
              <a:rPr lang="es-CO" sz="2000" dirty="0">
                <a:latin typeface="Arial Narrow"/>
                <a:ea typeface="Arial Narrow"/>
                <a:cs typeface="Arial Narrow"/>
                <a:sym typeface="Arial Narrow"/>
              </a:rPr>
              <a:t>Optimización: Para mejorar el rendimiento, considera agrupar múltiples llamadas a procedimientos almacenados en una sola transacción.</a:t>
            </a:r>
          </a:p>
          <a:p>
            <a:pPr marL="800100">
              <a:lnSpc>
                <a:spcPct val="100000"/>
              </a:lnSpc>
            </a:pPr>
            <a:r>
              <a:rPr lang="es-CO" sz="2000" dirty="0">
                <a:latin typeface="Arial Narrow"/>
                <a:ea typeface="Arial Narrow"/>
                <a:cs typeface="Arial Narrow"/>
                <a:sym typeface="Arial Narrow"/>
              </a:rPr>
              <a:t>Seguridad: Evita la inyección de SQL al utilizar parámetros en lugar de concatenar directamente los valores en la consulta.</a:t>
            </a:r>
          </a:p>
        </p:txBody>
      </p:sp>
    </p:spTree>
    <p:extLst>
      <p:ext uri="{BB962C8B-B14F-4D97-AF65-F5344CB8AC3E}">
        <p14:creationId xmlns:p14="http://schemas.microsoft.com/office/powerpoint/2010/main" val="27038654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JAVA Y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0BD5B587-58DB-6B84-9826-FE0E47146693}"/>
              </a:ext>
            </a:extLst>
          </p:cNvPr>
          <p:cNvPicPr>
            <a:picLocks noChangeAspect="1"/>
          </p:cNvPicPr>
          <p:nvPr/>
        </p:nvPicPr>
        <p:blipFill>
          <a:blip r:embed="rId3"/>
          <a:stretch>
            <a:fillRect/>
          </a:stretch>
        </p:blipFill>
        <p:spPr>
          <a:xfrm>
            <a:off x="2146478" y="2198655"/>
            <a:ext cx="6941134" cy="2460689"/>
          </a:xfrm>
          <a:prstGeom prst="rect">
            <a:avLst/>
          </a:prstGeom>
        </p:spPr>
      </p:pic>
    </p:spTree>
    <p:extLst>
      <p:ext uri="{BB962C8B-B14F-4D97-AF65-F5344CB8AC3E}">
        <p14:creationId xmlns:p14="http://schemas.microsoft.com/office/powerpoint/2010/main" val="33082293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a:solidFill>
                  <a:srgbClr val="757070"/>
                </a:solidFill>
                <a:latin typeface="Trebuchet MS"/>
                <a:ea typeface="Trebuchet MS"/>
                <a:cs typeface="Trebuchet MS"/>
                <a:sym typeface="Trebuchet MS"/>
              </a:rPr>
              <a:t>TALLER 10 </a:t>
            </a:r>
            <a:r>
              <a:rPr lang="es-CO" sz="3000" dirty="0">
                <a:solidFill>
                  <a:srgbClr val="757070"/>
                </a:solidFill>
                <a:latin typeface="Trebuchet MS"/>
                <a:ea typeface="Trebuchet MS"/>
                <a:cs typeface="Trebuchet MS"/>
                <a:sym typeface="Trebuchet MS"/>
              </a:rPr>
              <a:t>JAVA Y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1"/>
            <a:ext cx="9643800" cy="5130171"/>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Realizar la llamada desde java al procedimiento almacenado del taller 5 </a:t>
            </a:r>
            <a:r>
              <a:rPr lang="es-CO" sz="2200" dirty="0" err="1">
                <a:latin typeface="Arial Narrow"/>
                <a:ea typeface="Arial Narrow"/>
                <a:cs typeface="Arial Narrow"/>
                <a:sym typeface="Arial Narrow"/>
              </a:rPr>
              <a:t>generar_auditoria</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Realizar la llamada desde java al procedimiento almacenada del taller 5 </a:t>
            </a:r>
            <a:r>
              <a:rPr lang="es-CO" sz="2200" dirty="0" err="1">
                <a:latin typeface="Arial Narrow"/>
                <a:ea typeface="Arial Narrow"/>
                <a:cs typeface="Arial Narrow"/>
                <a:sym typeface="Arial Narrow"/>
              </a:rPr>
              <a:t>simular_ventas_mes</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400" dirty="0">
                <a:latin typeface="Arial Narrow"/>
                <a:ea typeface="Arial Narrow"/>
                <a:cs typeface="Arial Narrow"/>
                <a:sym typeface="Arial Narrow"/>
              </a:rPr>
              <a:t>Realizar la llamada desde java a la función almacenada del taller 6 </a:t>
            </a:r>
            <a:r>
              <a:rPr lang="es-CO" sz="2400" dirty="0" err="1">
                <a:latin typeface="Arial Narrow"/>
                <a:ea typeface="Arial Narrow"/>
                <a:cs typeface="Arial Narrow"/>
                <a:sym typeface="Arial Narrow"/>
              </a:rPr>
              <a:t>transacciones_total_mes</a:t>
            </a:r>
            <a:r>
              <a:rPr lang="es-CO" sz="2400" dirty="0">
                <a:latin typeface="Arial Narrow"/>
                <a:ea typeface="Arial Narrow"/>
                <a:cs typeface="Arial Narrow"/>
                <a:sym typeface="Arial Narrow"/>
              </a:rPr>
              <a:t>.</a:t>
            </a:r>
          </a:p>
          <a:p>
            <a:pPr marL="914400" indent="-457200">
              <a:lnSpc>
                <a:spcPct val="100000"/>
              </a:lnSpc>
              <a:buFont typeface="+mj-lt"/>
              <a:buAutoNum type="arabicPeriod"/>
            </a:pPr>
            <a:r>
              <a:rPr lang="es-CO" sz="2400" dirty="0">
                <a:latin typeface="Arial Narrow"/>
                <a:ea typeface="Arial Narrow"/>
                <a:cs typeface="Arial Narrow"/>
                <a:sym typeface="Arial Narrow"/>
              </a:rPr>
              <a:t>Realizar la llamada desde java a la función almacenada del taller 6 </a:t>
            </a:r>
            <a:r>
              <a:rPr lang="es-CO" sz="2400" dirty="0" err="1">
                <a:latin typeface="Arial Narrow"/>
                <a:ea typeface="Arial Narrow"/>
                <a:cs typeface="Arial Narrow"/>
                <a:sym typeface="Arial Narrow"/>
              </a:rPr>
              <a:t>servicios_no_pagados</a:t>
            </a:r>
            <a:r>
              <a:rPr lang="es-CO" sz="2400" dirty="0">
                <a:latin typeface="Arial Narrow"/>
                <a:ea typeface="Arial Narrow"/>
                <a:cs typeface="Arial Narrow"/>
                <a:sym typeface="Arial Narrow"/>
              </a:rPr>
              <a:t>.</a:t>
            </a:r>
            <a:endParaRPr lang="es-CO" sz="2200" dirty="0">
              <a:latin typeface="Arial Narrow"/>
              <a:ea typeface="Arial Narrow"/>
              <a:cs typeface="Arial Narrow"/>
              <a:sym typeface="Arial Narrow"/>
            </a:endParaRPr>
          </a:p>
          <a:p>
            <a:pPr marL="914400" indent="-457200">
              <a:lnSpc>
                <a:spcPct val="100000"/>
              </a:lnSpc>
              <a:buFont typeface="+mj-lt"/>
              <a:buAutoNum type="arabicPeriod"/>
            </a:pPr>
            <a:r>
              <a:rPr lang="es-CO" sz="2200" dirty="0">
                <a:latin typeface="Arial Narrow"/>
                <a:ea typeface="Arial Narrow"/>
                <a:cs typeface="Arial Narrow"/>
                <a:sym typeface="Arial Narrow"/>
              </a:rPr>
              <a:t>Validar correcta ejecución desde java y cambios en base de datos</a:t>
            </a:r>
          </a:p>
        </p:txBody>
      </p:sp>
    </p:spTree>
    <p:extLst>
      <p:ext uri="{BB962C8B-B14F-4D97-AF65-F5344CB8AC3E}">
        <p14:creationId xmlns:p14="http://schemas.microsoft.com/office/powerpoint/2010/main" val="39341757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9288298"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JAVA Y LAS FUNCIONES ALMACENADAS CON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A5DD1676-BA1A-4E5A-B4D7-DB42CB419E88}"/>
              </a:ext>
            </a:extLst>
          </p:cNvPr>
          <p:cNvPicPr>
            <a:picLocks noChangeAspect="1"/>
          </p:cNvPicPr>
          <p:nvPr/>
        </p:nvPicPr>
        <p:blipFill>
          <a:blip r:embed="rId3"/>
          <a:stretch>
            <a:fillRect/>
          </a:stretch>
        </p:blipFill>
        <p:spPr>
          <a:xfrm>
            <a:off x="1645033" y="2125918"/>
            <a:ext cx="8901934" cy="3586623"/>
          </a:xfrm>
          <a:prstGeom prst="rect">
            <a:avLst/>
          </a:prstGeom>
        </p:spPr>
      </p:pic>
    </p:spTree>
    <p:extLst>
      <p:ext uri="{BB962C8B-B14F-4D97-AF65-F5344CB8AC3E}">
        <p14:creationId xmlns:p14="http://schemas.microsoft.com/office/powerpoint/2010/main" val="19576122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9504608"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11 JAVA Y LAS FUNCIONES ALMACENADAS CON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1E346F0B-D16E-FC2E-BA2B-8BC3B7DE86B9}"/>
              </a:ext>
            </a:extLst>
          </p:cNvPr>
          <p:cNvSpPr txBox="1">
            <a:spLocks noGrp="1"/>
          </p:cNvSpPr>
          <p:nvPr>
            <p:ph type="body" idx="1"/>
          </p:nvPr>
        </p:nvSpPr>
        <p:spPr>
          <a:xfrm>
            <a:off x="735650" y="1618101"/>
            <a:ext cx="9643800" cy="509733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Realizar el código java para llamar las siguientes funciones almacenadas con </a:t>
            </a:r>
            <a:r>
              <a:rPr lang="es-CO" sz="1800" dirty="0" err="1">
                <a:latin typeface="Arial Narrow"/>
                <a:ea typeface="Arial Narrow"/>
                <a:cs typeface="Arial Narrow"/>
                <a:sym typeface="Arial Narrow"/>
              </a:rPr>
              <a:t>return</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query</a:t>
            </a:r>
            <a:endParaRPr lang="es-CO" sz="1800" dirty="0">
              <a:latin typeface="Arial Narrow"/>
              <a:ea typeface="Arial Narrow"/>
              <a:cs typeface="Arial Narrow"/>
              <a:sym typeface="Arial Narrow"/>
            </a:endParaRPr>
          </a:p>
          <a:p>
            <a:pPr marL="914400" indent="-457200">
              <a:lnSpc>
                <a:spcPct val="100000"/>
              </a:lnSpc>
              <a:buAutoNum type="arabicPeriod"/>
            </a:pPr>
            <a:r>
              <a:rPr lang="es-CO" sz="1800" dirty="0">
                <a:latin typeface="Arial Narrow"/>
                <a:ea typeface="Arial Narrow"/>
                <a:cs typeface="Arial Narrow"/>
                <a:sym typeface="Arial Narrow"/>
              </a:rPr>
              <a:t>La función almacenada </a:t>
            </a:r>
            <a:r>
              <a:rPr lang="es-CO" sz="1800" dirty="0" err="1">
                <a:latin typeface="Arial Narrow"/>
                <a:ea typeface="Arial Narrow"/>
                <a:cs typeface="Arial Narrow"/>
                <a:sym typeface="Arial Narrow"/>
              </a:rPr>
              <a:t>obtener_nomina_empleado</a:t>
            </a:r>
            <a:r>
              <a:rPr lang="es-CO" sz="1800" dirty="0">
                <a:latin typeface="Arial Narrow"/>
                <a:ea typeface="Arial Narrow"/>
                <a:cs typeface="Arial Narrow"/>
                <a:sym typeface="Arial Narrow"/>
              </a:rPr>
              <a:t> del taller 9.</a:t>
            </a:r>
          </a:p>
          <a:p>
            <a:pPr marL="914400" indent="-457200">
              <a:lnSpc>
                <a:spcPct val="100000"/>
              </a:lnSpc>
              <a:buAutoNum type="arabicPeriod"/>
            </a:pPr>
            <a:r>
              <a:rPr lang="es-CO" sz="1800" dirty="0">
                <a:latin typeface="Arial Narrow"/>
                <a:ea typeface="Arial Narrow"/>
                <a:cs typeface="Arial Narrow"/>
                <a:sym typeface="Arial Narrow"/>
              </a:rPr>
              <a:t>La función almacenada llamada </a:t>
            </a:r>
            <a:r>
              <a:rPr lang="es-CO" sz="1800" dirty="0" err="1">
                <a:latin typeface="Arial Narrow"/>
                <a:ea typeface="Arial Narrow"/>
                <a:cs typeface="Arial Narrow"/>
                <a:sym typeface="Arial Narrow"/>
              </a:rPr>
              <a:t>total_por_contrato</a:t>
            </a:r>
            <a:r>
              <a:rPr lang="es-CO" sz="1800" dirty="0">
                <a:latin typeface="Arial Narrow"/>
                <a:ea typeface="Arial Narrow"/>
                <a:cs typeface="Arial Narrow"/>
                <a:sym typeface="Arial Narrow"/>
              </a:rPr>
              <a:t> del taller 9.</a:t>
            </a:r>
          </a:p>
          <a:p>
            <a:pPr indent="0">
              <a:lnSpc>
                <a:spcPct val="100000"/>
              </a:lnSpc>
              <a:buNone/>
            </a:pPr>
            <a:endParaRPr lang="es-CO" sz="1800" dirty="0">
              <a:latin typeface="Arial Narrow"/>
              <a:ea typeface="Arial Narrow"/>
              <a:cs typeface="Arial Narrow"/>
              <a:sym typeface="Arial Narrow"/>
            </a:endParaRPr>
          </a:p>
          <a:p>
            <a:pPr indent="0">
              <a:lnSpc>
                <a:spcPct val="100000"/>
              </a:lnSpc>
              <a:buNone/>
            </a:pPr>
            <a:r>
              <a:rPr lang="es-CO" sz="1800" dirty="0">
                <a:latin typeface="Arial Narrow"/>
                <a:ea typeface="Arial Narrow"/>
                <a:cs typeface="Arial Narrow"/>
                <a:sym typeface="Arial Narrow"/>
              </a:rPr>
              <a:t>Realizar el código java para llamar los siguientes procedimientos almacenados de Oracle.</a:t>
            </a:r>
          </a:p>
          <a:p>
            <a:pPr marL="914400" indent="-457200">
              <a:lnSpc>
                <a:spcPct val="100000"/>
              </a:lnSpc>
              <a:buFont typeface="+mj-lt"/>
              <a:buAutoNum type="arabicPeriod"/>
            </a:pPr>
            <a:r>
              <a:rPr lang="es-CO" sz="1800" dirty="0">
                <a:latin typeface="Arial Narrow"/>
                <a:ea typeface="Arial Narrow"/>
                <a:cs typeface="Arial Narrow"/>
                <a:sym typeface="Arial Narrow"/>
              </a:rPr>
              <a:t>Realizar la llamada desde java al procedimiento almacenado del taller 5 </a:t>
            </a:r>
            <a:r>
              <a:rPr lang="es-CO" sz="1800" dirty="0" err="1">
                <a:latin typeface="Arial Narrow"/>
                <a:ea typeface="Arial Narrow"/>
                <a:cs typeface="Arial Narrow"/>
                <a:sym typeface="Arial Narrow"/>
              </a:rPr>
              <a:t>generar_auditoria</a:t>
            </a:r>
            <a:r>
              <a:rPr lang="es-CO" sz="1800" dirty="0">
                <a:latin typeface="Arial Narrow"/>
                <a:ea typeface="Arial Narrow"/>
                <a:cs typeface="Arial Narrow"/>
                <a:sym typeface="Arial Narrow"/>
              </a:rPr>
              <a:t>.</a:t>
            </a:r>
          </a:p>
          <a:p>
            <a:pPr marL="914400" indent="-457200">
              <a:lnSpc>
                <a:spcPct val="100000"/>
              </a:lnSpc>
              <a:buFont typeface="+mj-lt"/>
              <a:buAutoNum type="arabicPeriod"/>
            </a:pPr>
            <a:r>
              <a:rPr lang="es-CO" sz="1800" dirty="0">
                <a:latin typeface="Arial Narrow"/>
                <a:ea typeface="Arial Narrow"/>
                <a:cs typeface="Arial Narrow"/>
                <a:sym typeface="Arial Narrow"/>
              </a:rPr>
              <a:t>Realizar la llamada desde java al procedimiento almacenada del taller 5 </a:t>
            </a:r>
            <a:r>
              <a:rPr lang="es-CO" sz="1800" dirty="0" err="1">
                <a:latin typeface="Arial Narrow"/>
                <a:ea typeface="Arial Narrow"/>
                <a:cs typeface="Arial Narrow"/>
                <a:sym typeface="Arial Narrow"/>
              </a:rPr>
              <a:t>simular_ventas_mes</a:t>
            </a:r>
            <a:r>
              <a:rPr lang="es-CO" sz="1800" dirty="0">
                <a:latin typeface="Arial Narrow"/>
                <a:ea typeface="Arial Narrow"/>
                <a:cs typeface="Arial Narrow"/>
                <a:sym typeface="Arial Narrow"/>
              </a:rPr>
              <a:t>.</a:t>
            </a:r>
          </a:p>
          <a:p>
            <a:pPr marL="914400" indent="-457200">
              <a:lnSpc>
                <a:spcPct val="100000"/>
              </a:lnSpc>
              <a:buFont typeface="+mj-lt"/>
              <a:buAutoNum type="arabicPeriod"/>
            </a:pPr>
            <a:endParaRPr lang="es-CO" sz="1800" dirty="0">
              <a:latin typeface="Arial Narrow"/>
              <a:ea typeface="Arial Narrow"/>
              <a:cs typeface="Arial Narrow"/>
              <a:sym typeface="Arial Narrow"/>
            </a:endParaRPr>
          </a:p>
          <a:p>
            <a:pPr indent="0">
              <a:lnSpc>
                <a:spcPct val="100000"/>
              </a:lnSpc>
              <a:buNone/>
            </a:pPr>
            <a:r>
              <a:rPr lang="es-CO" sz="1800" dirty="0">
                <a:latin typeface="Arial Narrow"/>
                <a:ea typeface="Arial Narrow"/>
                <a:cs typeface="Arial Narrow"/>
                <a:sym typeface="Arial Narrow"/>
              </a:rPr>
              <a:t>Realizar el código java para llamar las siguientes funciones almacenadas de Oracle.</a:t>
            </a:r>
          </a:p>
          <a:p>
            <a:pPr marL="914400" indent="-457200">
              <a:lnSpc>
                <a:spcPct val="100000"/>
              </a:lnSpc>
              <a:buAutoNum type="arabicPeriod"/>
            </a:pPr>
            <a:r>
              <a:rPr lang="es-CO" sz="1800" dirty="0">
                <a:latin typeface="Arial Narrow"/>
                <a:ea typeface="Arial Narrow"/>
                <a:cs typeface="Arial Narrow"/>
                <a:sym typeface="Arial Narrow"/>
              </a:rPr>
              <a:t>La función almacenada </a:t>
            </a:r>
            <a:r>
              <a:rPr lang="es-CO" sz="1800" dirty="0" err="1">
                <a:latin typeface="Arial Narrow"/>
                <a:ea typeface="Arial Narrow"/>
                <a:cs typeface="Arial Narrow"/>
                <a:sym typeface="Arial Narrow"/>
              </a:rPr>
              <a:t>obtener_nomina_empleado</a:t>
            </a:r>
            <a:r>
              <a:rPr lang="es-CO" sz="1800" dirty="0">
                <a:latin typeface="Arial Narrow"/>
                <a:ea typeface="Arial Narrow"/>
                <a:cs typeface="Arial Narrow"/>
                <a:sym typeface="Arial Narrow"/>
              </a:rPr>
              <a:t> del taller 9.</a:t>
            </a:r>
          </a:p>
          <a:p>
            <a:pPr marL="914400" indent="-457200">
              <a:lnSpc>
                <a:spcPct val="100000"/>
              </a:lnSpc>
              <a:buAutoNum type="arabicPeriod"/>
            </a:pPr>
            <a:r>
              <a:rPr lang="es-CO" sz="1800" dirty="0">
                <a:latin typeface="Arial Narrow"/>
                <a:ea typeface="Arial Narrow"/>
                <a:cs typeface="Arial Narrow"/>
                <a:sym typeface="Arial Narrow"/>
              </a:rPr>
              <a:t>La función almacenada llamada </a:t>
            </a:r>
            <a:r>
              <a:rPr lang="es-CO" sz="1800" dirty="0" err="1">
                <a:latin typeface="Arial Narrow"/>
                <a:ea typeface="Arial Narrow"/>
                <a:cs typeface="Arial Narrow"/>
                <a:sym typeface="Arial Narrow"/>
              </a:rPr>
              <a:t>total_por_contrato</a:t>
            </a:r>
            <a:r>
              <a:rPr lang="es-CO" sz="1800" dirty="0">
                <a:latin typeface="Arial Narrow"/>
                <a:ea typeface="Arial Narrow"/>
                <a:cs typeface="Arial Narrow"/>
                <a:sym typeface="Arial Narrow"/>
              </a:rPr>
              <a:t> del taller 9.</a:t>
            </a:r>
          </a:p>
          <a:p>
            <a:pPr indent="0">
              <a:lnSpc>
                <a:spcPct val="100000"/>
              </a:lnSpc>
              <a:buNone/>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2794150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3</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60639"/>
            <a:ext cx="9643800" cy="5124209"/>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2000" dirty="0">
                <a:latin typeface="Arial Narrow"/>
                <a:ea typeface="Arial Narrow"/>
                <a:cs typeface="Arial Narrow"/>
                <a:sym typeface="Arial Narrow"/>
              </a:rPr>
              <a:t>Big Data</a:t>
            </a:r>
          </a:p>
          <a:p>
            <a:pPr marL="1257300" lvl="1">
              <a:lnSpc>
                <a:spcPct val="100000"/>
              </a:lnSpc>
              <a:buFont typeface="+mj-lt"/>
              <a:buAutoNum type="arabicPeriod"/>
            </a:pPr>
            <a:r>
              <a:rPr lang="es-CO" sz="2000" dirty="0">
                <a:latin typeface="Arial Narrow"/>
                <a:ea typeface="Arial Narrow"/>
                <a:cs typeface="Arial Narrow"/>
                <a:sym typeface="Arial Narrow"/>
              </a:rPr>
              <a:t>Sistemas de almacenamiento para Big Data</a:t>
            </a:r>
          </a:p>
          <a:p>
            <a:pPr marL="1257300" lvl="1">
              <a:lnSpc>
                <a:spcPct val="100000"/>
              </a:lnSpc>
              <a:buFont typeface="+mj-lt"/>
              <a:buAutoNum type="arabicPeriod"/>
            </a:pPr>
            <a:r>
              <a:rPr lang="es-CO" sz="2000" dirty="0">
                <a:latin typeface="Arial Narrow"/>
                <a:ea typeface="Arial Narrow"/>
                <a:cs typeface="Arial Narrow"/>
                <a:sym typeface="Arial Narrow"/>
              </a:rPr>
              <a:t>Archivos distribuidos</a:t>
            </a:r>
          </a:p>
          <a:p>
            <a:pPr marL="1257300" lvl="1">
              <a:lnSpc>
                <a:spcPct val="100000"/>
              </a:lnSpc>
              <a:buFont typeface="+mj-lt"/>
              <a:buAutoNum type="arabicPeriod"/>
            </a:pPr>
            <a:r>
              <a:rPr lang="es-CO" sz="2000" dirty="0">
                <a:latin typeface="Arial Narrow"/>
                <a:ea typeface="Arial Narrow"/>
                <a:cs typeface="Arial Narrow"/>
                <a:sym typeface="Arial Narrow"/>
              </a:rPr>
              <a:t>Fragmentación</a:t>
            </a:r>
          </a:p>
          <a:p>
            <a:pPr marL="1257300" lvl="1">
              <a:lnSpc>
                <a:spcPct val="100000"/>
              </a:lnSpc>
              <a:buFont typeface="+mj-lt"/>
              <a:buAutoNum type="arabicPeriod"/>
            </a:pPr>
            <a:r>
              <a:rPr lang="es-CO" sz="2000" dirty="0" err="1">
                <a:latin typeface="Arial Narrow"/>
                <a:ea typeface="Arial Narrow"/>
                <a:cs typeface="Arial Narrow"/>
                <a:sym typeface="Arial Narrow"/>
              </a:rPr>
              <a:t>Replicacion</a:t>
            </a:r>
            <a:r>
              <a:rPr lang="es-CO" sz="2000" dirty="0">
                <a:latin typeface="Arial Narrow"/>
                <a:ea typeface="Arial Narrow"/>
                <a:cs typeface="Arial Narrow"/>
                <a:sym typeface="Arial Narrow"/>
              </a:rPr>
              <a:t> y consistencia</a:t>
            </a:r>
          </a:p>
          <a:p>
            <a:pPr marL="800100">
              <a:lnSpc>
                <a:spcPct val="100000"/>
              </a:lnSpc>
              <a:buFont typeface="+mj-lt"/>
              <a:buAutoNum type="arabicPeriod"/>
            </a:pPr>
            <a:r>
              <a:rPr lang="es-CO" sz="2000" dirty="0">
                <a:latin typeface="Arial Narrow"/>
                <a:ea typeface="Arial Narrow"/>
                <a:cs typeface="Arial Narrow"/>
                <a:sym typeface="Arial Narrow"/>
              </a:rPr>
              <a:t>Analítica de Datos</a:t>
            </a:r>
          </a:p>
          <a:p>
            <a:pPr marL="1257300" lvl="1">
              <a:lnSpc>
                <a:spcPct val="100000"/>
              </a:lnSpc>
              <a:buFont typeface="+mj-lt"/>
              <a:buAutoNum type="arabicPeriod"/>
            </a:pPr>
            <a:r>
              <a:rPr lang="es-CO" sz="2000" dirty="0">
                <a:latin typeface="Arial Narrow"/>
                <a:ea typeface="Arial Narrow"/>
                <a:cs typeface="Arial Narrow"/>
                <a:sym typeface="Arial Narrow"/>
              </a:rPr>
              <a:t>Almacenes de datos.</a:t>
            </a:r>
          </a:p>
          <a:p>
            <a:pPr marL="1257300" lvl="1">
              <a:lnSpc>
                <a:spcPct val="100000"/>
              </a:lnSpc>
              <a:buFont typeface="+mj-lt"/>
              <a:buAutoNum type="arabicPeriod"/>
            </a:pPr>
            <a:r>
              <a:rPr lang="es-CO" sz="2000" dirty="0">
                <a:latin typeface="Arial Narrow"/>
                <a:ea typeface="Arial Narrow"/>
                <a:cs typeface="Arial Narrow"/>
                <a:sym typeface="Arial Narrow"/>
              </a:rPr>
              <a:t>Transformación y limpiado de datos.</a:t>
            </a:r>
          </a:p>
          <a:p>
            <a:pPr marL="1257300" lvl="1">
              <a:lnSpc>
                <a:spcPct val="100000"/>
              </a:lnSpc>
              <a:buFont typeface="+mj-lt"/>
              <a:buAutoNum type="arabicPeriod"/>
            </a:pPr>
            <a:r>
              <a:rPr lang="es-CO" sz="2000" dirty="0">
                <a:latin typeface="Arial Narrow"/>
                <a:ea typeface="Arial Narrow"/>
                <a:cs typeface="Arial Narrow"/>
                <a:sym typeface="Arial Narrow"/>
              </a:rPr>
              <a:t>Almacenamiento orientado a columnas</a:t>
            </a:r>
          </a:p>
          <a:p>
            <a:pPr marL="1257300" lvl="1">
              <a:lnSpc>
                <a:spcPct val="100000"/>
              </a:lnSpc>
              <a:buFont typeface="+mj-lt"/>
              <a:buAutoNum type="arabicPeriod"/>
            </a:pPr>
            <a:endParaRPr lang="es-CO" sz="2000" dirty="0">
              <a:latin typeface="Arial Narrow"/>
              <a:ea typeface="Arial Narrow"/>
              <a:cs typeface="Arial Narrow"/>
              <a:sym typeface="Arial Narrow"/>
            </a:endParaRPr>
          </a:p>
        </p:txBody>
      </p:sp>
    </p:spTree>
    <p:extLst>
      <p:ext uri="{BB962C8B-B14F-4D97-AF65-F5344CB8AC3E}">
        <p14:creationId xmlns:p14="http://schemas.microsoft.com/office/powerpoint/2010/main" val="34081398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CURSORES EN PROCEDIMIENTOS O FUNCIONES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En PostgreSQL, un cursor es un puntero que permite recorrer un conjunto de resultados fila a fila, de manera similar a como lo harías con un puntero en un lenguaje de programación. Esto resulta especialmente útil cuando necesitas procesar cada fila de un resultado de forma individual, realizando operaciones específicas sobre cada registro.</a:t>
            </a:r>
          </a:p>
        </p:txBody>
      </p:sp>
    </p:spTree>
    <p:extLst>
      <p:ext uri="{BB962C8B-B14F-4D97-AF65-F5344CB8AC3E}">
        <p14:creationId xmlns:p14="http://schemas.microsoft.com/office/powerpoint/2010/main" val="37992022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 DE USAR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Procesamiento fila a fila: Cuando necesitas realizar operaciones complejas o personalizadas en cada fila de un resultado, los cursores ofrecen un mecanismo granular para hacerlo.</a:t>
            </a:r>
          </a:p>
          <a:p>
            <a:pPr marL="800100">
              <a:lnSpc>
                <a:spcPct val="100000"/>
              </a:lnSpc>
            </a:pPr>
            <a:r>
              <a:rPr lang="es-CO" sz="2400" dirty="0">
                <a:latin typeface="Arial Narrow"/>
                <a:ea typeface="Arial Narrow"/>
                <a:cs typeface="Arial Narrow"/>
                <a:sym typeface="Arial Narrow"/>
              </a:rPr>
              <a:t>Lógica compleja: Los cursores permiten implementar lógica de negocio más compleja, como actualizar múltiples filas en función de condiciones específicas o realizar cálculos acumulados.</a:t>
            </a:r>
          </a:p>
          <a:p>
            <a:pPr marL="800100">
              <a:lnSpc>
                <a:spcPct val="100000"/>
              </a:lnSpc>
            </a:pPr>
            <a:r>
              <a:rPr lang="es-CO" sz="2400" dirty="0">
                <a:latin typeface="Arial Narrow"/>
                <a:ea typeface="Arial Narrow"/>
                <a:cs typeface="Arial Narrow"/>
                <a:sym typeface="Arial Narrow"/>
              </a:rPr>
              <a:t>Integración con otras herramientas: En algunos casos, los cursores pueden ser necesarios para integrar PostgreSQL con otras herramientas o lenguajes de programación que requieren un acceso fila a fila a los datos.</a:t>
            </a:r>
          </a:p>
        </p:txBody>
      </p:sp>
    </p:spTree>
    <p:extLst>
      <p:ext uri="{BB962C8B-B14F-4D97-AF65-F5344CB8AC3E}">
        <p14:creationId xmlns:p14="http://schemas.microsoft.com/office/powerpoint/2010/main" val="6256625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COMPLETO DE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Imagen 6">
            <a:extLst>
              <a:ext uri="{FF2B5EF4-FFF2-40B4-BE49-F238E27FC236}">
                <a16:creationId xmlns:a16="http://schemas.microsoft.com/office/drawing/2014/main" id="{B0370101-C093-ADF9-93C6-8B7027F6DE71}"/>
              </a:ext>
            </a:extLst>
          </p:cNvPr>
          <p:cNvPicPr>
            <a:picLocks noChangeAspect="1"/>
          </p:cNvPicPr>
          <p:nvPr/>
        </p:nvPicPr>
        <p:blipFill>
          <a:blip r:embed="rId3"/>
          <a:stretch>
            <a:fillRect/>
          </a:stretch>
        </p:blipFill>
        <p:spPr>
          <a:xfrm>
            <a:off x="2358513" y="1717572"/>
            <a:ext cx="7239000" cy="4838700"/>
          </a:xfrm>
          <a:prstGeom prst="rect">
            <a:avLst/>
          </a:prstGeom>
        </p:spPr>
      </p:pic>
    </p:spTree>
    <p:extLst>
      <p:ext uri="{BB962C8B-B14F-4D97-AF65-F5344CB8AC3E}">
        <p14:creationId xmlns:p14="http://schemas.microsoft.com/office/powerpoint/2010/main" val="9836748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Rendimiento: Los cursores pueden afectar el rendimiento, especialmente en conjuntos de datos grandes. Es recomendable utilizarlos de forma juiciosa y evaluar alternativas como consultas con cláusulas FOR o funciones de ventana cuando sea posible.</a:t>
            </a:r>
          </a:p>
          <a:p>
            <a:pPr marL="800100">
              <a:lnSpc>
                <a:spcPct val="100000"/>
              </a:lnSpc>
            </a:pPr>
            <a:r>
              <a:rPr lang="es-CO" sz="2400" dirty="0">
                <a:latin typeface="Arial Narrow"/>
                <a:ea typeface="Arial Narrow"/>
                <a:cs typeface="Arial Narrow"/>
                <a:sym typeface="Arial Narrow"/>
              </a:rPr>
              <a:t>Complejidad: El código con cursores puede ser más complejo de leer y mantener que el código que utiliza consultas simples.</a:t>
            </a:r>
          </a:p>
          <a:p>
            <a:pPr marL="800100">
              <a:lnSpc>
                <a:spcPct val="100000"/>
              </a:lnSpc>
            </a:pPr>
            <a:r>
              <a:rPr lang="es-CO" sz="2400" dirty="0">
                <a:latin typeface="Arial Narrow"/>
                <a:ea typeface="Arial Narrow"/>
                <a:cs typeface="Arial Narrow"/>
                <a:sym typeface="Arial Narrow"/>
              </a:rPr>
              <a:t>Alternativas: En muchos casos, se pueden obtener resultados similares utilizando </a:t>
            </a:r>
            <a:r>
              <a:rPr lang="es-CO" sz="2400" dirty="0" err="1">
                <a:latin typeface="Arial Narrow"/>
                <a:ea typeface="Arial Narrow"/>
                <a:cs typeface="Arial Narrow"/>
                <a:sym typeface="Arial Narrow"/>
              </a:rPr>
              <a:t>metodos</a:t>
            </a:r>
            <a:r>
              <a:rPr lang="es-CO" sz="2400" dirty="0">
                <a:latin typeface="Arial Narrow"/>
                <a:ea typeface="Arial Narrow"/>
                <a:cs typeface="Arial Narrow"/>
                <a:sym typeface="Arial Narrow"/>
              </a:rPr>
              <a:t> de </a:t>
            </a:r>
            <a:r>
              <a:rPr lang="es-CO" sz="2400" dirty="0" err="1">
                <a:latin typeface="Arial Narrow"/>
                <a:ea typeface="Arial Narrow"/>
                <a:cs typeface="Arial Narrow"/>
                <a:sym typeface="Arial Narrow"/>
              </a:rPr>
              <a:t>BackEnd</a:t>
            </a:r>
            <a:r>
              <a:rPr lang="es-CO" sz="2400" dirty="0">
                <a:latin typeface="Arial Narrow"/>
                <a:ea typeface="Arial Narrow"/>
                <a:cs typeface="Arial Narrow"/>
                <a:sym typeface="Arial Narrow"/>
              </a:rPr>
              <a:t>, consultas anidadas o expresiones comunes a tablas. Estas alternativas suelen ser más eficientes y fáciles de leer.</a:t>
            </a:r>
          </a:p>
        </p:txBody>
      </p:sp>
    </p:spTree>
    <p:extLst>
      <p:ext uri="{BB962C8B-B14F-4D97-AF65-F5344CB8AC3E}">
        <p14:creationId xmlns:p14="http://schemas.microsoft.com/office/powerpoint/2010/main" val="3958265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CUANDO UTILIZAR LOS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b="1" dirty="0">
                <a:latin typeface="Arial Narrow"/>
                <a:ea typeface="Arial Narrow"/>
                <a:cs typeface="Arial Narrow"/>
                <a:sym typeface="Arial Narrow"/>
              </a:rPr>
              <a:t>¿Cuándo usar cursores?</a:t>
            </a:r>
          </a:p>
          <a:p>
            <a:pPr indent="0">
              <a:lnSpc>
                <a:spcPct val="100000"/>
              </a:lnSpc>
              <a:buNone/>
            </a:pPr>
            <a:r>
              <a:rPr lang="es-CO" sz="2000" dirty="0">
                <a:latin typeface="Arial Narrow"/>
                <a:ea typeface="Arial Narrow"/>
                <a:cs typeface="Arial Narrow"/>
                <a:sym typeface="Arial Narrow"/>
              </a:rPr>
              <a:t>Cuando necesitas procesar cada fila de un resultado de forma individual y realizar operaciones complejas o personalizadas.</a:t>
            </a:r>
          </a:p>
          <a:p>
            <a:pPr indent="0">
              <a:lnSpc>
                <a:spcPct val="100000"/>
              </a:lnSpc>
              <a:buNone/>
            </a:pPr>
            <a:r>
              <a:rPr lang="es-CO" sz="2000" dirty="0">
                <a:latin typeface="Arial Narrow"/>
                <a:ea typeface="Arial Narrow"/>
                <a:cs typeface="Arial Narrow"/>
                <a:sym typeface="Arial Narrow"/>
              </a:rPr>
              <a:t>Cuando necesitas actualizar múltiples filas en función de condiciones específicas que no se pueden expresar fácilmente con una sola consulta.</a:t>
            </a:r>
          </a:p>
          <a:p>
            <a:pPr indent="0">
              <a:lnSpc>
                <a:spcPct val="100000"/>
              </a:lnSpc>
              <a:buNone/>
            </a:pPr>
            <a:r>
              <a:rPr lang="es-CO" sz="2000" dirty="0">
                <a:latin typeface="Arial Narrow"/>
                <a:ea typeface="Arial Narrow"/>
                <a:cs typeface="Arial Narrow"/>
                <a:sym typeface="Arial Narrow"/>
              </a:rPr>
              <a:t>Cuando estás trabajando con </a:t>
            </a:r>
            <a:r>
              <a:rPr lang="es-CO" sz="2000" dirty="0" err="1">
                <a:latin typeface="Arial Narrow"/>
                <a:ea typeface="Arial Narrow"/>
                <a:cs typeface="Arial Narrow"/>
                <a:sym typeface="Arial Narrow"/>
              </a:rPr>
              <a:t>legacy</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code</a:t>
            </a:r>
            <a:r>
              <a:rPr lang="es-CO" sz="2000" dirty="0">
                <a:latin typeface="Arial Narrow"/>
                <a:ea typeface="Arial Narrow"/>
                <a:cs typeface="Arial Narrow"/>
                <a:sym typeface="Arial Narrow"/>
              </a:rPr>
              <a:t> o sistemas heredados que utilizan cursores.</a:t>
            </a:r>
          </a:p>
          <a:p>
            <a:pPr indent="0">
              <a:lnSpc>
                <a:spcPct val="100000"/>
              </a:lnSpc>
              <a:buNone/>
            </a:pPr>
            <a:r>
              <a:rPr lang="es-CO" sz="2000" b="1" dirty="0">
                <a:latin typeface="Arial Narrow"/>
                <a:ea typeface="Arial Narrow"/>
                <a:cs typeface="Arial Narrow"/>
                <a:sym typeface="Arial Narrow"/>
              </a:rPr>
              <a:t>¿Cuándo evitar los cursores?</a:t>
            </a:r>
          </a:p>
          <a:p>
            <a:pPr indent="0">
              <a:lnSpc>
                <a:spcPct val="100000"/>
              </a:lnSpc>
              <a:buNone/>
            </a:pPr>
            <a:r>
              <a:rPr lang="es-CO" sz="2000" dirty="0">
                <a:latin typeface="Arial Narrow"/>
                <a:ea typeface="Arial Narrow"/>
                <a:cs typeface="Arial Narrow"/>
                <a:sym typeface="Arial Narrow"/>
              </a:rPr>
              <a:t>Cuando necesitas un rendimiento óptimo y estás trabajando con grandes conjuntos de datos.</a:t>
            </a:r>
          </a:p>
          <a:p>
            <a:pPr indent="0">
              <a:lnSpc>
                <a:spcPct val="100000"/>
              </a:lnSpc>
              <a:buNone/>
            </a:pPr>
            <a:r>
              <a:rPr lang="es-CO" sz="2000" dirty="0">
                <a:latin typeface="Arial Narrow"/>
                <a:ea typeface="Arial Narrow"/>
                <a:cs typeface="Arial Narrow"/>
                <a:sym typeface="Arial Narrow"/>
              </a:rPr>
              <a:t>Cuando la lógica de procesamiento se puede expresar de forma más sencilla utilizando otras características de SQL.</a:t>
            </a:r>
          </a:p>
          <a:p>
            <a:pPr indent="0">
              <a:lnSpc>
                <a:spcPct val="100000"/>
              </a:lnSpc>
              <a:buNone/>
            </a:pPr>
            <a:r>
              <a:rPr lang="es-CO" sz="2000" dirty="0">
                <a:latin typeface="Arial Narrow"/>
                <a:ea typeface="Arial Narrow"/>
                <a:cs typeface="Arial Narrow"/>
                <a:sym typeface="Arial Narrow"/>
              </a:rPr>
              <a:t>Cuando estás aprendiendo PostgreSQL y quieres evitar complejidades innecesarias.</a:t>
            </a:r>
          </a:p>
        </p:txBody>
      </p:sp>
    </p:spTree>
    <p:extLst>
      <p:ext uri="{BB962C8B-B14F-4D97-AF65-F5344CB8AC3E}">
        <p14:creationId xmlns:p14="http://schemas.microsoft.com/office/powerpoint/2010/main" val="6994019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12 SOBRE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39056"/>
            <a:ext cx="9643800" cy="54189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Una empresa de transporte tiene una base de datos que almacena información sobre los envíos realizados. Esta base de datos contiene una tabla llamada envíos con las siguientes columnas: id, </a:t>
            </a:r>
            <a:r>
              <a:rPr lang="es-CO" sz="2000" dirty="0" err="1">
                <a:latin typeface="Arial Narrow"/>
                <a:ea typeface="Arial Narrow"/>
                <a:cs typeface="Arial Narrow"/>
                <a:sym typeface="Arial Narrow"/>
              </a:rPr>
              <a:t>fecha_envio</a:t>
            </a:r>
            <a:r>
              <a:rPr lang="es-CO" sz="2000" dirty="0">
                <a:latin typeface="Arial Narrow"/>
                <a:ea typeface="Arial Narrow"/>
                <a:cs typeface="Arial Narrow"/>
                <a:sym typeface="Arial Narrow"/>
              </a:rPr>
              <a:t>, destino, observación, estado (puede ser 'pendiente', '</a:t>
            </a:r>
            <a:r>
              <a:rPr lang="es-CO" sz="2000" dirty="0" err="1">
                <a:latin typeface="Arial Narrow"/>
                <a:ea typeface="Arial Narrow"/>
                <a:cs typeface="Arial Narrow"/>
                <a:sym typeface="Arial Narrow"/>
              </a:rPr>
              <a:t>en_ruta</a:t>
            </a:r>
            <a:r>
              <a:rPr lang="es-CO" sz="2000" dirty="0">
                <a:latin typeface="Arial Narrow"/>
                <a:ea typeface="Arial Narrow"/>
                <a:cs typeface="Arial Narrow"/>
                <a:sym typeface="Arial Narrow"/>
              </a:rPr>
              <a:t>', 'entregado’).  Poblar la tabla con 50 registros.</a:t>
            </a:r>
          </a:p>
          <a:p>
            <a:pPr indent="0">
              <a:lnSpc>
                <a:spcPct val="100000"/>
              </a:lnSpc>
              <a:buNone/>
            </a:pPr>
            <a:r>
              <a:rPr lang="es-CO" sz="2000" dirty="0">
                <a:latin typeface="Arial Narrow"/>
                <a:ea typeface="Arial Narrow"/>
                <a:cs typeface="Arial Narrow"/>
                <a:sym typeface="Arial Narrow"/>
              </a:rPr>
              <a:t>Objetivos:</a:t>
            </a:r>
          </a:p>
          <a:p>
            <a:pPr marL="800100">
              <a:lnSpc>
                <a:spcPct val="100000"/>
              </a:lnSpc>
            </a:pPr>
            <a:r>
              <a:rPr lang="es-CO" sz="2000" dirty="0">
                <a:latin typeface="Arial Narrow"/>
                <a:ea typeface="Arial Narrow"/>
                <a:cs typeface="Arial Narrow"/>
                <a:sym typeface="Arial Narrow"/>
              </a:rPr>
              <a:t>Crear un procedimiento/</a:t>
            </a:r>
            <a:r>
              <a:rPr lang="es-CO" sz="2000" dirty="0" err="1">
                <a:latin typeface="Arial Narrow"/>
                <a:ea typeface="Arial Narrow"/>
                <a:cs typeface="Arial Narrow"/>
                <a:sym typeface="Arial Narrow"/>
              </a:rPr>
              <a:t>funcion</a:t>
            </a:r>
            <a:r>
              <a:rPr lang="es-CO" sz="2000" dirty="0">
                <a:latin typeface="Arial Narrow"/>
                <a:ea typeface="Arial Narrow"/>
                <a:cs typeface="Arial Narrow"/>
                <a:sym typeface="Arial Narrow"/>
              </a:rPr>
              <a:t> almacenado llamado: “</a:t>
            </a:r>
            <a:r>
              <a:rPr lang="es-CO" sz="2000" dirty="0" err="1">
                <a:latin typeface="Arial Narrow"/>
                <a:ea typeface="Arial Narrow"/>
                <a:cs typeface="Arial Narrow"/>
                <a:sym typeface="Arial Narrow"/>
              </a:rPr>
              <a:t>primera_fase_envio</a:t>
            </a:r>
            <a:r>
              <a:rPr lang="es-CO" sz="2000" dirty="0">
                <a:latin typeface="Arial Narrow"/>
                <a:ea typeface="Arial Narrow"/>
                <a:cs typeface="Arial Narrow"/>
                <a:sym typeface="Arial Narrow"/>
              </a:rPr>
              <a:t>”.</a:t>
            </a:r>
          </a:p>
          <a:p>
            <a:pPr marL="800100">
              <a:lnSpc>
                <a:spcPct val="100000"/>
              </a:lnSpc>
            </a:pPr>
            <a:r>
              <a:rPr lang="es-CO" sz="2000" dirty="0">
                <a:latin typeface="Arial Narrow"/>
                <a:ea typeface="Arial Narrow"/>
                <a:cs typeface="Arial Narrow"/>
                <a:sym typeface="Arial Narrow"/>
              </a:rPr>
              <a:t>Crear un cursor para recorrer todos los envíos pendientes.</a:t>
            </a:r>
          </a:p>
          <a:p>
            <a:pPr marL="800100">
              <a:lnSpc>
                <a:spcPct val="100000"/>
              </a:lnSpc>
            </a:pPr>
            <a:r>
              <a:rPr lang="es-CO" sz="2000" dirty="0">
                <a:latin typeface="Arial Narrow"/>
                <a:ea typeface="Arial Narrow"/>
                <a:cs typeface="Arial Narrow"/>
                <a:sym typeface="Arial Narrow"/>
              </a:rPr>
              <a:t>Por cada pedido agregar la observación de “Primera etapa del </a:t>
            </a:r>
            <a:r>
              <a:rPr lang="es-CO" sz="2000" dirty="0" err="1">
                <a:latin typeface="Arial Narrow"/>
                <a:ea typeface="Arial Narrow"/>
                <a:cs typeface="Arial Narrow"/>
                <a:sym typeface="Arial Narrow"/>
              </a:rPr>
              <a:t>envio</a:t>
            </a:r>
            <a:r>
              <a:rPr lang="es-CO" sz="2000" dirty="0">
                <a:latin typeface="Arial Narrow"/>
                <a:ea typeface="Arial Narrow"/>
                <a:cs typeface="Arial Narrow"/>
                <a:sym typeface="Arial Narrow"/>
              </a:rPr>
              <a:t>”.</a:t>
            </a:r>
          </a:p>
          <a:p>
            <a:pPr marL="800100">
              <a:lnSpc>
                <a:spcPct val="100000"/>
              </a:lnSpc>
            </a:pPr>
            <a:r>
              <a:rPr lang="es-CO" sz="2000" dirty="0">
                <a:latin typeface="Arial Narrow"/>
                <a:ea typeface="Arial Narrow"/>
                <a:cs typeface="Arial Narrow"/>
                <a:sym typeface="Arial Narrow"/>
              </a:rPr>
              <a:t>Actualizar el estado de cada envío pendiente a '</a:t>
            </a:r>
            <a:r>
              <a:rPr lang="es-CO" sz="2000" dirty="0" err="1">
                <a:latin typeface="Arial Narrow"/>
                <a:ea typeface="Arial Narrow"/>
                <a:cs typeface="Arial Narrow"/>
                <a:sym typeface="Arial Narrow"/>
              </a:rPr>
              <a:t>en_ruta</a:t>
            </a:r>
            <a:r>
              <a:rPr lang="es-CO" sz="2000" dirty="0">
                <a:latin typeface="Arial Narrow"/>
                <a:ea typeface="Arial Narrow"/>
                <a:cs typeface="Arial Narrow"/>
                <a:sym typeface="Arial Narrow"/>
              </a:rPr>
              <a:t>’.</a:t>
            </a:r>
          </a:p>
          <a:p>
            <a:pPr marL="800100">
              <a:lnSpc>
                <a:spcPct val="100000"/>
              </a:lnSpc>
            </a:pPr>
            <a:r>
              <a:rPr lang="es-CO" sz="2000" dirty="0">
                <a:latin typeface="Arial Narrow"/>
                <a:ea typeface="Arial Narrow"/>
                <a:cs typeface="Arial Narrow"/>
                <a:sym typeface="Arial Narrow"/>
              </a:rPr>
              <a:t>Crear un procedimiento/</a:t>
            </a:r>
            <a:r>
              <a:rPr lang="es-CO" sz="2000" dirty="0" err="1">
                <a:latin typeface="Arial Narrow"/>
                <a:ea typeface="Arial Narrow"/>
                <a:cs typeface="Arial Narrow"/>
                <a:sym typeface="Arial Narrow"/>
              </a:rPr>
              <a:t>funcion</a:t>
            </a:r>
            <a:r>
              <a:rPr lang="es-CO" sz="2000" dirty="0">
                <a:latin typeface="Arial Narrow"/>
                <a:ea typeface="Arial Narrow"/>
                <a:cs typeface="Arial Narrow"/>
                <a:sym typeface="Arial Narrow"/>
              </a:rPr>
              <a:t> almacenada llamado: “</a:t>
            </a:r>
            <a:r>
              <a:rPr lang="es-CO" sz="2000" dirty="0" err="1">
                <a:latin typeface="Arial Narrow"/>
                <a:ea typeface="Arial Narrow"/>
                <a:cs typeface="Arial Narrow"/>
                <a:sym typeface="Arial Narrow"/>
              </a:rPr>
              <a:t>ultima_fase_envio</a:t>
            </a:r>
            <a:r>
              <a:rPr lang="es-CO" sz="2000" dirty="0">
                <a:latin typeface="Arial Narrow"/>
                <a:ea typeface="Arial Narrow"/>
                <a:cs typeface="Arial Narrow"/>
                <a:sym typeface="Arial Narrow"/>
              </a:rPr>
              <a:t>”.</a:t>
            </a:r>
          </a:p>
          <a:p>
            <a:pPr marL="800100">
              <a:lnSpc>
                <a:spcPct val="100000"/>
              </a:lnSpc>
            </a:pPr>
            <a:r>
              <a:rPr lang="es-CO" sz="2000" dirty="0">
                <a:latin typeface="Arial Narrow"/>
                <a:ea typeface="Arial Narrow"/>
                <a:cs typeface="Arial Narrow"/>
                <a:sym typeface="Arial Narrow"/>
              </a:rPr>
              <a:t>Crear un cursor para actualizar los envíos que estén “en ruta” a “entregado” los envíos que tengan más de 5 días en estado ‘en ruta’.</a:t>
            </a:r>
          </a:p>
          <a:p>
            <a:pPr marL="800100">
              <a:lnSpc>
                <a:spcPct val="100000"/>
              </a:lnSpc>
            </a:pPr>
            <a:r>
              <a:rPr lang="es-CO" sz="2000" dirty="0">
                <a:latin typeface="Arial Narrow"/>
                <a:ea typeface="Arial Narrow"/>
                <a:cs typeface="Arial Narrow"/>
                <a:sym typeface="Arial Narrow"/>
              </a:rPr>
              <a:t>Modificar la observación por “</a:t>
            </a:r>
            <a:r>
              <a:rPr lang="es-CO" sz="2000" dirty="0" err="1">
                <a:latin typeface="Arial Narrow"/>
                <a:ea typeface="Arial Narrow"/>
                <a:cs typeface="Arial Narrow"/>
                <a:sym typeface="Arial Narrow"/>
              </a:rPr>
              <a:t>Envio</a:t>
            </a:r>
            <a:r>
              <a:rPr lang="es-CO" sz="2000" dirty="0">
                <a:latin typeface="Arial Narrow"/>
                <a:ea typeface="Arial Narrow"/>
                <a:cs typeface="Arial Narrow"/>
                <a:sym typeface="Arial Narrow"/>
              </a:rPr>
              <a:t> realizado satisfactoriamente”.</a:t>
            </a:r>
          </a:p>
          <a:p>
            <a:pPr marL="800100">
              <a:lnSpc>
                <a:spcPct val="100000"/>
              </a:lnSpc>
            </a:pPr>
            <a:endParaRPr lang="es-CO" sz="2000" dirty="0">
              <a:latin typeface="Arial Narrow"/>
              <a:ea typeface="Arial Narrow"/>
              <a:cs typeface="Arial Narrow"/>
              <a:sym typeface="Arial Narrow"/>
            </a:endParaRPr>
          </a:p>
        </p:txBody>
      </p:sp>
    </p:spTree>
    <p:extLst>
      <p:ext uri="{BB962C8B-B14F-4D97-AF65-F5344CB8AC3E}">
        <p14:creationId xmlns:p14="http://schemas.microsoft.com/office/powerpoint/2010/main" val="411736202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MANEJO DE EXCEPCIONES EN </a:t>
            </a:r>
            <a:br>
              <a:rPr lang="es-CO" sz="3000" dirty="0">
                <a:solidFill>
                  <a:srgbClr val="757070"/>
                </a:solidFill>
                <a:latin typeface="Trebuchet MS"/>
                <a:ea typeface="Trebuchet MS"/>
                <a:cs typeface="Trebuchet MS"/>
                <a:sym typeface="Trebuchet MS"/>
              </a:rPr>
            </a:br>
            <a:r>
              <a:rPr lang="es-CO" sz="3000" dirty="0">
                <a:solidFill>
                  <a:srgbClr val="757070"/>
                </a:solidFill>
                <a:latin typeface="Trebuchet MS"/>
                <a:ea typeface="Trebuchet MS"/>
                <a:cs typeface="Trebuchet MS"/>
                <a:sym typeface="Trebuchet MS"/>
              </a:rPr>
              <a:t>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Los procedimientos almacenados en PostgreSQL, al igual que en cualquier otro lenguaje de programación, son susceptibles a errores. Estos errores pueden surgir por diversas razones, como:</a:t>
            </a:r>
          </a:p>
          <a:p>
            <a:pPr marL="800100">
              <a:lnSpc>
                <a:spcPct val="100000"/>
              </a:lnSpc>
            </a:pPr>
            <a:r>
              <a:rPr lang="es-CO" sz="2400" dirty="0">
                <a:latin typeface="Arial Narrow"/>
                <a:ea typeface="Arial Narrow"/>
                <a:cs typeface="Arial Narrow"/>
                <a:sym typeface="Arial Narrow"/>
              </a:rPr>
              <a:t>Violaciones de integridad: Intentar insertar un valor duplicado en una columna única, por ejemplo.</a:t>
            </a:r>
          </a:p>
          <a:p>
            <a:pPr marL="800100">
              <a:lnSpc>
                <a:spcPct val="100000"/>
              </a:lnSpc>
            </a:pPr>
            <a:r>
              <a:rPr lang="es-CO" sz="2400" dirty="0">
                <a:latin typeface="Arial Narrow"/>
                <a:ea typeface="Arial Narrow"/>
                <a:cs typeface="Arial Narrow"/>
                <a:sym typeface="Arial Narrow"/>
              </a:rPr>
              <a:t>Errores de sintaxis: Errores en la escritura del código SQL.</a:t>
            </a:r>
          </a:p>
          <a:p>
            <a:pPr marL="800100">
              <a:lnSpc>
                <a:spcPct val="100000"/>
              </a:lnSpc>
            </a:pPr>
            <a:r>
              <a:rPr lang="es-CO" sz="2400" dirty="0">
                <a:latin typeface="Arial Narrow"/>
                <a:ea typeface="Arial Narrow"/>
                <a:cs typeface="Arial Narrow"/>
                <a:sym typeface="Arial Narrow"/>
              </a:rPr>
              <a:t>Condiciones inesperadas: Datos faltantes o incorrectos.</a:t>
            </a:r>
          </a:p>
          <a:p>
            <a:pPr indent="0">
              <a:lnSpc>
                <a:spcPct val="100000"/>
              </a:lnSpc>
              <a:buNone/>
            </a:pPr>
            <a:r>
              <a:rPr lang="es-CO" sz="2400" dirty="0">
                <a:latin typeface="Arial Narrow"/>
                <a:ea typeface="Arial Narrow"/>
                <a:cs typeface="Arial Narrow"/>
                <a:sym typeface="Arial Narrow"/>
              </a:rPr>
              <a:t>Para garantizar la robustez y fiabilidad de nuestras aplicaciones, es fundamental implementar un manejo adecuado de errores y excepciones en nuestros procedimientos almacenados.</a:t>
            </a:r>
          </a:p>
        </p:txBody>
      </p:sp>
    </p:spTree>
    <p:extLst>
      <p:ext uri="{BB962C8B-B14F-4D97-AF65-F5344CB8AC3E}">
        <p14:creationId xmlns:p14="http://schemas.microsoft.com/office/powerpoint/2010/main" val="318089308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BLOQUE EXCEPTION EN PL/PGSQL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145756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En PostgreSQL, el lenguaje PL/</a:t>
            </a:r>
            <a:r>
              <a:rPr lang="es-CO" sz="2400" dirty="0" err="1">
                <a:latin typeface="Arial Narrow"/>
                <a:ea typeface="Arial Narrow"/>
                <a:cs typeface="Arial Narrow"/>
                <a:sym typeface="Arial Narrow"/>
              </a:rPr>
              <a:t>pgSQL</a:t>
            </a:r>
            <a:r>
              <a:rPr lang="es-CO" sz="2400" dirty="0">
                <a:latin typeface="Arial Narrow"/>
                <a:ea typeface="Arial Narrow"/>
                <a:cs typeface="Arial Narrow"/>
                <a:sym typeface="Arial Narrow"/>
              </a:rPr>
              <a:t> proporciona un bloque EXCEPTION para capturar y manejar errores. Este bloque se coloca al final del procedimiento y se ejecuta cuando se produce una excepción.</a:t>
            </a:r>
          </a:p>
        </p:txBody>
      </p:sp>
      <p:pic>
        <p:nvPicPr>
          <p:cNvPr id="7" name="Imagen 6">
            <a:extLst>
              <a:ext uri="{FF2B5EF4-FFF2-40B4-BE49-F238E27FC236}">
                <a16:creationId xmlns:a16="http://schemas.microsoft.com/office/drawing/2014/main" id="{C037EEF4-D661-252E-5880-38073856C90C}"/>
              </a:ext>
            </a:extLst>
          </p:cNvPr>
          <p:cNvPicPr>
            <a:picLocks noChangeAspect="1"/>
          </p:cNvPicPr>
          <p:nvPr/>
        </p:nvPicPr>
        <p:blipFill>
          <a:blip r:embed="rId3"/>
          <a:stretch>
            <a:fillRect/>
          </a:stretch>
        </p:blipFill>
        <p:spPr>
          <a:xfrm>
            <a:off x="3228975" y="3205316"/>
            <a:ext cx="5734050" cy="3438525"/>
          </a:xfrm>
          <a:prstGeom prst="rect">
            <a:avLst/>
          </a:prstGeom>
        </p:spPr>
      </p:pic>
    </p:spTree>
    <p:extLst>
      <p:ext uri="{BB962C8B-B14F-4D97-AF65-F5344CB8AC3E}">
        <p14:creationId xmlns:p14="http://schemas.microsoft.com/office/powerpoint/2010/main" val="27771013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357998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Excepciones definidas por el sistema: Son aquellas que lanza el motor de la base de datos cuando se produce un error específico, como </a:t>
            </a:r>
            <a:r>
              <a:rPr lang="es-CO" sz="2400" dirty="0" err="1">
                <a:latin typeface="Arial Narrow"/>
                <a:ea typeface="Arial Narrow"/>
                <a:cs typeface="Arial Narrow"/>
                <a:sym typeface="Arial Narrow"/>
              </a:rPr>
              <a:t>unique_violation</a:t>
            </a:r>
            <a:r>
              <a:rPr lang="es-CO" sz="2400" dirty="0">
                <a:latin typeface="Arial Narrow"/>
                <a:ea typeface="Arial Narrow"/>
                <a:cs typeface="Arial Narrow"/>
                <a:sym typeface="Arial Narrow"/>
              </a:rPr>
              <a:t> (violación de una restricción única), </a:t>
            </a:r>
            <a:r>
              <a:rPr lang="es-CO" sz="2400" dirty="0" err="1">
                <a:latin typeface="Arial Narrow"/>
                <a:ea typeface="Arial Narrow"/>
                <a:cs typeface="Arial Narrow"/>
                <a:sym typeface="Arial Narrow"/>
              </a:rPr>
              <a:t>division_by_zero</a:t>
            </a:r>
            <a:r>
              <a:rPr lang="es-CO" sz="2400" dirty="0">
                <a:latin typeface="Arial Narrow"/>
                <a:ea typeface="Arial Narrow"/>
                <a:cs typeface="Arial Narrow"/>
                <a:sym typeface="Arial Narrow"/>
              </a:rPr>
              <a:t> (división por cero), etc.</a:t>
            </a:r>
          </a:p>
          <a:p>
            <a:pPr indent="0">
              <a:lnSpc>
                <a:spcPct val="100000"/>
              </a:lnSpc>
              <a:buNone/>
            </a:pPr>
            <a:r>
              <a:rPr lang="es-CO" sz="2400" dirty="0">
                <a:latin typeface="Arial Narrow"/>
                <a:ea typeface="Arial Narrow"/>
                <a:cs typeface="Arial Narrow"/>
                <a:sym typeface="Arial Narrow"/>
              </a:rPr>
              <a:t>Excepciones definidas por el usuario: Se pueden lanzar manualmente utilizando la sentencia RAISE EXCEPTION. Esto permite personalizar el mensaje de error y controlar el flujo del procedimiento.</a:t>
            </a:r>
          </a:p>
        </p:txBody>
      </p:sp>
    </p:spTree>
    <p:extLst>
      <p:ext uri="{BB962C8B-B14F-4D97-AF65-F5344CB8AC3E}">
        <p14:creationId xmlns:p14="http://schemas.microsoft.com/office/powerpoint/2010/main" val="39110302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EXCEPCIONES DEFINIDAS POR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64876"/>
            <a:ext cx="9643800" cy="5110244"/>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2000" dirty="0" err="1">
                <a:latin typeface="Arial Narrow"/>
                <a:ea typeface="Arial Narrow"/>
                <a:cs typeface="Arial Narrow"/>
                <a:sym typeface="Arial Narrow"/>
              </a:rPr>
              <a:t>unique_violation</a:t>
            </a:r>
            <a:r>
              <a:rPr lang="es-CO" sz="2000" dirty="0">
                <a:latin typeface="Arial Narrow"/>
                <a:ea typeface="Arial Narrow"/>
                <a:cs typeface="Arial Narrow"/>
                <a:sym typeface="Arial Narrow"/>
              </a:rPr>
              <a:t>: Se lanza cuando se intenta insertar un valor duplicado en una columna con una restricción única.</a:t>
            </a:r>
          </a:p>
          <a:p>
            <a:pPr marL="742950" indent="-285750">
              <a:lnSpc>
                <a:spcPct val="100000"/>
              </a:lnSpc>
            </a:pPr>
            <a:r>
              <a:rPr lang="es-CO" sz="2000" dirty="0" err="1">
                <a:latin typeface="Arial Narrow"/>
                <a:ea typeface="Arial Narrow"/>
                <a:cs typeface="Arial Narrow"/>
                <a:sym typeface="Arial Narrow"/>
              </a:rPr>
              <a:t>foreign_key_violation</a:t>
            </a:r>
            <a:r>
              <a:rPr lang="es-CO" sz="2000" dirty="0">
                <a:latin typeface="Arial Narrow"/>
                <a:ea typeface="Arial Narrow"/>
                <a:cs typeface="Arial Narrow"/>
                <a:sym typeface="Arial Narrow"/>
              </a:rPr>
              <a:t>: Se lanza cuando se intenta violar una restricción de clave externa.</a:t>
            </a:r>
          </a:p>
          <a:p>
            <a:pPr marL="742950" indent="-285750">
              <a:lnSpc>
                <a:spcPct val="100000"/>
              </a:lnSpc>
            </a:pPr>
            <a:r>
              <a:rPr lang="es-CO" sz="2000" dirty="0" err="1">
                <a:latin typeface="Arial Narrow"/>
                <a:ea typeface="Arial Narrow"/>
                <a:cs typeface="Arial Narrow"/>
                <a:sym typeface="Arial Narrow"/>
              </a:rPr>
              <a:t>division_by_zero</a:t>
            </a:r>
            <a:r>
              <a:rPr lang="es-CO" sz="2000" dirty="0">
                <a:latin typeface="Arial Narrow"/>
                <a:ea typeface="Arial Narrow"/>
                <a:cs typeface="Arial Narrow"/>
                <a:sym typeface="Arial Narrow"/>
              </a:rPr>
              <a:t>: Se lanza cuando se intenta dividir por cero.</a:t>
            </a:r>
          </a:p>
          <a:p>
            <a:pPr marL="742950" indent="-285750">
              <a:lnSpc>
                <a:spcPct val="100000"/>
              </a:lnSpc>
            </a:pPr>
            <a:r>
              <a:rPr lang="es-CO" sz="2000" dirty="0" err="1">
                <a:latin typeface="Arial Narrow"/>
                <a:ea typeface="Arial Narrow"/>
                <a:cs typeface="Arial Narrow"/>
                <a:sym typeface="Arial Narrow"/>
              </a:rPr>
              <a:t>null_value_not_allowed</a:t>
            </a:r>
            <a:r>
              <a:rPr lang="es-CO" sz="2000" dirty="0">
                <a:latin typeface="Arial Narrow"/>
                <a:ea typeface="Arial Narrow"/>
                <a:cs typeface="Arial Narrow"/>
                <a:sym typeface="Arial Narrow"/>
              </a:rPr>
              <a:t>: Se lanza cuando se intenta insertar un valor NULL en una columna que no permite valores NULL.</a:t>
            </a:r>
          </a:p>
          <a:p>
            <a:pPr marL="742950" indent="-285750">
              <a:lnSpc>
                <a:spcPct val="100000"/>
              </a:lnSpc>
            </a:pPr>
            <a:r>
              <a:rPr lang="es-CO" sz="2000" dirty="0" err="1">
                <a:latin typeface="Arial Narrow"/>
                <a:ea typeface="Arial Narrow"/>
                <a:cs typeface="Arial Narrow"/>
                <a:sym typeface="Arial Narrow"/>
              </a:rPr>
              <a:t>data_exception</a:t>
            </a:r>
            <a:r>
              <a:rPr lang="es-CO" sz="2000" dirty="0">
                <a:latin typeface="Arial Narrow"/>
                <a:ea typeface="Arial Narrow"/>
                <a:cs typeface="Arial Narrow"/>
                <a:sym typeface="Arial Narrow"/>
              </a:rPr>
              <a:t>: Se lanza para una variedad de errores relacionados con datos, como errores de formato o conversión.</a:t>
            </a:r>
          </a:p>
          <a:p>
            <a:pPr marL="742950" indent="-285750">
              <a:lnSpc>
                <a:spcPct val="100000"/>
              </a:lnSpc>
            </a:pPr>
            <a:r>
              <a:rPr lang="es-CO" sz="2000" dirty="0" err="1">
                <a:latin typeface="Arial Narrow"/>
                <a:ea typeface="Arial Narrow"/>
                <a:cs typeface="Arial Narrow"/>
                <a:sym typeface="Arial Narrow"/>
              </a:rPr>
              <a:t>array_subscript_error</a:t>
            </a:r>
            <a:r>
              <a:rPr lang="es-CO" sz="2000" dirty="0">
                <a:latin typeface="Arial Narrow"/>
                <a:ea typeface="Arial Narrow"/>
                <a:cs typeface="Arial Narrow"/>
                <a:sym typeface="Arial Narrow"/>
              </a:rPr>
              <a:t>: Se lanza cuando se intenta acceder a un elemento de una matriz que no existe.</a:t>
            </a:r>
          </a:p>
          <a:p>
            <a:pPr marL="742950" indent="-285750">
              <a:lnSpc>
                <a:spcPct val="100000"/>
              </a:lnSpc>
            </a:pPr>
            <a:r>
              <a:rPr lang="es-CO" sz="2000" dirty="0" err="1">
                <a:latin typeface="Arial Narrow"/>
                <a:ea typeface="Arial Narrow"/>
                <a:cs typeface="Arial Narrow"/>
                <a:sym typeface="Arial Narrow"/>
              </a:rPr>
              <a:t>cardinality_violation</a:t>
            </a:r>
            <a:r>
              <a:rPr lang="es-CO" sz="2000" dirty="0">
                <a:latin typeface="Arial Narrow"/>
                <a:ea typeface="Arial Narrow"/>
                <a:cs typeface="Arial Narrow"/>
                <a:sym typeface="Arial Narrow"/>
              </a:rPr>
              <a:t>: Se lanza cuando se intenta realizar una operación que viola las restricciones de cardinalidad de una relación.</a:t>
            </a:r>
          </a:p>
          <a:p>
            <a:pPr marL="742950" indent="-285750">
              <a:lnSpc>
                <a:spcPct val="100000"/>
              </a:lnSpc>
            </a:pPr>
            <a:r>
              <a:rPr lang="es-CO" sz="2000" dirty="0" err="1">
                <a:latin typeface="Arial Narrow"/>
                <a:ea typeface="Arial Narrow"/>
                <a:cs typeface="Arial Narrow"/>
                <a:sym typeface="Arial Narrow"/>
              </a:rPr>
              <a:t>syntax_error</a:t>
            </a:r>
            <a:r>
              <a:rPr lang="es-CO" sz="2000" dirty="0">
                <a:latin typeface="Arial Narrow"/>
                <a:ea typeface="Arial Narrow"/>
                <a:cs typeface="Arial Narrow"/>
                <a:sym typeface="Arial Narrow"/>
              </a:rPr>
              <a:t>: Se lanza cuando hay un error en la sintaxis de la sentencia SQL.</a:t>
            </a:r>
          </a:p>
        </p:txBody>
      </p:sp>
    </p:spTree>
    <p:extLst>
      <p:ext uri="{BB962C8B-B14F-4D97-AF65-F5344CB8AC3E}">
        <p14:creationId xmlns:p14="http://schemas.microsoft.com/office/powerpoint/2010/main" val="1632480353"/>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27536</TotalTime>
  <Words>12553</Words>
  <Application>Microsoft Office PowerPoint</Application>
  <PresentationFormat>Panorámica</PresentationFormat>
  <Paragraphs>1082</Paragraphs>
  <Slides>160</Slides>
  <Notes>160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160</vt:i4>
      </vt:variant>
    </vt:vector>
  </HeadingPairs>
  <TitlesOfParts>
    <vt:vector size="165" baseType="lpstr">
      <vt:lpstr>Calibri</vt:lpstr>
      <vt:lpstr>Arial Narrow</vt:lpstr>
      <vt:lpstr>Arial</vt:lpstr>
      <vt:lpstr>Trebuchet MS</vt:lpstr>
      <vt:lpstr>Tema de Office</vt:lpstr>
      <vt:lpstr>Presentación de PowerPoint</vt:lpstr>
      <vt:lpstr>BASES DE DATOS II  BIENVENIDOS</vt:lpstr>
      <vt:lpstr>PRESENTACIÓN</vt:lpstr>
      <vt:lpstr>IDENTIFICACION DE LA ASIGNATURA</vt:lpstr>
      <vt:lpstr>OBJETIVOS</vt:lpstr>
      <vt:lpstr>EVALUACIÓN</vt:lpstr>
      <vt:lpstr>CONTENIDO CORTE 1</vt:lpstr>
      <vt:lpstr>CONTENIDO CORTE 2</vt:lpstr>
      <vt:lpstr>CONTENIDO CORTE 3</vt:lpstr>
      <vt:lpstr>INSTRUCCIONES DE LOS TALLERES</vt:lpstr>
      <vt:lpstr>PROYECTOS</vt:lpstr>
      <vt:lpstr>DIFERENCIAS ENTRE LAS BASES DE DATOS RELACIONALES MAS POPULARES</vt:lpstr>
      <vt:lpstr>MYSQL</vt:lpstr>
      <vt:lpstr>ORACLE DATABASE</vt:lpstr>
      <vt:lpstr>POSTGRESQL</vt:lpstr>
      <vt:lpstr>SQL SERVER</vt:lpstr>
      <vt:lpstr>TALLER 1 BASES DE DATOS RELACIONALES</vt:lpstr>
      <vt:lpstr>CUADRO COMPARATIVO</vt:lpstr>
      <vt:lpstr>HERRAMIENTA DE ADMINISTRACION DE BASE DE DATOS</vt:lpstr>
      <vt:lpstr>FUNCIONALIDAD DE LA HERRAMIENTA</vt:lpstr>
      <vt:lpstr>IMPORTANCIA DE UTILIZAR UNA HERRAMIENTA DE ADMINISTRACION DE BASE DE DATOS</vt:lpstr>
      <vt:lpstr>CARACTERISTICAS DE LAS HERRAMIENTAS DE ADMINISTRACION DE BASE DE DATOS</vt:lpstr>
      <vt:lpstr>ALGUNAS HERRAMIENTAS</vt:lpstr>
      <vt:lpstr>TRANSACCIONES</vt:lpstr>
      <vt:lpstr>CARACTERISTICAS DE LAS TRANSACCIONES</vt:lpstr>
      <vt:lpstr>IMPORTANCIA DE LAS TRANSACCIONES</vt:lpstr>
      <vt:lpstr>COMANDOS PARA LA GESTION DE TRANSACCIONES</vt:lpstr>
      <vt:lpstr>EJEMPLO DE TRANSACCIONES (COMMIT)</vt:lpstr>
      <vt:lpstr>EJEMPLO DE TRANSACCIONES (ROLLBACK)</vt:lpstr>
      <vt:lpstr>EJEMPLO DE TRANSACCIONES (SAVEPOINT)</vt:lpstr>
      <vt:lpstr>TALLER 2 SOBRE TRANSACCIONES</vt:lpstr>
      <vt:lpstr>TALLER 3 SOBRE TRANSACCIONES</vt:lpstr>
      <vt:lpstr>CONTINUACION TALLER 3 SOBRE TRANSACCIONES</vt:lpstr>
      <vt:lpstr>VENTAJAS DE LOS PROCEDIMIENTOS ALMACENADOS</vt:lpstr>
      <vt:lpstr>RAZONES PARA USAR LOS PROCEDIMIENTOS ALMACENADOS</vt:lpstr>
      <vt:lpstr>EJEMPLO DE PROCEDIMIENTO ALMACENADO</vt:lpstr>
      <vt:lpstr>EJEMPLO DE PROCEDIMIENTO ALMACENADO</vt:lpstr>
      <vt:lpstr>CONTROL DE FLUJO EN LOS PROCEDIMIENTOS.</vt:lpstr>
      <vt:lpstr>CONTROL DE FLUJO EN LOS PROCEDIMIENTOS.</vt:lpstr>
      <vt:lpstr>CONTROL DE FLUJO EN LOS PROCEDIMIENTOS.</vt:lpstr>
      <vt:lpstr>TALLER 4 DE PROCEDIMIENTOS ALMACENADOS</vt:lpstr>
      <vt:lpstr>SOLUCION AL TALLER 4 DE PROCEDIMIENTOS ALMACENADOS</vt:lpstr>
      <vt:lpstr>TALLER 4 DE PROCEDIMIENTOS ALMACENADOS</vt:lpstr>
      <vt:lpstr>SOLUCION AL TALLER 4 DE PROCEDIMIENTOS ALMACENADOS</vt:lpstr>
      <vt:lpstr>CONTROL DE FLUJO EN LOS PROCEDIMIENTOS.</vt:lpstr>
      <vt:lpstr>CONTROL DE FLUJO EN LOS PROCEDIMIENTOS.</vt:lpstr>
      <vt:lpstr>CONTROL DE FLUJO EN LOS PROCEDIMIENTOS.</vt:lpstr>
      <vt:lpstr>TALLER 5 DE PROCEDIMIENTOS ALMACENADOS</vt:lpstr>
      <vt:lpstr>SOLUCION AL TALLER 5 DE PROCEDIMIENTOS ALMACENADOS</vt:lpstr>
      <vt:lpstr>TALLER 5 DE PROCEDIMIENTOS ALMACENADOS</vt:lpstr>
      <vt:lpstr>SOLUCION AL TALLER 5 DE PROCEDIMIENTOS ALMACENADOS</vt:lpstr>
      <vt:lpstr>TALLER 6 DE PROCEDIMIENTOS ALMACENADOS</vt:lpstr>
      <vt:lpstr>SOLUCION AL TALLER 6 DE PROCEDIMIENTOS ALMACENADOS</vt:lpstr>
      <vt:lpstr>PLSQL EN ORACLE</vt:lpstr>
      <vt:lpstr>CARACTERISTICAS DE PLSQL EN ORACLE</vt:lpstr>
      <vt:lpstr>ESTRUCTURA DE PROCEDIMIENTO ALMACENADO EN ORACLE</vt:lpstr>
      <vt:lpstr>EJEMPLO DE PROCEDIMIENTO ALMACENADO EN ORACLE</vt:lpstr>
      <vt:lpstr>CONTROL DE FLUJO EN PROCEDIMIENTOS ALMACENADOS DE ORACLE</vt:lpstr>
      <vt:lpstr>CASE EN PROCEDIMIENTOS ALMACENADOS DE ORACLE</vt:lpstr>
      <vt:lpstr>LOOP EN PROCEDIMIENTOS ALMACENADOS DE ORACLE</vt:lpstr>
      <vt:lpstr>WHILE EN PROCEDIMIENTOS ALMACENADOS DE ORACLE</vt:lpstr>
      <vt:lpstr>FOR EN PROCEDIMIENTOS ALMACENADOS DE ORACLE</vt:lpstr>
      <vt:lpstr>TALLER 7 PLSQL</vt:lpstr>
      <vt:lpstr>TALLER 8 PLSQL</vt:lpstr>
      <vt:lpstr>TALLER 8 PLSQL</vt:lpstr>
      <vt:lpstr>FUNCIONES ALMACENADAS</vt:lpstr>
      <vt:lpstr>CARACTERISTICAS IMPORTANTES DE LAS FUNCIONES ALMACENADAS</vt:lpstr>
      <vt:lpstr>ESTRUCTURA DE UNA FUNCION ALMACENADA</vt:lpstr>
      <vt:lpstr>EJEMPLO DE UNA FUNCION ALMACENADA</vt:lpstr>
      <vt:lpstr>VENTAJAS DE LAS FUNCIONES ALMACENADAS</vt:lpstr>
      <vt:lpstr>CONSIDERACIONES IMPORTANTES DE LAS FUNCIONES ALMACENADAS</vt:lpstr>
      <vt:lpstr>TALLER 6 SOBRE FUNCIONES ALMACENADAS</vt:lpstr>
      <vt:lpstr>TALLER 6 SOBRE FUNCIONES ALMACENADAS</vt:lpstr>
      <vt:lpstr>TALLER 6 SOBRE FUNCIONES ALMACENADAS</vt:lpstr>
      <vt:lpstr>RETURN QUERY EN FUNCIONES ALMACENADAS</vt:lpstr>
      <vt:lpstr>EJEMPLO DEL RETURN QUERY</vt:lpstr>
      <vt:lpstr>VENTAJAS DEL RETURN QUERY</vt:lpstr>
      <vt:lpstr>USOS COMUNES RETURN QUERY</vt:lpstr>
      <vt:lpstr>TALLER 7 RETURN QUERY</vt:lpstr>
      <vt:lpstr>TALLER 7 RETURN QUERY</vt:lpstr>
      <vt:lpstr>JAVA Y LOS PROCEDIMIENTOS, FUNCIONES ALMACENADAS</vt:lpstr>
      <vt:lpstr>PASOS BASICOS</vt:lpstr>
      <vt:lpstr>EJEMPLO JAVA Y LOS PROCEDIMIENTOS ALMACENADOS</vt:lpstr>
      <vt:lpstr>CONSIDERACIONES IMPORTANTES</vt:lpstr>
      <vt:lpstr>CONSIDERACIONES IMPORTANTES</vt:lpstr>
      <vt:lpstr>JAVA Y LAS FUNCIONES ALMACENADAS</vt:lpstr>
      <vt:lpstr>TALLER 10 JAVA Y LOS PROCEDIMIENTOS ALMACENADOS</vt:lpstr>
      <vt:lpstr>JAVA Y LAS FUNCIONES ALMACENADAS CON RETURN QUERY</vt:lpstr>
      <vt:lpstr>TALLER 11 JAVA Y LAS FUNCIONES ALMACENADAS CON RETURN QUERY</vt:lpstr>
      <vt:lpstr>CURSORES EN PROCEDIMIENTOS O FUNCIONES ALMACENADOS</vt:lpstr>
      <vt:lpstr>OBJETIVO DE USAR CURSORES</vt:lpstr>
      <vt:lpstr>EJEMPLO COMPLETO DE CURSORES</vt:lpstr>
      <vt:lpstr>CONSIDERACIONES IMPORTANTES</vt:lpstr>
      <vt:lpstr>CUANDO UTILIZAR LOS CURSORES</vt:lpstr>
      <vt:lpstr>TALLER 12 SOBRE CURSORES</vt:lpstr>
      <vt:lpstr>MANEJO DE EXCEPCIONES EN  PROCEDIMIENTOS ALMACENADOS</vt:lpstr>
      <vt:lpstr>EL BLOQUE EXCEPTION EN PL/PGSQL</vt:lpstr>
      <vt:lpstr>TIPOS DE EXCEPCIONES</vt:lpstr>
      <vt:lpstr>EXCEPCIONES DEFINIDAS POR POSTGRES</vt:lpstr>
      <vt:lpstr>MANEJO DE EXCEPCIONES</vt:lpstr>
      <vt:lpstr>BUENAS PRACTICAS PARA EL MANEJO DE EXCEPCIONES</vt:lpstr>
      <vt:lpstr>EJEMPLO DE MANEJO DE EXCEPCIONES</vt:lpstr>
      <vt:lpstr>TALLER DE MANEJO DE EXCEPCIONES</vt:lpstr>
      <vt:lpstr>TALLER MANEJO DE EXCEPCIONES</vt:lpstr>
      <vt:lpstr>TALLER MANEJO DE EXCEPCIONES</vt:lpstr>
      <vt:lpstr>TALLER MANEJO DE EXCEPCIONES</vt:lpstr>
      <vt:lpstr>TALLER MANEJO DE EXCEPCIONES</vt:lpstr>
      <vt:lpstr>TALLER MANEJO DE EXCEPCIONES</vt:lpstr>
      <vt:lpstr>DISPARADORES (TRIGGERS)</vt:lpstr>
      <vt:lpstr>IMPORTANCIA DE LOS DISPARADORES (TRIGGERS)</vt:lpstr>
      <vt:lpstr>ESTRUCTURA DE LOS DISPARADORES (TRIGGERS)</vt:lpstr>
      <vt:lpstr>FUNCION ASOCIADA A LOS DISPARADORES (TRIGGERS)</vt:lpstr>
      <vt:lpstr>EJEMPLO DE DISPARADOR (TRIGGER)</vt:lpstr>
      <vt:lpstr>EJEMPLO DE DISPARADOR (TRIGGER)</vt:lpstr>
      <vt:lpstr>CONSIDERACIONES IMPORTANTES DE LOS DISPARADORES (TRIGGERS)</vt:lpstr>
      <vt:lpstr>TALLER 13 TRIGGERS</vt:lpstr>
      <vt:lpstr>SOLUCION AL TALLER 13 TRIGGERS BEFORE | AFTER | INSERT</vt:lpstr>
      <vt:lpstr>SECUENCIAS</vt:lpstr>
      <vt:lpstr>IMPORTANCIA DE LAS SECUENCIAS</vt:lpstr>
      <vt:lpstr>ESTRUCTURA DE UNA SECUENCIA</vt:lpstr>
      <vt:lpstr>EJEMPLO DE USO DE UNA SECUENCIA</vt:lpstr>
      <vt:lpstr>VENTAJAS DE USAR SECUENCIAS</vt:lpstr>
      <vt:lpstr>TALLER 14 SOBRE SECUENCIAS</vt:lpstr>
      <vt:lpstr>XML EN BASE DE DATOS RELACIONALES</vt:lpstr>
      <vt:lpstr>FORMAS DE ALMACENAMIENTO XML</vt:lpstr>
      <vt:lpstr>FUNCIONES Y OPERADORES XML EN POSTGRES</vt:lpstr>
      <vt:lpstr>EJEMPLO XML EN POSTGRES</vt:lpstr>
      <vt:lpstr>EJEMPLO XML EN POSTGRES</vt:lpstr>
      <vt:lpstr>EJEMPLO XML EN POSTGRES</vt:lpstr>
      <vt:lpstr>EJEMPLO XML EN POSTGRES</vt:lpstr>
      <vt:lpstr>TALLER 15 XML EN POSTGRES</vt:lpstr>
      <vt:lpstr>CONSIDERACIONES IMPORTANTES CON EL XML</vt:lpstr>
      <vt:lpstr>JSON EN BASE DE DATOS RELACIONALES</vt:lpstr>
      <vt:lpstr>TIPO DE DATOS JSON EN POSTGRES</vt:lpstr>
      <vt:lpstr>PRIMER EJEMPLO JSON EN POSTGRES</vt:lpstr>
      <vt:lpstr>SEGUNDO EJEMPLO JSON EN POSTGRES</vt:lpstr>
      <vt:lpstr>EJEMPLO JSON CON PROCEDIMIENTOS Y FUNCIONES</vt:lpstr>
      <vt:lpstr>VENTAJAS DE USAR JSON EN POSTGRES</vt:lpstr>
      <vt:lpstr>CONSIDERACIONES IMPORTANTES DE JSON EN POSTGRES</vt:lpstr>
      <vt:lpstr>TALLER 16 JSON EN POSTGRES</vt:lpstr>
      <vt:lpstr>TALLER 16 JSON EN POSTGRES</vt:lpstr>
      <vt:lpstr>BASES DE DATOS NO RELACIONALES</vt:lpstr>
      <vt:lpstr>BASES DE DATOS NO RELACIONALES</vt:lpstr>
      <vt:lpstr>BASES DE DATOS NO RELACIONALES</vt:lpstr>
      <vt:lpstr>MONGODB</vt:lpstr>
      <vt:lpstr>DOCUMENTOS</vt:lpstr>
      <vt:lpstr>COLECCIONES</vt:lpstr>
      <vt:lpstr>EL BSON</vt:lpstr>
      <vt:lpstr>TIPOS DE DATOS EN BSON</vt:lpstr>
      <vt:lpstr>MONGODB COMPASS</vt:lpstr>
      <vt:lpstr>INSERTAR DOCUMENTOS EN MONGODB COMPASS</vt:lpstr>
      <vt:lpstr>CONSULTAR DOCUMENTOS EN MONGODB COMPASS</vt:lpstr>
      <vt:lpstr>ACTUALIZAR/ELIMINAR DOCUMENTOS EN MONGODB COMPASS</vt:lpstr>
      <vt:lpstr>TALLER MONGODB</vt:lpstr>
      <vt:lpstr>NORMALIZACION VS DESNORMALIZACION</vt:lpstr>
      <vt:lpstr>EJEMPLO DE NORMALIZACION</vt:lpstr>
      <vt:lpstr>CONSULTAS EN EJEMPLO DE NORMALIZACION</vt:lpstr>
      <vt:lpstr>TALLER SOBRE NORMALIZACION</vt:lpstr>
      <vt:lpstr>SOLUCION AL TALLER SOBRE NORMALIZACION</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Hernando Cadavid Marin</dc:creator>
  <cp:lastModifiedBy>Jorge Alejandro Aguirre Gutierrez</cp:lastModifiedBy>
  <cp:revision>456</cp:revision>
  <dcterms:created xsi:type="dcterms:W3CDTF">2019-03-26T16:19:22Z</dcterms:created>
  <dcterms:modified xsi:type="dcterms:W3CDTF">2024-10-27T20:44:46Z</dcterms:modified>
</cp:coreProperties>
</file>