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9"/>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489" r:id="rId65"/>
    <p:sldId id="490" r:id="rId66"/>
    <p:sldId id="487" r:id="rId67"/>
    <p:sldId id="326" r:id="rId68"/>
    <p:sldId id="327" r:id="rId69"/>
    <p:sldId id="328" r:id="rId70"/>
    <p:sldId id="329" r:id="rId71"/>
    <p:sldId id="330" r:id="rId72"/>
    <p:sldId id="430" r:id="rId73"/>
    <p:sldId id="337" r:id="rId74"/>
    <p:sldId id="428" r:id="rId75"/>
    <p:sldId id="462" r:id="rId76"/>
    <p:sldId id="464" r:id="rId77"/>
    <p:sldId id="465" r:id="rId78"/>
    <p:sldId id="466" r:id="rId79"/>
    <p:sldId id="467" r:id="rId80"/>
    <p:sldId id="468" r:id="rId81"/>
    <p:sldId id="480" r:id="rId82"/>
    <p:sldId id="481" r:id="rId83"/>
    <p:sldId id="482" r:id="rId84"/>
    <p:sldId id="483" r:id="rId85"/>
    <p:sldId id="484" r:id="rId86"/>
    <p:sldId id="485" r:id="rId87"/>
    <p:sldId id="486" r:id="rId88"/>
    <p:sldId id="491" r:id="rId89"/>
    <p:sldId id="492" r:id="rId90"/>
    <p:sldId id="284" r:id="rId91"/>
    <p:sldId id="285" r:id="rId92"/>
    <p:sldId id="287" r:id="rId93"/>
    <p:sldId id="288" r:id="rId94"/>
    <p:sldId id="289" r:id="rId95"/>
    <p:sldId id="338" r:id="rId96"/>
    <p:sldId id="278" r:id="rId97"/>
    <p:sldId id="279" r:id="rId98"/>
    <p:sldId id="280" r:id="rId99"/>
    <p:sldId id="314" r:id="rId100"/>
    <p:sldId id="281" r:id="rId101"/>
    <p:sldId id="282" r:id="rId102"/>
    <p:sldId id="283" r:id="rId103"/>
    <p:sldId id="324" r:id="rId104"/>
    <p:sldId id="439" r:id="rId105"/>
    <p:sldId id="441" r:id="rId106"/>
    <p:sldId id="440" r:id="rId107"/>
    <p:sldId id="442" r:id="rId108"/>
    <p:sldId id="443" r:id="rId109"/>
    <p:sldId id="290" r:id="rId110"/>
    <p:sldId id="291" r:id="rId111"/>
    <p:sldId id="293" r:id="rId112"/>
    <p:sldId id="294" r:id="rId113"/>
    <p:sldId id="493" r:id="rId114"/>
    <p:sldId id="296" r:id="rId115"/>
    <p:sldId id="297" r:id="rId116"/>
    <p:sldId id="339" r:id="rId117"/>
    <p:sldId id="494" r:id="rId118"/>
    <p:sldId id="298" r:id="rId119"/>
    <p:sldId id="299" r:id="rId120"/>
    <p:sldId id="300" r:id="rId121"/>
    <p:sldId id="301" r:id="rId122"/>
    <p:sldId id="302" r:id="rId123"/>
    <p:sldId id="340" r:id="rId124"/>
    <p:sldId id="303" r:id="rId125"/>
    <p:sldId id="304" r:id="rId126"/>
    <p:sldId id="305" r:id="rId127"/>
    <p:sldId id="306" r:id="rId128"/>
    <p:sldId id="495" r:id="rId129"/>
    <p:sldId id="496" r:id="rId130"/>
    <p:sldId id="497" r:id="rId131"/>
    <p:sldId id="498" r:id="rId132"/>
    <p:sldId id="307" r:id="rId133"/>
    <p:sldId id="308" r:id="rId134"/>
    <p:sldId id="309" r:id="rId135"/>
    <p:sldId id="310" r:id="rId136"/>
    <p:sldId id="499" r:id="rId137"/>
    <p:sldId id="500" r:id="rId138"/>
    <p:sldId id="311" r:id="rId139"/>
    <p:sldId id="312" r:id="rId140"/>
    <p:sldId id="313" r:id="rId141"/>
    <p:sldId id="446" r:id="rId142"/>
    <p:sldId id="501" r:id="rId143"/>
    <p:sldId id="502" r:id="rId144"/>
    <p:sldId id="503" r:id="rId145"/>
    <p:sldId id="504" r:id="rId146"/>
    <p:sldId id="505" r:id="rId147"/>
    <p:sldId id="506" r:id="rId148"/>
    <p:sldId id="507" r:id="rId149"/>
    <p:sldId id="508" r:id="rId150"/>
    <p:sldId id="509" r:id="rId151"/>
    <p:sldId id="510" r:id="rId152"/>
    <p:sldId id="511" r:id="rId153"/>
    <p:sldId id="512" r:id="rId154"/>
    <p:sldId id="536" r:id="rId155"/>
    <p:sldId id="525" r:id="rId156"/>
    <p:sldId id="526" r:id="rId157"/>
    <p:sldId id="532" r:id="rId158"/>
    <p:sldId id="527" r:id="rId159"/>
    <p:sldId id="528" r:id="rId160"/>
    <p:sldId id="533" r:id="rId161"/>
    <p:sldId id="534" r:id="rId162"/>
    <p:sldId id="535" r:id="rId163"/>
    <p:sldId id="529" r:id="rId164"/>
    <p:sldId id="530" r:id="rId165"/>
    <p:sldId id="513" r:id="rId166"/>
    <p:sldId id="514" r:id="rId167"/>
    <p:sldId id="515" r:id="rId168"/>
    <p:sldId id="516" r:id="rId169"/>
    <p:sldId id="517" r:id="rId170"/>
    <p:sldId id="518" r:id="rId171"/>
    <p:sldId id="519" r:id="rId172"/>
    <p:sldId id="520" r:id="rId173"/>
    <p:sldId id="521" r:id="rId174"/>
    <p:sldId id="522" r:id="rId175"/>
    <p:sldId id="523" r:id="rId176"/>
    <p:sldId id="524" r:id="rId177"/>
    <p:sldId id="261" r:id="rId178"/>
  </p:sldIdLst>
  <p:sldSz cx="12192000" cy="6858000"/>
  <p:notesSz cx="6858000" cy="9144000"/>
  <p:embeddedFontLst>
    <p:embeddedFont>
      <p:font typeface="Arial Narrow" panose="020B0606020202030204" pitchFamily="34" charset="0"/>
      <p:regular r:id="rId180"/>
      <p:bold r:id="rId181"/>
      <p:italic r:id="rId182"/>
      <p:boldItalic r:id="rId183"/>
    </p:embeddedFont>
    <p:embeddedFont>
      <p:font typeface="Trebuchet MS" panose="020B0603020202020204" pitchFamily="34" charset="0"/>
      <p:regular r:id="rId184"/>
      <p:bold r:id="rId185"/>
      <p:italic r:id="rId186"/>
      <p:boldItalic r:id="rId1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8"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73" autoAdjust="0"/>
  </p:normalViewPr>
  <p:slideViewPr>
    <p:cSldViewPr snapToGrid="0">
      <p:cViewPr varScale="1">
        <p:scale>
          <a:sx n="78" d="100"/>
          <a:sy n="78" d="100"/>
        </p:scale>
        <p:origin x="864" y="43"/>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font" Target="fonts/font2.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3.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5.fntdata"/><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font" Target="fonts/font1.fnt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7.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8.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9219447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1276329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34417108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340666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222405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4570770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144252850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9250516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32704024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07361661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62241567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79083514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23310672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49987777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43012408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740931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7367933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3727494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419526922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22383737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8245764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57158786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16004827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9845727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53365489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023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372638357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13546114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271581296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422061894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8323591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28024358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377040289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187778658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42288620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1837457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425100112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362771819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124937737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281138030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1995874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186544904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277635171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821626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7078203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75838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57400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823666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401071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9402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1959300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64838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77881326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91849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5.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9.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51.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64.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65.xml"/><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16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id (</a:t>
            </a:r>
            <a:r>
              <a:rPr lang="es-CO" sz="2200" dirty="0" err="1">
                <a:latin typeface="Arial Narrow"/>
                <a:ea typeface="Arial Narrow"/>
                <a:cs typeface="Arial Narrow"/>
                <a:sym typeface="Arial Narrow"/>
              </a:rPr>
              <a:t>pk</a:t>
            </a:r>
            <a:r>
              <a:rPr lang="es-CO" sz="2200" dirty="0">
                <a:latin typeface="Arial Narrow"/>
                <a:ea typeface="Arial Narrow"/>
                <a:cs typeface="Arial Narrow"/>
                <a:sym typeface="Arial Narrow"/>
              </a:rPr>
              <a:t>),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Remediar el error, creando una nueva identificación para el usuario, dentro del bloque de excepción.</a:t>
            </a:r>
          </a:p>
        </p:txBody>
      </p:sp>
    </p:spTree>
    <p:extLst>
      <p:ext uri="{BB962C8B-B14F-4D97-AF65-F5344CB8AC3E}">
        <p14:creationId xmlns:p14="http://schemas.microsoft.com/office/powerpoint/2010/main" val="20179972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 Utilizar excepción </a:t>
            </a:r>
            <a:r>
              <a:rPr lang="es-CO" sz="2200" dirty="0" err="1">
                <a:latin typeface="Arial Narrow"/>
                <a:ea typeface="Arial Narrow"/>
                <a:cs typeface="Arial Narrow"/>
                <a:sym typeface="Arial Narrow"/>
              </a:rPr>
              <a:t>others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5" name="Imagen 4">
            <a:extLst>
              <a:ext uri="{FF2B5EF4-FFF2-40B4-BE49-F238E27FC236}">
                <a16:creationId xmlns:a16="http://schemas.microsoft.com/office/drawing/2014/main" id="{704D6B87-F344-A974-93F9-9C38EC13D43E}"/>
              </a:ext>
            </a:extLst>
          </p:cNvPr>
          <p:cNvPicPr>
            <a:picLocks noChangeAspect="1"/>
          </p:cNvPicPr>
          <p:nvPr/>
        </p:nvPicPr>
        <p:blipFill>
          <a:blip r:embed="rId3"/>
          <a:stretch>
            <a:fillRect/>
          </a:stretch>
        </p:blipFill>
        <p:spPr>
          <a:xfrm>
            <a:off x="2600418" y="4889754"/>
            <a:ext cx="6747041" cy="143789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81954" y="4415816"/>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95970AB5-6F48-DB99-88CA-85385F7C6466}"/>
              </a:ext>
            </a:extLst>
          </p:cNvPr>
          <p:cNvPicPr>
            <a:picLocks noChangeAspect="1"/>
          </p:cNvPicPr>
          <p:nvPr/>
        </p:nvPicPr>
        <p:blipFill>
          <a:blip r:embed="rId3"/>
          <a:stretch>
            <a:fillRect/>
          </a:stretch>
        </p:blipFill>
        <p:spPr>
          <a:xfrm>
            <a:off x="2131137" y="1694486"/>
            <a:ext cx="7193776" cy="2456770"/>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81498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Tambien</a:t>
            </a:r>
            <a:r>
              <a:rPr lang="es-CO" sz="1800" dirty="0">
                <a:latin typeface="Arial Narrow"/>
                <a:ea typeface="Arial Narrow"/>
                <a:cs typeface="Arial Narrow"/>
                <a:sym typeface="Arial Narrow"/>
              </a:rPr>
              <a:t> es posible asociar un disparador con una función en donde podríamos devolver el nuevo registro o el registro antiguo de la siguiente manera:</a:t>
            </a:r>
          </a:p>
        </p:txBody>
      </p:sp>
      <p:pic>
        <p:nvPicPr>
          <p:cNvPr id="4" name="Imagen 3">
            <a:extLst>
              <a:ext uri="{FF2B5EF4-FFF2-40B4-BE49-F238E27FC236}">
                <a16:creationId xmlns:a16="http://schemas.microsoft.com/office/drawing/2014/main" id="{29AE529E-E2E4-1EC4-460F-CF1CE1CE2D29}"/>
              </a:ext>
            </a:extLst>
          </p:cNvPr>
          <p:cNvPicPr>
            <a:picLocks noChangeAspect="1"/>
          </p:cNvPicPr>
          <p:nvPr/>
        </p:nvPicPr>
        <p:blipFill>
          <a:blip r:embed="rId3"/>
          <a:stretch>
            <a:fillRect/>
          </a:stretch>
        </p:blipFill>
        <p:spPr>
          <a:xfrm>
            <a:off x="2296096" y="2928366"/>
            <a:ext cx="7020624" cy="3627882"/>
          </a:xfrm>
          <a:prstGeom prst="rect">
            <a:avLst/>
          </a:prstGeom>
        </p:spPr>
      </p:pic>
    </p:spTree>
    <p:extLst>
      <p:ext uri="{BB962C8B-B14F-4D97-AF65-F5344CB8AC3E}">
        <p14:creationId xmlns:p14="http://schemas.microsoft.com/office/powerpoint/2010/main" val="13119738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13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Se tienen las siguientes tablas:</a:t>
            </a:r>
          </a:p>
          <a:p>
            <a:pPr marL="800100">
              <a:lnSpc>
                <a:spcPct val="100000"/>
              </a:lnSpc>
              <a:buFontTx/>
              <a:buChar char="-"/>
            </a:pPr>
            <a:r>
              <a:rPr lang="es-CO" sz="1800" dirty="0">
                <a:latin typeface="Arial Narrow"/>
                <a:ea typeface="Arial Narrow"/>
                <a:cs typeface="Arial Narrow"/>
                <a:sym typeface="Arial Narrow"/>
              </a:rPr>
              <a:t>empleado: nombre, identificación (</a:t>
            </a:r>
            <a:r>
              <a:rPr lang="es-CO" sz="1800" dirty="0" err="1">
                <a:latin typeface="Arial Narrow"/>
                <a:ea typeface="Arial Narrow"/>
                <a:cs typeface="Arial Narrow"/>
                <a:sym typeface="Arial Narrow"/>
              </a:rPr>
              <a:t>pk</a:t>
            </a:r>
            <a:r>
              <a:rPr lang="es-CO" sz="1800" dirty="0">
                <a:latin typeface="Arial Narrow"/>
                <a:ea typeface="Arial Narrow"/>
                <a:cs typeface="Arial Narrow"/>
                <a:sym typeface="Arial Narrow"/>
              </a:rPr>
              <a:t>), edad, correo, salario.</a:t>
            </a:r>
          </a:p>
          <a:p>
            <a:pPr marL="800100">
              <a:lnSpc>
                <a:spcPct val="100000"/>
              </a:lnSpc>
              <a:buFontTx/>
              <a:buChar char="-"/>
            </a:pPr>
            <a:r>
              <a:rPr lang="es-CO" sz="1800" dirty="0">
                <a:latin typeface="Arial Narrow"/>
                <a:ea typeface="Arial Narrow"/>
                <a:cs typeface="Arial Narrow"/>
                <a:sym typeface="Arial Narrow"/>
              </a:rPr>
              <a:t>Nomina: fecha, total ingresos, total deducciones, total neto, </a:t>
            </a:r>
            <a:r>
              <a:rPr lang="es-CO" sz="1800" dirty="0" err="1">
                <a:latin typeface="Arial Narrow"/>
                <a:ea typeface="Arial Narrow"/>
                <a:cs typeface="Arial Narrow"/>
                <a:sym typeface="Arial Narrow"/>
              </a:rPr>
              <a:t>empleado_id</a:t>
            </a:r>
            <a:r>
              <a:rPr lang="es-CO" sz="1800" dirty="0">
                <a:latin typeface="Arial Narrow"/>
                <a:ea typeface="Arial Narrow"/>
                <a:cs typeface="Arial Narrow"/>
                <a:sym typeface="Arial Narrow"/>
              </a:rPr>
              <a:t>.</a:t>
            </a:r>
          </a:p>
          <a:p>
            <a:pPr marL="800100">
              <a:lnSpc>
                <a:spcPct val="100000"/>
              </a:lnSpc>
              <a:buFontTx/>
              <a:buChar char="-"/>
            </a:pPr>
            <a:r>
              <a:rPr lang="es-CO" sz="1800" dirty="0">
                <a:latin typeface="Arial Narrow"/>
                <a:ea typeface="Arial Narrow"/>
                <a:cs typeface="Arial Narrow"/>
                <a:sym typeface="Arial Narrow"/>
              </a:rPr>
              <a:t>Detalle de nomina: concepto, tipo (ingreso o </a:t>
            </a:r>
            <a:r>
              <a:rPr lang="es-CO" sz="1800" dirty="0" err="1">
                <a:latin typeface="Arial Narrow"/>
                <a:ea typeface="Arial Narrow"/>
                <a:cs typeface="Arial Narrow"/>
                <a:sym typeface="Arial Narrow"/>
              </a:rPr>
              <a:t>deduccion</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antes de insertar una nomina de un empleado </a:t>
            </a:r>
            <a:r>
              <a:rPr lang="es-CO" sz="1800">
                <a:latin typeface="Arial Narrow"/>
                <a:ea typeface="Arial Narrow"/>
                <a:cs typeface="Arial Narrow"/>
                <a:sym typeface="Arial Narrow"/>
              </a:rPr>
              <a:t>validar que no </a:t>
            </a:r>
            <a:r>
              <a:rPr lang="es-CO" sz="1800" dirty="0">
                <a:latin typeface="Arial Narrow"/>
                <a:ea typeface="Arial Narrow"/>
                <a:cs typeface="Arial Narrow"/>
                <a:sym typeface="Arial Narrow"/>
              </a:rPr>
              <a:t>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después de insertar una nueva nomina, se </a:t>
            </a:r>
            <a:r>
              <a:rPr lang="es-CO" sz="1800" dirty="0" err="1">
                <a:latin typeface="Arial Narrow"/>
                <a:ea typeface="Arial Narrow"/>
                <a:cs typeface="Arial Narrow"/>
                <a:sym typeface="Arial Narrow"/>
              </a:rPr>
              <a:t>agrege</a:t>
            </a:r>
            <a:r>
              <a:rPr lang="es-CO" sz="1800" dirty="0">
                <a:latin typeface="Arial Narrow"/>
                <a:ea typeface="Arial Narrow"/>
                <a:cs typeface="Arial Narrow"/>
                <a:sym typeface="Arial Narrow"/>
              </a:rPr>
              <a:t> un registro a una tabla </a:t>
            </a:r>
            <a:r>
              <a:rPr lang="es-CO" sz="1800" dirty="0" err="1">
                <a:latin typeface="Arial Narrow"/>
                <a:ea typeface="Arial Narrow"/>
                <a:cs typeface="Arial Narrow"/>
                <a:sym typeface="Arial Narrow"/>
              </a:rPr>
              <a:t>auditoria_nomina</a:t>
            </a:r>
            <a:r>
              <a:rPr lang="es-CO" sz="1800" dirty="0">
                <a:latin typeface="Arial Narrow"/>
                <a:ea typeface="Arial Narrow"/>
                <a:cs typeface="Arial Narrow"/>
                <a:sym typeface="Arial Narrow"/>
              </a:rPr>
              <a:t> (fecha, nombre, identificación, total neto).</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antes de actualizar a un empleado en su salario no 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después de actualizar el salario de un empleado guardar un registro en la tabla </a:t>
            </a:r>
            <a:r>
              <a:rPr lang="es-CO" sz="1800" dirty="0" err="1">
                <a:latin typeface="Arial Narrow"/>
                <a:ea typeface="Arial Narrow"/>
                <a:cs typeface="Arial Narrow"/>
                <a:sym typeface="Arial Narrow"/>
              </a:rPr>
              <a:t>auditoria_empleado</a:t>
            </a:r>
            <a:r>
              <a:rPr lang="es-CO" sz="1800" dirty="0">
                <a:latin typeface="Arial Narrow"/>
                <a:ea typeface="Arial Narrow"/>
                <a:cs typeface="Arial Narrow"/>
                <a:sym typeface="Arial Narrow"/>
              </a:rPr>
              <a:t>  (fecha, nombre, identificación, concepto, valor), donde concepto es si es un “AUMENTO” O “DISMINUCION” al salario; el dato es el valor aumentado o disminuido.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892010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13 TRIGGERS BEFORE | AFTER | INSERT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09245379-DE33-DB6B-644C-79B932DE76A3}"/>
              </a:ext>
            </a:extLst>
          </p:cNvPr>
          <p:cNvPicPr>
            <a:picLocks noChangeAspect="1"/>
          </p:cNvPicPr>
          <p:nvPr/>
        </p:nvPicPr>
        <p:blipFill>
          <a:blip r:embed="rId3"/>
          <a:stretch>
            <a:fillRect/>
          </a:stretch>
        </p:blipFill>
        <p:spPr>
          <a:xfrm>
            <a:off x="2834108" y="1941976"/>
            <a:ext cx="6523784" cy="4709331"/>
          </a:xfrm>
          <a:prstGeom prst="rect">
            <a:avLst/>
          </a:prstGeom>
        </p:spPr>
      </p:pic>
    </p:spTree>
    <p:extLst>
      <p:ext uri="{BB962C8B-B14F-4D97-AF65-F5344CB8AC3E}">
        <p14:creationId xmlns:p14="http://schemas.microsoft.com/office/powerpoint/2010/main" val="2870758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14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1. Existe un sistema de facturación donde cada factura debe tener un código secuencial y el número de facturación electrónica debe ser un secuencial de 100 en 100. </a:t>
            </a:r>
          </a:p>
          <a:p>
            <a:pPr indent="0">
              <a:lnSpc>
                <a:spcPct val="100000"/>
              </a:lnSpc>
              <a:buNone/>
            </a:pPr>
            <a:r>
              <a:rPr lang="es-CO" sz="1800" dirty="0">
                <a:latin typeface="Arial Narrow"/>
                <a:ea typeface="Arial Narrow"/>
                <a:cs typeface="Arial Narrow"/>
                <a:sym typeface="Arial Narrow"/>
              </a:rPr>
              <a:t>Tabla factura: id, código, cliente, producto, descuento,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numero_fe</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Poblar la tabla con 10 registros.</a:t>
            </a:r>
          </a:p>
          <a:p>
            <a:pPr marL="800100">
              <a:lnSpc>
                <a:spcPct val="100000"/>
              </a:lnSpc>
            </a:pPr>
            <a:r>
              <a:rPr lang="es-CO" sz="1800" dirty="0">
                <a:latin typeface="Arial Narrow"/>
                <a:ea typeface="Arial Narrow"/>
                <a:cs typeface="Arial Narrow"/>
                <a:sym typeface="Arial Narrow"/>
              </a:rPr>
              <a:t>Crear una secuencia para generar el código de facturación (secuencia con incremento de 1).</a:t>
            </a:r>
          </a:p>
          <a:p>
            <a:pPr marL="800100">
              <a:lnSpc>
                <a:spcPct val="100000"/>
              </a:lnSpc>
            </a:pPr>
            <a:r>
              <a:rPr lang="es-CO" sz="1800" dirty="0">
                <a:latin typeface="Arial Narrow"/>
                <a:ea typeface="Arial Narrow"/>
                <a:cs typeface="Arial Narrow"/>
                <a:sym typeface="Arial Narrow"/>
              </a:rPr>
              <a:t>Crear una secuencia para generar el código de facturación electrónica (secuencial con incremento de 100).</a:t>
            </a:r>
          </a:p>
          <a:p>
            <a:pPr marL="800100">
              <a:lnSpc>
                <a:spcPct val="100000"/>
              </a:lnSpc>
            </a:pPr>
            <a:r>
              <a:rPr lang="es-CO" sz="1800" dirty="0">
                <a:latin typeface="Arial Narrow"/>
                <a:ea typeface="Arial Narrow"/>
                <a:cs typeface="Arial Narrow"/>
                <a:sym typeface="Arial Narrow"/>
              </a:rPr>
              <a:t>Hacer uso de las secuencias.</a:t>
            </a:r>
          </a:p>
        </p:txBody>
      </p:sp>
    </p:spTree>
    <p:extLst>
      <p:ext uri="{BB962C8B-B14F-4D97-AF65-F5344CB8AC3E}">
        <p14:creationId xmlns:p14="http://schemas.microsoft.com/office/powerpoint/2010/main" val="2627279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168304" y="2125116"/>
            <a:ext cx="9855392" cy="2260071"/>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2A6A96C-0130-9C75-3612-9F45F5BA7EC2}"/>
              </a:ext>
            </a:extLst>
          </p:cNvPr>
          <p:cNvPicPr>
            <a:picLocks noChangeAspect="1"/>
          </p:cNvPicPr>
          <p:nvPr/>
        </p:nvPicPr>
        <p:blipFill>
          <a:blip r:embed="rId3"/>
          <a:stretch>
            <a:fillRect/>
          </a:stretch>
        </p:blipFill>
        <p:spPr>
          <a:xfrm>
            <a:off x="495300" y="1362075"/>
            <a:ext cx="11201400" cy="5495925"/>
          </a:xfrm>
          <a:prstGeom prst="rect">
            <a:avLst/>
          </a:prstGeom>
        </p:spPr>
      </p:pic>
    </p:spTree>
    <p:extLst>
      <p:ext uri="{BB962C8B-B14F-4D97-AF65-F5344CB8AC3E}">
        <p14:creationId xmlns:p14="http://schemas.microsoft.com/office/powerpoint/2010/main" val="18399996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1311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9531781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15 XML </a:t>
            </a:r>
            <a:r>
              <a:rPr lang="es-CO" sz="3000" dirty="0">
                <a:solidFill>
                  <a:srgbClr val="757070"/>
                </a:solidFill>
                <a:latin typeface="Trebuchet MS"/>
                <a:ea typeface="Trebuchet MS"/>
                <a:cs typeface="Trebuchet MS"/>
                <a:sym typeface="Trebuchet MS"/>
              </a:rPr>
              <a:t>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CC549FCF-E7F0-0434-0614-BD6F3A812D6A}"/>
              </a:ext>
            </a:extLst>
          </p:cNvPr>
          <p:cNvSpPr txBox="1">
            <a:spLocks noGrp="1"/>
          </p:cNvSpPr>
          <p:nvPr>
            <p:ph type="body" idx="1"/>
          </p:nvPr>
        </p:nvSpPr>
        <p:spPr>
          <a:xfrm>
            <a:off x="735650" y="1585240"/>
            <a:ext cx="6158926" cy="51081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Realizar la tabla libros con las columnas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primary</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key</a:t>
            </a:r>
            <a:r>
              <a:rPr lang="es-CO" sz="1600" dirty="0">
                <a:latin typeface="Arial Narrow"/>
                <a:ea typeface="Arial Narrow"/>
                <a:cs typeface="Arial Narrow"/>
                <a:sym typeface="Arial Narrow"/>
              </a:rPr>
              <a:t>, descripción </a:t>
            </a:r>
            <a:r>
              <a:rPr lang="es-CO" sz="1600" dirty="0" err="1">
                <a:latin typeface="Arial Narrow"/>
                <a:ea typeface="Arial Narrow"/>
                <a:cs typeface="Arial Narrow"/>
                <a:sym typeface="Arial Narrow"/>
              </a:rPr>
              <a:t>xml</a:t>
            </a:r>
            <a:r>
              <a:rPr lang="es-CO" sz="1600" dirty="0">
                <a:latin typeface="Arial Narrow"/>
                <a:ea typeface="Arial Narrow"/>
                <a:cs typeface="Arial Narrow"/>
                <a:sym typeface="Arial Narrow"/>
              </a:rPr>
              <a:t>, con la estructura a continuación.</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guardar_libro</a:t>
            </a:r>
            <a:r>
              <a:rPr lang="es-CO" sz="1600" dirty="0">
                <a:latin typeface="Arial Narrow"/>
                <a:ea typeface="Arial Narrow"/>
                <a:cs typeface="Arial Narrow"/>
                <a:sym typeface="Arial Narrow"/>
              </a:rPr>
              <a:t> para insertar un registro en la tabla libros, el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y el titulo del libro no pueden estar repetidos en la tabla.</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actualizar_libro</a:t>
            </a:r>
            <a:r>
              <a:rPr lang="es-CO" sz="1600" dirty="0">
                <a:latin typeface="Arial Narrow"/>
                <a:ea typeface="Arial Narrow"/>
                <a:cs typeface="Arial Narrow"/>
                <a:sym typeface="Arial Narrow"/>
              </a:rPr>
              <a:t> para actualizar un registro de la tabla libros.</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obtener_autor_libro_por_isbn</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para devolver el autor del libro haciendo uso de </a:t>
            </a:r>
            <a:r>
              <a:rPr lang="es-CO" sz="1600" dirty="0" err="1">
                <a:latin typeface="Arial Narrow"/>
                <a:ea typeface="Arial Narrow"/>
                <a:cs typeface="Arial Narrow"/>
                <a:sym typeface="Arial Narrow"/>
              </a:rPr>
              <a:t>xpath</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obtener_autor_libro_por_titulo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p_titulo</a:t>
            </a:r>
            <a:r>
              <a:rPr lang="es-CO" sz="1600" dirty="0">
                <a:latin typeface="Arial Narrow"/>
                <a:ea typeface="Arial Narrow"/>
                <a:cs typeface="Arial Narrow"/>
                <a:sym typeface="Arial Narrow"/>
              </a:rPr>
              <a:t> para devolver el autor del libro.</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obtener_libros_por_anio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 para devolver todos los libros relacionados con el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Hacer el llamado de los anteriores procedimientos y funciones en java.</a:t>
            </a:r>
          </a:p>
        </p:txBody>
      </p:sp>
      <p:pic>
        <p:nvPicPr>
          <p:cNvPr id="5" name="Imagen 4">
            <a:extLst>
              <a:ext uri="{FF2B5EF4-FFF2-40B4-BE49-F238E27FC236}">
                <a16:creationId xmlns:a16="http://schemas.microsoft.com/office/drawing/2014/main" id="{01349D80-C127-3B9A-2D27-76FC310F7723}"/>
              </a:ext>
            </a:extLst>
          </p:cNvPr>
          <p:cNvPicPr>
            <a:picLocks noChangeAspect="1"/>
          </p:cNvPicPr>
          <p:nvPr/>
        </p:nvPicPr>
        <p:blipFill>
          <a:blip r:embed="rId3"/>
          <a:stretch>
            <a:fillRect/>
          </a:stretch>
        </p:blipFill>
        <p:spPr>
          <a:xfrm>
            <a:off x="7282434" y="2145601"/>
            <a:ext cx="3771900" cy="3133725"/>
          </a:xfrm>
          <a:prstGeom prst="rect">
            <a:avLst/>
          </a:prstGeom>
        </p:spPr>
      </p:pic>
    </p:spTree>
    <p:extLst>
      <p:ext uri="{BB962C8B-B14F-4D97-AF65-F5344CB8AC3E}">
        <p14:creationId xmlns:p14="http://schemas.microsoft.com/office/powerpoint/2010/main" val="30562181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PRIMER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SEGUNDO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8F76B5A7-AD91-9DD4-6166-1E7049769492}"/>
              </a:ext>
            </a:extLst>
          </p:cNvPr>
          <p:cNvPicPr>
            <a:picLocks noChangeAspect="1"/>
          </p:cNvPicPr>
          <p:nvPr/>
        </p:nvPicPr>
        <p:blipFill>
          <a:blip r:embed="rId3"/>
          <a:stretch>
            <a:fillRect/>
          </a:stretch>
        </p:blipFill>
        <p:spPr>
          <a:xfrm>
            <a:off x="908835" y="1585240"/>
            <a:ext cx="9926254" cy="5093146"/>
          </a:xfrm>
          <a:prstGeom prst="rect">
            <a:avLst/>
          </a:prstGeom>
        </p:spPr>
      </p:pic>
    </p:spTree>
    <p:extLst>
      <p:ext uri="{BB962C8B-B14F-4D97-AF65-F5344CB8AC3E}">
        <p14:creationId xmlns:p14="http://schemas.microsoft.com/office/powerpoint/2010/main" val="42059334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CON PROCEDIMIENTOS Y FUNCIONES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2142B1A-9FFC-6BA2-6EBC-3050BE299FFD}"/>
              </a:ext>
            </a:extLst>
          </p:cNvPr>
          <p:cNvPicPr>
            <a:picLocks noChangeAspect="1"/>
          </p:cNvPicPr>
          <p:nvPr/>
        </p:nvPicPr>
        <p:blipFill>
          <a:blip r:embed="rId3"/>
          <a:stretch>
            <a:fillRect/>
          </a:stretch>
        </p:blipFill>
        <p:spPr>
          <a:xfrm>
            <a:off x="3161373" y="1585240"/>
            <a:ext cx="5406555" cy="5159783"/>
          </a:xfrm>
          <a:prstGeom prst="rect">
            <a:avLst/>
          </a:prstGeom>
        </p:spPr>
      </p:pic>
    </p:spTree>
    <p:extLst>
      <p:ext uri="{BB962C8B-B14F-4D97-AF65-F5344CB8AC3E}">
        <p14:creationId xmlns:p14="http://schemas.microsoft.com/office/powerpoint/2010/main" val="20541556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4240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código punto de venta, descripción (JSONB), dentro del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va la información de: nombre del cliente,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 dirección del cliente, código de la factura, total descuento total factura, también tiene una lista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con los siguientes atributos: cantidad, valor y producto que es un objeto que contiene los siguientes atributos: nombre, descripción, precio, y una lista de </a:t>
            </a:r>
            <a:r>
              <a:rPr lang="es-CO" sz="2200" dirty="0" err="1">
                <a:latin typeface="Arial Narrow"/>
                <a:ea typeface="Arial Narrow"/>
                <a:cs typeface="Arial Narrow"/>
                <a:sym typeface="Arial Narrow"/>
              </a:rPr>
              <a:t>strings</a:t>
            </a:r>
            <a:r>
              <a:rPr lang="es-CO" sz="2200" dirty="0">
                <a:latin typeface="Arial Narrow"/>
                <a:ea typeface="Arial Narrow"/>
                <a:cs typeface="Arial Narrow"/>
                <a:sym typeface="Arial Narrow"/>
              </a:rPr>
              <a:t> de categorías asociadas.</a:t>
            </a:r>
          </a:p>
          <a:p>
            <a:pPr indent="0">
              <a:lnSpc>
                <a:spcPct val="100000"/>
              </a:lnSpc>
              <a:buNone/>
            </a:pPr>
            <a:r>
              <a:rPr lang="es-CO" sz="2200" dirty="0">
                <a:latin typeface="Arial Narrow"/>
                <a:ea typeface="Arial Narrow"/>
                <a:cs typeface="Arial Narrow"/>
                <a:sym typeface="Arial Narrow"/>
              </a:rPr>
              <a:t>{cliente: “”, identificación: “”, dirección:””, código: “”, </a:t>
            </a:r>
            <a:r>
              <a:rPr lang="es-CO" sz="2200" dirty="0" err="1">
                <a:latin typeface="Arial Narrow"/>
                <a:ea typeface="Arial Narrow"/>
                <a:cs typeface="Arial Narrow"/>
                <a:sym typeface="Arial Narrow"/>
              </a:rPr>
              <a:t>total_descuento</a:t>
            </a:r>
            <a:r>
              <a:rPr lang="es-CO" sz="2200" dirty="0">
                <a:latin typeface="Arial Narrow"/>
                <a:ea typeface="Arial Narrow"/>
                <a:cs typeface="Arial Narrow"/>
                <a:sym typeface="Arial Narrow"/>
              </a:rPr>
              <a:t>: “”, </a:t>
            </a:r>
            <a:r>
              <a:rPr lang="es-CO" sz="2200" dirty="0" err="1">
                <a:latin typeface="Arial Narrow"/>
                <a:ea typeface="Arial Narrow"/>
                <a:cs typeface="Arial Narrow"/>
                <a:sym typeface="Arial Narrow"/>
              </a:rPr>
              <a:t>total_factura</a:t>
            </a:r>
            <a:r>
              <a:rPr lang="es-CO" sz="2200" dirty="0">
                <a:latin typeface="Arial Narrow"/>
                <a:ea typeface="Arial Narrow"/>
                <a:cs typeface="Arial Narrow"/>
                <a:sym typeface="Arial Narrow"/>
              </a:rPr>
              <a:t>: “”, [cantidad: “”, valor: “”, producto: {“nombre”: “”, descripción: “”, precio: “”, categorías: [“string1”, “string2”, “string3”]}]}</a:t>
            </a:r>
          </a:p>
        </p:txBody>
      </p:sp>
    </p:spTree>
    <p:extLst>
      <p:ext uri="{BB962C8B-B14F-4D97-AF65-F5344CB8AC3E}">
        <p14:creationId xmlns:p14="http://schemas.microsoft.com/office/powerpoint/2010/main" val="31090582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guardar las facturas, debe tener validación como: el valor total de la factura no puede superar 10.000 dólares, el descuento máximo para una factura debe ser de 50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actualizar 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de la factura a través de un código de factura dado por parámetro.</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el nombre del cliente teniendo como parámetro una identificación.</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las facturas con la siguiente información: cliente, identificación, código factura, total descuento y total factura.</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obtenga los campos de los productos vendidos con respecto a un parámetro de código de factura.</a:t>
            </a:r>
          </a:p>
        </p:txBody>
      </p:sp>
    </p:spTree>
    <p:extLst>
      <p:ext uri="{BB962C8B-B14F-4D97-AF65-F5344CB8AC3E}">
        <p14:creationId xmlns:p14="http://schemas.microsoft.com/office/powerpoint/2010/main" val="2797747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complejas.</a:t>
            </a:r>
          </a:p>
          <a:p>
            <a:pPr marL="742950" indent="-285750">
              <a:lnSpc>
                <a:spcPct val="100000"/>
              </a:lnSpc>
            </a:pPr>
            <a:r>
              <a:rPr lang="es-CO" sz="1800" dirty="0">
                <a:latin typeface="Arial Narrow"/>
                <a:ea typeface="Arial Narrow"/>
                <a:cs typeface="Arial Narrow"/>
                <a:sym typeface="Arial Narrow"/>
              </a:rPr>
              <a:t>Alto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1627315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a:t>
            </a:r>
            <a:r>
              <a:rPr lang="es-CO" sz="1800" dirty="0" err="1">
                <a:latin typeface="Arial Narrow"/>
                <a:ea typeface="Arial Narrow"/>
                <a:cs typeface="Arial Narrow"/>
                <a:sym typeface="Arial Narrow"/>
              </a:rPr>
              <a:t>complejas.Alto</a:t>
            </a:r>
            <a:r>
              <a:rPr lang="es-CO" sz="1800" dirty="0">
                <a:latin typeface="Arial Narrow"/>
                <a:ea typeface="Arial Narrow"/>
                <a:cs typeface="Arial Narrow"/>
                <a:sym typeface="Arial Narrow"/>
              </a:rPr>
              <a:t>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21284400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C2A98B1-CD32-6E39-E276-84C0DBF33CA5}"/>
              </a:ext>
            </a:extLst>
          </p:cNvPr>
          <p:cNvPicPr>
            <a:picLocks noChangeAspect="1"/>
          </p:cNvPicPr>
          <p:nvPr/>
        </p:nvPicPr>
        <p:blipFill>
          <a:blip r:embed="rId3"/>
          <a:stretch>
            <a:fillRect/>
          </a:stretch>
        </p:blipFill>
        <p:spPr>
          <a:xfrm>
            <a:off x="1669486" y="1585240"/>
            <a:ext cx="8715375" cy="5191125"/>
          </a:xfrm>
          <a:prstGeom prst="rect">
            <a:avLst/>
          </a:prstGeom>
        </p:spPr>
      </p:pic>
    </p:spTree>
    <p:extLst>
      <p:ext uri="{BB962C8B-B14F-4D97-AF65-F5344CB8AC3E}">
        <p14:creationId xmlns:p14="http://schemas.microsoft.com/office/powerpoint/2010/main" val="25594610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MongoDB es una base de datos no relacional (NoSQL) que se basa en un modelo de documentos. En lugar de almacenar datos en tablas, como lo hacen las bases de datos relacionales, MongoDB almacena información en documentos JSON (JavaScript </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Notation</a:t>
            </a:r>
            <a:r>
              <a:rPr lang="es-CO" sz="1800" dirty="0">
                <a:latin typeface="Arial Narrow"/>
                <a:ea typeface="Arial Narrow"/>
                <a:cs typeface="Arial Narrow"/>
                <a:sym typeface="Arial Narrow"/>
              </a:rPr>
              <a:t>) que se organizan en colecciones. Algunas características clave de MongoDB son:</a:t>
            </a:r>
          </a:p>
          <a:p>
            <a:pPr marL="742950" indent="-285750">
              <a:lnSpc>
                <a:spcPct val="100000"/>
              </a:lnSpc>
            </a:pPr>
            <a:r>
              <a:rPr lang="es-CO" sz="1800" dirty="0">
                <a:latin typeface="Arial Narrow"/>
                <a:ea typeface="Arial Narrow"/>
                <a:cs typeface="Arial Narrow"/>
                <a:sym typeface="Arial Narrow"/>
              </a:rPr>
              <a:t>Modelo de documentos: Los datos se almacenan en documentos similares a JSON, lo que permite una estructura flexible y anidada.</a:t>
            </a:r>
          </a:p>
          <a:p>
            <a:pPr marL="742950" indent="-285750">
              <a:lnSpc>
                <a:spcPct val="100000"/>
              </a:lnSpc>
            </a:pPr>
            <a:r>
              <a:rPr lang="es-CO" sz="1800" dirty="0">
                <a:latin typeface="Arial Narrow"/>
                <a:ea typeface="Arial Narrow"/>
                <a:cs typeface="Arial Narrow"/>
                <a:sym typeface="Arial Narrow"/>
              </a:rPr>
              <a:t>Escalabilidad: Ofrece escalabilidad horizontal, lo que facilita la distribución de datos en múltiples servidores.</a:t>
            </a:r>
          </a:p>
          <a:p>
            <a:pPr marL="742950" indent="-285750">
              <a:lnSpc>
                <a:spcPct val="100000"/>
              </a:lnSpc>
            </a:pPr>
            <a:r>
              <a:rPr lang="es-CO" sz="1800" dirty="0">
                <a:latin typeface="Arial Narrow"/>
                <a:ea typeface="Arial Narrow"/>
                <a:cs typeface="Arial Narrow"/>
                <a:sym typeface="Arial Narrow"/>
              </a:rPr>
              <a:t>Alta disponibilidad: Incluye características como replicación y </a:t>
            </a:r>
            <a:r>
              <a:rPr lang="es-CO" sz="1800" dirty="0" err="1">
                <a:latin typeface="Arial Narrow"/>
                <a:ea typeface="Arial Narrow"/>
                <a:cs typeface="Arial Narrow"/>
                <a:sym typeface="Arial Narrow"/>
              </a:rPr>
              <a:t>sharding</a:t>
            </a:r>
            <a:r>
              <a:rPr lang="es-CO" sz="1800" dirty="0">
                <a:latin typeface="Arial Narrow"/>
                <a:ea typeface="Arial Narrow"/>
                <a:cs typeface="Arial Narrow"/>
                <a:sym typeface="Arial Narrow"/>
              </a:rPr>
              <a:t> para garantizar que los datos estén siempre disponibles.</a:t>
            </a:r>
          </a:p>
          <a:p>
            <a:pPr marL="742950" indent="-285750">
              <a:lnSpc>
                <a:spcPct val="100000"/>
              </a:lnSpc>
            </a:pPr>
            <a:r>
              <a:rPr lang="es-CO" sz="1800" dirty="0">
                <a:latin typeface="Arial Narrow"/>
                <a:ea typeface="Arial Narrow"/>
                <a:cs typeface="Arial Narrow"/>
                <a:sym typeface="Arial Narrow"/>
              </a:rPr>
              <a:t>Consulta potente: Proporciona un lenguaje de consulta rico y soporta consultas complejas, índices y agregaciones.</a:t>
            </a:r>
          </a:p>
          <a:p>
            <a:pPr marL="742950" indent="-285750">
              <a:lnSpc>
                <a:spcPct val="100000"/>
              </a:lnSpc>
            </a:pPr>
            <a:r>
              <a:rPr lang="es-CO" sz="1800" dirty="0">
                <a:latin typeface="Arial Narrow"/>
                <a:ea typeface="Arial Narrow"/>
                <a:cs typeface="Arial Narrow"/>
                <a:sym typeface="Arial Narrow"/>
              </a:rPr>
              <a:t>Facilidad de uso: Su modelo flexible y la naturaleza intuitiva de sus documentos hacen que sea fácil de usar y adaptar a diferentes aplicaciones.</a:t>
            </a:r>
          </a:p>
          <a:p>
            <a:pPr indent="0">
              <a:lnSpc>
                <a:spcPct val="100000"/>
              </a:lnSpc>
              <a:buNone/>
            </a:pPr>
            <a:r>
              <a:rPr lang="es-CO" sz="1800" dirty="0">
                <a:latin typeface="Arial Narrow"/>
                <a:ea typeface="Arial Narrow"/>
                <a:cs typeface="Arial Narrow"/>
                <a:sym typeface="Arial Narrow"/>
              </a:rPr>
              <a:t>MongoDB es popular en aplicaciones web, </a:t>
            </a:r>
            <a:r>
              <a:rPr lang="es-CO" sz="1800" dirty="0" err="1">
                <a:latin typeface="Arial Narrow"/>
                <a:ea typeface="Arial Narrow"/>
                <a:cs typeface="Arial Narrow"/>
                <a:sym typeface="Arial Narrow"/>
              </a:rPr>
              <a:t>big</a:t>
            </a:r>
            <a:r>
              <a:rPr lang="es-CO" sz="1800" dirty="0">
                <a:latin typeface="Arial Narrow"/>
                <a:ea typeface="Arial Narrow"/>
                <a:cs typeface="Arial Narrow"/>
                <a:sym typeface="Arial Narrow"/>
              </a:rPr>
              <a:t> data y proyectos que requieren un manejo dinámico de datos.</a:t>
            </a:r>
          </a:p>
        </p:txBody>
      </p:sp>
    </p:spTree>
    <p:extLst>
      <p:ext uri="{BB962C8B-B14F-4D97-AF65-F5344CB8AC3E}">
        <p14:creationId xmlns:p14="http://schemas.microsoft.com/office/powerpoint/2010/main" val="461328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DOCUMENTOS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6771574"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 documento es la unidad básica de datos en MongoDB, similar a una fila en una base de datos relacional. Se representa en formato BSON (</a:t>
            </a:r>
            <a:r>
              <a:rPr lang="es-CO" sz="1800" dirty="0" err="1">
                <a:latin typeface="Arial Narrow"/>
                <a:ea typeface="Arial Narrow"/>
                <a:cs typeface="Arial Narrow"/>
                <a:sym typeface="Arial Narrow"/>
              </a:rPr>
              <a:t>Binary</a:t>
            </a:r>
            <a:r>
              <a:rPr lang="es-CO" sz="1800" dirty="0">
                <a:latin typeface="Arial Narrow"/>
                <a:ea typeface="Arial Narrow"/>
                <a:cs typeface="Arial Narrow"/>
                <a:sym typeface="Arial Narrow"/>
              </a:rPr>
              <a:t> JSON), lo que permite una estructura flexible y rica.</a:t>
            </a:r>
          </a:p>
          <a:p>
            <a:pPr indent="0">
              <a:lnSpc>
                <a:spcPct val="100000"/>
              </a:lnSpc>
              <a:buNone/>
            </a:pPr>
            <a:r>
              <a:rPr lang="es-CO" sz="1800" dirty="0">
                <a:latin typeface="Arial Narrow"/>
                <a:ea typeface="Arial Narrow"/>
                <a:cs typeface="Arial Narrow"/>
                <a:sym typeface="Arial Narrow"/>
              </a:rPr>
              <a:t>Estructura: Un documento está compuesto por pares clave-valor. Las claves son 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 y los valores pueden ser de diversos tipos, como:</a:t>
            </a:r>
          </a:p>
          <a:p>
            <a:pPr marL="742950" indent="-285750">
              <a:lnSpc>
                <a:spcPct val="100000"/>
              </a:lnSpc>
            </a:pPr>
            <a:r>
              <a:rPr lang="es-CO" sz="1800" dirty="0">
                <a:latin typeface="Arial Narrow"/>
                <a:ea typeface="Arial Narrow"/>
                <a:cs typeface="Arial Narrow"/>
                <a:sym typeface="Arial Narrow"/>
              </a:rPr>
              <a:t>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Números</a:t>
            </a:r>
          </a:p>
          <a:p>
            <a:pPr marL="742950" indent="-285750">
              <a:lnSpc>
                <a:spcPct val="100000"/>
              </a:lnSpc>
            </a:pPr>
            <a:r>
              <a:rPr lang="es-CO" sz="1800" dirty="0">
                <a:latin typeface="Arial Narrow"/>
                <a:ea typeface="Arial Narrow"/>
                <a:cs typeface="Arial Narrow"/>
                <a:sym typeface="Arial Narrow"/>
              </a:rPr>
              <a:t>Fechas</a:t>
            </a:r>
          </a:p>
          <a:p>
            <a:pPr marL="742950" indent="-285750">
              <a:lnSpc>
                <a:spcPct val="100000"/>
              </a:lnSpc>
            </a:pPr>
            <a:r>
              <a:rPr lang="es-CO" sz="1800" dirty="0">
                <a:latin typeface="Arial Narrow"/>
                <a:ea typeface="Arial Narrow"/>
                <a:cs typeface="Arial Narrow"/>
                <a:sym typeface="Arial Narrow"/>
              </a:rPr>
              <a:t>Booleanos</a:t>
            </a:r>
          </a:p>
          <a:p>
            <a:pPr marL="742950" indent="-285750">
              <a:lnSpc>
                <a:spcPct val="100000"/>
              </a:lnSpc>
            </a:pPr>
            <a:r>
              <a:rPr lang="es-CO" sz="1800" dirty="0" err="1">
                <a:latin typeface="Arial Narrow"/>
                <a:ea typeface="Arial Narrow"/>
                <a:cs typeface="Arial Narrow"/>
                <a:sym typeface="Arial Narrow"/>
              </a:rPr>
              <a:t>Arrays</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Otros documentos (embebidos)</a:t>
            </a:r>
          </a:p>
        </p:txBody>
      </p:sp>
      <p:pic>
        <p:nvPicPr>
          <p:cNvPr id="5" name="Imagen 4">
            <a:extLst>
              <a:ext uri="{FF2B5EF4-FFF2-40B4-BE49-F238E27FC236}">
                <a16:creationId xmlns:a16="http://schemas.microsoft.com/office/drawing/2014/main" id="{A613DC13-3623-8FDE-65BA-7ADDA63E637C}"/>
              </a:ext>
            </a:extLst>
          </p:cNvPr>
          <p:cNvPicPr>
            <a:picLocks noChangeAspect="1"/>
          </p:cNvPicPr>
          <p:nvPr/>
        </p:nvPicPr>
        <p:blipFill>
          <a:blip r:embed="rId3"/>
          <a:stretch>
            <a:fillRect/>
          </a:stretch>
        </p:blipFill>
        <p:spPr>
          <a:xfrm>
            <a:off x="7607426" y="2528988"/>
            <a:ext cx="3949081" cy="2587752"/>
          </a:xfrm>
          <a:prstGeom prst="rect">
            <a:avLst/>
          </a:prstGeom>
        </p:spPr>
      </p:pic>
    </p:spTree>
    <p:extLst>
      <p:ext uri="{BB962C8B-B14F-4D97-AF65-F5344CB8AC3E}">
        <p14:creationId xmlns:p14="http://schemas.microsoft.com/office/powerpoint/2010/main" val="14573504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COLECCIONES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10394112"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Una colección es un grupo de documentos en MongoDB, similar a una tabla en una base de datos relacional. Cada colección puede contener documentos con diferentes estructuras y tipos de datos.</a:t>
            </a:r>
          </a:p>
          <a:p>
            <a:pPr indent="0">
              <a:lnSpc>
                <a:spcPct val="100000"/>
              </a:lnSpc>
              <a:buNone/>
            </a:pPr>
            <a:r>
              <a:rPr lang="es-CO" sz="1800" dirty="0">
                <a:latin typeface="Arial Narrow"/>
                <a:ea typeface="Arial Narrow"/>
                <a:cs typeface="Arial Narrow"/>
                <a:sym typeface="Arial Narrow"/>
              </a:rPr>
              <a:t>Características:</a:t>
            </a:r>
          </a:p>
          <a:p>
            <a:pPr marL="742950" indent="-285750">
              <a:lnSpc>
                <a:spcPct val="100000"/>
              </a:lnSpc>
            </a:pPr>
            <a:r>
              <a:rPr lang="es-CO" sz="1800" dirty="0">
                <a:latin typeface="Arial Narrow"/>
                <a:ea typeface="Arial Narrow"/>
                <a:cs typeface="Arial Narrow"/>
                <a:sym typeface="Arial Narrow"/>
              </a:rPr>
              <a:t>No es necesario que todos los documentos de una colección tengan el mismo esquema.</a:t>
            </a:r>
          </a:p>
          <a:p>
            <a:pPr marL="742950" indent="-285750">
              <a:lnSpc>
                <a:spcPct val="100000"/>
              </a:lnSpc>
            </a:pPr>
            <a:r>
              <a:rPr lang="es-CO" sz="1800" dirty="0">
                <a:latin typeface="Arial Narrow"/>
                <a:ea typeface="Arial Narrow"/>
                <a:cs typeface="Arial Narrow"/>
                <a:sym typeface="Arial Narrow"/>
              </a:rPr>
              <a:t>Las colecciones se crean automáticamente al insertar el primer documento, aunque también se pueden crear explícitamente.</a:t>
            </a:r>
          </a:p>
          <a:p>
            <a:pPr marL="742950" indent="-285750">
              <a:lnSpc>
                <a:spcPct val="100000"/>
              </a:lnSpc>
            </a:pPr>
            <a:r>
              <a:rPr lang="es-CO" sz="1800" dirty="0">
                <a:latin typeface="Arial Narrow"/>
                <a:ea typeface="Arial Narrow"/>
                <a:cs typeface="Arial Narrow"/>
                <a:sym typeface="Arial Narrow"/>
              </a:rPr>
              <a:t>Los nombres de las colecciones deben ser únicos dentro de una base de datos.</a:t>
            </a:r>
          </a:p>
          <a:p>
            <a:pPr indent="0">
              <a:lnSpc>
                <a:spcPct val="100000"/>
              </a:lnSpc>
              <a:buNone/>
            </a:pPr>
            <a:r>
              <a:rPr lang="es-CO" sz="1800" dirty="0">
                <a:latin typeface="Arial Narrow"/>
                <a:ea typeface="Arial Narrow"/>
                <a:cs typeface="Arial Narrow"/>
                <a:sym typeface="Arial Narrow"/>
              </a:rPr>
              <a:t>Relación entre Documentos y Colecciones:</a:t>
            </a:r>
          </a:p>
          <a:p>
            <a:pPr marL="742950" indent="-285750">
              <a:lnSpc>
                <a:spcPct val="100000"/>
              </a:lnSpc>
            </a:pPr>
            <a:r>
              <a:rPr lang="es-CO" sz="1800" dirty="0">
                <a:latin typeface="Arial Narrow"/>
                <a:ea typeface="Arial Narrow"/>
                <a:cs typeface="Arial Narrow"/>
                <a:sym typeface="Arial Narrow"/>
              </a:rPr>
              <a:t>Cada colección puede contener múltiples documentos, y cada documento se almacena de manera independiente.</a:t>
            </a:r>
          </a:p>
          <a:p>
            <a:pPr marL="742950" indent="-285750">
              <a:lnSpc>
                <a:spcPct val="100000"/>
              </a:lnSpc>
            </a:pPr>
            <a:r>
              <a:rPr lang="es-CO" sz="1800" dirty="0">
                <a:latin typeface="Arial Narrow"/>
                <a:ea typeface="Arial Narrow"/>
                <a:cs typeface="Arial Narrow"/>
                <a:sym typeface="Arial Narrow"/>
              </a:rPr>
              <a:t>Esto permite a MongoDB manejar datos no estructurados y </a:t>
            </a:r>
            <a:r>
              <a:rPr lang="es-CO" sz="1800" dirty="0" err="1">
                <a:latin typeface="Arial Narrow"/>
                <a:ea typeface="Arial Narrow"/>
                <a:cs typeface="Arial Narrow"/>
                <a:sym typeface="Arial Narrow"/>
              </a:rPr>
              <a:t>semi-estructurados</a:t>
            </a:r>
            <a:r>
              <a:rPr lang="es-CO" sz="1800" dirty="0">
                <a:latin typeface="Arial Narrow"/>
                <a:ea typeface="Arial Narrow"/>
                <a:cs typeface="Arial Narrow"/>
                <a:sym typeface="Arial Narrow"/>
              </a:rPr>
              <a:t> de forma más flexible que las bases de datos relacionales.</a:t>
            </a:r>
          </a:p>
        </p:txBody>
      </p:sp>
    </p:spTree>
    <p:extLst>
      <p:ext uri="{BB962C8B-B14F-4D97-AF65-F5344CB8AC3E}">
        <p14:creationId xmlns:p14="http://schemas.microsoft.com/office/powerpoint/2010/main" val="29249008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a:latin typeface="Arial Narrow"/>
                <a:ea typeface="Arial Narrow"/>
                <a:cs typeface="Arial Narrow"/>
                <a:sym typeface="Arial Narrow"/>
              </a:rPr>
              <a:t>Definición: BSON es un formato binario que se utiliza para representar documentos en MongoDB. Es una extensión de JSON (JavaScript </a:t>
            </a:r>
            <a:r>
              <a:rPr lang="es-CO" sz="2000" dirty="0" err="1">
                <a:latin typeface="Arial Narrow"/>
                <a:ea typeface="Arial Narrow"/>
                <a:cs typeface="Arial Narrow"/>
                <a:sym typeface="Arial Narrow"/>
              </a:rPr>
              <a:t>Object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Notation</a:t>
            </a:r>
            <a:r>
              <a:rPr lang="es-CO" sz="2000" dirty="0">
                <a:latin typeface="Arial Narrow"/>
                <a:ea typeface="Arial Narrow"/>
                <a:cs typeface="Arial Narrow"/>
                <a:sym typeface="Arial Narrow"/>
              </a:rPr>
              <a:t>) y permite que los datos sean más eficientes para el almacenamiento y la consulta.</a:t>
            </a:r>
          </a:p>
          <a:p>
            <a:pPr marL="742950" indent="-285750">
              <a:lnSpc>
                <a:spcPct val="100000"/>
              </a:lnSpc>
            </a:pPr>
            <a:r>
              <a:rPr lang="es-CO" sz="2000" dirty="0">
                <a:latin typeface="Arial Narrow"/>
                <a:ea typeface="Arial Narrow"/>
                <a:cs typeface="Arial Narrow"/>
                <a:sym typeface="Arial Narrow"/>
              </a:rPr>
              <a:t>Ventajas: Al ser un formato binario, BSON es más rápido de analizar y manipular que JSON, lo que mejora el rendimiento general de las operaciones de base de datos.</a:t>
            </a:r>
          </a:p>
          <a:p>
            <a:pPr indent="0">
              <a:lnSpc>
                <a:spcPct val="100000"/>
              </a:lnSpc>
              <a:buNone/>
            </a:pPr>
            <a:r>
              <a:rPr lang="es-CO" sz="2000" dirty="0">
                <a:latin typeface="Arial Narrow"/>
                <a:ea typeface="Arial Narrow"/>
                <a:cs typeface="Arial Narrow"/>
                <a:sym typeface="Arial Narrow"/>
              </a:rPr>
              <a:t>Un documento BSON se compone de pares clave-valor, donde:</a:t>
            </a:r>
          </a:p>
          <a:p>
            <a:pPr marL="742950" indent="-285750">
              <a:lnSpc>
                <a:spcPct val="100000"/>
              </a:lnSpc>
            </a:pPr>
            <a:r>
              <a:rPr lang="es-CO" sz="2000" dirty="0">
                <a:latin typeface="Arial Narrow"/>
                <a:ea typeface="Arial Narrow"/>
                <a:cs typeface="Arial Narrow"/>
                <a:sym typeface="Arial Narrow"/>
              </a:rPr>
              <a:t>Clave (Key): Es una cadena que identifica un valor.</a:t>
            </a:r>
          </a:p>
          <a:p>
            <a:pPr marL="742950" indent="-285750">
              <a:lnSpc>
                <a:spcPct val="100000"/>
              </a:lnSpc>
            </a:pPr>
            <a:r>
              <a:rPr lang="es-CO" sz="2000" dirty="0">
                <a:latin typeface="Arial Narrow"/>
                <a:ea typeface="Arial Narrow"/>
                <a:cs typeface="Arial Narrow"/>
                <a:sym typeface="Arial Narrow"/>
              </a:rPr>
              <a:t>Valor (</a:t>
            </a:r>
            <a:r>
              <a:rPr lang="es-CO" sz="2000" dirty="0" err="1">
                <a:latin typeface="Arial Narrow"/>
                <a:ea typeface="Arial Narrow"/>
                <a:cs typeface="Arial Narrow"/>
                <a:sym typeface="Arial Narrow"/>
              </a:rPr>
              <a:t>Value</a:t>
            </a:r>
            <a:r>
              <a:rPr lang="es-CO" sz="2000" dirty="0">
                <a:latin typeface="Arial Narrow"/>
                <a:ea typeface="Arial Narrow"/>
                <a:cs typeface="Arial Narrow"/>
                <a:sym typeface="Arial Narrow"/>
              </a:rPr>
              <a:t>): Puede ser de varios tipos, incluyendo otros documentos, </a:t>
            </a:r>
            <a:r>
              <a:rPr lang="es-CO" sz="2000" dirty="0" err="1">
                <a:latin typeface="Arial Narrow"/>
                <a:ea typeface="Arial Narrow"/>
                <a:cs typeface="Arial Narrow"/>
                <a:sym typeface="Arial Narrow"/>
              </a:rPr>
              <a:t>arrays</a:t>
            </a:r>
            <a:r>
              <a:rPr lang="es-CO" sz="2000" dirty="0">
                <a:latin typeface="Arial Narrow"/>
                <a:ea typeface="Arial Narrow"/>
                <a:cs typeface="Arial Narrow"/>
                <a:sym typeface="Arial Narrow"/>
              </a:rPr>
              <a:t>, y tipos de datos primitivos.</a:t>
            </a:r>
          </a:p>
          <a:p>
            <a:pPr indent="0">
              <a:lnSpc>
                <a:spcPct val="100000"/>
              </a:lnSpc>
              <a:buNone/>
            </a:pPr>
            <a:r>
              <a:rPr lang="es-CO" sz="2000" dirty="0" err="1">
                <a:latin typeface="Arial Narrow"/>
                <a:ea typeface="Arial Narrow"/>
                <a:cs typeface="Arial Narrow"/>
                <a:sym typeface="Arial Narrow"/>
              </a:rPr>
              <a:t>Serializacion</a:t>
            </a:r>
            <a:r>
              <a:rPr lang="es-CO" sz="2000" dirty="0">
                <a:latin typeface="Arial Narrow"/>
                <a:ea typeface="Arial Narrow"/>
                <a:cs typeface="Arial Narrow"/>
                <a:sym typeface="Arial Narrow"/>
              </a:rPr>
              <a:t>: Cuando se guarda un </a:t>
            </a:r>
            <a:r>
              <a:rPr lang="es-CO" sz="2000" dirty="0" err="1">
                <a:latin typeface="Arial Narrow"/>
                <a:ea typeface="Arial Narrow"/>
                <a:cs typeface="Arial Narrow"/>
                <a:sym typeface="Arial Narrow"/>
              </a:rPr>
              <a:t>odumento</a:t>
            </a:r>
            <a:r>
              <a:rPr lang="es-CO" sz="2000" dirty="0">
                <a:latin typeface="Arial Narrow"/>
                <a:ea typeface="Arial Narrow"/>
                <a:cs typeface="Arial Narrow"/>
                <a:sym typeface="Arial Narrow"/>
              </a:rPr>
              <a:t> en MongoDB, se convierte de su formato JSON a BSON. Este procedo permite que el documento se almacene de manera mas eficiente.</a:t>
            </a:r>
          </a:p>
          <a:p>
            <a:pPr indent="0">
              <a:lnSpc>
                <a:spcPct val="100000"/>
              </a:lnSpc>
              <a:buNone/>
            </a:pPr>
            <a:r>
              <a:rPr lang="es-CO" sz="2000" dirty="0" err="1">
                <a:latin typeface="Arial Narrow"/>
                <a:ea typeface="Arial Narrow"/>
                <a:cs typeface="Arial Narrow"/>
                <a:sym typeface="Arial Narrow"/>
              </a:rPr>
              <a:t>Deserializacion</a:t>
            </a:r>
            <a:r>
              <a:rPr lang="es-CO" sz="2000" dirty="0">
                <a:latin typeface="Arial Narrow"/>
                <a:ea typeface="Arial Narrow"/>
                <a:cs typeface="Arial Narrow"/>
                <a:sym typeface="Arial Narrow"/>
              </a:rPr>
              <a:t>: Cuando se recupere un documento, el proceso inverso ocurre, convirtiendo BSON de nuevo a un formato legible como JSON.</a:t>
            </a:r>
          </a:p>
        </p:txBody>
      </p:sp>
    </p:spTree>
    <p:extLst>
      <p:ext uri="{BB962C8B-B14F-4D97-AF65-F5344CB8AC3E}">
        <p14:creationId xmlns:p14="http://schemas.microsoft.com/office/powerpoint/2010/main" val="21342852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DATOS EN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1543BF88-FE0E-6108-A9BA-897DE8F38033}"/>
              </a:ext>
            </a:extLst>
          </p:cNvPr>
          <p:cNvPicPr>
            <a:picLocks noChangeAspect="1"/>
          </p:cNvPicPr>
          <p:nvPr/>
        </p:nvPicPr>
        <p:blipFill>
          <a:blip r:embed="rId3"/>
          <a:stretch>
            <a:fillRect/>
          </a:stretch>
        </p:blipFill>
        <p:spPr>
          <a:xfrm>
            <a:off x="735650" y="1704213"/>
            <a:ext cx="5210175" cy="4857750"/>
          </a:xfrm>
          <a:prstGeom prst="rect">
            <a:avLst/>
          </a:prstGeom>
        </p:spPr>
      </p:pic>
      <p:pic>
        <p:nvPicPr>
          <p:cNvPr id="8" name="Imagen 7">
            <a:extLst>
              <a:ext uri="{FF2B5EF4-FFF2-40B4-BE49-F238E27FC236}">
                <a16:creationId xmlns:a16="http://schemas.microsoft.com/office/drawing/2014/main" id="{AA78D332-5D13-B27F-E593-8293D5EF6AFD}"/>
              </a:ext>
            </a:extLst>
          </p:cNvPr>
          <p:cNvPicPr>
            <a:picLocks noChangeAspect="1"/>
          </p:cNvPicPr>
          <p:nvPr/>
        </p:nvPicPr>
        <p:blipFill>
          <a:blip r:embed="rId4"/>
          <a:stretch>
            <a:fillRect/>
          </a:stretch>
        </p:blipFill>
        <p:spPr>
          <a:xfrm>
            <a:off x="6493954" y="2264574"/>
            <a:ext cx="4833419" cy="3281172"/>
          </a:xfrm>
          <a:prstGeom prst="rect">
            <a:avLst/>
          </a:prstGeom>
        </p:spPr>
      </p:pic>
    </p:spTree>
    <p:extLst>
      <p:ext uri="{BB962C8B-B14F-4D97-AF65-F5344CB8AC3E}">
        <p14:creationId xmlns:p14="http://schemas.microsoft.com/office/powerpoint/2010/main" val="388639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es una interfaz gráfica que facilita la visualización y gestión de datos en MongoDB. Permite realizar operaciones como insertar, actualizar y eliminar documentos de manera intuitiva, sin necesidad de escribir comandos en la terminal.</a:t>
            </a:r>
          </a:p>
          <a:p>
            <a:pPr indent="0">
              <a:lnSpc>
                <a:spcPct val="100000"/>
              </a:lnSpc>
              <a:buNone/>
            </a:pPr>
            <a:r>
              <a:rPr lang="es-CO" sz="2200" dirty="0">
                <a:latin typeface="Arial Narrow"/>
                <a:ea typeface="Arial Narrow"/>
                <a:cs typeface="Arial Narrow"/>
                <a:sym typeface="Arial Narrow"/>
              </a:rPr>
              <a:t>Conectar a tu Base de Datos</a:t>
            </a:r>
          </a:p>
          <a:p>
            <a:pPr marL="800100">
              <a:lnSpc>
                <a:spcPct val="100000"/>
              </a:lnSpc>
            </a:pPr>
            <a:r>
              <a:rPr lang="es-CO" sz="2200" dirty="0">
                <a:latin typeface="Arial Narrow"/>
                <a:ea typeface="Arial Narrow"/>
                <a:cs typeface="Arial Narrow"/>
                <a:sym typeface="Arial Narrow"/>
              </a:rPr>
              <a:t>Abrir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Inicia 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después de la instalación.</a:t>
            </a:r>
          </a:p>
          <a:p>
            <a:pPr marL="800100">
              <a:lnSpc>
                <a:spcPct val="100000"/>
              </a:lnSpc>
            </a:pPr>
            <a:r>
              <a:rPr lang="es-CO" sz="2200" dirty="0">
                <a:latin typeface="Arial Narrow"/>
                <a:ea typeface="Arial Narrow"/>
                <a:cs typeface="Arial Narrow"/>
                <a:sym typeface="Arial Narrow"/>
              </a:rPr>
              <a:t>Conectar a un Servidor MongoDB: En la pantalla de inicio, verás un campo para ingresar la URI de conexión. Si estás usando MongoDB localmente, la URI es generalmente mongodb://localhost:27017.</a:t>
            </a:r>
          </a:p>
          <a:p>
            <a:pPr marL="800100">
              <a:lnSpc>
                <a:spcPct val="100000"/>
              </a:lnSpc>
            </a:pPr>
            <a:r>
              <a:rPr lang="es-CO" sz="2200" dirty="0">
                <a:latin typeface="Arial Narrow"/>
                <a:ea typeface="Arial Narrow"/>
                <a:cs typeface="Arial Narrow"/>
                <a:sym typeface="Arial Narrow"/>
              </a:rPr>
              <a:t>Haz clic en </a:t>
            </a:r>
            <a:r>
              <a:rPr lang="es-CO" sz="2200" dirty="0" err="1">
                <a:latin typeface="Arial Narrow"/>
                <a:ea typeface="Arial Narrow"/>
                <a:cs typeface="Arial Narrow"/>
                <a:sym typeface="Arial Narrow"/>
              </a:rPr>
              <a:t>Connect</a:t>
            </a:r>
            <a:r>
              <a:rPr lang="es-CO" sz="2200" dirty="0">
                <a:latin typeface="Arial Narrow"/>
                <a:ea typeface="Arial Narrow"/>
                <a:cs typeface="Arial Narrow"/>
                <a:sym typeface="Arial Narrow"/>
              </a:rPr>
              <a:t> para establecer la conexión.</a:t>
            </a:r>
          </a:p>
          <a:p>
            <a:pPr marL="800100">
              <a:lnSpc>
                <a:spcPct val="100000"/>
              </a:lnSpc>
            </a:pPr>
            <a:r>
              <a:rPr lang="es-CO" sz="2200" dirty="0">
                <a:latin typeface="Arial Narrow"/>
                <a:ea typeface="Arial Narrow"/>
                <a:cs typeface="Arial Narrow"/>
                <a:sym typeface="Arial Narrow"/>
              </a:rPr>
              <a:t>Crear la base de datos : Usuarios.</a:t>
            </a:r>
          </a:p>
        </p:txBody>
      </p:sp>
    </p:spTree>
    <p:extLst>
      <p:ext uri="{BB962C8B-B14F-4D97-AF65-F5344CB8AC3E}">
        <p14:creationId xmlns:p14="http://schemas.microsoft.com/office/powerpoint/2010/main" val="16610253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238943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Insertar un Documento Individual</a:t>
            </a:r>
          </a:p>
          <a:p>
            <a:pPr indent="0">
              <a:lnSpc>
                <a:spcPct val="100000"/>
              </a:lnSpc>
              <a:buNone/>
            </a:pPr>
            <a:r>
              <a:rPr lang="es-CO" sz="2200" dirty="0">
                <a:latin typeface="Arial Narrow"/>
                <a:ea typeface="Arial Narrow"/>
                <a:cs typeface="Arial Narrow"/>
                <a:sym typeface="Arial Narrow"/>
              </a:rPr>
              <a:t>Abrir la Interfaz de Inserción: En la parte superior de la vista de colección, verás un botón que dice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Data". Haz clic en él y selecciona "</a:t>
            </a:r>
            <a:r>
              <a:rPr lang="es-CO" sz="2200" dirty="0" err="1">
                <a:latin typeface="Arial Narrow"/>
                <a:ea typeface="Arial Narrow"/>
                <a:cs typeface="Arial Narrow"/>
                <a:sym typeface="Arial Narrow"/>
              </a:rPr>
              <a:t>Insert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Crear el Documento: Aparecerá un editor de documentos en el que puedes ingresar los campos y valores en formato JSON. Por ejemplo:</a:t>
            </a:r>
          </a:p>
        </p:txBody>
      </p:sp>
      <p:pic>
        <p:nvPicPr>
          <p:cNvPr id="4" name="Imagen 3">
            <a:extLst>
              <a:ext uri="{FF2B5EF4-FFF2-40B4-BE49-F238E27FC236}">
                <a16:creationId xmlns:a16="http://schemas.microsoft.com/office/drawing/2014/main" id="{8140A6FF-9D5D-6CF9-13F2-5250C179459B}"/>
              </a:ext>
            </a:extLst>
          </p:cNvPr>
          <p:cNvPicPr>
            <a:picLocks noChangeAspect="1"/>
          </p:cNvPicPr>
          <p:nvPr/>
        </p:nvPicPr>
        <p:blipFill>
          <a:blip r:embed="rId3"/>
          <a:stretch>
            <a:fillRect/>
          </a:stretch>
        </p:blipFill>
        <p:spPr>
          <a:xfrm>
            <a:off x="1062238" y="4090219"/>
            <a:ext cx="4280459" cy="2393886"/>
          </a:xfrm>
          <a:prstGeom prst="rect">
            <a:avLst/>
          </a:prstGeom>
        </p:spPr>
      </p:pic>
      <p:pic>
        <p:nvPicPr>
          <p:cNvPr id="6" name="Imagen 5">
            <a:extLst>
              <a:ext uri="{FF2B5EF4-FFF2-40B4-BE49-F238E27FC236}">
                <a16:creationId xmlns:a16="http://schemas.microsoft.com/office/drawing/2014/main" id="{D45BA5A2-595B-8F25-FF27-3FDEBB867305}"/>
              </a:ext>
            </a:extLst>
          </p:cNvPr>
          <p:cNvPicPr>
            <a:picLocks noChangeAspect="1"/>
          </p:cNvPicPr>
          <p:nvPr/>
        </p:nvPicPr>
        <p:blipFill>
          <a:blip r:embed="rId4"/>
          <a:stretch>
            <a:fillRect/>
          </a:stretch>
        </p:blipFill>
        <p:spPr>
          <a:xfrm>
            <a:off x="5636649" y="4619053"/>
            <a:ext cx="5657850" cy="1076325"/>
          </a:xfrm>
          <a:prstGeom prst="rect">
            <a:avLst/>
          </a:prstGeom>
        </p:spPr>
      </p:pic>
    </p:spTree>
    <p:extLst>
      <p:ext uri="{BB962C8B-B14F-4D97-AF65-F5344CB8AC3E}">
        <p14:creationId xmlns:p14="http://schemas.microsoft.com/office/powerpoint/2010/main" val="23836166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5"/>
            <a:ext cx="10515600" cy="10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Cuadro de Búsqueda: En la parte superior de la vista de colección, encontrarás un cuadro de búsqueda donde puedes escribir consultas en formato JSON.</a:t>
            </a:r>
          </a:p>
        </p:txBody>
      </p:sp>
      <p:pic>
        <p:nvPicPr>
          <p:cNvPr id="5" name="Imagen 4">
            <a:extLst>
              <a:ext uri="{FF2B5EF4-FFF2-40B4-BE49-F238E27FC236}">
                <a16:creationId xmlns:a16="http://schemas.microsoft.com/office/drawing/2014/main" id="{1B9B796C-7BD3-D632-4D05-0EA3476CD7A4}"/>
              </a:ext>
            </a:extLst>
          </p:cNvPr>
          <p:cNvPicPr>
            <a:picLocks noChangeAspect="1"/>
          </p:cNvPicPr>
          <p:nvPr/>
        </p:nvPicPr>
        <p:blipFill>
          <a:blip r:embed="rId3"/>
          <a:stretch>
            <a:fillRect/>
          </a:stretch>
        </p:blipFill>
        <p:spPr>
          <a:xfrm>
            <a:off x="3883742" y="2626678"/>
            <a:ext cx="4134695" cy="4171777"/>
          </a:xfrm>
          <a:prstGeom prst="rect">
            <a:avLst/>
          </a:prstGeom>
        </p:spPr>
      </p:pic>
    </p:spTree>
    <p:extLst>
      <p:ext uri="{BB962C8B-B14F-4D97-AF65-F5344CB8AC3E}">
        <p14:creationId xmlns:p14="http://schemas.microsoft.com/office/powerpoint/2010/main" val="21571219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ACTUALIZAR/ELIMINAR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3483864"/>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Conectarse a la base de datos de usuarios.</a:t>
            </a:r>
          </a:p>
          <a:p>
            <a:pPr marL="914400" indent="-457200">
              <a:lnSpc>
                <a:spcPct val="100000"/>
              </a:lnSpc>
              <a:buAutoNum type="arabicPeriod"/>
            </a:pPr>
            <a:r>
              <a:rPr lang="es-CO" sz="2200" dirty="0">
                <a:latin typeface="Arial Narrow"/>
                <a:ea typeface="Arial Narrow"/>
                <a:cs typeface="Arial Narrow"/>
                <a:sym typeface="Arial Narrow"/>
              </a:rPr>
              <a:t>Buscar a un usuario como: { "nombre": "Juan"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update</a:t>
            </a:r>
            <a:r>
              <a:rPr lang="es-CO" sz="2200" dirty="0">
                <a:latin typeface="Arial Narrow"/>
                <a:ea typeface="Arial Narrow"/>
                <a:cs typeface="Arial Narrow"/>
                <a:sym typeface="Arial Narrow"/>
              </a:rPr>
              <a:t> y actualizar la edad de Juan a 40 { "$set": { "edad": 30 } }</a:t>
            </a:r>
          </a:p>
          <a:p>
            <a:pPr marL="914400" indent="-457200">
              <a:lnSpc>
                <a:spcPct val="100000"/>
              </a:lnSpc>
              <a:buFont typeface="Arial"/>
              <a:buAutoNum type="arabicPeriod"/>
            </a:pPr>
            <a:r>
              <a:rPr lang="es-CO" sz="2200" dirty="0">
                <a:latin typeface="Arial Narrow"/>
                <a:ea typeface="Arial Narrow"/>
                <a:cs typeface="Arial Narrow"/>
                <a:sym typeface="Arial Narrow"/>
              </a:rPr>
              <a:t>Realizar un filtro a los usuarios con { “edad": “40"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delete</a:t>
            </a:r>
            <a:r>
              <a:rPr lang="es-CO" sz="2200" dirty="0">
                <a:latin typeface="Arial Narrow"/>
                <a:ea typeface="Arial Narrow"/>
                <a:cs typeface="Arial Narrow"/>
                <a:sym typeface="Arial Narrow"/>
              </a:rPr>
              <a:t> y eliminar el registro</a:t>
            </a:r>
          </a:p>
          <a:p>
            <a:pPr marL="914400" indent="-457200">
              <a:lnSpc>
                <a:spcPct val="100000"/>
              </a:lnSpc>
              <a:buAutoNum type="arabicPeriod"/>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8408515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17 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1002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Crear la siguiente base de datos de biblioteca con las entidades: Libros.</a:t>
            </a:r>
          </a:p>
          <a:p>
            <a:pPr indent="0">
              <a:lnSpc>
                <a:spcPct val="100000"/>
              </a:lnSpc>
              <a:buNone/>
            </a:pPr>
            <a:r>
              <a:rPr lang="es-CO" sz="2400" dirty="0">
                <a:latin typeface="Arial Narrow"/>
                <a:ea typeface="Arial Narrow"/>
                <a:cs typeface="Arial Narrow"/>
                <a:sym typeface="Arial Narrow"/>
              </a:rPr>
              <a:t>Atributos por cada entidad: </a:t>
            </a:r>
          </a:p>
          <a:p>
            <a:pPr indent="0">
              <a:lnSpc>
                <a:spcPct val="100000"/>
              </a:lnSpc>
              <a:buNone/>
            </a:pPr>
            <a:r>
              <a:rPr lang="es-CO" sz="2400" dirty="0">
                <a:latin typeface="Arial Narrow"/>
                <a:ea typeface="Arial Narrow"/>
                <a:cs typeface="Arial Narrow"/>
                <a:sym typeface="Arial Narrow"/>
              </a:rPr>
              <a:t>Libros: ISBN, Título, </a:t>
            </a:r>
            <a:r>
              <a:rPr lang="es-CO" sz="2400" dirty="0" err="1">
                <a:latin typeface="Arial Narrow"/>
                <a:ea typeface="Arial Narrow"/>
                <a:cs typeface="Arial Narrow"/>
                <a:sym typeface="Arial Narrow"/>
              </a:rPr>
              <a:t>NombreAutor</a:t>
            </a:r>
            <a:r>
              <a:rPr lang="es-CO" sz="2400" dirty="0">
                <a:latin typeface="Arial Narrow"/>
                <a:ea typeface="Arial Narrow"/>
                <a:cs typeface="Arial Narrow"/>
                <a:sym typeface="Arial Narrow"/>
              </a:rPr>
              <a:t>, Genero, año.</a:t>
            </a:r>
          </a:p>
          <a:p>
            <a:pPr marL="800100">
              <a:lnSpc>
                <a:spcPct val="100000"/>
              </a:lnSpc>
              <a:buFontTx/>
              <a:buChar char="-"/>
            </a:pPr>
            <a:r>
              <a:rPr lang="es-CO" sz="2400" dirty="0">
                <a:latin typeface="Arial Narrow"/>
                <a:ea typeface="Arial Narrow"/>
                <a:cs typeface="Arial Narrow"/>
                <a:sym typeface="Arial Narrow"/>
              </a:rPr>
              <a:t>Insertar 20 registros en la colección</a:t>
            </a:r>
          </a:p>
          <a:p>
            <a:pPr marL="800100">
              <a:lnSpc>
                <a:spcPct val="100000"/>
              </a:lnSpc>
              <a:buFontTx/>
              <a:buChar char="-"/>
            </a:pPr>
            <a:r>
              <a:rPr lang="es-CO" sz="2400" dirty="0">
                <a:latin typeface="Arial Narrow"/>
                <a:ea typeface="Arial Narrow"/>
                <a:cs typeface="Arial Narrow"/>
                <a:sym typeface="Arial Narrow"/>
              </a:rPr>
              <a:t>Actualizar 10 registros de la colección</a:t>
            </a:r>
          </a:p>
          <a:p>
            <a:pPr marL="800100">
              <a:lnSpc>
                <a:spcPct val="100000"/>
              </a:lnSpc>
              <a:buFontTx/>
              <a:buChar char="-"/>
            </a:pPr>
            <a:r>
              <a:rPr lang="es-CO" sz="2400" dirty="0">
                <a:latin typeface="Arial Narrow"/>
                <a:ea typeface="Arial Narrow"/>
                <a:cs typeface="Arial Narrow"/>
                <a:sym typeface="Arial Narrow"/>
              </a:rPr>
              <a:t>Hacer consultas con cada uno de los operadores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701489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NORMALIZACION VS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normalización es el proceso de estructurar una base de datos de manera que se reduzca la redundancia y se evite la inconsistencia de los datos. En un esquema normalizado, los datos relacionados se almacenan en colecciones separadas y se utilizan referencias para relacionarlos.</a:t>
            </a:r>
          </a:p>
          <a:p>
            <a:pPr indent="0">
              <a:lnSpc>
                <a:spcPct val="100000"/>
              </a:lnSpc>
              <a:buNone/>
            </a:pPr>
            <a:r>
              <a:rPr lang="es-CO" sz="2000" dirty="0">
                <a:latin typeface="Arial Narrow"/>
                <a:ea typeface="Arial Narrow"/>
                <a:cs typeface="Arial Narrow"/>
                <a:sym typeface="Arial Narrow"/>
              </a:rPr>
              <a:t>Ventajas:</a:t>
            </a:r>
          </a:p>
          <a:p>
            <a:pPr marL="800100">
              <a:lnSpc>
                <a:spcPct val="100000"/>
              </a:lnSpc>
            </a:pPr>
            <a:r>
              <a:rPr lang="es-CO" sz="2000" dirty="0">
                <a:latin typeface="Arial Narrow"/>
                <a:ea typeface="Arial Narrow"/>
                <a:cs typeface="Arial Narrow"/>
                <a:sym typeface="Arial Narrow"/>
              </a:rPr>
              <a:t>Consistencia de datos: Almacenar datos en un solo lugar reduce la posibilidad de inconsistencias.</a:t>
            </a:r>
          </a:p>
          <a:p>
            <a:pPr marL="800100">
              <a:lnSpc>
                <a:spcPct val="100000"/>
              </a:lnSpc>
            </a:pPr>
            <a:r>
              <a:rPr lang="es-CO" sz="2000" dirty="0">
                <a:latin typeface="Arial Narrow"/>
                <a:ea typeface="Arial Narrow"/>
                <a:cs typeface="Arial Narrow"/>
                <a:sym typeface="Arial Narrow"/>
              </a:rPr>
              <a:t>Menor uso de espacio: Al eliminar la duplicación de datos, se ahorra espacio en la base de datos.</a:t>
            </a:r>
          </a:p>
          <a:p>
            <a:pPr marL="800100">
              <a:lnSpc>
                <a:spcPct val="100000"/>
              </a:lnSpc>
            </a:pPr>
            <a:r>
              <a:rPr lang="es-CO" sz="2000" dirty="0">
                <a:latin typeface="Arial Narrow"/>
                <a:ea typeface="Arial Narrow"/>
                <a:cs typeface="Arial Narrow"/>
                <a:sym typeface="Arial Narrow"/>
              </a:rPr>
              <a:t>Facilidad para realizar actualizaciones: Al actualizar un dato, solo es necesario hacerlo en un lugar.</a:t>
            </a:r>
          </a:p>
          <a:p>
            <a:pPr indent="0">
              <a:lnSpc>
                <a:spcPct val="100000"/>
              </a:lnSpc>
              <a:buNone/>
            </a:pPr>
            <a:r>
              <a:rPr lang="es-CO" sz="2000" dirty="0">
                <a:latin typeface="Arial Narrow"/>
                <a:ea typeface="Arial Narrow"/>
                <a:cs typeface="Arial Narrow"/>
                <a:sym typeface="Arial Narrow"/>
              </a:rPr>
              <a:t>Desventajas:</a:t>
            </a:r>
          </a:p>
          <a:p>
            <a:pPr marL="800100">
              <a:lnSpc>
                <a:spcPct val="100000"/>
              </a:lnSpc>
            </a:pPr>
            <a:r>
              <a:rPr lang="es-CO" sz="2000" dirty="0">
                <a:latin typeface="Arial Narrow"/>
                <a:ea typeface="Arial Narrow"/>
                <a:cs typeface="Arial Narrow"/>
                <a:sym typeface="Arial Narrow"/>
              </a:rPr>
              <a:t>Rendimiento: Las consultas pueden ser más lentas porque pueden requerir múltiples operaciones para recuperar datos relacionados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implícitos).</a:t>
            </a:r>
          </a:p>
          <a:p>
            <a:pPr marL="800100">
              <a:lnSpc>
                <a:spcPct val="100000"/>
              </a:lnSpc>
            </a:pPr>
            <a:r>
              <a:rPr lang="es-CO" sz="2000" dirty="0">
                <a:latin typeface="Arial Narrow"/>
                <a:ea typeface="Arial Narrow"/>
                <a:cs typeface="Arial Narrow"/>
                <a:sym typeface="Arial Narrow"/>
              </a:rPr>
              <a:t>Complejidad: Puede aumentar la complejidad de las consultas y el código de la aplicación.</a:t>
            </a:r>
          </a:p>
        </p:txBody>
      </p:sp>
    </p:spTree>
    <p:extLst>
      <p:ext uri="{BB962C8B-B14F-4D97-AF65-F5344CB8AC3E}">
        <p14:creationId xmlns:p14="http://schemas.microsoft.com/office/powerpoint/2010/main" val="3705549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582994"/>
            <a:ext cx="10515600" cy="886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Normalización: Supongamos que tienes una aplicación de gestión de estudiantes y cursos. En un esquema normalizado, tendrías dos colecciones: Estudiantes y Cursos.</a:t>
            </a:r>
          </a:p>
        </p:txBody>
      </p:sp>
      <p:pic>
        <p:nvPicPr>
          <p:cNvPr id="5" name="Imagen 4">
            <a:extLst>
              <a:ext uri="{FF2B5EF4-FFF2-40B4-BE49-F238E27FC236}">
                <a16:creationId xmlns:a16="http://schemas.microsoft.com/office/drawing/2014/main" id="{93FE2E36-FFEF-5935-03D2-BFDB3FF77849}"/>
              </a:ext>
            </a:extLst>
          </p:cNvPr>
          <p:cNvPicPr>
            <a:picLocks noChangeAspect="1"/>
          </p:cNvPicPr>
          <p:nvPr/>
        </p:nvPicPr>
        <p:blipFill>
          <a:blip r:embed="rId3"/>
          <a:stretch>
            <a:fillRect/>
          </a:stretch>
        </p:blipFill>
        <p:spPr>
          <a:xfrm>
            <a:off x="3027105" y="2718848"/>
            <a:ext cx="5251655" cy="3986484"/>
          </a:xfrm>
          <a:prstGeom prst="rect">
            <a:avLst/>
          </a:prstGeom>
        </p:spPr>
      </p:pic>
    </p:spTree>
    <p:extLst>
      <p:ext uri="{BB962C8B-B14F-4D97-AF65-F5344CB8AC3E}">
        <p14:creationId xmlns:p14="http://schemas.microsoft.com/office/powerpoint/2010/main" val="13291253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EN 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1030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bases de datos NoSQL como MongoDB el homólogo de los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son las agregaciones para consultar datos de varios documentos, de la siguiente manera:</a:t>
            </a:r>
          </a:p>
        </p:txBody>
      </p:sp>
      <p:pic>
        <p:nvPicPr>
          <p:cNvPr id="4" name="Imagen 3">
            <a:extLst>
              <a:ext uri="{FF2B5EF4-FFF2-40B4-BE49-F238E27FC236}">
                <a16:creationId xmlns:a16="http://schemas.microsoft.com/office/drawing/2014/main" id="{448A6FD0-AA93-FD83-2DBF-902D271D74F3}"/>
              </a:ext>
            </a:extLst>
          </p:cNvPr>
          <p:cNvPicPr>
            <a:picLocks noChangeAspect="1"/>
          </p:cNvPicPr>
          <p:nvPr/>
        </p:nvPicPr>
        <p:blipFill>
          <a:blip r:embed="rId3"/>
          <a:stretch>
            <a:fillRect/>
          </a:stretch>
        </p:blipFill>
        <p:spPr>
          <a:xfrm>
            <a:off x="3217399" y="2989007"/>
            <a:ext cx="5309126" cy="3539417"/>
          </a:xfrm>
          <a:prstGeom prst="rect">
            <a:avLst/>
          </a:prstGeom>
        </p:spPr>
      </p:pic>
    </p:spTree>
    <p:extLst>
      <p:ext uri="{BB962C8B-B14F-4D97-AF65-F5344CB8AC3E}">
        <p14:creationId xmlns:p14="http://schemas.microsoft.com/office/powerpoint/2010/main" val="3019848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desnormalización es el proceso de duplicar datos en la base de datos para optimizar el rendimiento de las consultas. En un esquema desnormalizado, los datos relacionados se almacenan juntos en un solo documento.</a:t>
            </a:r>
          </a:p>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Rendimiento: Las consultas son más rápidas porque los datos relacionados están en un solo lugar, lo que evita la necesidad de hacer múltiples búsquedas.</a:t>
            </a:r>
          </a:p>
          <a:p>
            <a:pPr marL="800100">
              <a:lnSpc>
                <a:spcPct val="100000"/>
              </a:lnSpc>
            </a:pPr>
            <a:r>
              <a:rPr lang="es-CO" sz="2200" dirty="0">
                <a:latin typeface="Arial Narrow"/>
                <a:ea typeface="Arial Narrow"/>
                <a:cs typeface="Arial Narrow"/>
                <a:sym typeface="Arial Narrow"/>
              </a:rPr>
              <a:t>Simplicidad en las consultas: Las consultas suelen ser más sencillas y directas.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Redundancia de datos: Puede haber duplicación de datos, lo que aumenta el uso de espacio.</a:t>
            </a:r>
          </a:p>
          <a:p>
            <a:pPr marL="800100">
              <a:lnSpc>
                <a:spcPct val="100000"/>
              </a:lnSpc>
            </a:pPr>
            <a:r>
              <a:rPr lang="es-CO" sz="2200" dirty="0">
                <a:latin typeface="Arial Narrow"/>
                <a:ea typeface="Arial Narrow"/>
                <a:cs typeface="Arial Narrow"/>
                <a:sym typeface="Arial Narrow"/>
              </a:rPr>
              <a:t>Complejidad en las actualizaciones: Actualizar un dato que está duplicado en varios documentos puede ser más complicado y propenso a errores.</a:t>
            </a:r>
          </a:p>
        </p:txBody>
      </p:sp>
    </p:spTree>
    <p:extLst>
      <p:ext uri="{BB962C8B-B14F-4D97-AF65-F5344CB8AC3E}">
        <p14:creationId xmlns:p14="http://schemas.microsoft.com/office/powerpoint/2010/main" val="33397387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1030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Siguiendo el mismo ejemplo de estudiantes y cursos, en un esquema desnormalizado, podrías tener la siguiente estructura en la colección Estudiantes:</a:t>
            </a:r>
          </a:p>
        </p:txBody>
      </p:sp>
      <p:pic>
        <p:nvPicPr>
          <p:cNvPr id="5" name="Imagen 4">
            <a:extLst>
              <a:ext uri="{FF2B5EF4-FFF2-40B4-BE49-F238E27FC236}">
                <a16:creationId xmlns:a16="http://schemas.microsoft.com/office/drawing/2014/main" id="{B1F1574E-64EF-04A4-A078-1DAEB80A966D}"/>
              </a:ext>
            </a:extLst>
          </p:cNvPr>
          <p:cNvPicPr>
            <a:picLocks noChangeAspect="1"/>
          </p:cNvPicPr>
          <p:nvPr/>
        </p:nvPicPr>
        <p:blipFill>
          <a:blip r:embed="rId3"/>
          <a:stretch>
            <a:fillRect/>
          </a:stretch>
        </p:blipFill>
        <p:spPr>
          <a:xfrm>
            <a:off x="2991446" y="2906260"/>
            <a:ext cx="5808424" cy="3399100"/>
          </a:xfrm>
          <a:prstGeom prst="rect">
            <a:avLst/>
          </a:prstGeom>
        </p:spPr>
      </p:pic>
    </p:spTree>
    <p:extLst>
      <p:ext uri="{BB962C8B-B14F-4D97-AF65-F5344CB8AC3E}">
        <p14:creationId xmlns:p14="http://schemas.microsoft.com/office/powerpoint/2010/main" val="280428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18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1572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Crear la siguiente base de datos de biblioteca con las entidades: Libros, Autores, Géneros.</a:t>
            </a:r>
          </a:p>
          <a:p>
            <a:pPr indent="0">
              <a:lnSpc>
                <a:spcPct val="100000"/>
              </a:lnSpc>
              <a:buNone/>
            </a:pPr>
            <a:r>
              <a:rPr lang="es-CO" sz="2000" dirty="0">
                <a:latin typeface="Arial Narrow"/>
                <a:ea typeface="Arial Narrow"/>
                <a:cs typeface="Arial Narrow"/>
                <a:sym typeface="Arial Narrow"/>
              </a:rPr>
              <a:t>Atributos por cada entidad: </a:t>
            </a:r>
          </a:p>
          <a:p>
            <a:pPr indent="0">
              <a:lnSpc>
                <a:spcPct val="100000"/>
              </a:lnSpc>
              <a:buNone/>
            </a:pPr>
            <a:r>
              <a:rPr lang="es-CO" sz="2000" dirty="0">
                <a:latin typeface="Arial Narrow"/>
                <a:ea typeface="Arial Narrow"/>
                <a:cs typeface="Arial Narrow"/>
                <a:sym typeface="Arial Narrow"/>
              </a:rPr>
              <a:t>Libros: ISBN, Título,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Autores: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Nombre, Nacionalidad.</a:t>
            </a:r>
          </a:p>
          <a:p>
            <a:pPr indent="0">
              <a:lnSpc>
                <a:spcPct val="100000"/>
              </a:lnSpc>
              <a:buNone/>
            </a:pPr>
            <a:r>
              <a:rPr lang="es-CO" sz="2000" dirty="0">
                <a:latin typeface="Arial Narrow"/>
                <a:ea typeface="Arial Narrow"/>
                <a:cs typeface="Arial Narrow"/>
                <a:sym typeface="Arial Narrow"/>
              </a:rPr>
              <a:t>Géneros: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NombreGénero</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Crear un Esquema Normalizado: Asegurar que cada colección cumpla con las reglas de normalización:</a:t>
            </a:r>
          </a:p>
          <a:p>
            <a:pPr indent="0">
              <a:lnSpc>
                <a:spcPct val="100000"/>
              </a:lnSpc>
              <a:buNone/>
            </a:pPr>
            <a:r>
              <a:rPr lang="es-CO" sz="2000" dirty="0">
                <a:latin typeface="Arial Narrow"/>
                <a:ea typeface="Arial Narrow"/>
                <a:cs typeface="Arial Narrow"/>
                <a:sym typeface="Arial Narrow"/>
              </a:rPr>
              <a:t>1NF: Asegúrate de que cada campo contenga solo valores atómicos y que cada documento sea único.</a:t>
            </a:r>
          </a:p>
          <a:p>
            <a:pPr indent="0">
              <a:lnSpc>
                <a:spcPct val="100000"/>
              </a:lnSpc>
              <a:buNone/>
            </a:pPr>
            <a:r>
              <a:rPr lang="es-CO" sz="2000" dirty="0">
                <a:latin typeface="Arial Narrow"/>
                <a:ea typeface="Arial Narrow"/>
                <a:cs typeface="Arial Narrow"/>
                <a:sym typeface="Arial Narrow"/>
              </a:rPr>
              <a:t>2NF: Asegúrate de que todos los atributos dependan completamente de la clave primaria.</a:t>
            </a:r>
          </a:p>
          <a:p>
            <a:pPr indent="0">
              <a:lnSpc>
                <a:spcPct val="100000"/>
              </a:lnSpc>
              <a:buNone/>
            </a:pPr>
            <a:r>
              <a:rPr lang="es-CO" sz="2000" dirty="0">
                <a:latin typeface="Arial Narrow"/>
                <a:ea typeface="Arial Narrow"/>
                <a:cs typeface="Arial Narrow"/>
                <a:sym typeface="Arial Narrow"/>
              </a:rPr>
              <a:t>3NF: Asegúrate de que no haya dependencias transitivas entre atributos.</a:t>
            </a:r>
          </a:p>
          <a:p>
            <a:pPr indent="0">
              <a:lnSpc>
                <a:spcPct val="100000"/>
              </a:lnSpc>
              <a:buNone/>
            </a:pPr>
            <a:r>
              <a:rPr lang="es-CO" sz="2000" dirty="0">
                <a:latin typeface="Arial Narrow"/>
                <a:ea typeface="Arial Narrow"/>
                <a:cs typeface="Arial Narrow"/>
                <a:sym typeface="Arial Narrow"/>
              </a:rPr>
              <a:t>Insertar 10 registros normalizados a la base de datos.</a:t>
            </a:r>
          </a:p>
          <a:p>
            <a:pPr indent="0">
              <a:lnSpc>
                <a:spcPct val="100000"/>
              </a:lnSpc>
              <a:buNone/>
            </a:pPr>
            <a:r>
              <a:rPr lang="es-CO" sz="2000" dirty="0">
                <a:latin typeface="Arial Narrow"/>
                <a:ea typeface="Arial Narrow"/>
                <a:cs typeface="Arial Narrow"/>
                <a:sym typeface="Arial Narrow"/>
              </a:rPr>
              <a:t>Realizar las siguientes consultas: Obtener libros por </a:t>
            </a:r>
            <a:r>
              <a:rPr lang="es-CO" sz="2000" dirty="0" err="1">
                <a:latin typeface="Arial Narrow"/>
                <a:ea typeface="Arial Narrow"/>
                <a:cs typeface="Arial Narrow"/>
                <a:sym typeface="Arial Narrow"/>
              </a:rPr>
              <a:t>isbn</a:t>
            </a:r>
            <a:r>
              <a:rPr lang="es-CO" sz="2000" dirty="0">
                <a:latin typeface="Arial Narrow"/>
                <a:ea typeface="Arial Narrow"/>
                <a:cs typeface="Arial Narrow"/>
                <a:sym typeface="Arial Narrow"/>
              </a:rPr>
              <a:t>, consultar libros con sus respectivos autores y consultar libros con sus respectivos autores y géneros.</a:t>
            </a:r>
          </a:p>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755729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687FE8F3-8DE5-A9C5-FC40-3923C26789E0}"/>
              </a:ext>
            </a:extLst>
          </p:cNvPr>
          <p:cNvPicPr>
            <a:picLocks noChangeAspect="1"/>
          </p:cNvPicPr>
          <p:nvPr/>
        </p:nvPicPr>
        <p:blipFill>
          <a:blip r:embed="rId3"/>
          <a:stretch>
            <a:fillRect/>
          </a:stretch>
        </p:blipFill>
        <p:spPr>
          <a:xfrm>
            <a:off x="3760993" y="1844904"/>
            <a:ext cx="4221938" cy="4752503"/>
          </a:xfrm>
          <a:prstGeom prst="rect">
            <a:avLst/>
          </a:prstGeom>
        </p:spPr>
      </p:pic>
    </p:spTree>
    <p:extLst>
      <p:ext uri="{BB962C8B-B14F-4D97-AF65-F5344CB8AC3E}">
        <p14:creationId xmlns:p14="http://schemas.microsoft.com/office/powerpoint/2010/main" val="25184157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18 SOBRE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5727644"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Se está diseñando una base de datos para una tienda en línea. La base de datos necesita almacenar información sobre productos, categorías y comentarios de clientes.</a:t>
            </a:r>
          </a:p>
          <a:p>
            <a:pPr indent="0">
              <a:lnSpc>
                <a:spcPct val="100000"/>
              </a:lnSpc>
              <a:buNone/>
            </a:pPr>
            <a:r>
              <a:rPr lang="es-CO" sz="2000" dirty="0">
                <a:latin typeface="Arial Narrow"/>
                <a:ea typeface="Arial Narrow"/>
                <a:cs typeface="Arial Narrow"/>
                <a:sym typeface="Arial Narrow"/>
              </a:rPr>
              <a:t>Entidades: Productos, Categorías, Comentarios.</a:t>
            </a:r>
          </a:p>
          <a:p>
            <a:pPr indent="0">
              <a:lnSpc>
                <a:spcPct val="100000"/>
              </a:lnSpc>
              <a:buNone/>
            </a:pPr>
            <a:r>
              <a:rPr lang="es-CO" sz="2000" dirty="0">
                <a:latin typeface="Arial Narrow"/>
                <a:ea typeface="Arial Narrow"/>
                <a:cs typeface="Arial Narrow"/>
                <a:sym typeface="Arial Narrow"/>
              </a:rPr>
              <a:t>Atributos de cada entidad: En un esquema desnormalizado, puedes combinar algunas de estas entidades en un solo documento:</a:t>
            </a:r>
          </a:p>
          <a:p>
            <a:pPr indent="0">
              <a:lnSpc>
                <a:spcPct val="100000"/>
              </a:lnSpc>
              <a:buNone/>
            </a:pPr>
            <a:r>
              <a:rPr lang="es-CO" sz="2000" dirty="0">
                <a:latin typeface="Arial Narrow"/>
                <a:ea typeface="Arial Narrow"/>
                <a:cs typeface="Arial Narrow"/>
                <a:sym typeface="Arial Narrow"/>
              </a:rPr>
              <a:t>Productos: </a:t>
            </a:r>
            <a:r>
              <a:rPr lang="es-CO" sz="2000" dirty="0" err="1">
                <a:latin typeface="Arial Narrow"/>
                <a:ea typeface="Arial Narrow"/>
                <a:cs typeface="Arial Narrow"/>
                <a:sym typeface="Arial Narrow"/>
              </a:rPr>
              <a:t>ProductoID</a:t>
            </a:r>
            <a:r>
              <a:rPr lang="es-CO" sz="2000" dirty="0">
                <a:latin typeface="Arial Narrow"/>
                <a:ea typeface="Arial Narrow"/>
                <a:cs typeface="Arial Narrow"/>
                <a:sym typeface="Arial Narrow"/>
              </a:rPr>
              <a:t>, Nombre, Descripción, Precio, Categoría, Comentarios (donde Comentarios es un arreglo que incluye los detalles de los comentarios).</a:t>
            </a:r>
          </a:p>
          <a:p>
            <a:pPr indent="0">
              <a:lnSpc>
                <a:spcPct val="100000"/>
              </a:lnSpc>
              <a:buNone/>
            </a:pPr>
            <a:r>
              <a:rPr lang="es-CO" sz="2000" dirty="0">
                <a:latin typeface="Arial Narrow"/>
                <a:ea typeface="Arial Narrow"/>
                <a:cs typeface="Arial Narrow"/>
                <a:sym typeface="Arial Narrow"/>
              </a:rPr>
              <a:t>Insertar 10 registros en la base de datos.</a:t>
            </a:r>
          </a:p>
          <a:p>
            <a:pPr indent="0">
              <a:lnSpc>
                <a:spcPct val="100000"/>
              </a:lnSpc>
              <a:buNone/>
            </a:pPr>
            <a:r>
              <a:rPr lang="es-CO" sz="2000" dirty="0">
                <a:latin typeface="Arial Narrow"/>
                <a:ea typeface="Arial Narrow"/>
                <a:cs typeface="Arial Narrow"/>
                <a:sym typeface="Arial Narrow"/>
              </a:rPr>
              <a:t>Obtener los productos sin categorías ni comentarios, Obtener los productos junto con las categorías, Obtener los productos junto con los comentarios</a:t>
            </a:r>
          </a:p>
        </p:txBody>
      </p:sp>
      <p:pic>
        <p:nvPicPr>
          <p:cNvPr id="7" name="Imagen 6">
            <a:extLst>
              <a:ext uri="{FF2B5EF4-FFF2-40B4-BE49-F238E27FC236}">
                <a16:creationId xmlns:a16="http://schemas.microsoft.com/office/drawing/2014/main" id="{B09F2E29-16D1-CA2A-0624-B09F0720E588}"/>
              </a:ext>
            </a:extLst>
          </p:cNvPr>
          <p:cNvPicPr>
            <a:picLocks noChangeAspect="1"/>
          </p:cNvPicPr>
          <p:nvPr/>
        </p:nvPicPr>
        <p:blipFill>
          <a:blip r:embed="rId3"/>
          <a:stretch>
            <a:fillRect/>
          </a:stretch>
        </p:blipFill>
        <p:spPr>
          <a:xfrm>
            <a:off x="7064478" y="1484656"/>
            <a:ext cx="3962400" cy="5143500"/>
          </a:xfrm>
          <a:prstGeom prst="rect">
            <a:avLst/>
          </a:prstGeom>
        </p:spPr>
      </p:pic>
    </p:spTree>
    <p:extLst>
      <p:ext uri="{BB962C8B-B14F-4D97-AF65-F5344CB8AC3E}">
        <p14:creationId xmlns:p14="http://schemas.microsoft.com/office/powerpoint/2010/main" val="22823683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ELECCION ENTRE NORMALIZACION Y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elección entre normalización y desnormalización depende de varios factores:</a:t>
            </a:r>
          </a:p>
          <a:p>
            <a:pPr marL="800100">
              <a:lnSpc>
                <a:spcPct val="100000"/>
              </a:lnSpc>
            </a:pPr>
            <a:r>
              <a:rPr lang="es-CO" sz="2400" dirty="0">
                <a:latin typeface="Arial Narrow"/>
                <a:ea typeface="Arial Narrow"/>
                <a:cs typeface="Arial Narrow"/>
                <a:sym typeface="Arial Narrow"/>
              </a:rPr>
              <a:t>Frecuencia de acceso: Si los datos se acceden con frecuencia y se necesitan juntos, la desnormalización puede ser la mejor opción.</a:t>
            </a:r>
          </a:p>
          <a:p>
            <a:pPr marL="800100">
              <a:lnSpc>
                <a:spcPct val="100000"/>
              </a:lnSpc>
            </a:pPr>
            <a:r>
              <a:rPr lang="es-CO" sz="2400" dirty="0">
                <a:latin typeface="Arial Narrow"/>
                <a:ea typeface="Arial Narrow"/>
                <a:cs typeface="Arial Narrow"/>
                <a:sym typeface="Arial Narrow"/>
              </a:rPr>
              <a:t>Volumen de datos: Si se espera que el volumen de datos crezca significativamente, la normalización puede ser más adecuada.</a:t>
            </a:r>
          </a:p>
          <a:p>
            <a:pPr marL="800100">
              <a:lnSpc>
                <a:spcPct val="100000"/>
              </a:lnSpc>
            </a:pPr>
            <a:r>
              <a:rPr lang="es-CO" sz="2400" dirty="0">
                <a:latin typeface="Arial Narrow"/>
                <a:ea typeface="Arial Narrow"/>
                <a:cs typeface="Arial Narrow"/>
                <a:sym typeface="Arial Narrow"/>
              </a:rPr>
              <a:t>Consistencia requerida: Si la consistencia de datos es crítica, la normalización es preferible.</a:t>
            </a:r>
          </a:p>
          <a:p>
            <a:pPr marL="800100">
              <a:lnSpc>
                <a:spcPct val="100000"/>
              </a:lnSpc>
            </a:pPr>
            <a:r>
              <a:rPr lang="es-CO" sz="2400" dirty="0">
                <a:latin typeface="Arial Narrow"/>
                <a:ea typeface="Arial Narrow"/>
                <a:cs typeface="Arial Narrow"/>
                <a:sym typeface="Arial Narrow"/>
              </a:rPr>
              <a:t>Requisitos de rendimiento: Para aplicaciones donde el rendimiento es una prioridad, la desnormalización puede ser ventajosa.</a:t>
            </a:r>
          </a:p>
        </p:txBody>
      </p:sp>
    </p:spTree>
    <p:extLst>
      <p:ext uri="{BB962C8B-B14F-4D97-AF65-F5344CB8AC3E}">
        <p14:creationId xmlns:p14="http://schemas.microsoft.com/office/powerpoint/2010/main" val="25583907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INDICES EN 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514169"/>
            <a:ext cx="10515600" cy="5343831"/>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Índices por Defecto: Índice en el campo _id: MongoDB crea automáticamente un índice único en el campo _id de cada documento, lo que garantiza la unicidad y permite búsquedas rápidas por este campo.</a:t>
            </a:r>
          </a:p>
          <a:p>
            <a:pPr marL="742950" indent="-285750">
              <a:lnSpc>
                <a:spcPct val="100000"/>
              </a:lnSpc>
            </a:pPr>
            <a:r>
              <a:rPr lang="es-CO" sz="1800" dirty="0">
                <a:latin typeface="Arial Narrow"/>
                <a:ea typeface="Arial Narrow"/>
                <a:cs typeface="Arial Narrow"/>
                <a:sym typeface="Arial Narrow"/>
              </a:rPr>
              <a:t>Índices Simples: Se crean en un solo campo. Son los más comunes y se utilizan para acelerar las consultas basadas en ese campo.</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Compuestos: Se crean en múltiples campos. Son útiles cuando se realizan consultas que involucran varios campos.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Únicos: Garantizan que el valor del campo sea único en la colección, evitando la duplicación de datos.</a:t>
            </a:r>
          </a:p>
          <a:p>
            <a:pPr indent="0">
              <a:lnSpc>
                <a:spcPct val="100000"/>
              </a:lnSpc>
              <a:buNone/>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de Texto: Permiten realizar búsquedas de texto completo en campos de tipo </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4D95585A-FF27-31D4-AAA6-719BE84EF282}"/>
              </a:ext>
            </a:extLst>
          </p:cNvPr>
          <p:cNvPicPr>
            <a:picLocks noChangeAspect="1"/>
          </p:cNvPicPr>
          <p:nvPr/>
        </p:nvPicPr>
        <p:blipFill>
          <a:blip r:embed="rId3"/>
          <a:stretch>
            <a:fillRect/>
          </a:stretch>
        </p:blipFill>
        <p:spPr>
          <a:xfrm>
            <a:off x="1427983" y="3093794"/>
            <a:ext cx="4491038" cy="670412"/>
          </a:xfrm>
          <a:prstGeom prst="rect">
            <a:avLst/>
          </a:prstGeom>
        </p:spPr>
      </p:pic>
      <p:pic>
        <p:nvPicPr>
          <p:cNvPr id="6" name="Imagen 5">
            <a:extLst>
              <a:ext uri="{FF2B5EF4-FFF2-40B4-BE49-F238E27FC236}">
                <a16:creationId xmlns:a16="http://schemas.microsoft.com/office/drawing/2014/main" id="{B51023A1-74FA-1374-7C21-73A687D1F95E}"/>
              </a:ext>
            </a:extLst>
          </p:cNvPr>
          <p:cNvPicPr>
            <a:picLocks noChangeAspect="1"/>
          </p:cNvPicPr>
          <p:nvPr/>
        </p:nvPicPr>
        <p:blipFill>
          <a:blip r:embed="rId4"/>
          <a:stretch>
            <a:fillRect/>
          </a:stretch>
        </p:blipFill>
        <p:spPr>
          <a:xfrm>
            <a:off x="1427983" y="4401885"/>
            <a:ext cx="6781800" cy="647700"/>
          </a:xfrm>
          <a:prstGeom prst="rect">
            <a:avLst/>
          </a:prstGeom>
        </p:spPr>
      </p:pic>
      <p:pic>
        <p:nvPicPr>
          <p:cNvPr id="8" name="Imagen 7">
            <a:extLst>
              <a:ext uri="{FF2B5EF4-FFF2-40B4-BE49-F238E27FC236}">
                <a16:creationId xmlns:a16="http://schemas.microsoft.com/office/drawing/2014/main" id="{DC172A7E-E667-59AF-B785-44BBD935412A}"/>
              </a:ext>
            </a:extLst>
          </p:cNvPr>
          <p:cNvPicPr>
            <a:picLocks noChangeAspect="1"/>
          </p:cNvPicPr>
          <p:nvPr/>
        </p:nvPicPr>
        <p:blipFill>
          <a:blip r:embed="rId5"/>
          <a:stretch>
            <a:fillRect/>
          </a:stretch>
        </p:blipFill>
        <p:spPr>
          <a:xfrm>
            <a:off x="1427983" y="5635645"/>
            <a:ext cx="5229225" cy="409575"/>
          </a:xfrm>
          <a:prstGeom prst="rect">
            <a:avLst/>
          </a:prstGeom>
        </p:spPr>
      </p:pic>
      <p:pic>
        <p:nvPicPr>
          <p:cNvPr id="10" name="Imagen 9">
            <a:extLst>
              <a:ext uri="{FF2B5EF4-FFF2-40B4-BE49-F238E27FC236}">
                <a16:creationId xmlns:a16="http://schemas.microsoft.com/office/drawing/2014/main" id="{F3469252-667A-1A97-B114-1FF6AB589FE1}"/>
              </a:ext>
            </a:extLst>
          </p:cNvPr>
          <p:cNvPicPr>
            <a:picLocks noChangeAspect="1"/>
          </p:cNvPicPr>
          <p:nvPr/>
        </p:nvPicPr>
        <p:blipFill>
          <a:blip r:embed="rId6"/>
          <a:stretch>
            <a:fillRect/>
          </a:stretch>
        </p:blipFill>
        <p:spPr>
          <a:xfrm>
            <a:off x="1427983" y="6436017"/>
            <a:ext cx="4029075" cy="390525"/>
          </a:xfrm>
          <a:prstGeom prst="rect">
            <a:avLst/>
          </a:prstGeom>
        </p:spPr>
      </p:pic>
    </p:spTree>
    <p:extLst>
      <p:ext uri="{BB962C8B-B14F-4D97-AF65-F5344CB8AC3E}">
        <p14:creationId xmlns:p14="http://schemas.microsoft.com/office/powerpoint/2010/main" val="19737562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9509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Configuración del Driver de MongoDB: Se puede descargar el driver con Maven y hacer la conexión de la siguiente manera:</a:t>
            </a: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AAF7878A-2972-04B5-D77F-5A0C0294C51A}"/>
              </a:ext>
            </a:extLst>
          </p:cNvPr>
          <p:cNvPicPr>
            <a:picLocks noChangeAspect="1"/>
          </p:cNvPicPr>
          <p:nvPr/>
        </p:nvPicPr>
        <p:blipFill>
          <a:blip r:embed="rId3"/>
          <a:stretch>
            <a:fillRect/>
          </a:stretch>
        </p:blipFill>
        <p:spPr>
          <a:xfrm>
            <a:off x="421767" y="3620834"/>
            <a:ext cx="5082527" cy="950976"/>
          </a:xfrm>
          <a:prstGeom prst="rect">
            <a:avLst/>
          </a:prstGeom>
        </p:spPr>
      </p:pic>
      <p:pic>
        <p:nvPicPr>
          <p:cNvPr id="6" name="Imagen 5">
            <a:extLst>
              <a:ext uri="{FF2B5EF4-FFF2-40B4-BE49-F238E27FC236}">
                <a16:creationId xmlns:a16="http://schemas.microsoft.com/office/drawing/2014/main" id="{BD31C19F-A6F4-D02E-C58E-ACDD9C1F079E}"/>
              </a:ext>
            </a:extLst>
          </p:cNvPr>
          <p:cNvPicPr>
            <a:picLocks noChangeAspect="1"/>
          </p:cNvPicPr>
          <p:nvPr/>
        </p:nvPicPr>
        <p:blipFill>
          <a:blip r:embed="rId4"/>
          <a:stretch>
            <a:fillRect/>
          </a:stretch>
        </p:blipFill>
        <p:spPr>
          <a:xfrm>
            <a:off x="5578983" y="2574417"/>
            <a:ext cx="6191250" cy="3409950"/>
          </a:xfrm>
          <a:prstGeom prst="rect">
            <a:avLst/>
          </a:prstGeom>
        </p:spPr>
      </p:pic>
    </p:spTree>
    <p:extLst>
      <p:ext uri="{BB962C8B-B14F-4D97-AF65-F5344CB8AC3E}">
        <p14:creationId xmlns:p14="http://schemas.microsoft.com/office/powerpoint/2010/main" val="39147342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EC374C83-CEF2-D286-9C75-0C5ABBAB280B}"/>
              </a:ext>
            </a:extLst>
          </p:cNvPr>
          <p:cNvPicPr>
            <a:picLocks noChangeAspect="1"/>
          </p:cNvPicPr>
          <p:nvPr/>
        </p:nvPicPr>
        <p:blipFill>
          <a:blip r:embed="rId3"/>
          <a:stretch>
            <a:fillRect/>
          </a:stretch>
        </p:blipFill>
        <p:spPr>
          <a:xfrm>
            <a:off x="2823962" y="1585240"/>
            <a:ext cx="6096000" cy="5048250"/>
          </a:xfrm>
          <a:prstGeom prst="rect">
            <a:avLst/>
          </a:prstGeom>
        </p:spPr>
      </p:pic>
    </p:spTree>
    <p:extLst>
      <p:ext uri="{BB962C8B-B14F-4D97-AF65-F5344CB8AC3E}">
        <p14:creationId xmlns:p14="http://schemas.microsoft.com/office/powerpoint/2010/main" val="33185658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MULTIPLES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C9F27A2-13B3-DA0F-C03C-28480306BAA4}"/>
              </a:ext>
            </a:extLst>
          </p:cNvPr>
          <p:cNvPicPr>
            <a:picLocks noChangeAspect="1"/>
          </p:cNvPicPr>
          <p:nvPr/>
        </p:nvPicPr>
        <p:blipFill>
          <a:blip r:embed="rId3"/>
          <a:stretch>
            <a:fillRect/>
          </a:stretch>
        </p:blipFill>
        <p:spPr>
          <a:xfrm>
            <a:off x="2174748" y="1585240"/>
            <a:ext cx="7696200" cy="5162550"/>
          </a:xfrm>
          <a:prstGeom prst="rect">
            <a:avLst/>
          </a:prstGeom>
        </p:spPr>
      </p:pic>
    </p:spTree>
    <p:extLst>
      <p:ext uri="{BB962C8B-B14F-4D97-AF65-F5344CB8AC3E}">
        <p14:creationId xmlns:p14="http://schemas.microsoft.com/office/powerpoint/2010/main" val="26993930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DBDA6F5-021A-AC75-90B8-88C686896013}"/>
              </a:ext>
            </a:extLst>
          </p:cNvPr>
          <p:cNvPicPr>
            <a:picLocks noChangeAspect="1"/>
          </p:cNvPicPr>
          <p:nvPr/>
        </p:nvPicPr>
        <p:blipFill>
          <a:blip r:embed="rId3"/>
          <a:stretch>
            <a:fillRect/>
          </a:stretch>
        </p:blipFill>
        <p:spPr>
          <a:xfrm>
            <a:off x="3166110" y="1655064"/>
            <a:ext cx="5698605" cy="4981855"/>
          </a:xfrm>
          <a:prstGeom prst="rect">
            <a:avLst/>
          </a:prstGeom>
        </p:spPr>
      </p:pic>
    </p:spTree>
    <p:extLst>
      <p:ext uri="{BB962C8B-B14F-4D97-AF65-F5344CB8AC3E}">
        <p14:creationId xmlns:p14="http://schemas.microsoft.com/office/powerpoint/2010/main" val="2057946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D1D49DE-12D8-16CE-3794-81FC31E02B96}"/>
              </a:ext>
            </a:extLst>
          </p:cNvPr>
          <p:cNvPicPr>
            <a:picLocks noChangeAspect="1"/>
          </p:cNvPicPr>
          <p:nvPr/>
        </p:nvPicPr>
        <p:blipFill>
          <a:blip r:embed="rId3"/>
          <a:stretch>
            <a:fillRect/>
          </a:stretch>
        </p:blipFill>
        <p:spPr>
          <a:xfrm>
            <a:off x="840750" y="2286482"/>
            <a:ext cx="10289012" cy="2100811"/>
          </a:xfrm>
          <a:prstGeom prst="rect">
            <a:avLst/>
          </a:prstGeom>
        </p:spPr>
      </p:pic>
    </p:spTree>
    <p:extLst>
      <p:ext uri="{BB962C8B-B14F-4D97-AF65-F5344CB8AC3E}">
        <p14:creationId xmlns:p14="http://schemas.microsoft.com/office/powerpoint/2010/main" val="393481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 UN DOCUMENTO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3D056F5B-D21B-A457-D75F-CC959B96413C}"/>
              </a:ext>
            </a:extLst>
          </p:cNvPr>
          <p:cNvPicPr>
            <a:picLocks noChangeAspect="1"/>
          </p:cNvPicPr>
          <p:nvPr/>
        </p:nvPicPr>
        <p:blipFill>
          <a:blip r:embed="rId3"/>
          <a:stretch>
            <a:fillRect/>
          </a:stretch>
        </p:blipFill>
        <p:spPr>
          <a:xfrm>
            <a:off x="2746776" y="1655636"/>
            <a:ext cx="6698447" cy="5046916"/>
          </a:xfrm>
          <a:prstGeom prst="rect">
            <a:avLst/>
          </a:prstGeom>
        </p:spPr>
      </p:pic>
    </p:spTree>
    <p:extLst>
      <p:ext uri="{BB962C8B-B14F-4D97-AF65-F5344CB8AC3E}">
        <p14:creationId xmlns:p14="http://schemas.microsoft.com/office/powerpoint/2010/main" val="34666682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 UN DOCUMENTO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3D056F5B-D21B-A457-D75F-CC959B96413C}"/>
              </a:ext>
            </a:extLst>
          </p:cNvPr>
          <p:cNvPicPr>
            <a:picLocks noChangeAspect="1"/>
          </p:cNvPicPr>
          <p:nvPr/>
        </p:nvPicPr>
        <p:blipFill>
          <a:blip r:embed="rId3"/>
          <a:stretch>
            <a:fillRect/>
          </a:stretch>
        </p:blipFill>
        <p:spPr>
          <a:xfrm>
            <a:off x="2746776" y="1655636"/>
            <a:ext cx="6698447" cy="5046916"/>
          </a:xfrm>
          <a:prstGeom prst="rect">
            <a:avLst/>
          </a:prstGeom>
        </p:spPr>
      </p:pic>
    </p:spTree>
    <p:extLst>
      <p:ext uri="{BB962C8B-B14F-4D97-AF65-F5344CB8AC3E}">
        <p14:creationId xmlns:p14="http://schemas.microsoft.com/office/powerpoint/2010/main" val="333064340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 MULTIPLES DOCUMENTOS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2C51063B-BECC-FB86-210C-4E9D46C704FF}"/>
              </a:ext>
            </a:extLst>
          </p:cNvPr>
          <p:cNvPicPr>
            <a:picLocks noChangeAspect="1"/>
          </p:cNvPicPr>
          <p:nvPr/>
        </p:nvPicPr>
        <p:blipFill>
          <a:blip r:embed="rId3"/>
          <a:stretch>
            <a:fillRect/>
          </a:stretch>
        </p:blipFill>
        <p:spPr>
          <a:xfrm>
            <a:off x="2707796" y="1585240"/>
            <a:ext cx="6776408" cy="5153888"/>
          </a:xfrm>
          <a:prstGeom prst="rect">
            <a:avLst/>
          </a:prstGeom>
        </p:spPr>
      </p:pic>
    </p:spTree>
    <p:extLst>
      <p:ext uri="{BB962C8B-B14F-4D97-AF65-F5344CB8AC3E}">
        <p14:creationId xmlns:p14="http://schemas.microsoft.com/office/powerpoint/2010/main" val="176242987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ELIMINAR UN DOCUMENTO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C427697D-B2A1-661A-F19D-99DBCD62B216}"/>
              </a:ext>
            </a:extLst>
          </p:cNvPr>
          <p:cNvPicPr>
            <a:picLocks noChangeAspect="1"/>
          </p:cNvPicPr>
          <p:nvPr/>
        </p:nvPicPr>
        <p:blipFill>
          <a:blip r:embed="rId3"/>
          <a:stretch>
            <a:fillRect/>
          </a:stretch>
        </p:blipFill>
        <p:spPr>
          <a:xfrm>
            <a:off x="2739311" y="1585240"/>
            <a:ext cx="6713378" cy="4952840"/>
          </a:xfrm>
          <a:prstGeom prst="rect">
            <a:avLst/>
          </a:prstGeom>
        </p:spPr>
      </p:pic>
    </p:spTree>
    <p:extLst>
      <p:ext uri="{BB962C8B-B14F-4D97-AF65-F5344CB8AC3E}">
        <p14:creationId xmlns:p14="http://schemas.microsoft.com/office/powerpoint/2010/main" val="198837023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 CON FILTRO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21E77E15-A659-D6E2-A2C6-0999EB34C040}"/>
              </a:ext>
            </a:extLst>
          </p:cNvPr>
          <p:cNvPicPr>
            <a:picLocks noChangeAspect="1"/>
          </p:cNvPicPr>
          <p:nvPr/>
        </p:nvPicPr>
        <p:blipFill>
          <a:blip r:embed="rId3"/>
          <a:stretch>
            <a:fillRect/>
          </a:stretch>
        </p:blipFill>
        <p:spPr>
          <a:xfrm>
            <a:off x="2823962" y="1585240"/>
            <a:ext cx="6096000" cy="5153025"/>
          </a:xfrm>
          <a:prstGeom prst="rect">
            <a:avLst/>
          </a:prstGeom>
        </p:spPr>
      </p:pic>
    </p:spTree>
    <p:extLst>
      <p:ext uri="{BB962C8B-B14F-4D97-AF65-F5344CB8AC3E}">
        <p14:creationId xmlns:p14="http://schemas.microsoft.com/office/powerpoint/2010/main" val="20852497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 CON MULTIPLES FILTROS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AA22674-AE40-8F0C-9ED0-A735F44F8373}"/>
              </a:ext>
            </a:extLst>
          </p:cNvPr>
          <p:cNvPicPr>
            <a:picLocks noChangeAspect="1"/>
          </p:cNvPicPr>
          <p:nvPr/>
        </p:nvPicPr>
        <p:blipFill>
          <a:blip r:embed="rId3"/>
          <a:stretch>
            <a:fillRect/>
          </a:stretch>
        </p:blipFill>
        <p:spPr>
          <a:xfrm>
            <a:off x="2364371" y="1630280"/>
            <a:ext cx="7463258" cy="5227720"/>
          </a:xfrm>
          <a:prstGeom prst="rect">
            <a:avLst/>
          </a:prstGeom>
        </p:spPr>
      </p:pic>
    </p:spTree>
    <p:extLst>
      <p:ext uri="{BB962C8B-B14F-4D97-AF65-F5344CB8AC3E}">
        <p14:creationId xmlns:p14="http://schemas.microsoft.com/office/powerpoint/2010/main" val="39671762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ORDENAR Y LIMITAR DOCUMENTOS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6985AE5-0142-7F23-575A-BF2B7F1E88FE}"/>
              </a:ext>
            </a:extLst>
          </p:cNvPr>
          <p:cNvPicPr>
            <a:picLocks noChangeAspect="1"/>
          </p:cNvPicPr>
          <p:nvPr/>
        </p:nvPicPr>
        <p:blipFill>
          <a:blip r:embed="rId3"/>
          <a:stretch>
            <a:fillRect/>
          </a:stretch>
        </p:blipFill>
        <p:spPr>
          <a:xfrm>
            <a:off x="3550158" y="1585240"/>
            <a:ext cx="5091684" cy="5170260"/>
          </a:xfrm>
          <a:prstGeom prst="rect">
            <a:avLst/>
          </a:prstGeom>
        </p:spPr>
      </p:pic>
    </p:spTree>
    <p:extLst>
      <p:ext uri="{BB962C8B-B14F-4D97-AF65-F5344CB8AC3E}">
        <p14:creationId xmlns:p14="http://schemas.microsoft.com/office/powerpoint/2010/main" val="37522908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a:p>
            <a:pPr indent="0">
              <a:lnSpc>
                <a:spcPct val="100000"/>
              </a:lnSpc>
              <a:buNone/>
            </a:pPr>
            <a:r>
              <a:rPr lang="es-CO" sz="1900" dirty="0">
                <a:latin typeface="Arial Narrow"/>
                <a:ea typeface="Arial Narrow"/>
                <a:cs typeface="Arial Narrow"/>
                <a:sym typeface="Arial Narrow"/>
              </a:rPr>
              <a:t>Comando para darle permisos al esquema para escribir en la base de datos:</a:t>
            </a:r>
          </a:p>
          <a:p>
            <a:pPr indent="0">
              <a:lnSpc>
                <a:spcPct val="100000"/>
              </a:lnSpc>
              <a:buNone/>
            </a:pPr>
            <a:r>
              <a:rPr lang="es-CO" sz="1900" dirty="0">
                <a:latin typeface="Arial Narrow"/>
                <a:ea typeface="Arial Narrow"/>
                <a:cs typeface="Arial Narrow"/>
                <a:sym typeface="Arial Narrow"/>
              </a:rPr>
              <a:t>ALTER USER &lt;NOMBRE_ESQUEMA&gt; QUOTA UNLIMITED ON USERS;</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9984" y="3429000"/>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0285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p:txBody>
      </p:sp>
    </p:spTree>
    <p:extLst>
      <p:ext uri="{BB962C8B-B14F-4D97-AF65-F5344CB8AC3E}">
        <p14:creationId xmlns:p14="http://schemas.microsoft.com/office/powerpoint/2010/main" val="140893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6504"/>
            <a:ext cx="9643800" cy="4538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base de datos:</a:t>
            </a:r>
          </a:p>
          <a:p>
            <a:pPr indent="0">
              <a:lnSpc>
                <a:spcPct val="100000"/>
              </a:lnSpc>
              <a:buNone/>
            </a:pPr>
            <a:r>
              <a:rPr lang="es-CO" sz="1800" dirty="0">
                <a:latin typeface="Arial Narrow"/>
                <a:ea typeface="Arial Narrow"/>
                <a:cs typeface="Arial Narrow"/>
                <a:sym typeface="Arial Narrow"/>
              </a:rPr>
              <a:t>Cliente: Nombre, Identificación, email, dirección y teléfono.</a:t>
            </a:r>
          </a:p>
          <a:p>
            <a:pPr indent="0">
              <a:lnSpc>
                <a:spcPct val="100000"/>
              </a:lnSpc>
              <a:buNone/>
            </a:pPr>
            <a:r>
              <a:rPr lang="es-CO" sz="1800" dirty="0">
                <a:latin typeface="Arial Narrow"/>
                <a:ea typeface="Arial Narrow"/>
                <a:cs typeface="Arial Narrow"/>
                <a:sym typeface="Arial Narrow"/>
              </a:rPr>
              <a:t>Servicios: código, mes, tipo, monto, cuota, intereses,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Pagos: </a:t>
            </a:r>
            <a:r>
              <a:rPr lang="es-CO" sz="1800" dirty="0" err="1">
                <a:latin typeface="Arial Narrow"/>
                <a:ea typeface="Arial Narrow"/>
                <a:cs typeface="Arial Narrow"/>
                <a:sym typeface="Arial Narrow"/>
              </a:rPr>
              <a:t>código_transacción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servicio_id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Crear una función almacenada </a:t>
            </a:r>
            <a:r>
              <a:rPr lang="es-CO" sz="1800" dirty="0" err="1">
                <a:latin typeface="Arial Narrow"/>
                <a:ea typeface="Arial Narrow"/>
                <a:cs typeface="Arial Narrow"/>
                <a:sym typeface="Arial Narrow"/>
              </a:rPr>
              <a:t>servicios_no_pagados_mes</a:t>
            </a:r>
            <a:r>
              <a:rPr lang="es-CO" sz="1800" dirty="0">
                <a:latin typeface="Arial Narrow"/>
                <a:ea typeface="Arial Narrow"/>
                <a:cs typeface="Arial Narrow"/>
                <a:sym typeface="Arial Narrow"/>
              </a:rPr>
              <a:t> que recibe los parámetros de mes.</a:t>
            </a:r>
          </a:p>
          <a:p>
            <a:pPr marL="800100">
              <a:lnSpc>
                <a:spcPct val="100000"/>
              </a:lnSpc>
            </a:pPr>
            <a:r>
              <a:rPr lang="es-CO" sz="18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1800" dirty="0">
                <a:latin typeface="Arial Narrow"/>
                <a:ea typeface="Arial Narrow"/>
                <a:cs typeface="Arial Narrow"/>
                <a:sym typeface="Arial Narrow"/>
              </a:rPr>
              <a:t>Devolver el monto total de los clientes que no han pagado.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10684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418526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una función almacenada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3961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1800" dirty="0">
                <a:latin typeface="Arial Narrow"/>
                <a:ea typeface="Arial Narrow"/>
                <a:cs typeface="Arial Narrow"/>
                <a:sym typeface="Arial Narrow"/>
              </a:rPr>
              <a:t>empleados: Nombre, Identificación, </a:t>
            </a:r>
            <a:r>
              <a:rPr lang="es-CO" sz="1800" dirty="0" err="1">
                <a:latin typeface="Arial Narrow"/>
                <a:ea typeface="Arial Narrow"/>
                <a:cs typeface="Arial Narrow"/>
                <a:sym typeface="Arial Narrow"/>
              </a:rPr>
              <a:t>tipo_contrato_id</a:t>
            </a:r>
            <a:r>
              <a:rPr lang="es-CO" sz="1800" dirty="0">
                <a:latin typeface="Arial Narrow"/>
                <a:ea typeface="Arial Narrow"/>
                <a:cs typeface="Arial Narrow"/>
                <a:sym typeface="Arial Narrow"/>
              </a:rPr>
              <a:t>.</a:t>
            </a:r>
          </a:p>
          <a:p>
            <a:pPr indent="0">
              <a:lnSpc>
                <a:spcPct val="100000"/>
              </a:lnSpc>
              <a:buNone/>
            </a:pPr>
            <a:r>
              <a:rPr lang="es-CO" sz="1800" dirty="0" err="1">
                <a:latin typeface="Arial Narrow"/>
                <a:ea typeface="Arial Narrow"/>
                <a:cs typeface="Arial Narrow"/>
                <a:sym typeface="Arial Narrow"/>
              </a:rPr>
              <a:t>tipo_contrato</a:t>
            </a:r>
            <a:r>
              <a:rPr lang="es-CO" sz="1800" dirty="0">
                <a:latin typeface="Arial Narrow"/>
                <a:ea typeface="Arial Narrow"/>
                <a:cs typeface="Arial Narrow"/>
                <a:sym typeface="Arial Narrow"/>
              </a:rPr>
              <a:t>: descripción, cargo, </a:t>
            </a:r>
            <a:r>
              <a:rPr lang="es-CO" sz="1800" dirty="0" err="1">
                <a:latin typeface="Arial Narrow"/>
                <a:ea typeface="Arial Narrow"/>
                <a:cs typeface="Arial Narrow"/>
                <a:sym typeface="Arial Narrow"/>
              </a:rPr>
              <a:t>salario_total</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conceptos: código, nombre (salario, </a:t>
            </a:r>
            <a:r>
              <a:rPr lang="es-CO" sz="1800" dirty="0" err="1">
                <a:latin typeface="Arial Narrow"/>
                <a:ea typeface="Arial Narrow"/>
                <a:cs typeface="Arial Narrow"/>
                <a:sym typeface="Arial Narrow"/>
              </a:rPr>
              <a:t>horas_extras</a:t>
            </a:r>
            <a:r>
              <a:rPr lang="es-CO" sz="1800" dirty="0">
                <a:latin typeface="Arial Narrow"/>
                <a:ea typeface="Arial Narrow"/>
                <a:cs typeface="Arial Narrow"/>
                <a:sym typeface="Arial Narrow"/>
              </a:rPr>
              <a:t>, prestaciones, impuestos), porcentaje.</a:t>
            </a:r>
          </a:p>
          <a:p>
            <a:pPr indent="0">
              <a:lnSpc>
                <a:spcPct val="100000"/>
              </a:lnSpc>
              <a:buNone/>
            </a:pPr>
            <a:r>
              <a:rPr lang="es-CO" sz="1800" dirty="0" err="1">
                <a:latin typeface="Arial Narrow"/>
                <a:ea typeface="Arial Narrow"/>
                <a:cs typeface="Arial Narrow"/>
                <a:sym typeface="Arial Narrow"/>
              </a:rPr>
              <a:t>detalles_nomina</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concepto_id</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nomina: mes, año,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total_devengado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total_deducciones</a:t>
            </a:r>
            <a:r>
              <a:rPr lang="es-CO" sz="1800" dirty="0">
                <a:latin typeface="Arial Narrow"/>
                <a:ea typeface="Arial Narrow"/>
                <a:cs typeface="Arial Narrow"/>
                <a:sym typeface="Arial Narrow"/>
              </a:rPr>
              <a:t>, total,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Poblar la anterior base de datos con:</a:t>
            </a:r>
          </a:p>
          <a:p>
            <a:pPr marL="800100">
              <a:lnSpc>
                <a:spcPct val="100000"/>
              </a:lnSpc>
              <a:buFontTx/>
              <a:buChar char="-"/>
            </a:pPr>
            <a:r>
              <a:rPr lang="es-CO" sz="1800" dirty="0">
                <a:latin typeface="Arial Narrow"/>
                <a:ea typeface="Arial Narrow"/>
                <a:cs typeface="Arial Narrow"/>
                <a:sym typeface="Arial Narrow"/>
              </a:rPr>
              <a:t>10 empleados.</a:t>
            </a:r>
          </a:p>
          <a:p>
            <a:pPr marL="800100">
              <a:lnSpc>
                <a:spcPct val="100000"/>
              </a:lnSpc>
              <a:buFontTx/>
              <a:buChar char="-"/>
            </a:pPr>
            <a:r>
              <a:rPr lang="es-CO" sz="1800" dirty="0">
                <a:latin typeface="Arial Narrow"/>
                <a:ea typeface="Arial Narrow"/>
                <a:cs typeface="Arial Narrow"/>
                <a:sym typeface="Arial Narrow"/>
              </a:rPr>
              <a:t>10 contratos.</a:t>
            </a:r>
          </a:p>
          <a:p>
            <a:pPr marL="800100">
              <a:lnSpc>
                <a:spcPct val="100000"/>
              </a:lnSpc>
              <a:buFontTx/>
              <a:buChar char="-"/>
            </a:pPr>
            <a:r>
              <a:rPr lang="es-CO" sz="1800" dirty="0">
                <a:latin typeface="Arial Narrow"/>
                <a:ea typeface="Arial Narrow"/>
                <a:cs typeface="Arial Narrow"/>
                <a:sym typeface="Arial Narrow"/>
              </a:rPr>
              <a:t>5 nominas.</a:t>
            </a:r>
          </a:p>
          <a:p>
            <a:pPr marL="800100">
              <a:lnSpc>
                <a:spcPct val="100000"/>
              </a:lnSpc>
              <a:buFontTx/>
              <a:buChar char="-"/>
            </a:pPr>
            <a:r>
              <a:rPr lang="es-CO" sz="1800" dirty="0">
                <a:latin typeface="Arial Narrow"/>
                <a:ea typeface="Arial Narrow"/>
                <a:cs typeface="Arial Narrow"/>
                <a:sym typeface="Arial Narrow"/>
              </a:rPr>
              <a:t>15 detalles de nomina.</a:t>
            </a:r>
          </a:p>
          <a:p>
            <a:pPr marL="800100">
              <a:lnSpc>
                <a:spcPct val="100000"/>
              </a:lnSpc>
              <a:buFontTx/>
              <a:buChar char="-"/>
            </a:pPr>
            <a:r>
              <a:rPr lang="es-CO" sz="1800" dirty="0">
                <a:latin typeface="Arial Narrow"/>
                <a:ea typeface="Arial Narrow"/>
                <a:cs typeface="Arial Narrow"/>
                <a:sym typeface="Arial Narrow"/>
              </a:rPr>
              <a:t>15 conceptos.</a:t>
            </a:r>
          </a:p>
          <a:p>
            <a:pPr marL="800100">
              <a:lnSpc>
                <a:spcPct val="100000"/>
              </a:lnSpc>
              <a:buFontTx/>
              <a:buChar char="-"/>
            </a:pPr>
            <a:endParaRPr lang="es-CO" sz="1800" dirty="0">
              <a:latin typeface="Arial Narrow"/>
              <a:ea typeface="Arial Narrow"/>
              <a:cs typeface="Arial Narrow"/>
              <a:sym typeface="Arial Narrow"/>
            </a:endParaRPr>
          </a:p>
          <a:p>
            <a:pPr indent="0">
              <a:lnSpc>
                <a:spcPct val="100000"/>
              </a:lnSpc>
              <a:buNone/>
            </a:pPr>
            <a:endParaRPr lang="es-CO" sz="1800" dirty="0">
              <a:latin typeface="Arial Narrow"/>
              <a:ea typeface="Arial Narrow"/>
              <a:cs typeface="Arial Narrow"/>
              <a:sym typeface="Arial Narrow"/>
            </a:endParaRPr>
          </a:p>
          <a:p>
            <a:pPr marL="80010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funciones almacenadas haciendo uso de </a:t>
            </a:r>
            <a:r>
              <a:rPr lang="es-CO" sz="2200" dirty="0" err="1">
                <a:latin typeface="Arial Narrow"/>
                <a:ea typeface="Arial Narrow"/>
                <a:cs typeface="Arial Narrow"/>
                <a:sym typeface="Arial Narrow"/>
              </a:rPr>
              <a:t>return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query</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obtener_nomina_empleado</a:t>
            </a:r>
            <a:r>
              <a:rPr lang="es-CO" sz="2200" dirty="0">
                <a:latin typeface="Arial Narrow"/>
                <a:ea typeface="Arial Narrow"/>
                <a:cs typeface="Arial Narrow"/>
                <a:sym typeface="Arial Narrow"/>
              </a:rPr>
              <a:t> que le ingresara como parámetro identificación, mes y año, devolver el nombre del empleado, el total devengado, total deducido, y el total de la nomina.</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total_por_contrato</a:t>
            </a:r>
            <a:r>
              <a:rPr lang="es-CO" sz="2200" dirty="0">
                <a:latin typeface="Arial Narrow"/>
                <a:ea typeface="Arial Narrow"/>
                <a:cs typeface="Arial Narrow"/>
                <a:sym typeface="Arial Narrow"/>
              </a:rPr>
              <a:t>, en donde se le ingresara el parámetro tipo de </a:t>
            </a:r>
            <a:r>
              <a:rPr lang="es-CO" sz="2200" dirty="0" err="1">
                <a:latin typeface="Arial Narrow"/>
                <a:ea typeface="Arial Narrow"/>
                <a:cs typeface="Arial Narrow"/>
                <a:sym typeface="Arial Narrow"/>
              </a:rPr>
              <a:t>contrado</a:t>
            </a:r>
            <a:r>
              <a:rPr lang="es-CO" sz="2200" dirty="0">
                <a:latin typeface="Arial Narrow"/>
                <a:ea typeface="Arial Narrow"/>
                <a:cs typeface="Arial Narrow"/>
                <a:sym typeface="Arial Narrow"/>
              </a:rPr>
              <a:t>, devolver el nombre del empleado, fecha de pago, año, mes total devengado, total deducido y total nomina. </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616763"/>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10 </a:t>
            </a:r>
            <a:r>
              <a:rPr lang="es-CO" sz="3000" dirty="0">
                <a:solidFill>
                  <a:srgbClr val="757070"/>
                </a:solidFill>
                <a:latin typeface="Trebuchet MS"/>
                <a:ea typeface="Trebuchet MS"/>
                <a:cs typeface="Trebuchet MS"/>
                <a:sym typeface="Trebuchet MS"/>
              </a:rPr>
              <a:t>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almacenado del taller 5 </a:t>
            </a:r>
            <a:r>
              <a:rPr lang="es-CO" sz="2200" dirty="0" err="1">
                <a:latin typeface="Arial Narrow"/>
                <a:ea typeface="Arial Narrow"/>
                <a:cs typeface="Arial Narrow"/>
                <a:sym typeface="Arial Narrow"/>
              </a:rPr>
              <a:t>generar_auditoria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almacenada del taller 5 </a:t>
            </a:r>
            <a:r>
              <a:rPr lang="es-CO" sz="2200" dirty="0" err="1">
                <a:latin typeface="Arial Narrow"/>
                <a:ea typeface="Arial Narrow"/>
                <a:cs typeface="Arial Narrow"/>
                <a:sym typeface="Arial Narrow"/>
              </a:rPr>
              <a:t>simular_ventas_mes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transacciones_total_mes</a:t>
            </a:r>
            <a:r>
              <a:rPr lang="es-CO" sz="24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servicios_no_pagados</a:t>
            </a:r>
            <a:r>
              <a:rPr lang="es-CO" sz="24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914400" indent="-457200">
              <a:lnSpc>
                <a:spcPct val="100000"/>
              </a:lnSpc>
              <a:buFont typeface="+mj-lt"/>
              <a:buAutoNum type="arabicPeriod"/>
            </a:pPr>
            <a:r>
              <a:rPr lang="es-CO" sz="2200" dirty="0">
                <a:latin typeface="Arial Narrow"/>
                <a:ea typeface="Arial Narrow"/>
                <a:cs typeface="Arial Narrow"/>
                <a:sym typeface="Arial Narrow"/>
              </a:rPr>
              <a:t>Validar correcta ejecución desde java y cambios en base de datos</a:t>
            </a:r>
          </a:p>
        </p:txBody>
      </p:sp>
    </p:spTree>
    <p:extLst>
      <p:ext uri="{BB962C8B-B14F-4D97-AF65-F5344CB8AC3E}">
        <p14:creationId xmlns:p14="http://schemas.microsoft.com/office/powerpoint/2010/main" val="3934175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28829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5DD1676-BA1A-4E5A-B4D7-DB42CB419E88}"/>
              </a:ext>
            </a:extLst>
          </p:cNvPr>
          <p:cNvPicPr>
            <a:picLocks noChangeAspect="1"/>
          </p:cNvPicPr>
          <p:nvPr/>
        </p:nvPicPr>
        <p:blipFill>
          <a:blip r:embed="rId3"/>
          <a:stretch>
            <a:fillRect/>
          </a:stretch>
        </p:blipFill>
        <p:spPr>
          <a:xfrm>
            <a:off x="1645033" y="2125918"/>
            <a:ext cx="8901934" cy="3586623"/>
          </a:xfrm>
          <a:prstGeom prst="rect">
            <a:avLst/>
          </a:prstGeom>
        </p:spPr>
      </p:pic>
    </p:spTree>
    <p:extLst>
      <p:ext uri="{BB962C8B-B14F-4D97-AF65-F5344CB8AC3E}">
        <p14:creationId xmlns:p14="http://schemas.microsoft.com/office/powerpoint/2010/main" val="1957612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50460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11 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1E346F0B-D16E-FC2E-BA2B-8BC3B7DE86B9}"/>
              </a:ext>
            </a:extLst>
          </p:cNvPr>
          <p:cNvSpPr txBox="1">
            <a:spLocks noGrp="1"/>
          </p:cNvSpPr>
          <p:nvPr>
            <p:ph type="body" idx="1"/>
          </p:nvPr>
        </p:nvSpPr>
        <p:spPr>
          <a:xfrm>
            <a:off x="735650" y="1618101"/>
            <a:ext cx="9643800" cy="509733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Realizar el código java para llamar las siguientes funciones almacenadas con </a:t>
            </a:r>
            <a:r>
              <a:rPr lang="es-CO" sz="1800" dirty="0" err="1">
                <a:latin typeface="Arial Narrow"/>
                <a:ea typeface="Arial Narrow"/>
                <a:cs typeface="Arial Narrow"/>
                <a:sym typeface="Arial Narrow"/>
              </a:rPr>
              <a:t>return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query</a:t>
            </a:r>
            <a:endParaRPr lang="es-CO" sz="1800" dirty="0">
              <a:latin typeface="Arial Narrow"/>
              <a:ea typeface="Arial Narrow"/>
              <a:cs typeface="Arial Narrow"/>
              <a:sym typeface="Arial Narrow"/>
            </a:endParaRP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los siguientes procedimientos almacenados de Oracle.</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almacenado del taller 5 </a:t>
            </a:r>
            <a:r>
              <a:rPr lang="es-CO" sz="1800" dirty="0" err="1">
                <a:latin typeface="Arial Narrow"/>
                <a:ea typeface="Arial Narrow"/>
                <a:cs typeface="Arial Narrow"/>
                <a:sym typeface="Arial Narrow"/>
              </a:rPr>
              <a:t>generar_auditoria</a:t>
            </a:r>
            <a:r>
              <a:rPr lang="es-CO" sz="1800" dirty="0">
                <a:latin typeface="Arial Narrow"/>
                <a:ea typeface="Arial Narrow"/>
                <a:cs typeface="Arial Narrow"/>
                <a:sym typeface="Arial Narrow"/>
              </a:rPr>
              <a:t>.</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almacenada del taller 5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914400" indent="-457200">
              <a:lnSpc>
                <a:spcPct val="100000"/>
              </a:lnSpc>
              <a:buFont typeface="+mj-lt"/>
              <a:buAutoNum type="arabicPeriod"/>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las siguientes funciones almacenadas de Oracle.</a:t>
            </a: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79415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O FUNCIONES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000" dirty="0" err="1">
                <a:latin typeface="Arial Narrow"/>
                <a:ea typeface="Arial Narrow"/>
                <a:cs typeface="Arial Narrow"/>
                <a:sym typeface="Arial Narrow"/>
              </a:rPr>
              <a:t>fecha_envio</a:t>
            </a:r>
            <a:r>
              <a:rPr lang="es-CO" sz="2000" dirty="0">
                <a:latin typeface="Arial Narrow"/>
                <a:ea typeface="Arial Narrow"/>
                <a:cs typeface="Arial Narrow"/>
                <a:sym typeface="Arial Narrow"/>
              </a:rPr>
              <a:t>, destino, observación, estado (puede ser 'pendiente',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 'entregado’).  Poblar la tabla con 50 registros.</a:t>
            </a:r>
          </a:p>
          <a:p>
            <a:pPr indent="0">
              <a:lnSpc>
                <a:spcPct val="100000"/>
              </a:lnSpc>
              <a:buNone/>
            </a:pPr>
            <a:r>
              <a:rPr lang="es-CO" sz="2000" dirty="0">
                <a:latin typeface="Arial Narrow"/>
                <a:ea typeface="Arial Narrow"/>
                <a:cs typeface="Arial Narrow"/>
                <a:sym typeface="Arial Narrow"/>
              </a:rPr>
              <a:t>Objetivos:</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almacenado llamado: “</a:t>
            </a:r>
            <a:r>
              <a:rPr lang="es-CO" sz="2000" dirty="0" err="1">
                <a:latin typeface="Arial Narrow"/>
                <a:ea typeface="Arial Narrow"/>
                <a:cs typeface="Arial Narrow"/>
                <a:sym typeface="Arial Narrow"/>
              </a:rPr>
              <a:t>primera_fase_envio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recorrer todos los envíos pendientes.</a:t>
            </a:r>
          </a:p>
          <a:p>
            <a:pPr marL="800100">
              <a:lnSpc>
                <a:spcPct val="100000"/>
              </a:lnSpc>
            </a:pPr>
            <a:r>
              <a:rPr lang="es-CO" sz="2000" dirty="0">
                <a:latin typeface="Arial Narrow"/>
                <a:ea typeface="Arial Narrow"/>
                <a:cs typeface="Arial Narrow"/>
                <a:sym typeface="Arial Narrow"/>
              </a:rPr>
              <a:t>Por cada pedido agregar la observación de “Primera etapa del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Actualizar el estado de cada envío pendiente a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almacenada llamado: “</a:t>
            </a:r>
            <a:r>
              <a:rPr lang="es-CO" sz="2000" dirty="0" err="1">
                <a:latin typeface="Arial Narrow"/>
                <a:ea typeface="Arial Narrow"/>
                <a:cs typeface="Arial Narrow"/>
                <a:sym typeface="Arial Narrow"/>
              </a:rPr>
              <a:t>ultima_fase_envio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000" dirty="0">
                <a:latin typeface="Arial Narrow"/>
                <a:ea typeface="Arial Narrow"/>
                <a:cs typeface="Arial Narrow"/>
                <a:sym typeface="Arial Narrow"/>
              </a:rPr>
              <a:t>Modificar la observación por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 realizado satisfactoriamente”.</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41173620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27650</TotalTime>
  <Words>13174</Words>
  <Application>Microsoft Office PowerPoint</Application>
  <PresentationFormat>Panorámica</PresentationFormat>
  <Paragraphs>1146</Paragraphs>
  <Slides>177</Slides>
  <Notes>177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177</vt:i4>
      </vt:variant>
    </vt:vector>
  </HeadingPairs>
  <TitlesOfParts>
    <vt:vector size="182" baseType="lpstr">
      <vt:lpstr>Arial Narrow</vt:lpstr>
      <vt:lpstr>Arial</vt:lpstr>
      <vt:lpstr>Trebuchet MS</vt:lpstr>
      <vt:lpstr>Calibri</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5 DE PROCEDIMIENTOS ALMACENADOS</vt:lpstr>
      <vt:lpstr>TALLER 5 DE PROCEDIMIENTOS ALMACENADOS</vt:lpstr>
      <vt:lpstr>SOLUCION AL TALLER 5 DE PROCEDIMIENTOS ALMACENADOS</vt:lpstr>
      <vt:lpstr>TALLER 6 DE PROCEDIMIENTOS ALMACENADOS</vt:lpstr>
      <vt:lpstr>SOLUCION AL TALLER 6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TALLER 7 PLSQL</vt:lpstr>
      <vt:lpstr>TALLER 8 PLSQL</vt:lpstr>
      <vt:lpstr>TALLER 8 PLSQL</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EJEMPLO DEL RETURN QUERY</vt:lpstr>
      <vt:lpstr>VENTAJAS DEL RETURN QUERY</vt:lpstr>
      <vt:lpstr>USOS COMUNES RETURN QUERY</vt:lpstr>
      <vt:lpstr>TALLER 7 RETURN QUERY</vt:lpstr>
      <vt:lpstr>TALLER 7 RETURN QUERY</vt:lpstr>
      <vt:lpstr>JAVA Y LOS PROCEDIMIENTOS, FUNCIONES ALMACENADAS</vt:lpstr>
      <vt:lpstr>PASOS BASICOS</vt:lpstr>
      <vt:lpstr>EJEMPLO JAVA Y LOS PROCEDIMIENTOS ALMACENADOS</vt:lpstr>
      <vt:lpstr>CONSIDERACIONES IMPORTANTES</vt:lpstr>
      <vt:lpstr>CONSIDERACIONES IMPORTANTES</vt:lpstr>
      <vt:lpstr>JAVA Y LAS FUNCIONES ALMACENADAS</vt:lpstr>
      <vt:lpstr>TALLER 10 JAVA Y LOS PROCEDIMIENTOS ALMACENADOS</vt:lpstr>
      <vt:lpstr>JAVA Y LAS FUNCIONES ALMACENADAS CON RETURN QUERY</vt:lpstr>
      <vt:lpstr>TALLER 11 JAVA Y LAS FUNCIONES ALMACENADAS CON RETURN QUERY</vt:lpstr>
      <vt:lpstr>CURSORES EN PROCEDIMIENTOS O FUNCIONES ALMACENADOS</vt:lpstr>
      <vt:lpstr>OBJETIVO DE USAR CURSORES</vt:lpstr>
      <vt:lpstr>EJEMPLO COMPLETO DE CURSORES</vt:lpstr>
      <vt:lpstr>CONSIDERACIONES IMPORTANTES</vt:lpstr>
      <vt:lpstr>CUANDO UTILIZAR LOS CURSORES</vt:lpstr>
      <vt:lpstr>TALLER 12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DE MANEJO DE EXCEPCIONES</vt:lpstr>
      <vt:lpstr>TALLER MANEJO DE EXCEPCIONES</vt:lpstr>
      <vt:lpstr>TALLER MANEJO DE EXCEPCIONES</vt:lpstr>
      <vt:lpstr>TALLER MANEJO DE EXCEPCIONES</vt:lpstr>
      <vt:lpstr>TALLER MANEJO DE EXCEPCIONES</vt:lpstr>
      <vt:lpstr>TALLER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13 TRIGGERS</vt:lpstr>
      <vt:lpstr>SOLUCION AL TALLER 13 TRIGGERS BEFORE | AFTER | INSERT</vt:lpstr>
      <vt:lpstr>SECUENCIAS</vt:lpstr>
      <vt:lpstr>IMPORTANCIA DE LAS SECUENCIAS</vt:lpstr>
      <vt:lpstr>ESTRUCTURA DE UNA SECUENCIA</vt:lpstr>
      <vt:lpstr>EJEMPLO DE USO DE UNA SECUENCIA</vt:lpstr>
      <vt:lpstr>VENTAJAS DE USAR SECUENCIAS</vt:lpstr>
      <vt:lpstr>TALLER 14 SOBRE SECUENCIAS</vt:lpstr>
      <vt:lpstr>XML EN BASE DE DATOS RELACIONALES</vt:lpstr>
      <vt:lpstr>FORMAS DE ALMACENAMIENTO XML</vt:lpstr>
      <vt:lpstr>FUNCIONES Y OPERADORES XML EN POSTGRES</vt:lpstr>
      <vt:lpstr>EJEMPLO XML EN POSTGRES</vt:lpstr>
      <vt:lpstr>EJEMPLO XML EN POSTGRES</vt:lpstr>
      <vt:lpstr>EJEMPLO XML EN POSTGRES</vt:lpstr>
      <vt:lpstr>EJEMPLO XML EN POSTGRES</vt:lpstr>
      <vt:lpstr>TALLER 15 XML EN POSTGRES</vt:lpstr>
      <vt:lpstr>CONSIDERACIONES IMPORTANTES CON EL XML</vt:lpstr>
      <vt:lpstr>JSON EN BASE DE DATOS RELACIONALES</vt:lpstr>
      <vt:lpstr>TIPO DE DATOS JSON EN POSTGRES</vt:lpstr>
      <vt:lpstr>PRIMER EJEMPLO JSON EN POSTGRES</vt:lpstr>
      <vt:lpstr>SEGUNDO EJEMPLO JSON EN POSTGRES</vt:lpstr>
      <vt:lpstr>EJEMPLO JSON CON PROCEDIMIENTOS Y FUNCIONES</vt:lpstr>
      <vt:lpstr>VENTAJAS DE USAR JSON EN POSTGRES</vt:lpstr>
      <vt:lpstr>CONSIDERACIONES IMPORTANTES DE JSON EN POSTGRES</vt:lpstr>
      <vt:lpstr>TALLER 16 JSON EN POSTGRES</vt:lpstr>
      <vt:lpstr>TALLER 16 JSON EN POSTGRES</vt:lpstr>
      <vt:lpstr>BASES DE DATOS NO RELACIONALES</vt:lpstr>
      <vt:lpstr>BASES DE DATOS NO RELACIONALES</vt:lpstr>
      <vt:lpstr>BASES DE DATOS NO RELACIONALES</vt:lpstr>
      <vt:lpstr>MONGODB</vt:lpstr>
      <vt:lpstr>DOCUMENTOS</vt:lpstr>
      <vt:lpstr>COLECCIONES</vt:lpstr>
      <vt:lpstr>EL BSON</vt:lpstr>
      <vt:lpstr>TIPOS DE DATOS EN BSON</vt:lpstr>
      <vt:lpstr>MONGODB COMPASS</vt:lpstr>
      <vt:lpstr>INSERTAR DOCUMENTOS EN MONGODB COMPASS</vt:lpstr>
      <vt:lpstr>CONSULTAR DOCUMENTOS EN MONGODB COMPASS</vt:lpstr>
      <vt:lpstr>ACTUALIZAR/ELIMINAR DOCUMENTOS EN MONGODB COMPASS</vt:lpstr>
      <vt:lpstr>TALLER 17 MONGODB</vt:lpstr>
      <vt:lpstr>NORMALIZACION VS DESNORMALIZACION</vt:lpstr>
      <vt:lpstr>EJEMPLO DE NORMALIZACION</vt:lpstr>
      <vt:lpstr>CONSULTAS EN EJEMPLO DE NORMALIZACION</vt:lpstr>
      <vt:lpstr>DESNORMALIZACION</vt:lpstr>
      <vt:lpstr>EJEMPLO DE DESNORMALIZACION</vt:lpstr>
      <vt:lpstr>TALLER 18 SOBRE NORMALIZACION</vt:lpstr>
      <vt:lpstr>SOLUCION AL TALLER SOBRE NORMALIZACION</vt:lpstr>
      <vt:lpstr>TALLER 18 SOBRE DESNORMALIZACION</vt:lpstr>
      <vt:lpstr>ELECCION ENTRE NORMALIZACION Y DESNORMALIZACION</vt:lpstr>
      <vt:lpstr>INDICES EN MONGODB</vt:lpstr>
      <vt:lpstr>MONGODB CON JAVA</vt:lpstr>
      <vt:lpstr>INSERTAR DOCUMENTOS EN MONGODB CON JAVA</vt:lpstr>
      <vt:lpstr>INSERTAR MULTIPLES DOCUMENTOS EN MONGODB CON JAVA</vt:lpstr>
      <vt:lpstr>CONSULTAR DOCUMENTOS EN MONGODB CON JAVA</vt:lpstr>
      <vt:lpstr>MANEJO DE ERRORES EN MONGODB CON JAVA</vt:lpstr>
      <vt:lpstr>ACTUALIZAR UN DOCUMENTO EN MONGODB CON JAVA</vt:lpstr>
      <vt:lpstr>ACTUALIZAR UN DOCUMENTO EN MONGODB CON JAVA</vt:lpstr>
      <vt:lpstr>ACTUALIZAR MULTIPLES DOCUMENTOS EN  MONGODB CON JAVA</vt:lpstr>
      <vt:lpstr>ELIMINAR UN DOCUMENTO EN MONGODB CON JAVA</vt:lpstr>
      <vt:lpstr>CONSULTAR DOCUMENTO CON FILTRO EN MONGODB CON JAVA</vt:lpstr>
      <vt:lpstr>CONSULTAR DOCUMENTO CON MULTIPLES FILTROS EN MONGODB CON JAVA</vt:lpstr>
      <vt:lpstr>ORDENAR Y LIMITAR DOCUMENTOS EN MONGODB CON JAVA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456</cp:revision>
  <dcterms:created xsi:type="dcterms:W3CDTF">2019-03-26T16:19:22Z</dcterms:created>
  <dcterms:modified xsi:type="dcterms:W3CDTF">2024-10-28T21:05:17Z</dcterms:modified>
</cp:coreProperties>
</file>