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9"/>
  </p:notesMasterIdLst>
  <p:sldIdLst>
    <p:sldId id="256" r:id="rId2"/>
    <p:sldId id="257" r:id="rId3"/>
    <p:sldId id="426" r:id="rId4"/>
    <p:sldId id="259" r:id="rId5"/>
    <p:sldId id="260" r:id="rId6"/>
    <p:sldId id="264" r:id="rId7"/>
    <p:sldId id="265" r:id="rId8"/>
    <p:sldId id="267" r:id="rId9"/>
    <p:sldId id="268" r:id="rId10"/>
    <p:sldId id="403" r:id="rId11"/>
    <p:sldId id="406" r:id="rId12"/>
    <p:sldId id="579" r:id="rId13"/>
    <p:sldId id="429" r:id="rId14"/>
    <p:sldId id="428" r:id="rId15"/>
    <p:sldId id="430" r:id="rId16"/>
    <p:sldId id="431" r:id="rId17"/>
    <p:sldId id="432" r:id="rId18"/>
    <p:sldId id="433" r:id="rId19"/>
    <p:sldId id="434" r:id="rId20"/>
    <p:sldId id="435" r:id="rId21"/>
    <p:sldId id="436" r:id="rId22"/>
    <p:sldId id="437" r:id="rId23"/>
    <p:sldId id="438" r:id="rId24"/>
    <p:sldId id="439" r:id="rId25"/>
    <p:sldId id="440" r:id="rId26"/>
    <p:sldId id="444" r:id="rId27"/>
    <p:sldId id="445" r:id="rId28"/>
    <p:sldId id="446" r:id="rId29"/>
    <p:sldId id="441" r:id="rId30"/>
    <p:sldId id="442" r:id="rId31"/>
    <p:sldId id="443" r:id="rId32"/>
    <p:sldId id="581" r:id="rId33"/>
    <p:sldId id="447" r:id="rId34"/>
    <p:sldId id="582" r:id="rId35"/>
    <p:sldId id="585" r:id="rId36"/>
    <p:sldId id="583" r:id="rId37"/>
    <p:sldId id="584" r:id="rId38"/>
    <p:sldId id="448" r:id="rId39"/>
    <p:sldId id="449" r:id="rId40"/>
    <p:sldId id="450" r:id="rId41"/>
    <p:sldId id="451" r:id="rId42"/>
    <p:sldId id="452" r:id="rId43"/>
    <p:sldId id="580" r:id="rId44"/>
    <p:sldId id="453" r:id="rId45"/>
    <p:sldId id="454" r:id="rId46"/>
    <p:sldId id="455" r:id="rId47"/>
    <p:sldId id="457" r:id="rId48"/>
    <p:sldId id="458" r:id="rId49"/>
    <p:sldId id="459" r:id="rId50"/>
    <p:sldId id="460" r:id="rId51"/>
    <p:sldId id="456" r:id="rId52"/>
    <p:sldId id="461" r:id="rId53"/>
    <p:sldId id="462" r:id="rId54"/>
    <p:sldId id="463" r:id="rId55"/>
    <p:sldId id="587" r:id="rId56"/>
    <p:sldId id="588" r:id="rId57"/>
    <p:sldId id="589" r:id="rId58"/>
    <p:sldId id="590" r:id="rId59"/>
    <p:sldId id="586" r:id="rId60"/>
    <p:sldId id="464" r:id="rId61"/>
    <p:sldId id="465" r:id="rId62"/>
    <p:sldId id="466" r:id="rId63"/>
    <p:sldId id="468" r:id="rId64"/>
    <p:sldId id="467" r:id="rId65"/>
    <p:sldId id="516" r:id="rId66"/>
    <p:sldId id="517" r:id="rId67"/>
    <p:sldId id="518" r:id="rId68"/>
    <p:sldId id="519" r:id="rId69"/>
    <p:sldId id="520" r:id="rId70"/>
    <p:sldId id="591" r:id="rId71"/>
    <p:sldId id="469" r:id="rId72"/>
    <p:sldId id="470" r:id="rId73"/>
    <p:sldId id="471" r:id="rId74"/>
    <p:sldId id="472" r:id="rId75"/>
    <p:sldId id="473" r:id="rId76"/>
    <p:sldId id="593" r:id="rId77"/>
    <p:sldId id="525" r:id="rId78"/>
    <p:sldId id="526" r:id="rId79"/>
    <p:sldId id="527" r:id="rId80"/>
    <p:sldId id="475" r:id="rId81"/>
    <p:sldId id="476" r:id="rId82"/>
    <p:sldId id="601" r:id="rId83"/>
    <p:sldId id="477" r:id="rId84"/>
    <p:sldId id="602" r:id="rId85"/>
    <p:sldId id="478" r:id="rId86"/>
    <p:sldId id="603" r:id="rId87"/>
    <p:sldId id="479" r:id="rId88"/>
    <p:sldId id="604" r:id="rId89"/>
    <p:sldId id="480" r:id="rId90"/>
    <p:sldId id="594" r:id="rId91"/>
    <p:sldId id="510" r:id="rId92"/>
    <p:sldId id="511" r:id="rId93"/>
    <p:sldId id="512" r:id="rId94"/>
    <p:sldId id="513" r:id="rId95"/>
    <p:sldId id="514" r:id="rId96"/>
    <p:sldId id="515" r:id="rId97"/>
    <p:sldId id="595" r:id="rId98"/>
    <p:sldId id="521" r:id="rId99"/>
    <p:sldId id="522" r:id="rId100"/>
    <p:sldId id="523" r:id="rId101"/>
    <p:sldId id="524" r:id="rId102"/>
    <p:sldId id="596" r:id="rId103"/>
    <p:sldId id="481" r:id="rId104"/>
    <p:sldId id="482" r:id="rId105"/>
    <p:sldId id="483" r:id="rId106"/>
    <p:sldId id="485" r:id="rId107"/>
    <p:sldId id="484" r:id="rId108"/>
    <p:sldId id="487" r:id="rId109"/>
    <p:sldId id="486" r:id="rId110"/>
    <p:sldId id="490" r:id="rId111"/>
    <p:sldId id="488" r:id="rId112"/>
    <p:sldId id="489" r:id="rId113"/>
    <p:sldId id="491" r:id="rId114"/>
    <p:sldId id="599" r:id="rId115"/>
    <p:sldId id="492" r:id="rId116"/>
    <p:sldId id="494" r:id="rId117"/>
    <p:sldId id="493" r:id="rId118"/>
    <p:sldId id="597" r:id="rId119"/>
    <p:sldId id="495" r:id="rId120"/>
    <p:sldId id="496" r:id="rId121"/>
    <p:sldId id="497" r:id="rId122"/>
    <p:sldId id="498" r:id="rId123"/>
    <p:sldId id="499" r:id="rId124"/>
    <p:sldId id="500" r:id="rId125"/>
    <p:sldId id="501" r:id="rId126"/>
    <p:sldId id="502" r:id="rId127"/>
    <p:sldId id="503" r:id="rId128"/>
    <p:sldId id="504" r:id="rId129"/>
    <p:sldId id="505" r:id="rId130"/>
    <p:sldId id="506" r:id="rId131"/>
    <p:sldId id="507" r:id="rId132"/>
    <p:sldId id="508" r:id="rId133"/>
    <p:sldId id="509" r:id="rId134"/>
    <p:sldId id="528" r:id="rId135"/>
    <p:sldId id="529" r:id="rId136"/>
    <p:sldId id="530" r:id="rId137"/>
    <p:sldId id="605" r:id="rId138"/>
    <p:sldId id="531" r:id="rId139"/>
    <p:sldId id="600" r:id="rId140"/>
    <p:sldId id="532" r:id="rId141"/>
    <p:sldId id="533" r:id="rId142"/>
    <p:sldId id="534" r:id="rId143"/>
    <p:sldId id="606" r:id="rId144"/>
    <p:sldId id="535" r:id="rId145"/>
    <p:sldId id="607" r:id="rId146"/>
    <p:sldId id="608" r:id="rId147"/>
    <p:sldId id="536" r:id="rId148"/>
    <p:sldId id="537" r:id="rId149"/>
    <p:sldId id="538" r:id="rId150"/>
    <p:sldId id="539" r:id="rId151"/>
    <p:sldId id="609" r:id="rId152"/>
    <p:sldId id="610" r:id="rId153"/>
    <p:sldId id="540" r:id="rId154"/>
    <p:sldId id="541" r:id="rId155"/>
    <p:sldId id="611" r:id="rId156"/>
    <p:sldId id="612" r:id="rId157"/>
    <p:sldId id="613" r:id="rId158"/>
  </p:sldIdLst>
  <p:sldSz cx="12192000" cy="6858000"/>
  <p:notesSz cx="6858000" cy="9144000"/>
  <p:embeddedFontLst>
    <p:embeddedFont>
      <p:font typeface="Arial Narrow" panose="020B0606020202030204" pitchFamily="34" charset="0"/>
      <p:regular r:id="rId160"/>
      <p:bold r:id="rId161"/>
      <p:italic r:id="rId162"/>
      <p:boldItalic r:id="rId163"/>
    </p:embeddedFont>
    <p:embeddedFont>
      <p:font typeface="Trebuchet MS" panose="020B0603020202020204" pitchFamily="34" charset="0"/>
      <p:regular r:id="rId164"/>
      <p:bold r:id="rId165"/>
      <p:italic r:id="rId166"/>
      <p:boldItalic r:id="rId1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1"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5" d="100"/>
          <a:sy n="105" d="100"/>
        </p:scale>
        <p:origin x="8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font" Target="fonts/font6.fntdata"/><Relationship Id="rId211" Type="http://customschemas.google.com/relationships/presentationmetadata" Target="meta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32433427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7123107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3581221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1324117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8361587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255046220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42125516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4495348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07632944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87434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237691519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8167372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14532341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186134215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74305953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0950397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4244057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32734323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163034119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275664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44356074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40385093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1108472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227707493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16304109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13447588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246098413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76363708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41044508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221098525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0531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2418446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5799008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94964598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72467958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581673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2929557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261693657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274750364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224226805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46177798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527314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3069217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302011747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17031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5724842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95575686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101064482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65100801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99801066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11169006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115368721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216578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79337333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67264267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177683998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28107746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115721015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254351287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61185722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233121249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399516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625248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3909169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994887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52536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106120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2623361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72328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416235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58098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2933906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751819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2887962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3779268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217567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1518284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183123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027275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288957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640865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1862507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032309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910532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678913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371342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380010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244763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1942850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4294246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2153717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3923801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34763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1880655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2598248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96849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2380386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4047477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3399156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8551307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7489065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41798973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6916721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788885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29589929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221212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867381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10978966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42496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0175684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608974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799621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24721825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7743798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7226279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367107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7346822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16576462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2822674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383027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21386644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2268637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1154125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6668365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3142943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37168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1198144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1637255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0566240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3705992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9326067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37685733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12806876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8819488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6100095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42756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2563024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30462874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0347970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42145733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16593223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5675651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28502147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15599086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1295196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532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6.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1.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6.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1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7.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google/gson"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hyperlink" Target="https://github.com/kubernetes/kubernetes" TargetMode="External"/><Relationship Id="rId4" Type="http://schemas.openxmlformats.org/officeDocument/2006/relationships/hyperlink" Target="https://github.com/spring-projects/spring-boo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Java.</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público con el nombre “</a:t>
            </a:r>
            <a:r>
              <a:rPr lang="es-CO" sz="2400" dirty="0" err="1">
                <a:latin typeface="Arial Narrow"/>
                <a:ea typeface="Arial Narrow"/>
                <a:cs typeface="Arial Narrow"/>
                <a:sym typeface="Arial Narrow"/>
              </a:rPr>
              <a:t>TalleresPOO</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r>
              <a:rPr lang="es-CO" sz="2400" dirty="0">
                <a:latin typeface="Arial Narrow"/>
                <a:ea typeface="Arial Narrow"/>
                <a:cs typeface="Arial Narrow"/>
                <a:sym typeface="Arial Narrow"/>
              </a:rPr>
              <a:t> </a:t>
            </a: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55F4A71-F17B-DBCB-1E39-179E12538B0D}"/>
              </a:ext>
            </a:extLst>
          </p:cNvPr>
          <p:cNvPicPr>
            <a:picLocks noChangeAspect="1"/>
          </p:cNvPicPr>
          <p:nvPr/>
        </p:nvPicPr>
        <p:blipFill>
          <a:blip r:embed="rId3"/>
          <a:stretch>
            <a:fillRect/>
          </a:stretch>
        </p:blipFill>
        <p:spPr>
          <a:xfrm>
            <a:off x="2524125" y="1979158"/>
            <a:ext cx="7143750" cy="3857625"/>
          </a:xfrm>
          <a:prstGeom prst="rect">
            <a:avLst/>
          </a:prstGeom>
        </p:spPr>
      </p:pic>
    </p:spTree>
    <p:extLst>
      <p:ext uri="{BB962C8B-B14F-4D97-AF65-F5344CB8AC3E}">
        <p14:creationId xmlns:p14="http://schemas.microsoft.com/office/powerpoint/2010/main" val="30687475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puede personalizar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de la misma manera que un JFrame, utilizando componentes como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etc. También se pueden agregar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manejar eventos como el cierre del diálogo.</a:t>
            </a:r>
          </a:p>
          <a:p>
            <a:pPr marL="800100">
              <a:lnSpc>
                <a:spcPct val="100000"/>
              </a:lnSpc>
            </a:pPr>
            <a:r>
              <a:rPr lang="es-CO" sz="2200" dirty="0">
                <a:latin typeface="Arial Narrow"/>
                <a:ea typeface="Arial Narrow"/>
                <a:cs typeface="Arial Narrow"/>
                <a:sym typeface="Arial Narrow"/>
              </a:rPr>
              <a:t>Organización: Permite separar la lógica de diferentes partes de la aplicación.</a:t>
            </a:r>
          </a:p>
          <a:p>
            <a:pPr marL="800100">
              <a:lnSpc>
                <a:spcPct val="100000"/>
              </a:lnSpc>
            </a:pPr>
            <a:r>
              <a:rPr lang="es-CO" sz="2200" dirty="0">
                <a:latin typeface="Arial Narrow"/>
                <a:ea typeface="Arial Narrow"/>
                <a:cs typeface="Arial Narrow"/>
                <a:sym typeface="Arial Narrow"/>
              </a:rPr>
              <a:t>Flexibilidad: Se puede personalizar para adaptarse a diferentes necesidades.</a:t>
            </a:r>
          </a:p>
          <a:p>
            <a:pPr marL="800100">
              <a:lnSpc>
                <a:spcPct val="100000"/>
              </a:lnSpc>
            </a:pPr>
            <a:r>
              <a:rPr lang="es-CO" sz="2200" dirty="0">
                <a:latin typeface="Arial Narrow"/>
                <a:ea typeface="Arial Narrow"/>
                <a:cs typeface="Arial Narrow"/>
                <a:sym typeface="Arial Narrow"/>
              </a:rPr>
              <a:t>Reusabilidad: Se pueden crear diálogos reutilizables para diferentes partes de la aplicación.</a:t>
            </a:r>
          </a:p>
        </p:txBody>
      </p:sp>
    </p:spTree>
    <p:extLst>
      <p:ext uri="{BB962C8B-B14F-4D97-AF65-F5344CB8AC3E}">
        <p14:creationId xmlns:p14="http://schemas.microsoft.com/office/powerpoint/2010/main" val="2335408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SOBRE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para la bienvenida del usuario.</a:t>
            </a:r>
          </a:p>
          <a:p>
            <a:pPr marL="800100">
              <a:lnSpc>
                <a:spcPct val="100000"/>
              </a:lnSpc>
            </a:pPr>
            <a:r>
              <a:rPr lang="es-CO" sz="2200" dirty="0">
                <a:latin typeface="Arial Narrow"/>
                <a:ea typeface="Arial Narrow"/>
                <a:cs typeface="Arial Narrow"/>
                <a:sym typeface="Arial Narrow"/>
              </a:rPr>
              <a:t>Agregar al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de “</a:t>
            </a:r>
            <a:r>
              <a:rPr lang="es-CO" sz="2200" dirty="0" err="1">
                <a:latin typeface="Arial Narrow"/>
                <a:ea typeface="Arial Narrow"/>
                <a:cs typeface="Arial Narrow"/>
                <a:sym typeface="Arial Narrow"/>
              </a:rPr>
              <a:t>Bienvenid</a:t>
            </a:r>
            <a:r>
              <a:rPr lang="es-CO" sz="2200" dirty="0">
                <a:latin typeface="Arial Narrow"/>
                <a:ea typeface="Arial Narrow"/>
                <a:cs typeface="Arial Narrow"/>
                <a:sym typeface="Arial Narrow"/>
              </a:rPr>
              <a:t>@ a la calculadora UAM.</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nombre.</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la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un botón de aceptar para continuar hacia la calculadora.</a:t>
            </a:r>
          </a:p>
        </p:txBody>
      </p:sp>
    </p:spTree>
    <p:extLst>
      <p:ext uri="{BB962C8B-B14F-4D97-AF65-F5344CB8AC3E}">
        <p14:creationId xmlns:p14="http://schemas.microsoft.com/office/powerpoint/2010/main" val="2606279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 programación gráfica con Java Swing, un evento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se refiere a la acción que realiza un usuario al hacer clic con el ratón sobre un componente de la interfaz gráfica de usuario (GUI). Estos eventos son fundamentales para la interacción entre el usuario y la aplicación, permitiendo que el programa responda a las acciones del usuario de manera dinámica.</a:t>
            </a:r>
          </a:p>
        </p:txBody>
      </p:sp>
    </p:spTree>
    <p:extLst>
      <p:ext uri="{BB962C8B-B14F-4D97-AF65-F5344CB8AC3E}">
        <p14:creationId xmlns:p14="http://schemas.microsoft.com/office/powerpoint/2010/main" val="22047410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 LOS 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Componentes Swing: Cada elemento visual en una interfaz Swing, como un botón, un cuadro de texto o una etiqueta, es un componente. Estos componentes pueden generar diferentes tipos de eventos, incluyendo clics.</a:t>
            </a:r>
          </a:p>
          <a:p>
            <a:pPr indent="0">
              <a:lnSpc>
                <a:spcPct val="100000"/>
              </a:lnSpc>
              <a:buNone/>
            </a:pP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detectar y manejar estos eventos, se utilizan objetos llamados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(escuchadores). Un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es una clase que implementa una interfaz específica para el tipo de evento que deseamos manejar.</a:t>
            </a:r>
          </a:p>
          <a:p>
            <a:pPr indent="0">
              <a:lnSpc>
                <a:spcPct val="100000"/>
              </a:lnSpc>
              <a:buNone/>
            </a:pPr>
            <a:r>
              <a:rPr lang="es-CO" sz="2200" dirty="0">
                <a:latin typeface="Arial Narrow"/>
                <a:ea typeface="Arial Narrow"/>
                <a:cs typeface="Arial Narrow"/>
                <a:sym typeface="Arial Narrow"/>
              </a:rPr>
              <a:t>Registro de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se registran en los componentes. Cuando un evento ocurre (por ejemplo, un clic en un botón), el componente notifica a todos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registrados, invocando un método específico de cada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Manejo del Evento: Dentro del método invocado por el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se escribe el código que define la acción que se ejecutará en respuesta al evento. Por ejemplo, si un botón es presionado, se podría mostrar un mensaje, realizar un cálculo o abrir una nueva ventana.</a:t>
            </a:r>
          </a:p>
        </p:txBody>
      </p:sp>
    </p:spTree>
    <p:extLst>
      <p:ext uri="{BB962C8B-B14F-4D97-AF65-F5344CB8AC3E}">
        <p14:creationId xmlns:p14="http://schemas.microsoft.com/office/powerpoint/2010/main" val="1544753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las interfaces gráficas de usuario (GUI) creadas con Swing, el evento </a:t>
            </a:r>
            <a:r>
              <a:rPr lang="es-CO" sz="2200" dirty="0" err="1">
                <a:latin typeface="Arial Narrow"/>
                <a:ea typeface="Arial Narrow"/>
                <a:cs typeface="Arial Narrow"/>
                <a:sym typeface="Arial Narrow"/>
              </a:rPr>
              <a:t>MouseClicked</a:t>
            </a:r>
            <a:r>
              <a:rPr lang="es-CO" sz="2200" dirty="0">
                <a:latin typeface="Arial Narrow"/>
                <a:ea typeface="Arial Narrow"/>
                <a:cs typeface="Arial Narrow"/>
                <a:sym typeface="Arial Narrow"/>
              </a:rPr>
              <a:t> se produce cada vez que un usuario hace clic con el botón izquierdo del ratón sobre un componente específico de la interfaz, como un botón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Este evento es fundamental para responder a las acciones del usuario y ejecutar código personalizado cuando se produce dicho clic.</a:t>
            </a:r>
          </a:p>
        </p:txBody>
      </p:sp>
    </p:spTree>
    <p:extLst>
      <p:ext uri="{BB962C8B-B14F-4D97-AF65-F5344CB8AC3E}">
        <p14:creationId xmlns:p14="http://schemas.microsoft.com/office/powerpoint/2010/main" val="3275100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B390A7B-78CA-7B0A-25C4-12845BE5266E}"/>
              </a:ext>
            </a:extLst>
          </p:cNvPr>
          <p:cNvPicPr>
            <a:picLocks noChangeAspect="1"/>
          </p:cNvPicPr>
          <p:nvPr/>
        </p:nvPicPr>
        <p:blipFill>
          <a:blip r:embed="rId3"/>
          <a:stretch>
            <a:fillRect/>
          </a:stretch>
        </p:blipFill>
        <p:spPr>
          <a:xfrm>
            <a:off x="2329243" y="1754976"/>
            <a:ext cx="6220693" cy="4511826"/>
          </a:xfrm>
          <a:prstGeom prst="rect">
            <a:avLst/>
          </a:prstGeom>
        </p:spPr>
      </p:pic>
    </p:spTree>
    <p:extLst>
      <p:ext uri="{BB962C8B-B14F-4D97-AF65-F5344CB8AC3E}">
        <p14:creationId xmlns:p14="http://schemas.microsoft.com/office/powerpoint/2010/main" val="20570413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9725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MouseReleased</a:t>
            </a:r>
            <a:r>
              <a:rPr lang="es-CO" sz="2200" dirty="0">
                <a:latin typeface="Arial Narrow"/>
                <a:ea typeface="Arial Narrow"/>
                <a:cs typeface="Arial Narrow"/>
                <a:sym typeface="Arial Narrow"/>
              </a:rPr>
              <a:t> en Swing se produce cuando un usuario suelta un botón del ratón después de haberlo presionado sobre un componente específico de la interfaz.</a:t>
            </a:r>
          </a:p>
        </p:txBody>
      </p:sp>
      <p:pic>
        <p:nvPicPr>
          <p:cNvPr id="6" name="Imagen 5">
            <a:extLst>
              <a:ext uri="{FF2B5EF4-FFF2-40B4-BE49-F238E27FC236}">
                <a16:creationId xmlns:a16="http://schemas.microsoft.com/office/drawing/2014/main" id="{BBE73388-ADC4-82FE-428A-D8BEF8A61B13}"/>
              </a:ext>
            </a:extLst>
          </p:cNvPr>
          <p:cNvPicPr>
            <a:picLocks noChangeAspect="1"/>
          </p:cNvPicPr>
          <p:nvPr/>
        </p:nvPicPr>
        <p:blipFill>
          <a:blip r:embed="rId3"/>
          <a:stretch>
            <a:fillRect/>
          </a:stretch>
        </p:blipFill>
        <p:spPr>
          <a:xfrm>
            <a:off x="2913317" y="2599672"/>
            <a:ext cx="5544884" cy="4257515"/>
          </a:xfrm>
          <a:prstGeom prst="rect">
            <a:avLst/>
          </a:prstGeom>
        </p:spPr>
      </p:pic>
    </p:spTree>
    <p:extLst>
      <p:ext uri="{BB962C8B-B14F-4D97-AF65-F5344CB8AC3E}">
        <p14:creationId xmlns:p14="http://schemas.microsoft.com/office/powerpoint/2010/main" val="710323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Swing, el evento </a:t>
            </a:r>
            <a:r>
              <a:rPr lang="es-CO" sz="2200" dirty="0" err="1">
                <a:latin typeface="Arial Narrow"/>
                <a:ea typeface="Arial Narrow"/>
                <a:cs typeface="Arial Narrow"/>
                <a:sym typeface="Arial Narrow"/>
              </a:rPr>
              <a:t>MouseEntered</a:t>
            </a:r>
            <a:r>
              <a:rPr lang="es-CO" sz="2200" dirty="0">
                <a:latin typeface="Arial Narrow"/>
                <a:ea typeface="Arial Narrow"/>
                <a:cs typeface="Arial Narrow"/>
                <a:sym typeface="Arial Narrow"/>
              </a:rPr>
              <a:t> se activa cuando el cursor del ratón ingresa dentro de los límites de un componente visual. Es decir, cuando pasas el cursor sobre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resaltar componentes o mostrar información adicional cuando el usuario interactúa con ellos.</a:t>
            </a:r>
          </a:p>
        </p:txBody>
      </p:sp>
    </p:spTree>
    <p:extLst>
      <p:ext uri="{BB962C8B-B14F-4D97-AF65-F5344CB8AC3E}">
        <p14:creationId xmlns:p14="http://schemas.microsoft.com/office/powerpoint/2010/main" val="4245905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C471275C-9784-D151-BB6D-3DC748C13E10}"/>
              </a:ext>
            </a:extLst>
          </p:cNvPr>
          <p:cNvPicPr>
            <a:picLocks noChangeAspect="1"/>
          </p:cNvPicPr>
          <p:nvPr/>
        </p:nvPicPr>
        <p:blipFill>
          <a:blip r:embed="rId3"/>
          <a:stretch>
            <a:fillRect/>
          </a:stretch>
        </p:blipFill>
        <p:spPr>
          <a:xfrm>
            <a:off x="3271837" y="1751952"/>
            <a:ext cx="5648325" cy="4514850"/>
          </a:xfrm>
          <a:prstGeom prst="rect">
            <a:avLst/>
          </a:prstGeom>
        </p:spPr>
      </p:pic>
    </p:spTree>
    <p:extLst>
      <p:ext uri="{BB962C8B-B14F-4D97-AF65-F5344CB8AC3E}">
        <p14:creationId xmlns:p14="http://schemas.microsoft.com/office/powerpoint/2010/main" val="11710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69398"/>
            <a:ext cx="9643800" cy="5128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endParaRPr lang="es-CO" sz="1800" dirty="0">
              <a:latin typeface="Arial Narrow"/>
              <a:ea typeface="Arial Narrow"/>
              <a:cs typeface="Arial Narrow"/>
              <a:sym typeface="Arial Narrow"/>
            </a:endParaRPr>
          </a:p>
          <a:p>
            <a:pPr marL="800100">
              <a:lnSpc>
                <a:spcPct val="100000"/>
              </a:lnSpc>
            </a:pPr>
            <a:r>
              <a:rPr lang="es-CO" sz="1800" dirty="0">
                <a:latin typeface="Arial Narrow"/>
                <a:ea typeface="Arial Narrow"/>
                <a:cs typeface="Arial Narrow"/>
                <a:sym typeface="Arial Narrow"/>
              </a:rPr>
              <a:t>Se creará un repositorio público con el nombre: “</a:t>
            </a:r>
            <a:r>
              <a:rPr lang="es-CO" sz="1800" dirty="0" err="1">
                <a:latin typeface="Arial Narrow"/>
                <a:ea typeface="Arial Narrow"/>
                <a:cs typeface="Arial Narrow"/>
                <a:sym typeface="Arial Narrow"/>
              </a:rPr>
              <a:t>ProyectoPOO</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El lenguaje de programación para este caso es Java.</a:t>
            </a:r>
          </a:p>
          <a:p>
            <a:pPr marL="800100">
              <a:lnSpc>
                <a:spcPct val="100000"/>
              </a:lnSpc>
            </a:pPr>
            <a:r>
              <a:rPr lang="es-CO" sz="1800" dirty="0">
                <a:latin typeface="Arial Narrow"/>
                <a:ea typeface="Arial Narrow"/>
                <a:cs typeface="Arial Narrow"/>
                <a:sym typeface="Arial Narrow"/>
              </a:rPr>
              <a:t>Se debe cumplir con todas las funcionalidades del proyecto.</a:t>
            </a:r>
          </a:p>
          <a:p>
            <a:pPr marL="800100">
              <a:lnSpc>
                <a:spcPct val="100000"/>
              </a:lnSpc>
            </a:pPr>
            <a:r>
              <a:rPr lang="es-CO" sz="1800" dirty="0">
                <a:latin typeface="Arial Narrow"/>
                <a:ea typeface="Arial Narrow"/>
                <a:cs typeface="Arial Narrow"/>
                <a:sym typeface="Arial Narrow"/>
              </a:rPr>
              <a:t>Se debe cumplir con cada característica de las funcionalidades del proyecto.</a:t>
            </a:r>
          </a:p>
          <a:p>
            <a:pPr marL="800100">
              <a:lnSpc>
                <a:spcPct val="100000"/>
              </a:lnSpc>
            </a:pPr>
            <a:r>
              <a:rPr lang="es-CO" sz="1800" dirty="0">
                <a:latin typeface="Arial Narrow"/>
                <a:ea typeface="Arial Narrow"/>
                <a:cs typeface="Arial Narrow"/>
                <a:sym typeface="Arial Narrow"/>
              </a:rPr>
              <a:t>Cada característica tendrá un valor de 0.5 en la calificación.</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Resaltar componentes: Cambiar el color, el tamaño o el estilo de un componente cuando el usuario pasa el ratón por encima.</a:t>
            </a:r>
          </a:p>
          <a:p>
            <a:pPr marL="800100">
              <a:lnSpc>
                <a:spcPct val="100000"/>
              </a:lnSpc>
            </a:pPr>
            <a:r>
              <a:rPr lang="es-CO" sz="2200" dirty="0">
                <a:latin typeface="Arial Narrow"/>
                <a:ea typeface="Arial Narrow"/>
                <a:cs typeface="Arial Narrow"/>
                <a:sym typeface="Arial Narrow"/>
              </a:rPr>
              <a:t>Mostrar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Mostrar una pequeña ventana emergente con información adicional sobre el componente.</a:t>
            </a:r>
          </a:p>
          <a:p>
            <a:pPr marL="800100">
              <a:lnSpc>
                <a:spcPct val="100000"/>
              </a:lnSpc>
            </a:pPr>
            <a:r>
              <a:rPr lang="es-CO" sz="2200" dirty="0">
                <a:latin typeface="Arial Narrow"/>
                <a:ea typeface="Arial Narrow"/>
                <a:cs typeface="Arial Narrow"/>
                <a:sym typeface="Arial Narrow"/>
              </a:rPr>
              <a:t>Iniciar animaciones: Iniciar una animación simple cuando el ratón entra en un componente.</a:t>
            </a:r>
          </a:p>
        </p:txBody>
      </p:sp>
    </p:spTree>
    <p:extLst>
      <p:ext uri="{BB962C8B-B14F-4D97-AF65-F5344CB8AC3E}">
        <p14:creationId xmlns:p14="http://schemas.microsoft.com/office/powerpoint/2010/main" val="31651839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MouseExited</a:t>
            </a:r>
            <a:r>
              <a:rPr lang="es-CO" sz="2200" dirty="0">
                <a:latin typeface="Arial Narrow"/>
                <a:ea typeface="Arial Narrow"/>
                <a:cs typeface="Arial Narrow"/>
                <a:sym typeface="Arial Narrow"/>
              </a:rPr>
              <a:t> en Swing se produce cuando el puntero del ratón sale de los límites de un componente visual. Es decir, cuando desplazas el cursor fuera de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restaurar el estado original de un componente después de que el usuario ha interactuado con él.</a:t>
            </a:r>
          </a:p>
        </p:txBody>
      </p:sp>
    </p:spTree>
    <p:extLst>
      <p:ext uri="{BB962C8B-B14F-4D97-AF65-F5344CB8AC3E}">
        <p14:creationId xmlns:p14="http://schemas.microsoft.com/office/powerpoint/2010/main" val="388475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391534B6-CD40-FA8D-5DA2-334C3561BCE6}"/>
              </a:ext>
            </a:extLst>
          </p:cNvPr>
          <p:cNvPicPr>
            <a:picLocks noChangeAspect="1"/>
          </p:cNvPicPr>
          <p:nvPr/>
        </p:nvPicPr>
        <p:blipFill>
          <a:blip r:embed="rId3"/>
          <a:stretch>
            <a:fillRect/>
          </a:stretch>
        </p:blipFill>
        <p:spPr>
          <a:xfrm>
            <a:off x="3124390" y="1780527"/>
            <a:ext cx="5248275" cy="4486275"/>
          </a:xfrm>
          <a:prstGeom prst="rect">
            <a:avLst/>
          </a:prstGeom>
        </p:spPr>
      </p:pic>
    </p:spTree>
    <p:extLst>
      <p:ext uri="{BB962C8B-B14F-4D97-AF65-F5344CB8AC3E}">
        <p14:creationId xmlns:p14="http://schemas.microsoft.com/office/powerpoint/2010/main" val="13181096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Restaurar el estado original: Volver un componente a su aspecto normal después de que el usuario ha interactuado con él (por ejemplo, quitar un resaltado).</a:t>
            </a:r>
          </a:p>
          <a:p>
            <a:pPr marL="800100">
              <a:lnSpc>
                <a:spcPct val="100000"/>
              </a:lnSpc>
            </a:pPr>
            <a:r>
              <a:rPr lang="es-CO" sz="2200" dirty="0">
                <a:latin typeface="Arial Narrow"/>
                <a:ea typeface="Arial Narrow"/>
                <a:cs typeface="Arial Narrow"/>
                <a:sym typeface="Arial Narrow"/>
              </a:rPr>
              <a:t>Ocultar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Ocultar una ventana emergente con información adicional cuando el usuario mueve el ratón fuera del componente.</a:t>
            </a:r>
          </a:p>
          <a:p>
            <a:pPr marL="800100">
              <a:lnSpc>
                <a:spcPct val="100000"/>
              </a:lnSpc>
            </a:pPr>
            <a:r>
              <a:rPr lang="es-CO" sz="2200" dirty="0">
                <a:latin typeface="Arial Narrow"/>
                <a:ea typeface="Arial Narrow"/>
                <a:cs typeface="Arial Narrow"/>
                <a:sym typeface="Arial Narrow"/>
              </a:rPr>
              <a:t>Detener animaciones: Detener una animación que se inició al entrar con el ratón en el componente.</a:t>
            </a:r>
          </a:p>
        </p:txBody>
      </p:sp>
    </p:spTree>
    <p:extLst>
      <p:ext uri="{BB962C8B-B14F-4D97-AF65-F5344CB8AC3E}">
        <p14:creationId xmlns:p14="http://schemas.microsoft.com/office/powerpoint/2010/main" val="506082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A521F467-1562-A6F4-40E7-7CA70C03922E}"/>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los eventos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necesarios para el proyecto calculadora.</a:t>
            </a:r>
          </a:p>
          <a:p>
            <a:pPr marL="800100">
              <a:lnSpc>
                <a:spcPct val="100000"/>
              </a:lnSpc>
            </a:pPr>
            <a:r>
              <a:rPr lang="es-CO" sz="2200" dirty="0">
                <a:latin typeface="Arial Narrow"/>
                <a:ea typeface="Arial Narrow"/>
                <a:cs typeface="Arial Narrow"/>
                <a:sym typeface="Arial Narrow"/>
              </a:rPr>
              <a:t>Realizar la lógica de negocio correspondiente a cada uno de los eventos.</a:t>
            </a:r>
          </a:p>
          <a:p>
            <a:pPr marL="800100">
              <a:lnSpc>
                <a:spcPct val="100000"/>
              </a:lnSpc>
            </a:pPr>
            <a:r>
              <a:rPr lang="es-CO" sz="2200" dirty="0">
                <a:latin typeface="Arial Narrow"/>
                <a:ea typeface="Arial Narrow"/>
                <a:cs typeface="Arial Narrow"/>
                <a:sym typeface="Arial Narrow"/>
              </a:rPr>
              <a:t>Hacer pruebas de ejecución correcta de la calculadora.</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3612598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9116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en Swing se activa cada vez que el usuario mueve el cursor del ratón dentro de los límites de un componente visual.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se activa de manera continua mientras el ratón se mueve dentro del componente.</a:t>
            </a:r>
          </a:p>
        </p:txBody>
      </p:sp>
    </p:spTree>
    <p:extLst>
      <p:ext uri="{BB962C8B-B14F-4D97-AF65-F5344CB8AC3E}">
        <p14:creationId xmlns:p14="http://schemas.microsoft.com/office/powerpoint/2010/main" val="5749658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EF20DF7-53BC-5C51-34A7-6487DF1B078C}"/>
              </a:ext>
            </a:extLst>
          </p:cNvPr>
          <p:cNvPicPr>
            <a:picLocks noChangeAspect="1"/>
          </p:cNvPicPr>
          <p:nvPr/>
        </p:nvPicPr>
        <p:blipFill>
          <a:blip r:embed="rId3"/>
          <a:stretch>
            <a:fillRect/>
          </a:stretch>
        </p:blipFill>
        <p:spPr>
          <a:xfrm>
            <a:off x="2718425" y="1623798"/>
            <a:ext cx="6343650" cy="4848225"/>
          </a:xfrm>
          <a:prstGeom prst="rect">
            <a:avLst/>
          </a:prstGeom>
        </p:spPr>
      </p:pic>
    </p:spTree>
    <p:extLst>
      <p:ext uri="{BB962C8B-B14F-4D97-AF65-F5344CB8AC3E}">
        <p14:creationId xmlns:p14="http://schemas.microsoft.com/office/powerpoint/2010/main" val="17056702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Seguimiento del movimiento del ratón: Este evento es fundamental para crear aplicaciones que requieran un seguimiento preciso del movimiento del ratón, como juegos, aplicaciones de dibujo o editores de imágenes.</a:t>
            </a:r>
          </a:p>
          <a:p>
            <a:pPr marL="800100">
              <a:lnSpc>
                <a:spcPct val="100000"/>
              </a:lnSpc>
            </a:pPr>
            <a:r>
              <a:rPr lang="es-CO" sz="2200" dirty="0">
                <a:latin typeface="Arial Narrow"/>
                <a:ea typeface="Arial Narrow"/>
                <a:cs typeface="Arial Narrow"/>
                <a:sym typeface="Arial Narrow"/>
              </a:rPr>
              <a:t>Implementar acciones basadas en la posición del ratón: Puedes realizar acciones específicas en función de la posición del ratón dentro del componente. Por ejemplo, mostrar información en tiempo real sobre las coordenadas del ratón, cambiar el cursor del ratón o resaltar diferentes áreas del componente.</a:t>
            </a:r>
          </a:p>
        </p:txBody>
      </p:sp>
    </p:spTree>
    <p:extLst>
      <p:ext uri="{BB962C8B-B14F-4D97-AF65-F5344CB8AC3E}">
        <p14:creationId xmlns:p14="http://schemas.microsoft.com/office/powerpoint/2010/main" val="28378340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SOBRE MOUSELISTENER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307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Agregar el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al botón aceptar en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los botones de numero.</a:t>
            </a:r>
          </a:p>
          <a:p>
            <a:pPr marL="800100">
              <a:lnSpc>
                <a:spcPct val="100000"/>
              </a:lnSpc>
            </a:pPr>
            <a:r>
              <a:rPr lang="es-CO" sz="2200" dirty="0">
                <a:latin typeface="Arial Narrow"/>
                <a:ea typeface="Arial Narrow"/>
                <a:cs typeface="Arial Narrow"/>
                <a:sym typeface="Arial Narrow"/>
              </a:rPr>
              <a:t>Agregar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el botón de resultado.</a:t>
            </a:r>
          </a:p>
          <a:p>
            <a:pPr marL="800100">
              <a:lnSpc>
                <a:spcPct val="100000"/>
              </a:lnSpc>
            </a:pPr>
            <a:r>
              <a:rPr lang="es-CO" sz="2200" dirty="0">
                <a:latin typeface="Arial Narrow"/>
                <a:ea typeface="Arial Narrow"/>
                <a:cs typeface="Arial Narrow"/>
                <a:sym typeface="Arial Narrow"/>
              </a:rPr>
              <a:t>Hace uso de alguno de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que cuando seleccione el usuario uno de los números el botón cambie de color de fondo.</a:t>
            </a:r>
          </a:p>
          <a:p>
            <a:pPr marL="800100">
              <a:lnSpc>
                <a:spcPct val="100000"/>
              </a:lnSpc>
            </a:pPr>
            <a:r>
              <a:rPr lang="es-CO" sz="2200" dirty="0">
                <a:latin typeface="Arial Narrow"/>
                <a:ea typeface="Arial Narrow"/>
                <a:cs typeface="Arial Narrow"/>
                <a:sym typeface="Arial Narrow"/>
              </a:rPr>
              <a:t>Agregar un botón ayuda que cuando pase por encima del mismo me muestre un mensaje de cómo funciona la calculadora y cuando salga del botón desaparezca el mensaje.</a:t>
            </a:r>
          </a:p>
        </p:txBody>
      </p:sp>
    </p:spTree>
    <p:extLst>
      <p:ext uri="{BB962C8B-B14F-4D97-AF65-F5344CB8AC3E}">
        <p14:creationId xmlns:p14="http://schemas.microsoft.com/office/powerpoint/2010/main" val="28488605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Los eventos de teclado en Swing son mecanismos que permiten a una aplicación detectar y responder a las acciones del usuario al presionar teclas en el teclado. Estos eventos son fundamentales para crear interfaces de usuario interactivas, donde el usuario pueda ingresar datos, navegar por la aplicación o realizar acciones específicas.</a:t>
            </a:r>
          </a:p>
        </p:txBody>
      </p:sp>
    </p:spTree>
    <p:extLst>
      <p:ext uri="{BB962C8B-B14F-4D97-AF65-F5344CB8AC3E}">
        <p14:creationId xmlns:p14="http://schemas.microsoft.com/office/powerpoint/2010/main" val="96490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PROYECTO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panose="020B0606020202030204" pitchFamily="34" charset="0"/>
              </a:rPr>
              <a:t>Desarrollar una calculadora básica en Java que realice las operaciones aritméticas fundamentales (suma, resta, multiplicación y división).</a:t>
            </a:r>
          </a:p>
          <a:p>
            <a:pPr indent="0">
              <a:lnSpc>
                <a:spcPct val="100000"/>
              </a:lnSpc>
              <a:buNone/>
            </a:pPr>
            <a:r>
              <a:rPr lang="es-CO" sz="2200" dirty="0">
                <a:latin typeface="Arial Narrow" panose="020B0606020202030204" pitchFamily="34" charset="0"/>
              </a:rPr>
              <a:t>Calculadora de consola:</a:t>
            </a:r>
          </a:p>
          <a:p>
            <a:pPr marL="800100">
              <a:lnSpc>
                <a:spcPct val="100000"/>
              </a:lnSpc>
            </a:pPr>
            <a:r>
              <a:rPr lang="es-CO" sz="2200" dirty="0">
                <a:latin typeface="Arial Narrow" panose="020B0606020202030204" pitchFamily="34" charset="0"/>
              </a:rPr>
              <a:t>Solicita dos números al usuario.</a:t>
            </a:r>
          </a:p>
          <a:p>
            <a:pPr marL="800100">
              <a:lnSpc>
                <a:spcPct val="100000"/>
              </a:lnSpc>
            </a:pPr>
            <a:r>
              <a:rPr lang="es-CO" sz="2200" dirty="0">
                <a:latin typeface="Arial Narrow" panose="020B0606020202030204" pitchFamily="34" charset="0"/>
              </a:rPr>
              <a:t>El usuario podrá elegir si quiere sumar, restar, multiplicar o dividir.</a:t>
            </a:r>
          </a:p>
          <a:p>
            <a:pPr marL="800100">
              <a:lnSpc>
                <a:spcPct val="100000"/>
              </a:lnSpc>
            </a:pPr>
            <a:r>
              <a:rPr lang="es-CO" sz="2200" dirty="0">
                <a:latin typeface="Arial Narrow" panose="020B0606020202030204" pitchFamily="34" charset="0"/>
              </a:rPr>
              <a:t>Se guardará el resultado por si quiere hacer otra operación el usuario o limpiar el resultado.</a:t>
            </a:r>
          </a:p>
          <a:p>
            <a:pPr marL="800100">
              <a:lnSpc>
                <a:spcPct val="100000"/>
              </a:lnSpc>
            </a:pPr>
            <a:r>
              <a:rPr lang="es-CO" sz="2200" dirty="0">
                <a:latin typeface="Arial Narrow" panose="020B0606020202030204" pitchFamily="34" charset="0"/>
              </a:rPr>
              <a:t>Realiza una operación aritmética seleccionada por el usuario.</a:t>
            </a:r>
          </a:p>
          <a:p>
            <a:pPr marL="800100">
              <a:lnSpc>
                <a:spcPct val="100000"/>
              </a:lnSpc>
            </a:pPr>
            <a:r>
              <a:rPr lang="es-CO" sz="2200" dirty="0">
                <a:latin typeface="Arial Narrow" panose="020B0606020202030204" pitchFamily="34" charset="0"/>
              </a:rPr>
              <a:t>Muestra el resultado por consola.</a:t>
            </a:r>
            <a:endParaRPr lang="es-CO" sz="2200" dirty="0">
              <a:latin typeface="Arial Narrow" panose="020B0606020202030204" pitchFamily="34" charset="0"/>
              <a:ea typeface="Arial Narrow"/>
              <a:cs typeface="Arial Narrow"/>
              <a:sym typeface="Arial Narrow"/>
            </a:endParaRPr>
          </a:p>
        </p:txBody>
      </p:sp>
    </p:spTree>
    <p:extLst>
      <p:ext uri="{BB962C8B-B14F-4D97-AF65-F5344CB8AC3E}">
        <p14:creationId xmlns:p14="http://schemas.microsoft.com/office/powerpoint/2010/main" val="22843995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26319743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35901410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38839210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en Swing se activa cada vez que el usuario presiona una tecla en el teclado mientras el foco está en un componente específico. Este evento es útil para detectar qué tecla se ha presionado y realizar acciones en consecuencia.</a:t>
            </a:r>
          </a:p>
          <a:p>
            <a:pPr indent="0">
              <a:lnSpc>
                <a:spcPct val="100000"/>
              </a:lnSpc>
              <a:buNone/>
            </a:pPr>
            <a:r>
              <a:rPr lang="es-CO" sz="2200" dirty="0">
                <a:latin typeface="Arial Narrow"/>
                <a:ea typeface="Arial Narrow"/>
                <a:cs typeface="Arial Narrow"/>
                <a:sym typeface="Arial Narrow"/>
              </a:rPr>
              <a:t>Cuando un usuario presiona una tecla en el teclado, se genera un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Este evento contiene información sobre la tecla que se ha presionado, como el código de la tecla, si se presionaron teclas modificadoras (como Shift,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o Alt) y otros detalles.</a:t>
            </a:r>
          </a:p>
        </p:txBody>
      </p:sp>
    </p:spTree>
    <p:extLst>
      <p:ext uri="{BB962C8B-B14F-4D97-AF65-F5344CB8AC3E}">
        <p14:creationId xmlns:p14="http://schemas.microsoft.com/office/powerpoint/2010/main" val="36272254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B58FC754-581D-28C4-B2A8-3D9C8CF8CD96}"/>
              </a:ext>
            </a:extLst>
          </p:cNvPr>
          <p:cNvPicPr>
            <a:picLocks noChangeAspect="1"/>
          </p:cNvPicPr>
          <p:nvPr/>
        </p:nvPicPr>
        <p:blipFill>
          <a:blip r:embed="rId3"/>
          <a:stretch>
            <a:fillRect/>
          </a:stretch>
        </p:blipFill>
        <p:spPr>
          <a:xfrm>
            <a:off x="2445317" y="1806678"/>
            <a:ext cx="6420162" cy="4530114"/>
          </a:xfrm>
          <a:prstGeom prst="rect">
            <a:avLst/>
          </a:prstGeom>
        </p:spPr>
      </p:pic>
    </p:spTree>
    <p:extLst>
      <p:ext uri="{BB962C8B-B14F-4D97-AF65-F5344CB8AC3E}">
        <p14:creationId xmlns:p14="http://schemas.microsoft.com/office/powerpoint/2010/main" val="25398783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1535729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detallada sobre el evento de teclado, incluyendo:</a:t>
            </a:r>
          </a:p>
          <a:p>
            <a:pPr marL="800100">
              <a:lnSpc>
                <a:spcPct val="100000"/>
              </a:lnSpc>
            </a:pP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 Devuelve el código numérico de la tecla presionada.</a:t>
            </a:r>
          </a:p>
          <a:p>
            <a:pPr marL="800100">
              <a:lnSpc>
                <a:spcPct val="100000"/>
              </a:lnSpc>
            </a:pP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Devuelve el carácter asociado a la tecla, si existe.</a:t>
            </a:r>
          </a:p>
          <a:p>
            <a:pPr marL="800100">
              <a:lnSpc>
                <a:spcPct val="100000"/>
              </a:lnSpc>
            </a:pPr>
            <a:r>
              <a:rPr lang="es-CO" sz="2200" dirty="0" err="1">
                <a:latin typeface="Arial Narrow"/>
                <a:ea typeface="Arial Narrow"/>
                <a:cs typeface="Arial Narrow"/>
                <a:sym typeface="Arial Narrow"/>
              </a:rPr>
              <a:t>isControlDown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isShiftDown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isAltDown</a:t>
            </a:r>
            <a:r>
              <a:rPr lang="es-CO" sz="2200" dirty="0">
                <a:latin typeface="Arial Narrow"/>
                <a:ea typeface="Arial Narrow"/>
                <a:cs typeface="Arial Narrow"/>
                <a:sym typeface="Arial Narrow"/>
              </a:rPr>
              <a:t>(): Indican si se presionaron las teclas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Shift o Alt respectivamente.</a:t>
            </a:r>
          </a:p>
        </p:txBody>
      </p:sp>
    </p:spTree>
    <p:extLst>
      <p:ext uri="{BB962C8B-B14F-4D97-AF65-F5344CB8AC3E}">
        <p14:creationId xmlns:p14="http://schemas.microsoft.com/office/powerpoint/2010/main" val="19192460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en Swing se activa cuando el usuario suelta una tecla que previamente había presionado. A diferencia de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que se activa en el momento de presionar la tecla,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se produce al finalizar la pulsación.</a:t>
            </a:r>
          </a:p>
          <a:p>
            <a:pPr marL="800100">
              <a:lnSpc>
                <a:spcPct val="100000"/>
              </a:lnSpc>
            </a:pPr>
            <a:r>
              <a:rPr lang="es-CO" sz="2200" dirty="0">
                <a:latin typeface="Arial Narrow"/>
                <a:ea typeface="Arial Narrow"/>
                <a:cs typeface="Arial Narrow"/>
                <a:sym typeface="Arial Narrow"/>
              </a:rPr>
              <a:t>Validación de datos: Se puede utilizar para verificar la entrada del usuario después de que hayan terminado de escribir. Por ejemplo, para asegurarse de que un campo de contraseña tenga una longitud mínima.</a:t>
            </a:r>
          </a:p>
          <a:p>
            <a:pPr marL="800100">
              <a:lnSpc>
                <a:spcPct val="100000"/>
              </a:lnSpc>
            </a:pPr>
            <a:r>
              <a:rPr lang="es-CO" sz="2200" dirty="0">
                <a:latin typeface="Arial Narrow"/>
                <a:ea typeface="Arial Narrow"/>
                <a:cs typeface="Arial Narrow"/>
                <a:sym typeface="Arial Narrow"/>
              </a:rPr>
              <a:t>Acciones al finalizar la escritura: Se puede utilizar para realizar acciones específicas después de que el usuario haya terminado de escribir una palabra o frase. Por ejemplo, activar una búsqueda o sugerir autocompletado.</a:t>
            </a:r>
          </a:p>
          <a:p>
            <a:pPr marL="800100">
              <a:lnSpc>
                <a:spcPct val="100000"/>
              </a:lnSpc>
            </a:pPr>
            <a:r>
              <a:rPr lang="es-CO" sz="2200" dirty="0">
                <a:latin typeface="Arial Narrow"/>
                <a:ea typeface="Arial Narrow"/>
                <a:cs typeface="Arial Narrow"/>
                <a:sym typeface="Arial Narrow"/>
              </a:rPr>
              <a:t>Combinaciones con otros eventos: Se puede combinar con otros eventos de teclado (como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para crear comportamientos más complejos.</a:t>
            </a:r>
          </a:p>
        </p:txBody>
      </p:sp>
    </p:spTree>
    <p:extLst>
      <p:ext uri="{BB962C8B-B14F-4D97-AF65-F5344CB8AC3E}">
        <p14:creationId xmlns:p14="http://schemas.microsoft.com/office/powerpoint/2010/main" val="8923200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4AC7DC0-640B-0A43-6245-C7D2620D38B1}"/>
              </a:ext>
            </a:extLst>
          </p:cNvPr>
          <p:cNvPicPr>
            <a:picLocks noChangeAspect="1"/>
          </p:cNvPicPr>
          <p:nvPr/>
        </p:nvPicPr>
        <p:blipFill>
          <a:blip r:embed="rId3"/>
          <a:stretch>
            <a:fillRect/>
          </a:stretch>
        </p:blipFill>
        <p:spPr>
          <a:xfrm>
            <a:off x="2538278" y="1746504"/>
            <a:ext cx="6544035" cy="4849096"/>
          </a:xfrm>
          <a:prstGeom prst="rect">
            <a:avLst/>
          </a:prstGeom>
        </p:spPr>
      </p:pic>
    </p:spTree>
    <p:extLst>
      <p:ext uri="{BB962C8B-B14F-4D97-AF65-F5344CB8AC3E}">
        <p14:creationId xmlns:p14="http://schemas.microsoft.com/office/powerpoint/2010/main" val="42765909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final: Para realizar validaciones finales después de que el usuario haya terminado de escribir.</a:t>
            </a:r>
          </a:p>
          <a:p>
            <a:pPr marL="800100">
              <a:lnSpc>
                <a:spcPct val="100000"/>
              </a:lnSpc>
            </a:pPr>
            <a:r>
              <a:rPr lang="es-CO" sz="2200" dirty="0">
                <a:latin typeface="Arial Narrow"/>
                <a:ea typeface="Arial Narrow"/>
                <a:cs typeface="Arial Narrow"/>
                <a:sym typeface="Arial Narrow"/>
              </a:rPr>
              <a:t>Acciones posteriores a la escritura: Para ejecutar acciones como enviar un formulario, realizar una búsqueda, etc.</a:t>
            </a:r>
          </a:p>
          <a:p>
            <a:pPr marL="800100">
              <a:lnSpc>
                <a:spcPct val="100000"/>
              </a:lnSpc>
            </a:pPr>
            <a:r>
              <a:rPr lang="es-CO" sz="2200" dirty="0">
                <a:latin typeface="Arial Narrow"/>
                <a:ea typeface="Arial Narrow"/>
                <a:cs typeface="Arial Narrow"/>
                <a:sym typeface="Arial Narrow"/>
              </a:rPr>
              <a:t>Eventos compuestos: En combinación con otros eventos para crear comportamientos más complejos.</a:t>
            </a:r>
          </a:p>
        </p:txBody>
      </p:sp>
    </p:spTree>
    <p:extLst>
      <p:ext uri="{BB962C8B-B14F-4D97-AF65-F5344CB8AC3E}">
        <p14:creationId xmlns:p14="http://schemas.microsoft.com/office/powerpoint/2010/main" val="87443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El Problema con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A principios de los 2000, el desarrollo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dependía de un sistema de control de versiones propietario llamado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Este sistema ofrecía una licencia gratuita para el desarrollo de Linux, pero esa licencia fue revocada en 2005.</a:t>
            </a:r>
          </a:p>
          <a:p>
            <a:pPr marL="800100">
              <a:lnSpc>
                <a:spcPct val="100000"/>
              </a:lnSpc>
            </a:pPr>
            <a:r>
              <a:rPr lang="es-CO" sz="2200" dirty="0">
                <a:latin typeface="Arial Narrow"/>
                <a:ea typeface="Arial Narrow"/>
                <a:cs typeface="Arial Narrow"/>
                <a:sym typeface="Arial Narrow"/>
              </a:rPr>
              <a:t>El Nacimiento de Git: Ante la necesidad de una alternativa, Linus Torvalds, el creador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decidió desarrollar su propio sistema de control de versiones. Así nació Git en abril de 2005. Torvalds diseñó Git con el objetivo de ser extremadamente rápido, eficiente y capaz de manejar grandes proyectos como 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a:t>
            </a:r>
          </a:p>
          <a:p>
            <a:pPr indent="0">
              <a:lnSpc>
                <a:spcPct val="100000"/>
              </a:lnSpc>
              <a:buNone/>
            </a:pPr>
            <a:r>
              <a:rPr lang="es-CO" sz="2200" dirty="0">
                <a:latin typeface="Arial Narrow"/>
                <a:ea typeface="Arial Narrow"/>
                <a:cs typeface="Arial Narrow"/>
                <a:sym typeface="Arial Narrow"/>
              </a:rPr>
              <a:t>Git es un sistema de control de versiones de código que ha revolucionado la forma en que los desarrolladores gestionan sus proyectos de software.</a:t>
            </a:r>
          </a:p>
        </p:txBody>
      </p:sp>
    </p:spTree>
    <p:extLst>
      <p:ext uri="{BB962C8B-B14F-4D97-AF65-F5344CB8AC3E}">
        <p14:creationId xmlns:p14="http://schemas.microsoft.com/office/powerpoint/2010/main" val="27681115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 en Swing se activa cuando se libera una tecla que genera un carácter visible en la pantalla. Es decir, este evento se produce después de que se haya presionado y soltado una tecla que corresponde a una letra, un número o un símbolo imprimible.</a:t>
            </a:r>
          </a:p>
          <a:p>
            <a:pPr marL="800100">
              <a:lnSpc>
                <a:spcPct val="100000"/>
              </a:lnSpc>
            </a:pPr>
            <a:r>
              <a:rPr lang="es-CO" sz="2200" dirty="0">
                <a:latin typeface="Arial Narrow"/>
                <a:ea typeface="Arial Narrow"/>
                <a:cs typeface="Arial Narrow"/>
                <a:sym typeface="Arial Narrow"/>
              </a:rPr>
              <a:t>Captura de texto: Es el evento más adecuado para capturar el texto introducido por el usuario en campos de texto como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Validación de entrada: Se puede utilizar para validar la entrada del usuario en tiempo real, por ejemplo, para permitir solo ciertos tipos de caracteres.</a:t>
            </a:r>
          </a:p>
          <a:p>
            <a:pPr marL="800100">
              <a:lnSpc>
                <a:spcPct val="100000"/>
              </a:lnSpc>
            </a:pPr>
            <a:r>
              <a:rPr lang="es-CO" sz="2200" dirty="0">
                <a:latin typeface="Arial Narrow"/>
                <a:ea typeface="Arial Narrow"/>
                <a:cs typeface="Arial Narrow"/>
                <a:sym typeface="Arial Narrow"/>
              </a:rPr>
              <a:t>Autocompletado: Se puede utilizar para implementar funciones de autocompletado, sugiriendo palabras o frases a medida que el usuario escribe.</a:t>
            </a:r>
          </a:p>
        </p:txBody>
      </p:sp>
    </p:spTree>
    <p:extLst>
      <p:ext uri="{BB962C8B-B14F-4D97-AF65-F5344CB8AC3E}">
        <p14:creationId xmlns:p14="http://schemas.microsoft.com/office/powerpoint/2010/main" val="11956807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B818854-A28A-366C-6D32-4C0746290DD7}"/>
              </a:ext>
            </a:extLst>
          </p:cNvPr>
          <p:cNvPicPr>
            <a:picLocks noChangeAspect="1"/>
          </p:cNvPicPr>
          <p:nvPr/>
        </p:nvPicPr>
        <p:blipFill>
          <a:blip r:embed="rId3"/>
          <a:stretch>
            <a:fillRect/>
          </a:stretch>
        </p:blipFill>
        <p:spPr>
          <a:xfrm>
            <a:off x="2977324" y="1687806"/>
            <a:ext cx="5524772" cy="4969026"/>
          </a:xfrm>
          <a:prstGeom prst="rect">
            <a:avLst/>
          </a:prstGeom>
        </p:spPr>
      </p:pic>
    </p:spTree>
    <p:extLst>
      <p:ext uri="{BB962C8B-B14F-4D97-AF65-F5344CB8AC3E}">
        <p14:creationId xmlns:p14="http://schemas.microsoft.com/office/powerpoint/2010/main" val="26774287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Captura de texto: Es el evento más adecuado para capturar texto introducido por el usuario.</a:t>
            </a:r>
          </a:p>
          <a:p>
            <a:pPr marL="800100">
              <a:lnSpc>
                <a:spcPct val="100000"/>
              </a:lnSpc>
            </a:pPr>
            <a:r>
              <a:rPr lang="es-CO" sz="2200" dirty="0">
                <a:latin typeface="Arial Narrow"/>
                <a:ea typeface="Arial Narrow"/>
                <a:cs typeface="Arial Narrow"/>
                <a:sym typeface="Arial Narrow"/>
              </a:rPr>
              <a:t>Validación de entrada de texto: Para validar si el carácter introducido es válido según ciertos criterios.</a:t>
            </a:r>
          </a:p>
          <a:p>
            <a:pPr marL="800100">
              <a:lnSpc>
                <a:spcPct val="100000"/>
              </a:lnSpc>
            </a:pPr>
            <a:r>
              <a:rPr lang="es-CO" sz="2200" dirty="0">
                <a:latin typeface="Arial Narrow"/>
                <a:ea typeface="Arial Narrow"/>
                <a:cs typeface="Arial Narrow"/>
                <a:sym typeface="Arial Narrow"/>
              </a:rPr>
              <a:t>Procesamiento de caracteres individuales: Cuando necesitas procesar cada carácter por separado a medida que se escribe.</a:t>
            </a:r>
          </a:p>
        </p:txBody>
      </p:sp>
    </p:spTree>
    <p:extLst>
      <p:ext uri="{BB962C8B-B14F-4D97-AF65-F5344CB8AC3E}">
        <p14:creationId xmlns:p14="http://schemas.microsoft.com/office/powerpoint/2010/main" val="3267225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Teclas especiales: Las teclas especiales como las flechas, las teclas de función o las teclas de control no generan eventos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p>
          <a:p>
            <a:pPr marL="800100">
              <a:lnSpc>
                <a:spcPct val="100000"/>
              </a:lnSpc>
            </a:pP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sobre el evento de teclado, incluyendo el carácter introducido (</a:t>
            </a: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y el código de la tecla (</a:t>
            </a: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6870586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una nueva funcionalidad que permita al usuario seleccionar la pantalla de vista de los números.</a:t>
            </a:r>
          </a:p>
          <a:p>
            <a:pPr marL="800100">
              <a:lnSpc>
                <a:spcPct val="100000"/>
              </a:lnSpc>
            </a:pPr>
            <a:r>
              <a:rPr lang="es-CO" sz="2200" dirty="0">
                <a:latin typeface="Arial Narrow"/>
                <a:ea typeface="Arial Narrow"/>
                <a:cs typeface="Arial Narrow"/>
                <a:sym typeface="Arial Narrow"/>
              </a:rPr>
              <a:t>Agregar eventos de teclado para capturar el primer numero.</a:t>
            </a:r>
          </a:p>
          <a:p>
            <a:pPr marL="800100">
              <a:lnSpc>
                <a:spcPct val="100000"/>
              </a:lnSpc>
            </a:pPr>
            <a:r>
              <a:rPr lang="es-CO" sz="2200" dirty="0">
                <a:latin typeface="Arial Narrow"/>
                <a:ea typeface="Arial Narrow"/>
                <a:cs typeface="Arial Narrow"/>
                <a:sym typeface="Arial Narrow"/>
              </a:rPr>
              <a:t> Agregar eventos de teclado para capturar una operación (suma (+), resta (-), multiplicar(*) o dividir(/)) con el teclado.</a:t>
            </a:r>
          </a:p>
          <a:p>
            <a:pPr marL="800100">
              <a:lnSpc>
                <a:spcPct val="100000"/>
              </a:lnSpc>
            </a:pPr>
            <a:r>
              <a:rPr lang="es-CO" sz="2200" dirty="0">
                <a:latin typeface="Arial Narrow"/>
                <a:ea typeface="Arial Narrow"/>
                <a:cs typeface="Arial Narrow"/>
                <a:sym typeface="Arial Narrow"/>
              </a:rPr>
              <a:t>Agregar un evento de teclado para el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que permita resolver la operación introducida y mostrar el resultado en la pantalla.</a:t>
            </a:r>
          </a:p>
        </p:txBody>
      </p:sp>
    </p:spTree>
    <p:extLst>
      <p:ext uri="{BB962C8B-B14F-4D97-AF65-F5344CB8AC3E}">
        <p14:creationId xmlns:p14="http://schemas.microsoft.com/office/powerpoint/2010/main" val="25943421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herencia en Java es un mecanismo que permite crear nuevas clases (subclases o clases hijas) a partir de una clase existente (superclase o clase padre). Esto significa que la subclase heredará todos los atributos (variables) y métodos (funciones) de la superclase, además de poder definir sus propios atributos y métodos.</a:t>
            </a:r>
          </a:p>
          <a:p>
            <a:pPr marL="800100">
              <a:lnSpc>
                <a:spcPct val="100000"/>
              </a:lnSpc>
            </a:pPr>
            <a:r>
              <a:rPr lang="es-CO" sz="2200" dirty="0">
                <a:latin typeface="Arial Narrow"/>
                <a:ea typeface="Arial Narrow"/>
                <a:cs typeface="Arial Narrow"/>
                <a:sym typeface="Arial Narrow"/>
              </a:rPr>
              <a:t>Reutilización de código: Evita la repetición de código al permitir que las subclases reutilicen el código de la superclase.</a:t>
            </a:r>
          </a:p>
          <a:p>
            <a:pPr marL="800100">
              <a:lnSpc>
                <a:spcPct val="100000"/>
              </a:lnSpc>
            </a:pPr>
            <a:r>
              <a:rPr lang="es-CO" sz="2200" dirty="0">
                <a:latin typeface="Arial Narrow"/>
                <a:ea typeface="Arial Narrow"/>
                <a:cs typeface="Arial Narrow"/>
                <a:sym typeface="Arial Narrow"/>
              </a:rPr>
              <a:t>Jerarquías de clases: Permite crear una jerarquía de clases, donde las clases más específicas heredan de clases más generales.</a:t>
            </a:r>
          </a:p>
          <a:p>
            <a:pPr marL="800100">
              <a:lnSpc>
                <a:spcPct val="100000"/>
              </a:lnSpc>
            </a:pPr>
            <a:r>
              <a:rPr lang="es-CO" sz="2200" dirty="0">
                <a:latin typeface="Arial Narrow"/>
                <a:ea typeface="Arial Narrow"/>
                <a:cs typeface="Arial Narrow"/>
                <a:sym typeface="Arial Narrow"/>
              </a:rPr>
              <a:t>Polimorfismo: Permite que objetos de diferentes clases se traten como si fueran de la misma clase, lo que aumenta la flexibilidad del código.</a:t>
            </a:r>
          </a:p>
        </p:txBody>
      </p:sp>
    </p:spTree>
    <p:extLst>
      <p:ext uri="{BB962C8B-B14F-4D97-AF65-F5344CB8AC3E}">
        <p14:creationId xmlns:p14="http://schemas.microsoft.com/office/powerpoint/2010/main" val="26066338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650B122-31B7-220A-3A1D-D205039600F6}"/>
              </a:ext>
            </a:extLst>
          </p:cNvPr>
          <p:cNvPicPr>
            <a:picLocks noChangeAspect="1"/>
          </p:cNvPicPr>
          <p:nvPr/>
        </p:nvPicPr>
        <p:blipFill>
          <a:blip r:embed="rId3"/>
          <a:stretch>
            <a:fillRect/>
          </a:stretch>
        </p:blipFill>
        <p:spPr>
          <a:xfrm>
            <a:off x="6357257" y="1646613"/>
            <a:ext cx="4386944" cy="4507515"/>
          </a:xfrm>
          <a:prstGeom prst="rect">
            <a:avLst/>
          </a:prstGeom>
        </p:spPr>
      </p:pic>
      <p:sp>
        <p:nvSpPr>
          <p:cNvPr id="8" name="Google Shape;104;p2">
            <a:extLst>
              <a:ext uri="{FF2B5EF4-FFF2-40B4-BE49-F238E27FC236}">
                <a16:creationId xmlns:a16="http://schemas.microsoft.com/office/drawing/2014/main" id="{31F6137A-EA34-0A3A-65D7-3C65CDF5F100}"/>
              </a:ext>
            </a:extLst>
          </p:cNvPr>
          <p:cNvSpPr txBox="1">
            <a:spLocks noGrp="1"/>
          </p:cNvSpPr>
          <p:nvPr>
            <p:ph type="body" idx="1"/>
          </p:nvPr>
        </p:nvSpPr>
        <p:spPr>
          <a:xfrm>
            <a:off x="632450" y="1627126"/>
            <a:ext cx="546355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Superclase: Clase base de la cual heredan otras clases.</a:t>
            </a:r>
          </a:p>
          <a:p>
            <a:pPr marL="800100">
              <a:lnSpc>
                <a:spcPct val="100000"/>
              </a:lnSpc>
            </a:pPr>
            <a:r>
              <a:rPr lang="es-CO" sz="2200" dirty="0">
                <a:latin typeface="Arial Narrow"/>
                <a:ea typeface="Arial Narrow"/>
                <a:cs typeface="Arial Narrow"/>
                <a:sym typeface="Arial Narrow"/>
              </a:rPr>
              <a:t>Subclase: Clase que hereda de una superclase.</a:t>
            </a:r>
          </a:p>
          <a:p>
            <a:pPr marL="800100">
              <a:lnSpc>
                <a:spcPct val="100000"/>
              </a:lnSpc>
            </a:pPr>
            <a:r>
              <a:rPr lang="es-CO" sz="2200" dirty="0">
                <a:latin typeface="Arial Narrow"/>
                <a:ea typeface="Arial Narrow"/>
                <a:cs typeface="Arial Narrow"/>
                <a:sym typeface="Arial Narrow"/>
              </a:rPr>
              <a:t>Herencia simple: Una clase solo puede heredar de una sola superclase.</a:t>
            </a:r>
          </a:p>
          <a:p>
            <a:pPr marL="800100">
              <a:lnSpc>
                <a:spcPct val="100000"/>
              </a:lnSpc>
            </a:pPr>
            <a:r>
              <a:rPr lang="es-CO" sz="2200" dirty="0">
                <a:latin typeface="Arial Narrow"/>
                <a:ea typeface="Arial Narrow"/>
                <a:cs typeface="Arial Narrow"/>
                <a:sym typeface="Arial Narrow"/>
              </a:rPr>
              <a:t>Sobreescritura: Una subclase puede redefinir un método heredado de la superclase.</a:t>
            </a:r>
          </a:p>
          <a:p>
            <a:pPr marL="800100">
              <a:lnSpc>
                <a:spcPct val="100000"/>
              </a:lnSpc>
            </a:pPr>
            <a:r>
              <a:rPr lang="es-CO" sz="2200" dirty="0">
                <a:latin typeface="Arial Narrow"/>
                <a:ea typeface="Arial Narrow"/>
                <a:cs typeface="Arial Narrow"/>
                <a:sym typeface="Arial Narrow"/>
              </a:rPr>
              <a:t>Método super: Se utiliza para llamar a un método de la superclase desde la subclase.</a:t>
            </a:r>
          </a:p>
        </p:txBody>
      </p:sp>
    </p:spTree>
    <p:extLst>
      <p:ext uri="{BB962C8B-B14F-4D97-AF65-F5344CB8AC3E}">
        <p14:creationId xmlns:p14="http://schemas.microsoft.com/office/powerpoint/2010/main" val="39137067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830D04D-9826-FE28-39D0-2642B6EA6E7C}"/>
              </a:ext>
            </a:extLst>
          </p:cNvPr>
          <p:cNvPicPr>
            <a:picLocks noChangeAspect="1"/>
          </p:cNvPicPr>
          <p:nvPr/>
        </p:nvPicPr>
        <p:blipFill>
          <a:blip r:embed="rId3"/>
          <a:stretch>
            <a:fillRect/>
          </a:stretch>
        </p:blipFill>
        <p:spPr>
          <a:xfrm>
            <a:off x="5735494" y="964892"/>
            <a:ext cx="4167458" cy="5865795"/>
          </a:xfrm>
          <a:prstGeom prst="rect">
            <a:avLst/>
          </a:prstGeom>
        </p:spPr>
      </p:pic>
    </p:spTree>
    <p:extLst>
      <p:ext uri="{BB962C8B-B14F-4D97-AF65-F5344CB8AC3E}">
        <p14:creationId xmlns:p14="http://schemas.microsoft.com/office/powerpoint/2010/main" val="14254031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27144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Organización del código: Facilita la organización del código en una jerarquía de clases.</a:t>
            </a:r>
          </a:p>
          <a:p>
            <a:pPr marL="800100">
              <a:lnSpc>
                <a:spcPct val="100000"/>
              </a:lnSpc>
            </a:pPr>
            <a:r>
              <a:rPr lang="es-CO" sz="2200" dirty="0">
                <a:latin typeface="Arial Narrow"/>
                <a:ea typeface="Arial Narrow"/>
                <a:cs typeface="Arial Narrow"/>
                <a:sym typeface="Arial Narrow"/>
              </a:rPr>
              <a:t>Extensibilidad: Permite crear nuevas clases especializadas a partir de clases existentes.</a:t>
            </a:r>
          </a:p>
          <a:p>
            <a:pPr marL="800100">
              <a:lnSpc>
                <a:spcPct val="100000"/>
              </a:lnSpc>
            </a:pPr>
            <a:r>
              <a:rPr lang="es-CO" sz="2200" dirty="0">
                <a:latin typeface="Arial Narrow"/>
                <a:ea typeface="Arial Narrow"/>
                <a:cs typeface="Arial Narrow"/>
                <a:sym typeface="Arial Narrow"/>
              </a:rPr>
              <a:t>Mantenimiento: Facilita el mantenimiento del código al centralizar cambios en la superclase.</a:t>
            </a:r>
          </a:p>
        </p:txBody>
      </p:sp>
    </p:spTree>
    <p:extLst>
      <p:ext uri="{BB962C8B-B14F-4D97-AF65-F5344CB8AC3E}">
        <p14:creationId xmlns:p14="http://schemas.microsoft.com/office/powerpoint/2010/main" val="6234524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10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Crear una clase base Empleado: nombre, apellido, número de seguro social, salario base.</a:t>
            </a:r>
          </a:p>
          <a:p>
            <a:pPr indent="0">
              <a:lnSpc>
                <a:spcPct val="100000"/>
              </a:lnSpc>
              <a:buNone/>
            </a:pP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Método para calcular el salario devengado.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Método para calcular las deducciones totales del empleado.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 Método que permite calcular devengado menos deducciones. </a:t>
            </a:r>
            <a:r>
              <a:rPr lang="es-CO" sz="1600" dirty="0" err="1">
                <a:latin typeface="Arial Narrow"/>
                <a:ea typeface="Arial Narrow"/>
                <a:cs typeface="Arial Narrow"/>
                <a:sym typeface="Arial Narrow"/>
              </a:rPr>
              <a:t>getInformacion</a:t>
            </a:r>
            <a:r>
              <a:rPr lang="es-CO" sz="1600" dirty="0">
                <a:latin typeface="Arial Narrow"/>
                <a:ea typeface="Arial Narrow"/>
                <a:cs typeface="Arial Narrow"/>
                <a:sym typeface="Arial Narrow"/>
              </a:rPr>
              <a:t>(): Método que devuelve una cadena con la información del empleado </a:t>
            </a:r>
          </a:p>
          <a:p>
            <a:pPr indent="0">
              <a:lnSpc>
                <a:spcPct val="100000"/>
              </a:lnSpc>
              <a:buNone/>
            </a:pPr>
            <a:r>
              <a:rPr lang="es-CO" sz="1600" dirty="0">
                <a:latin typeface="Arial Narrow"/>
                <a:ea typeface="Arial Narrow"/>
                <a:cs typeface="Arial Narrow"/>
                <a:sym typeface="Arial Narrow"/>
              </a:rPr>
              <a:t>Crear subclase que hereden de Empleado:</a:t>
            </a:r>
          </a:p>
          <a:p>
            <a:pPr indent="0">
              <a:lnSpc>
                <a:spcPct val="100000"/>
              </a:lnSpc>
              <a:buNone/>
            </a:pPr>
            <a:r>
              <a:rPr lang="es-CO" sz="1600" dirty="0">
                <a:latin typeface="Arial Narrow"/>
                <a:ea typeface="Arial Narrow"/>
                <a:cs typeface="Arial Narrow"/>
                <a:sym typeface="Arial Narrow"/>
              </a:rPr>
              <a:t>Clase </a:t>
            </a:r>
            <a:r>
              <a:rPr lang="es-CO" sz="1600" dirty="0" err="1">
                <a:latin typeface="Arial Narrow"/>
                <a:ea typeface="Arial Narrow"/>
                <a:cs typeface="Arial Narrow"/>
                <a:sym typeface="Arial Narrow"/>
              </a:rPr>
              <a:t>EmpleadoPorHoras</a:t>
            </a:r>
            <a:r>
              <a:rPr lang="es-CO" sz="1600" dirty="0">
                <a:latin typeface="Arial Narrow"/>
                <a:ea typeface="Arial Narrow"/>
                <a:cs typeface="Arial Narrow"/>
                <a:sym typeface="Arial Narrow"/>
              </a:rPr>
              <a:t>: horas trabajadas, tarifa por hora.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considerando horas trabajadas y tarifa. Implementar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considerando fondo de solidaridad, retención en la fuente.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Clase </a:t>
            </a:r>
            <a:r>
              <a:rPr lang="es-CO" sz="1600" dirty="0" err="1">
                <a:latin typeface="Arial Narrow"/>
                <a:ea typeface="Arial Narrow"/>
                <a:cs typeface="Arial Narrow"/>
                <a:sym typeface="Arial Narrow"/>
              </a:rPr>
              <a:t>EmpleadoPorSueldo</a:t>
            </a:r>
            <a:r>
              <a:rPr lang="es-CO" sz="1600" dirty="0">
                <a:latin typeface="Arial Narrow"/>
                <a:ea typeface="Arial Narrow"/>
                <a:cs typeface="Arial Narrow"/>
                <a:sym typeface="Arial Narrow"/>
              </a:rPr>
              <a:t>: sueldo mensual, retención en la fuente, fondo de solidaridad, salud y </a:t>
            </a:r>
            <a:r>
              <a:rPr lang="es-CO" sz="1600" dirty="0" err="1">
                <a:latin typeface="Arial Narrow"/>
                <a:ea typeface="Arial Narrow"/>
                <a:cs typeface="Arial Narrow"/>
                <a:sym typeface="Arial Narrow"/>
              </a:rPr>
              <a:t>pension</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Clase </a:t>
            </a:r>
            <a:r>
              <a:rPr lang="es-CO" sz="1600" dirty="0" err="1">
                <a:latin typeface="Arial Narrow"/>
                <a:ea typeface="Arial Narrow"/>
                <a:cs typeface="Arial Narrow"/>
                <a:sym typeface="Arial Narrow"/>
              </a:rPr>
              <a:t>EmpleadoGerente</a:t>
            </a:r>
            <a:r>
              <a:rPr lang="es-CO" sz="1600" dirty="0">
                <a:latin typeface="Arial Narrow"/>
                <a:ea typeface="Arial Narrow"/>
                <a:cs typeface="Arial Narrow"/>
                <a:sym typeface="Arial Narrow"/>
              </a:rPr>
              <a:t> que extiende de </a:t>
            </a:r>
            <a:r>
              <a:rPr lang="es-CO" sz="1600" dirty="0" err="1">
                <a:latin typeface="Arial Narrow"/>
                <a:ea typeface="Arial Narrow"/>
                <a:cs typeface="Arial Narrow"/>
                <a:sym typeface="Arial Narrow"/>
              </a:rPr>
              <a:t>EmpleadoPorSueldo</a:t>
            </a:r>
            <a:r>
              <a:rPr lang="es-CO" sz="1600" dirty="0">
                <a:latin typeface="Arial Narrow"/>
                <a:ea typeface="Arial Narrow"/>
                <a:cs typeface="Arial Narrow"/>
                <a:sym typeface="Arial Narrow"/>
              </a:rPr>
              <a:t>: bono mensual, impuesto de riqueza.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Clase Empresa: </a:t>
            </a:r>
            <a:r>
              <a:rPr lang="es-CO" sz="1600" dirty="0" err="1">
                <a:latin typeface="Arial Narrow"/>
                <a:ea typeface="Arial Narrow"/>
                <a:cs typeface="Arial Narrow"/>
                <a:sym typeface="Arial Narrow"/>
              </a:rPr>
              <a:t>ArrayList</a:t>
            </a:r>
            <a:r>
              <a:rPr lang="es-CO" sz="1600" dirty="0">
                <a:latin typeface="Arial Narrow"/>
                <a:ea typeface="Arial Narrow"/>
                <a:cs typeface="Arial Narrow"/>
                <a:sym typeface="Arial Narrow"/>
              </a:rPr>
              <a:t> de empleados.</a:t>
            </a:r>
          </a:p>
          <a:p>
            <a:pPr indent="0">
              <a:lnSpc>
                <a:spcPct val="100000"/>
              </a:lnSpc>
              <a:buNone/>
            </a:pPr>
            <a:r>
              <a:rPr lang="es-CO" sz="1600" dirty="0">
                <a:latin typeface="Arial Narrow"/>
                <a:ea typeface="Arial Narrow"/>
                <a:cs typeface="Arial Narrow"/>
                <a:sym typeface="Arial Narrow"/>
              </a:rPr>
              <a:t>Métodos: </a:t>
            </a:r>
            <a:r>
              <a:rPr lang="es-CO" sz="1600" dirty="0" err="1">
                <a:latin typeface="Arial Narrow"/>
                <a:ea typeface="Arial Narrow"/>
                <a:cs typeface="Arial Narrow"/>
                <a:sym typeface="Arial Narrow"/>
              </a:rPr>
              <a:t>agregarEmpleado</a:t>
            </a:r>
            <a:r>
              <a:rPr lang="es-CO" sz="1600" dirty="0">
                <a:latin typeface="Arial Narrow"/>
                <a:ea typeface="Arial Narrow"/>
                <a:cs typeface="Arial Narrow"/>
                <a:sym typeface="Arial Narrow"/>
              </a:rPr>
              <a:t>(): Agrega un empleado a la empresa. </a:t>
            </a:r>
            <a:r>
              <a:rPr lang="es-CO" sz="1600" dirty="0" err="1">
                <a:latin typeface="Arial Narrow"/>
                <a:ea typeface="Arial Narrow"/>
                <a:cs typeface="Arial Narrow"/>
                <a:sym typeface="Arial Narrow"/>
              </a:rPr>
              <a:t>calcularNominaEmpleado</a:t>
            </a:r>
            <a:r>
              <a:rPr lang="es-CO" sz="1600" dirty="0">
                <a:latin typeface="Arial Narrow"/>
                <a:ea typeface="Arial Narrow"/>
                <a:cs typeface="Arial Narrow"/>
                <a:sym typeface="Arial Narrow"/>
              </a:rPr>
              <a:t>(). </a:t>
            </a:r>
          </a:p>
          <a:p>
            <a:pPr indent="0">
              <a:lnSpc>
                <a:spcPct val="100000"/>
              </a:lnSpc>
              <a:buNone/>
            </a:pPr>
            <a:r>
              <a:rPr lang="es-CO" sz="1600" dirty="0">
                <a:latin typeface="Arial Narrow"/>
                <a:ea typeface="Arial Narrow"/>
                <a:cs typeface="Arial Narrow"/>
                <a:sym typeface="Arial Narrow"/>
              </a:rPr>
              <a:t>Crear una clase principal </a:t>
            </a:r>
            <a:r>
              <a:rPr lang="es-CO" sz="1600" dirty="0" err="1">
                <a:latin typeface="Arial Narrow"/>
                <a:ea typeface="Arial Narrow"/>
                <a:cs typeface="Arial Narrow"/>
                <a:sym typeface="Arial Narrow"/>
              </a:rPr>
              <a:t>Main</a:t>
            </a:r>
            <a:r>
              <a:rPr lang="es-CO" sz="1600" dirty="0">
                <a:latin typeface="Arial Narrow"/>
                <a:ea typeface="Arial Narrow"/>
                <a:cs typeface="Arial Narrow"/>
                <a:sym typeface="Arial Narrow"/>
              </a:rPr>
              <a:t>: Crear objetos de las diferentes clases de empleados y agregarlos a la empresa.</a:t>
            </a:r>
          </a:p>
        </p:txBody>
      </p:sp>
    </p:spTree>
    <p:extLst>
      <p:ext uri="{BB962C8B-B14F-4D97-AF65-F5344CB8AC3E}">
        <p14:creationId xmlns:p14="http://schemas.microsoft.com/office/powerpoint/2010/main" val="149178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CARACTERSTICAS CLAVES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Distribuido: A diferencia de otros VCS centralizados, Git permite que cada desarrollador tenga una copia completa del repositorio. Esto facilita la colaboración y la creación de ramas de desarrollo.</a:t>
            </a:r>
          </a:p>
          <a:p>
            <a:pPr marL="800100">
              <a:lnSpc>
                <a:spcPct val="100000"/>
              </a:lnSpc>
            </a:pPr>
            <a:r>
              <a:rPr lang="es-CO" sz="2200" dirty="0">
                <a:latin typeface="Arial Narrow"/>
                <a:ea typeface="Arial Narrow"/>
                <a:cs typeface="Arial Narrow"/>
                <a:sym typeface="Arial Narrow"/>
              </a:rPr>
              <a:t>Rápido: Git está optimizado para realizar operaciones comunes de forma muy rápida, como crear ramas, fusionar cambios y volver a versiones anteriores.</a:t>
            </a:r>
          </a:p>
          <a:p>
            <a:pPr marL="800100">
              <a:lnSpc>
                <a:spcPct val="100000"/>
              </a:lnSpc>
            </a:pPr>
            <a:r>
              <a:rPr lang="es-CO" sz="2200" dirty="0">
                <a:latin typeface="Arial Narrow"/>
                <a:ea typeface="Arial Narrow"/>
                <a:cs typeface="Arial Narrow"/>
                <a:sym typeface="Arial Narrow"/>
              </a:rPr>
              <a:t>Robusto: Git utiliza un sistema de hash para identificar los objetos, lo que garantiza la integridad de los datos y hace que sea muy difícil corromper un repositorio.</a:t>
            </a:r>
          </a:p>
          <a:p>
            <a:pPr marL="800100">
              <a:lnSpc>
                <a:spcPct val="100000"/>
              </a:lnSpc>
            </a:pPr>
            <a:r>
              <a:rPr lang="es-CO" sz="2200" dirty="0">
                <a:latin typeface="Arial Narrow"/>
                <a:ea typeface="Arial Narrow"/>
                <a:cs typeface="Arial Narrow"/>
                <a:sym typeface="Arial Narrow"/>
              </a:rPr>
              <a:t>Flexible: Git es altamente configurable y puede adaptarse a una amplia variedad de flujos de trabajo de desarrollo.</a:t>
            </a:r>
          </a:p>
        </p:txBody>
      </p:sp>
    </p:spTree>
    <p:extLst>
      <p:ext uri="{BB962C8B-B14F-4D97-AF65-F5344CB8AC3E}">
        <p14:creationId xmlns:p14="http://schemas.microsoft.com/office/powerpoint/2010/main" val="135478220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clase abstracta en Java es una clase que no puede ser instanciada directamente. Sirve como un molde o plantilla para otras clases, definiendo una estructura común y métodos que deben ser implementados por sus subclases.</a:t>
            </a:r>
          </a:p>
          <a:p>
            <a:pPr marL="800100">
              <a:lnSpc>
                <a:spcPct val="100000"/>
              </a:lnSpc>
            </a:pPr>
            <a:r>
              <a:rPr lang="es-CO" sz="2200" dirty="0">
                <a:latin typeface="Arial Narrow"/>
                <a:ea typeface="Arial Narrow"/>
                <a:cs typeface="Arial Narrow"/>
                <a:sym typeface="Arial Narrow"/>
              </a:rPr>
              <a:t>Métodos abstractos: Estos métodos se declaran sin una implementación (sin cuerpo). Es decir, solo se indica su firma (nombre, parámetros y tipo de retorno). Las subclases deben proporcionar la implementación concreta de estos métodos.</a:t>
            </a:r>
          </a:p>
          <a:p>
            <a:pPr marL="800100">
              <a:lnSpc>
                <a:spcPct val="100000"/>
              </a:lnSpc>
            </a:pPr>
            <a:r>
              <a:rPr lang="es-CO" sz="2200" dirty="0">
                <a:latin typeface="Arial Narrow"/>
                <a:ea typeface="Arial Narrow"/>
                <a:cs typeface="Arial Narrow"/>
                <a:sym typeface="Arial Narrow"/>
              </a:rPr>
              <a:t>No se pueden instanciar: No puedes crear objetos directamente a partir de una clase abstracta.</a:t>
            </a:r>
          </a:p>
          <a:p>
            <a:pPr marL="800100">
              <a:lnSpc>
                <a:spcPct val="100000"/>
              </a:lnSpc>
            </a:pPr>
            <a:r>
              <a:rPr lang="es-CO" sz="2200" dirty="0">
                <a:latin typeface="Arial Narrow"/>
                <a:ea typeface="Arial Narrow"/>
                <a:cs typeface="Arial Narrow"/>
                <a:sym typeface="Arial Narrow"/>
              </a:rPr>
              <a:t>Pueden tener atributos y métodos concretos: Además de los métodos abstractos, una clase abstracta puede tener atributos y métodos con una implementación completa.</a:t>
            </a:r>
          </a:p>
        </p:txBody>
      </p:sp>
    </p:spTree>
    <p:extLst>
      <p:ext uri="{BB962C8B-B14F-4D97-AF65-F5344CB8AC3E}">
        <p14:creationId xmlns:p14="http://schemas.microsoft.com/office/powerpoint/2010/main" val="22756249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Jerarquías de clases: Definen una estructura común para un grupo de clases relacionadas.</a:t>
            </a:r>
          </a:p>
          <a:p>
            <a:pPr marL="800100">
              <a:lnSpc>
                <a:spcPct val="100000"/>
              </a:lnSpc>
            </a:pPr>
            <a:r>
              <a:rPr lang="es-CO" sz="2200" dirty="0">
                <a:latin typeface="Arial Narrow"/>
                <a:ea typeface="Arial Narrow"/>
                <a:cs typeface="Arial Narrow"/>
                <a:sym typeface="Arial Narrow"/>
              </a:rPr>
              <a:t>Polimorfismo: Permiten que objetos de diferentes subclases sean tratados como objetos de la superclase abstracta.</a:t>
            </a:r>
          </a:p>
          <a:p>
            <a:pPr marL="800100">
              <a:lnSpc>
                <a:spcPct val="100000"/>
              </a:lnSpc>
            </a:pPr>
            <a:r>
              <a:rPr lang="es-CO" sz="2200" dirty="0">
                <a:latin typeface="Arial Narrow"/>
                <a:ea typeface="Arial Narrow"/>
                <a:cs typeface="Arial Narrow"/>
                <a:sym typeface="Arial Narrow"/>
              </a:rPr>
              <a:t>Reutilización de código: Se evita la repetición de código al definir métodos comunes en la clase abstracta.</a:t>
            </a:r>
          </a:p>
          <a:p>
            <a:pPr marL="800100">
              <a:lnSpc>
                <a:spcPct val="100000"/>
              </a:lnSpc>
            </a:pPr>
            <a:r>
              <a:rPr lang="es-CO" sz="2200" dirty="0">
                <a:latin typeface="Arial Narrow"/>
                <a:ea typeface="Arial Narrow"/>
                <a:cs typeface="Arial Narrow"/>
                <a:sym typeface="Arial Narrow"/>
              </a:rPr>
              <a:t>Abstracción: Se enfoca en el "qué" debe hacer una clase, dejando la implementación del "cómo" a las subclases.</a:t>
            </a:r>
          </a:p>
        </p:txBody>
      </p:sp>
    </p:spTree>
    <p:extLst>
      <p:ext uri="{BB962C8B-B14F-4D97-AF65-F5344CB8AC3E}">
        <p14:creationId xmlns:p14="http://schemas.microsoft.com/office/powerpoint/2010/main" val="9874258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7039E1E-EA8E-2496-9C8F-4CB9BDF6788A}"/>
              </a:ext>
            </a:extLst>
          </p:cNvPr>
          <p:cNvPicPr>
            <a:picLocks noChangeAspect="1"/>
          </p:cNvPicPr>
          <p:nvPr/>
        </p:nvPicPr>
        <p:blipFill>
          <a:blip r:embed="rId3"/>
          <a:stretch>
            <a:fillRect/>
          </a:stretch>
        </p:blipFill>
        <p:spPr>
          <a:xfrm>
            <a:off x="4164322" y="1549970"/>
            <a:ext cx="3225828" cy="5188602"/>
          </a:xfrm>
          <a:prstGeom prst="rect">
            <a:avLst/>
          </a:prstGeom>
        </p:spPr>
      </p:pic>
    </p:spTree>
    <p:extLst>
      <p:ext uri="{BB962C8B-B14F-4D97-AF65-F5344CB8AC3E}">
        <p14:creationId xmlns:p14="http://schemas.microsoft.com/office/powerpoint/2010/main" val="4754211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HERENCIA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D6D164C-8B59-6AD4-8114-E6B19A6ABFDA}"/>
              </a:ext>
            </a:extLst>
          </p:cNvPr>
          <p:cNvPicPr>
            <a:picLocks noChangeAspect="1"/>
          </p:cNvPicPr>
          <p:nvPr/>
        </p:nvPicPr>
        <p:blipFill>
          <a:blip r:embed="rId3"/>
          <a:stretch>
            <a:fillRect/>
          </a:stretch>
        </p:blipFill>
        <p:spPr>
          <a:xfrm>
            <a:off x="3234231" y="1623798"/>
            <a:ext cx="4368352" cy="5234202"/>
          </a:xfrm>
          <a:prstGeom prst="rect">
            <a:avLst/>
          </a:prstGeom>
        </p:spPr>
      </p:pic>
    </p:spTree>
    <p:extLst>
      <p:ext uri="{BB962C8B-B14F-4D97-AF65-F5344CB8AC3E}">
        <p14:creationId xmlns:p14="http://schemas.microsoft.com/office/powerpoint/2010/main" val="12303872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Cuando varias clases comparten un comportamiento común: La clase abstracta define este comportamiento común.</a:t>
            </a:r>
          </a:p>
          <a:p>
            <a:pPr marL="800100">
              <a:lnSpc>
                <a:spcPct val="100000"/>
              </a:lnSpc>
            </a:pPr>
            <a:r>
              <a:rPr lang="es-CO" sz="2200" dirty="0">
                <a:latin typeface="Arial Narrow"/>
                <a:ea typeface="Arial Narrow"/>
                <a:cs typeface="Arial Narrow"/>
                <a:sym typeface="Arial Narrow"/>
              </a:rPr>
              <a:t>Cuando quieres definir una interfaz sin implementar todos los métodos: Los métodos abstractos permiten dejar la implementación a las subclases.</a:t>
            </a:r>
          </a:p>
          <a:p>
            <a:pPr marL="800100">
              <a:lnSpc>
                <a:spcPct val="100000"/>
              </a:lnSpc>
            </a:pPr>
            <a:r>
              <a:rPr lang="es-CO" sz="2200" dirty="0">
                <a:latin typeface="Arial Narrow"/>
                <a:ea typeface="Arial Narrow"/>
                <a:cs typeface="Arial Narrow"/>
                <a:sym typeface="Arial Narrow"/>
              </a:rPr>
              <a:t>Cuando quieres evitar la creación de objetos de una clase base: Las clases abstractas no pueden ser instanciadas directamente.</a:t>
            </a:r>
          </a:p>
        </p:txBody>
      </p:sp>
    </p:spTree>
    <p:extLst>
      <p:ext uri="{BB962C8B-B14F-4D97-AF65-F5344CB8AC3E}">
        <p14:creationId xmlns:p14="http://schemas.microsoft.com/office/powerpoint/2010/main" val="42508975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HERENCIA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7"/>
            <a:ext cx="9643800" cy="4471922"/>
          </a:xfrm>
          <a:prstGeom prst="rect">
            <a:avLst/>
          </a:prstGeom>
          <a:noFill/>
          <a:ln>
            <a:noFill/>
          </a:ln>
        </p:spPr>
        <p:txBody>
          <a:bodyPr spcFirstLastPara="1" wrap="square" lIns="91425" tIns="45700" rIns="91425" bIns="45700" anchor="t" anchorCtr="0">
            <a:noAutofit/>
          </a:bodyPr>
          <a:lstStyle/>
          <a:p>
            <a:pPr marL="914400" indent="-457200">
              <a:lnSpc>
                <a:spcPct val="100000"/>
              </a:lnSpc>
              <a:buAutoNum type="arabicPeriod"/>
            </a:pPr>
            <a:r>
              <a:rPr lang="es-CO" sz="2200" dirty="0">
                <a:latin typeface="Arial Narrow"/>
                <a:ea typeface="Arial Narrow"/>
                <a:cs typeface="Arial Narrow"/>
                <a:sym typeface="Arial Narrow"/>
              </a:rPr>
              <a:t>Crear la clase abstracta </a:t>
            </a:r>
            <a:r>
              <a:rPr lang="es-CO" sz="2200" dirty="0" err="1">
                <a:latin typeface="Arial Narrow"/>
                <a:ea typeface="Arial Narrow"/>
                <a:cs typeface="Arial Narrow"/>
                <a:sym typeface="Arial Narrow"/>
              </a:rPr>
              <a:t>CuentaBancaria</a:t>
            </a:r>
            <a:r>
              <a:rPr lang="es-CO" sz="2200" dirty="0">
                <a:latin typeface="Arial Narrow"/>
                <a:ea typeface="Arial Narrow"/>
                <a:cs typeface="Arial Narrow"/>
                <a:sym typeface="Arial Narrow"/>
              </a:rPr>
              <a:t> con los atributos titular, </a:t>
            </a:r>
            <a:r>
              <a:rPr lang="es-CO" sz="2200" dirty="0" err="1">
                <a:latin typeface="Arial Narrow"/>
                <a:ea typeface="Arial Narrow"/>
                <a:cs typeface="Arial Narrow"/>
                <a:sym typeface="Arial Narrow"/>
              </a:rPr>
              <a:t>numeroCuenta</a:t>
            </a:r>
            <a:r>
              <a:rPr lang="es-CO" sz="2200" dirty="0">
                <a:latin typeface="Arial Narrow"/>
                <a:ea typeface="Arial Narrow"/>
                <a:cs typeface="Arial Narrow"/>
                <a:sym typeface="Arial Narrow"/>
              </a:rPr>
              <a:t>, saldo, también tener los métodos abstractos retirar, </a:t>
            </a:r>
            <a:r>
              <a:rPr lang="es-CO" sz="2200" dirty="0" err="1">
                <a:latin typeface="Arial Narrow"/>
                <a:ea typeface="Arial Narrow"/>
                <a:cs typeface="Arial Narrow"/>
                <a:sym typeface="Arial Narrow"/>
              </a:rPr>
              <a:t>depostar</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mostrarDetallesCuenta</a:t>
            </a:r>
            <a:endParaRPr lang="es-CO" sz="2200" dirty="0">
              <a:latin typeface="Arial Narrow"/>
              <a:ea typeface="Arial Narrow"/>
              <a:cs typeface="Arial Narrow"/>
              <a:sym typeface="Arial Narrow"/>
            </a:endParaRPr>
          </a:p>
          <a:p>
            <a:pPr marL="914400" indent="-457200">
              <a:lnSpc>
                <a:spcPct val="100000"/>
              </a:lnSpc>
              <a:buAutoNum type="arabicPeriod"/>
            </a:pPr>
            <a:r>
              <a:rPr lang="es-CO" sz="2200" dirty="0">
                <a:latin typeface="Arial Narrow"/>
                <a:ea typeface="Arial Narrow"/>
                <a:cs typeface="Arial Narrow"/>
                <a:sym typeface="Arial Narrow"/>
              </a:rPr>
              <a:t>Crear la clase concreta </a:t>
            </a:r>
            <a:r>
              <a:rPr lang="es-CO" sz="2200" dirty="0" err="1">
                <a:latin typeface="Arial Narrow"/>
                <a:ea typeface="Arial Narrow"/>
                <a:cs typeface="Arial Narrow"/>
                <a:sym typeface="Arial Narrow"/>
              </a:rPr>
              <a:t>CuentaAhorro</a:t>
            </a:r>
            <a:r>
              <a:rPr lang="es-CO" sz="2200" dirty="0">
                <a:latin typeface="Arial Narrow"/>
                <a:ea typeface="Arial Narrow"/>
                <a:cs typeface="Arial Narrow"/>
                <a:sym typeface="Arial Narrow"/>
              </a:rPr>
              <a:t>, con el atributo </a:t>
            </a:r>
            <a:r>
              <a:rPr lang="es-CO" sz="2200" dirty="0" err="1">
                <a:latin typeface="Arial Narrow"/>
                <a:ea typeface="Arial Narrow"/>
                <a:cs typeface="Arial Narrow"/>
                <a:sym typeface="Arial Narrow"/>
              </a:rPr>
              <a:t>tasaInteres</a:t>
            </a:r>
            <a:r>
              <a:rPr lang="es-CO" sz="2200" dirty="0">
                <a:latin typeface="Arial Narrow"/>
                <a:ea typeface="Arial Narrow"/>
                <a:cs typeface="Arial Narrow"/>
                <a:sym typeface="Arial Narrow"/>
              </a:rPr>
              <a:t>, esta clase extiende de </a:t>
            </a:r>
            <a:r>
              <a:rPr lang="es-CO" sz="2200" dirty="0" err="1">
                <a:latin typeface="Arial Narrow"/>
                <a:ea typeface="Arial Narrow"/>
                <a:cs typeface="Arial Narrow"/>
                <a:sym typeface="Arial Narrow"/>
              </a:rPr>
              <a:t>CuentaBancaria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sobreescribir</a:t>
            </a:r>
            <a:r>
              <a:rPr lang="es-CO" sz="2200" dirty="0">
                <a:latin typeface="Arial Narrow"/>
                <a:ea typeface="Arial Narrow"/>
                <a:cs typeface="Arial Narrow"/>
                <a:sym typeface="Arial Narrow"/>
              </a:rPr>
              <a:t> los métodos retirar, depositar, </a:t>
            </a:r>
            <a:r>
              <a:rPr lang="es-CO" sz="2200" dirty="0" err="1">
                <a:latin typeface="Arial Narrow"/>
                <a:ea typeface="Arial Narrow"/>
                <a:cs typeface="Arial Narrow"/>
                <a:sym typeface="Arial Narrow"/>
              </a:rPr>
              <a:t>mostrarDetalleCuenta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aplicarIntereses</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la clase concreta </a:t>
            </a:r>
            <a:r>
              <a:rPr lang="es-CO" sz="2200" dirty="0" err="1">
                <a:latin typeface="Arial Narrow"/>
                <a:ea typeface="Arial Narrow"/>
                <a:cs typeface="Arial Narrow"/>
                <a:sym typeface="Arial Narrow"/>
              </a:rPr>
              <a:t>CuentaCorriente</a:t>
            </a:r>
            <a:r>
              <a:rPr lang="es-CO" sz="2200" dirty="0">
                <a:latin typeface="Arial Narrow"/>
                <a:ea typeface="Arial Narrow"/>
                <a:cs typeface="Arial Narrow"/>
                <a:sym typeface="Arial Narrow"/>
              </a:rPr>
              <a:t> con el atributo </a:t>
            </a:r>
            <a:r>
              <a:rPr lang="es-CO" sz="2200" dirty="0" err="1">
                <a:latin typeface="Arial Narrow"/>
                <a:ea typeface="Arial Narrow"/>
                <a:cs typeface="Arial Narrow"/>
                <a:sym typeface="Arial Narrow"/>
              </a:rPr>
              <a:t>limite,ta</a:t>
            </a:r>
            <a:r>
              <a:rPr lang="es-CO" sz="2200" dirty="0">
                <a:latin typeface="Arial Narrow"/>
                <a:ea typeface="Arial Narrow"/>
                <a:cs typeface="Arial Narrow"/>
                <a:sym typeface="Arial Narrow"/>
              </a:rPr>
              <a:t> clase extiende de </a:t>
            </a:r>
            <a:r>
              <a:rPr lang="es-CO" sz="2200" dirty="0" err="1">
                <a:latin typeface="Arial Narrow"/>
                <a:ea typeface="Arial Narrow"/>
                <a:cs typeface="Arial Narrow"/>
                <a:sym typeface="Arial Narrow"/>
              </a:rPr>
              <a:t>CuentaBabcariam</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sobreescribir</a:t>
            </a:r>
            <a:r>
              <a:rPr lang="es-CO" sz="2200" dirty="0">
                <a:latin typeface="Arial Narrow"/>
                <a:ea typeface="Arial Narrow"/>
                <a:cs typeface="Arial Narrow"/>
                <a:sym typeface="Arial Narrow"/>
              </a:rPr>
              <a:t> los métodos retirar, depositar, y </a:t>
            </a:r>
            <a:r>
              <a:rPr lang="es-CO" sz="2200" dirty="0" err="1">
                <a:latin typeface="Arial Narrow"/>
                <a:ea typeface="Arial Narrow"/>
                <a:cs typeface="Arial Narrow"/>
                <a:sym typeface="Arial Narrow"/>
              </a:rPr>
              <a:t>mostrarDetalles</a:t>
            </a:r>
            <a:r>
              <a:rPr lang="es-CO" sz="2200" dirty="0">
                <a:latin typeface="Arial Narrow"/>
                <a:ea typeface="Arial Narrow"/>
                <a:cs typeface="Arial Narrow"/>
                <a:sym typeface="Arial Narrow"/>
              </a:rPr>
              <a:t> haciendo uso del atributo limite.</a:t>
            </a:r>
          </a:p>
          <a:p>
            <a:pPr marL="914400" indent="-457200">
              <a:lnSpc>
                <a:spcPct val="100000"/>
              </a:lnSpc>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con ejemplos de creación de cada cuenta y llamando cada método.</a:t>
            </a:r>
          </a:p>
        </p:txBody>
      </p:sp>
    </p:spTree>
    <p:extLst>
      <p:ext uri="{BB962C8B-B14F-4D97-AF65-F5344CB8AC3E}">
        <p14:creationId xmlns:p14="http://schemas.microsoft.com/office/powerpoint/2010/main" val="235959232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TALLER DE HERENCIA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FFEEB7E-3CB4-B5E5-08BA-33A1BCD65F83}"/>
              </a:ext>
            </a:extLst>
          </p:cNvPr>
          <p:cNvPicPr>
            <a:picLocks noChangeAspect="1"/>
          </p:cNvPicPr>
          <p:nvPr/>
        </p:nvPicPr>
        <p:blipFill>
          <a:blip r:embed="rId3"/>
          <a:stretch>
            <a:fillRect/>
          </a:stretch>
        </p:blipFill>
        <p:spPr>
          <a:xfrm>
            <a:off x="735650" y="1554480"/>
            <a:ext cx="5141104" cy="5303520"/>
          </a:xfrm>
          <a:prstGeom prst="rect">
            <a:avLst/>
          </a:prstGeom>
        </p:spPr>
      </p:pic>
      <p:pic>
        <p:nvPicPr>
          <p:cNvPr id="8" name="Imagen 7">
            <a:extLst>
              <a:ext uri="{FF2B5EF4-FFF2-40B4-BE49-F238E27FC236}">
                <a16:creationId xmlns:a16="http://schemas.microsoft.com/office/drawing/2014/main" id="{9A040983-8FB6-D5CA-EF1A-34E7AA9AD9A9}"/>
              </a:ext>
            </a:extLst>
          </p:cNvPr>
          <p:cNvPicPr>
            <a:picLocks noChangeAspect="1"/>
          </p:cNvPicPr>
          <p:nvPr/>
        </p:nvPicPr>
        <p:blipFill>
          <a:blip r:embed="rId4"/>
          <a:stretch>
            <a:fillRect/>
          </a:stretch>
        </p:blipFill>
        <p:spPr>
          <a:xfrm>
            <a:off x="5979954" y="1828800"/>
            <a:ext cx="5504153" cy="4559690"/>
          </a:xfrm>
          <a:prstGeom prst="rect">
            <a:avLst/>
          </a:prstGeom>
        </p:spPr>
      </p:pic>
    </p:spTree>
    <p:extLst>
      <p:ext uri="{BB962C8B-B14F-4D97-AF65-F5344CB8AC3E}">
        <p14:creationId xmlns:p14="http://schemas.microsoft.com/office/powerpoint/2010/main" val="33940776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interfaz en Java es como un contrato que define un conjunto de métodos que una clase debe implementar. Es decir, una interfaz especifica qué debe hacer una clase, pero no cómo hacerlo. Esta implementación queda a cargo de las clases que implementan la interfaz.</a:t>
            </a:r>
          </a:p>
          <a:p>
            <a:pPr marL="800100">
              <a:lnSpc>
                <a:spcPct val="100000"/>
              </a:lnSpc>
            </a:pPr>
            <a:r>
              <a:rPr lang="es-CO" sz="2200" dirty="0">
                <a:latin typeface="Arial Narrow"/>
                <a:ea typeface="Arial Narrow"/>
                <a:cs typeface="Arial Narrow"/>
                <a:sym typeface="Arial Narrow"/>
              </a:rPr>
              <a:t>Métodos abstractos: Todos los métodos declarados en una interfaz son abstractos, es decir, solo tienen su firma (nombre, parámetros y tipo de retorno) pero no tienen cuerpo.</a:t>
            </a:r>
          </a:p>
          <a:p>
            <a:pPr marL="800100">
              <a:lnSpc>
                <a:spcPct val="100000"/>
              </a:lnSpc>
            </a:pPr>
            <a:r>
              <a:rPr lang="es-CO" sz="2200" dirty="0">
                <a:latin typeface="Arial Narrow"/>
                <a:ea typeface="Arial Narrow"/>
                <a:cs typeface="Arial Narrow"/>
                <a:sym typeface="Arial Narrow"/>
              </a:rPr>
              <a:t>Constantes: Las interfaces pueden contener constantes (variables finales y estáticas).</a:t>
            </a:r>
          </a:p>
          <a:p>
            <a:pPr marL="800100">
              <a:lnSpc>
                <a:spcPct val="100000"/>
              </a:lnSpc>
            </a:pPr>
            <a:r>
              <a:rPr lang="es-CO" sz="2200" dirty="0">
                <a:latin typeface="Arial Narrow"/>
                <a:ea typeface="Arial Narrow"/>
                <a:cs typeface="Arial Narrow"/>
                <a:sym typeface="Arial Narrow"/>
              </a:rPr>
              <a:t>No se pueden instanciar: No puedes crear objetos directamente de una interfaz.</a:t>
            </a:r>
          </a:p>
          <a:p>
            <a:pPr marL="800100">
              <a:lnSpc>
                <a:spcPct val="100000"/>
              </a:lnSpc>
            </a:pPr>
            <a:r>
              <a:rPr lang="es-CO" sz="2200" dirty="0">
                <a:latin typeface="Arial Narrow"/>
                <a:ea typeface="Arial Narrow"/>
                <a:cs typeface="Arial Narrow"/>
                <a:sym typeface="Arial Narrow"/>
              </a:rPr>
              <a:t>Herencia múltiple: Una clase puede implementar múltiples interfaces, lo que permite a una clase tener múltiples comportamientos.</a:t>
            </a:r>
          </a:p>
        </p:txBody>
      </p:sp>
    </p:spTree>
    <p:extLst>
      <p:ext uri="{BB962C8B-B14F-4D97-AF65-F5344CB8AC3E}">
        <p14:creationId xmlns:p14="http://schemas.microsoft.com/office/powerpoint/2010/main" val="5316194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Polimorfismo: Permite tratar objetos de diferentes clases que implementan la misma interfaz de manera uniforme.</a:t>
            </a:r>
          </a:p>
          <a:p>
            <a:pPr marL="800100">
              <a:lnSpc>
                <a:spcPct val="100000"/>
              </a:lnSpc>
            </a:pPr>
            <a:r>
              <a:rPr lang="es-CO" sz="2200" dirty="0">
                <a:latin typeface="Arial Narrow"/>
                <a:ea typeface="Arial Narrow"/>
                <a:cs typeface="Arial Narrow"/>
                <a:sym typeface="Arial Narrow"/>
              </a:rPr>
              <a:t>Acoplamiento débil: Las clases se acoplan a la interfaz, no a la implementación concreta, lo que facilita el cambio de implementaciones.</a:t>
            </a:r>
          </a:p>
          <a:p>
            <a:pPr marL="800100">
              <a:lnSpc>
                <a:spcPct val="100000"/>
              </a:lnSpc>
            </a:pPr>
            <a:r>
              <a:rPr lang="es-CO" sz="2200" dirty="0">
                <a:latin typeface="Arial Narrow"/>
                <a:ea typeface="Arial Narrow"/>
                <a:cs typeface="Arial Narrow"/>
                <a:sym typeface="Arial Narrow"/>
              </a:rPr>
              <a:t>Contratos: Definen un contrato claro que las clases deben cumplir.</a:t>
            </a:r>
          </a:p>
          <a:p>
            <a:pPr marL="800100">
              <a:lnSpc>
                <a:spcPct val="100000"/>
              </a:lnSpc>
            </a:pPr>
            <a:r>
              <a:rPr lang="es-CO" sz="2200" dirty="0">
                <a:latin typeface="Arial Narrow"/>
                <a:ea typeface="Arial Narrow"/>
                <a:cs typeface="Arial Narrow"/>
                <a:sym typeface="Arial Narrow"/>
              </a:rPr>
              <a:t>Diseño por contrato: Promueve un diseño modular y flexible.</a:t>
            </a:r>
          </a:p>
        </p:txBody>
      </p:sp>
    </p:spTree>
    <p:extLst>
      <p:ext uri="{BB962C8B-B14F-4D97-AF65-F5344CB8AC3E}">
        <p14:creationId xmlns:p14="http://schemas.microsoft.com/office/powerpoint/2010/main" val="41559224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B5587E1-B686-1557-9DA6-35E95279D694}"/>
              </a:ext>
            </a:extLst>
          </p:cNvPr>
          <p:cNvPicPr>
            <a:picLocks noChangeAspect="1"/>
          </p:cNvPicPr>
          <p:nvPr/>
        </p:nvPicPr>
        <p:blipFill>
          <a:blip r:embed="rId3"/>
          <a:stretch>
            <a:fillRect/>
          </a:stretch>
        </p:blipFill>
        <p:spPr>
          <a:xfrm>
            <a:off x="3309937" y="1919287"/>
            <a:ext cx="5572125" cy="4543425"/>
          </a:xfrm>
          <a:prstGeom prst="rect">
            <a:avLst/>
          </a:prstGeom>
        </p:spPr>
      </p:pic>
    </p:spTree>
    <p:extLst>
      <p:ext uri="{BB962C8B-B14F-4D97-AF65-F5344CB8AC3E}">
        <p14:creationId xmlns:p14="http://schemas.microsoft.com/office/powerpoint/2010/main" val="262572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IMPACTO DE GIT EN EL MUNDO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Adopción Masiva: Desde sus inicios, Git ha ganado una enorme popularidad y se ha convertido en el sistema de control de versiones más utilizado en el mundo.</a:t>
            </a:r>
          </a:p>
          <a:p>
            <a:pPr marL="800100">
              <a:lnSpc>
                <a:spcPct val="100000"/>
              </a:lnSpc>
            </a:pPr>
            <a:r>
              <a:rPr lang="es-CO" sz="2200" dirty="0">
                <a:latin typeface="Arial Narrow"/>
                <a:ea typeface="Arial Narrow"/>
                <a:cs typeface="Arial Narrow"/>
                <a:sym typeface="Arial Narrow"/>
              </a:rPr>
              <a:t>Colaboración Eficiente: Git facilita la colaboración entre desarrolladores, permitiendo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Completo: Git mantiene un historial completo de todos los cambios realizados en un proyecto, lo que permite rastrear errores, revertir cambios y comprender la evolución del código.</a:t>
            </a:r>
          </a:p>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Git es un proyecto de código abierto, lo que significa que cualquier persona puede contribuir a su desarrollo y utilizarlo de forma gratuita.</a:t>
            </a:r>
          </a:p>
        </p:txBody>
      </p:sp>
    </p:spTree>
    <p:extLst>
      <p:ext uri="{BB962C8B-B14F-4D97-AF65-F5344CB8AC3E}">
        <p14:creationId xmlns:p14="http://schemas.microsoft.com/office/powerpoint/2010/main" val="39710742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Definir un comportamiento común: Cuando varias clases comparten un comportamiento similar pero tienen implementaciones diferentes.</a:t>
            </a:r>
          </a:p>
          <a:p>
            <a:pPr marL="800100">
              <a:lnSpc>
                <a:spcPct val="100000"/>
              </a:lnSpc>
            </a:pPr>
            <a:r>
              <a:rPr lang="es-CO" sz="2200" dirty="0">
                <a:latin typeface="Arial Narrow"/>
                <a:ea typeface="Arial Narrow"/>
                <a:cs typeface="Arial Narrow"/>
                <a:sym typeface="Arial Narrow"/>
              </a:rPr>
              <a:t>Crear componentes intercambiables: Las interfaces permiten cambiar fácilmente la implementación de un componente sin afectar a los demás.</a:t>
            </a:r>
          </a:p>
          <a:p>
            <a:pPr marL="800100">
              <a:lnSpc>
                <a:spcPct val="100000"/>
              </a:lnSpc>
            </a:pPr>
            <a:r>
              <a:rPr lang="es-CO" sz="2200" dirty="0">
                <a:latin typeface="Arial Narrow"/>
                <a:ea typeface="Arial Narrow"/>
                <a:cs typeface="Arial Narrow"/>
                <a:sym typeface="Arial Narrow"/>
              </a:rPr>
              <a:t>Diseñar sistemas modulares: Las interfaces facilitan la creación de sistemas modulares y extensibles.</a:t>
            </a:r>
          </a:p>
        </p:txBody>
      </p:sp>
    </p:spTree>
    <p:extLst>
      <p:ext uri="{BB962C8B-B14F-4D97-AF65-F5344CB8AC3E}">
        <p14:creationId xmlns:p14="http://schemas.microsoft.com/office/powerpoint/2010/main" val="384658124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DEL USO DE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A67D929D-7273-8E77-077F-896B385A8677}"/>
              </a:ext>
            </a:extLst>
          </p:cNvPr>
          <p:cNvPicPr>
            <a:picLocks noChangeAspect="1"/>
          </p:cNvPicPr>
          <p:nvPr/>
        </p:nvPicPr>
        <p:blipFill>
          <a:blip r:embed="rId3"/>
          <a:stretch>
            <a:fillRect/>
          </a:stretch>
        </p:blipFill>
        <p:spPr>
          <a:xfrm>
            <a:off x="736752" y="1623798"/>
            <a:ext cx="5359248" cy="5147952"/>
          </a:xfrm>
          <a:prstGeom prst="rect">
            <a:avLst/>
          </a:prstGeom>
        </p:spPr>
      </p:pic>
      <p:pic>
        <p:nvPicPr>
          <p:cNvPr id="6" name="Imagen 5">
            <a:extLst>
              <a:ext uri="{FF2B5EF4-FFF2-40B4-BE49-F238E27FC236}">
                <a16:creationId xmlns:a16="http://schemas.microsoft.com/office/drawing/2014/main" id="{8F878483-961E-27F7-1D54-6F508D075C84}"/>
              </a:ext>
            </a:extLst>
          </p:cNvPr>
          <p:cNvPicPr>
            <a:picLocks noChangeAspect="1"/>
          </p:cNvPicPr>
          <p:nvPr/>
        </p:nvPicPr>
        <p:blipFill>
          <a:blip r:embed="rId4"/>
          <a:stretch>
            <a:fillRect/>
          </a:stretch>
        </p:blipFill>
        <p:spPr>
          <a:xfrm>
            <a:off x="6416802" y="2235759"/>
            <a:ext cx="4866894" cy="3527818"/>
          </a:xfrm>
          <a:prstGeom prst="rect">
            <a:avLst/>
          </a:prstGeom>
        </p:spPr>
      </p:pic>
    </p:spTree>
    <p:extLst>
      <p:ext uri="{BB962C8B-B14F-4D97-AF65-F5344CB8AC3E}">
        <p14:creationId xmlns:p14="http://schemas.microsoft.com/office/powerpoint/2010/main" val="22895626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USO DE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914400" indent="-457200">
              <a:lnSpc>
                <a:spcPct val="100000"/>
              </a:lnSpc>
              <a:buAutoNum type="arabicPeriod"/>
            </a:pPr>
            <a:r>
              <a:rPr lang="es-CO" sz="2200" dirty="0">
                <a:latin typeface="Arial Narrow"/>
                <a:ea typeface="Arial Narrow"/>
                <a:cs typeface="Arial Narrow"/>
                <a:sym typeface="Arial Narrow"/>
              </a:rPr>
              <a:t>Crear la interfaz </a:t>
            </a:r>
            <a:r>
              <a:rPr lang="es-CO" sz="2200" dirty="0" err="1">
                <a:latin typeface="Arial Narrow"/>
                <a:ea typeface="Arial Narrow"/>
                <a:cs typeface="Arial Narrow"/>
                <a:sym typeface="Arial Narrow"/>
              </a:rPr>
              <a:t>Notificacion</a:t>
            </a:r>
            <a:r>
              <a:rPr lang="es-CO" sz="2200" dirty="0">
                <a:latin typeface="Arial Narrow"/>
                <a:ea typeface="Arial Narrow"/>
                <a:cs typeface="Arial Narrow"/>
                <a:sym typeface="Arial Narrow"/>
              </a:rPr>
              <a:t> con los métodos enviar y </a:t>
            </a:r>
            <a:r>
              <a:rPr lang="es-CO" sz="2200" dirty="0" err="1">
                <a:latin typeface="Arial Narrow"/>
                <a:ea typeface="Arial Narrow"/>
                <a:cs typeface="Arial Narrow"/>
                <a:sym typeface="Arial Narrow"/>
              </a:rPr>
              <a:t>obtenerDetalles</a:t>
            </a:r>
            <a:endParaRPr lang="es-CO" sz="2200" dirty="0">
              <a:latin typeface="Arial Narrow"/>
              <a:ea typeface="Arial Narrow"/>
              <a:cs typeface="Arial Narrow"/>
              <a:sym typeface="Arial Narrow"/>
            </a:endParaRPr>
          </a:p>
          <a:p>
            <a:pPr marL="914400" indent="-457200">
              <a:lnSpc>
                <a:spcPct val="100000"/>
              </a:lnSpc>
              <a:buAutoNum type="arabicPeriod"/>
            </a:pPr>
            <a:r>
              <a:rPr lang="es-CO" sz="2200" dirty="0">
                <a:latin typeface="Arial Narrow"/>
                <a:ea typeface="Arial Narrow"/>
                <a:cs typeface="Arial Narrow"/>
                <a:sym typeface="Arial Narrow"/>
              </a:rPr>
              <a:t>Crear la clase concreta llamada </a:t>
            </a:r>
            <a:r>
              <a:rPr lang="es-CO" sz="2200" dirty="0" err="1">
                <a:latin typeface="Arial Narrow"/>
                <a:ea typeface="Arial Narrow"/>
                <a:cs typeface="Arial Narrow"/>
                <a:sym typeface="Arial Narrow"/>
              </a:rPr>
              <a:t>NotificacionEmail</a:t>
            </a:r>
            <a:r>
              <a:rPr lang="es-CO" sz="2200" dirty="0">
                <a:latin typeface="Arial Narrow"/>
                <a:ea typeface="Arial Narrow"/>
                <a:cs typeface="Arial Narrow"/>
                <a:sym typeface="Arial Narrow"/>
              </a:rPr>
              <a:t> con los atributos email, titulo, cuerpo. Esta clase implementa la interfaz </a:t>
            </a:r>
            <a:r>
              <a:rPr lang="es-CO" sz="2200" dirty="0" err="1">
                <a:latin typeface="Arial Narrow"/>
                <a:ea typeface="Arial Narrow"/>
                <a:cs typeface="Arial Narrow"/>
                <a:sym typeface="Arial Narrow"/>
              </a:rPr>
              <a:t>Notificacion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sobreescribir</a:t>
            </a:r>
            <a:r>
              <a:rPr lang="es-CO" sz="2200" dirty="0">
                <a:latin typeface="Arial Narrow"/>
                <a:ea typeface="Arial Narrow"/>
                <a:cs typeface="Arial Narrow"/>
                <a:sym typeface="Arial Narrow"/>
              </a:rPr>
              <a:t> los métodos enviar y </a:t>
            </a:r>
            <a:r>
              <a:rPr lang="es-CO" sz="2200" dirty="0" err="1">
                <a:latin typeface="Arial Narrow"/>
                <a:ea typeface="Arial Narrow"/>
                <a:cs typeface="Arial Narrow"/>
                <a:sym typeface="Arial Narrow"/>
              </a:rPr>
              <a:t>obtenerDetalles</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la clase concreta </a:t>
            </a:r>
            <a:r>
              <a:rPr lang="es-CO" sz="2200" dirty="0" err="1">
                <a:latin typeface="Arial Narrow"/>
                <a:ea typeface="Arial Narrow"/>
                <a:cs typeface="Arial Narrow"/>
                <a:sym typeface="Arial Narrow"/>
              </a:rPr>
              <a:t>NotificacionSMS</a:t>
            </a:r>
            <a:r>
              <a:rPr lang="es-CO" sz="2200" dirty="0">
                <a:latin typeface="Arial Narrow"/>
                <a:ea typeface="Arial Narrow"/>
                <a:cs typeface="Arial Narrow"/>
                <a:sym typeface="Arial Narrow"/>
              </a:rPr>
              <a:t> con los atributos numero telefónico, mensaje. Esta clase implementa la interfaz </a:t>
            </a:r>
            <a:r>
              <a:rPr lang="es-CO" sz="2200" dirty="0" err="1">
                <a:latin typeface="Arial Narrow"/>
                <a:ea typeface="Arial Narrow"/>
                <a:cs typeface="Arial Narrow"/>
                <a:sym typeface="Arial Narrow"/>
              </a:rPr>
              <a:t>Notificacion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sobreescribir</a:t>
            </a:r>
            <a:r>
              <a:rPr lang="es-CO" sz="2200" dirty="0">
                <a:latin typeface="Arial Narrow"/>
                <a:ea typeface="Arial Narrow"/>
                <a:cs typeface="Arial Narrow"/>
                <a:sym typeface="Arial Narrow"/>
              </a:rPr>
              <a:t> los métodos enviar y </a:t>
            </a:r>
            <a:r>
              <a:rPr lang="es-CO" sz="2200" dirty="0" err="1">
                <a:latin typeface="Arial Narrow"/>
                <a:ea typeface="Arial Narrow"/>
                <a:cs typeface="Arial Narrow"/>
                <a:sym typeface="Arial Narrow"/>
              </a:rPr>
              <a:t>obtenerDetalles</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con instancias de ejemplo de </a:t>
            </a:r>
            <a:r>
              <a:rPr lang="es-CO" sz="2200" dirty="0" err="1">
                <a:latin typeface="Arial Narrow"/>
                <a:ea typeface="Arial Narrow"/>
                <a:cs typeface="Arial Narrow"/>
                <a:sym typeface="Arial Narrow"/>
              </a:rPr>
              <a:t>NotificacionEmail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NotificacionSMS</a:t>
            </a:r>
            <a:r>
              <a:rPr lang="es-CO" sz="2200" dirty="0">
                <a:latin typeface="Arial Narrow"/>
                <a:ea typeface="Arial Narrow"/>
                <a:cs typeface="Arial Narrow"/>
                <a:sym typeface="Arial Narrow"/>
              </a:rPr>
              <a:t> llamando a cada uno de </a:t>
            </a:r>
            <a:r>
              <a:rPr lang="es-CO" sz="2200">
                <a:latin typeface="Arial Narrow"/>
                <a:ea typeface="Arial Narrow"/>
                <a:cs typeface="Arial Narrow"/>
                <a:sym typeface="Arial Narrow"/>
              </a:rPr>
              <a:t>sus métodos. </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441012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polimorfismo es un concepto fundamental en la programación orientada a objetos que permite que un objeto pueda tomar muchas formas. En Java, esto significa que diferentes objetos pueden responder de manera diferente al mismo mensaje o método, dependiendo de su tipo específico.</a:t>
            </a:r>
          </a:p>
          <a:p>
            <a:pPr indent="0">
              <a:lnSpc>
                <a:spcPct val="100000"/>
              </a:lnSpc>
              <a:buNone/>
            </a:pPr>
            <a:r>
              <a:rPr lang="es-CO" sz="2200" dirty="0">
                <a:latin typeface="Arial Narrow"/>
                <a:ea typeface="Arial Narrow"/>
                <a:cs typeface="Arial Narrow"/>
                <a:sym typeface="Arial Narrow"/>
              </a:rPr>
              <a:t>Un mismo método puede tener diferentes comportamientos en diferentes objetos, siempre y cuando estos objetos estén relacionados a través de herencia o implementación de interfaces.</a:t>
            </a:r>
          </a:p>
        </p:txBody>
      </p:sp>
    </p:spTree>
    <p:extLst>
      <p:ext uri="{BB962C8B-B14F-4D97-AF65-F5344CB8AC3E}">
        <p14:creationId xmlns:p14="http://schemas.microsoft.com/office/powerpoint/2010/main" val="25869018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DE COMPILACION (SOBRECARGA)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Múltiples métodos con el mismo nombre, pero diferentes parámetros.</a:t>
            </a:r>
          </a:p>
          <a:p>
            <a:pPr marL="800100">
              <a:lnSpc>
                <a:spcPct val="100000"/>
              </a:lnSpc>
            </a:pPr>
            <a:r>
              <a:rPr lang="es-CO" sz="2200" dirty="0">
                <a:latin typeface="Arial Narrow"/>
                <a:ea typeface="Arial Narrow"/>
                <a:cs typeface="Arial Narrow"/>
                <a:sym typeface="Arial Narrow"/>
              </a:rPr>
              <a:t>El compilador determina qué método llamar en función de los argumentos proporcionados.</a:t>
            </a:r>
          </a:p>
        </p:txBody>
      </p:sp>
      <p:pic>
        <p:nvPicPr>
          <p:cNvPr id="5" name="Imagen 4">
            <a:extLst>
              <a:ext uri="{FF2B5EF4-FFF2-40B4-BE49-F238E27FC236}">
                <a16:creationId xmlns:a16="http://schemas.microsoft.com/office/drawing/2014/main" id="{5A4E3B41-EAE1-37FF-ADFB-A0D49B791F5B}"/>
              </a:ext>
            </a:extLst>
          </p:cNvPr>
          <p:cNvPicPr>
            <a:picLocks noChangeAspect="1"/>
          </p:cNvPicPr>
          <p:nvPr/>
        </p:nvPicPr>
        <p:blipFill>
          <a:blip r:embed="rId3"/>
          <a:stretch>
            <a:fillRect/>
          </a:stretch>
        </p:blipFill>
        <p:spPr>
          <a:xfrm>
            <a:off x="3045850" y="3244645"/>
            <a:ext cx="5487934" cy="3022157"/>
          </a:xfrm>
          <a:prstGeom prst="rect">
            <a:avLst/>
          </a:prstGeom>
        </p:spPr>
      </p:pic>
    </p:spTree>
    <p:extLst>
      <p:ext uri="{BB962C8B-B14F-4D97-AF65-F5344CB8AC3E}">
        <p14:creationId xmlns:p14="http://schemas.microsoft.com/office/powerpoint/2010/main" val="211474772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POLIMORFISMO DE COMPILACION (SOBRECARGA)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7F618DD8-B825-8168-F2B7-EEAF85651206}"/>
              </a:ext>
            </a:extLst>
          </p:cNvPr>
          <p:cNvPicPr>
            <a:picLocks noChangeAspect="1"/>
          </p:cNvPicPr>
          <p:nvPr/>
        </p:nvPicPr>
        <p:blipFill>
          <a:blip r:embed="rId3"/>
          <a:stretch>
            <a:fillRect/>
          </a:stretch>
        </p:blipFill>
        <p:spPr>
          <a:xfrm>
            <a:off x="2408625" y="1623798"/>
            <a:ext cx="6676381" cy="5117018"/>
          </a:xfrm>
          <a:prstGeom prst="rect">
            <a:avLst/>
          </a:prstGeom>
        </p:spPr>
      </p:pic>
    </p:spTree>
    <p:extLst>
      <p:ext uri="{BB962C8B-B14F-4D97-AF65-F5344CB8AC3E}">
        <p14:creationId xmlns:p14="http://schemas.microsoft.com/office/powerpoint/2010/main" val="7254524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369488EE-E554-841E-E0EC-1A5F3C31DEB3}"/>
              </a:ext>
            </a:extLst>
          </p:cNvPr>
          <p:cNvPicPr>
            <a:picLocks noChangeAspect="1"/>
          </p:cNvPicPr>
          <p:nvPr/>
        </p:nvPicPr>
        <p:blipFill>
          <a:blip r:embed="rId3"/>
          <a:stretch>
            <a:fillRect/>
          </a:stretch>
        </p:blipFill>
        <p:spPr>
          <a:xfrm>
            <a:off x="1087392" y="1848463"/>
            <a:ext cx="4450321" cy="4094100"/>
          </a:xfrm>
          <a:prstGeom prst="rect">
            <a:avLst/>
          </a:prstGeom>
        </p:spPr>
      </p:pic>
      <p:pic>
        <p:nvPicPr>
          <p:cNvPr id="9" name="Imagen 8">
            <a:extLst>
              <a:ext uri="{FF2B5EF4-FFF2-40B4-BE49-F238E27FC236}">
                <a16:creationId xmlns:a16="http://schemas.microsoft.com/office/drawing/2014/main" id="{93E7BDBA-F483-C4AF-51F4-53B464DB50BD}"/>
              </a:ext>
            </a:extLst>
          </p:cNvPr>
          <p:cNvPicPr>
            <a:picLocks noChangeAspect="1"/>
          </p:cNvPicPr>
          <p:nvPr/>
        </p:nvPicPr>
        <p:blipFill>
          <a:blip r:embed="rId4"/>
          <a:stretch>
            <a:fillRect/>
          </a:stretch>
        </p:blipFill>
        <p:spPr>
          <a:xfrm>
            <a:off x="5724525" y="1562198"/>
            <a:ext cx="3681413" cy="2787444"/>
          </a:xfrm>
          <a:prstGeom prst="rect">
            <a:avLst/>
          </a:prstGeom>
        </p:spPr>
      </p:pic>
      <p:pic>
        <p:nvPicPr>
          <p:cNvPr id="11" name="Imagen 10">
            <a:extLst>
              <a:ext uri="{FF2B5EF4-FFF2-40B4-BE49-F238E27FC236}">
                <a16:creationId xmlns:a16="http://schemas.microsoft.com/office/drawing/2014/main" id="{4543A142-AB92-5876-2177-89BA257E6F89}"/>
              </a:ext>
            </a:extLst>
          </p:cNvPr>
          <p:cNvPicPr>
            <a:picLocks noChangeAspect="1"/>
          </p:cNvPicPr>
          <p:nvPr/>
        </p:nvPicPr>
        <p:blipFill>
          <a:blip r:embed="rId5"/>
          <a:stretch>
            <a:fillRect/>
          </a:stretch>
        </p:blipFill>
        <p:spPr>
          <a:xfrm>
            <a:off x="5537713" y="3743632"/>
            <a:ext cx="4638102" cy="2936352"/>
          </a:xfrm>
          <a:prstGeom prst="rect">
            <a:avLst/>
          </a:prstGeom>
        </p:spPr>
      </p:pic>
    </p:spTree>
    <p:extLst>
      <p:ext uri="{BB962C8B-B14F-4D97-AF65-F5344CB8AC3E}">
        <p14:creationId xmlns:p14="http://schemas.microsoft.com/office/powerpoint/2010/main" val="353309578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 name="Imagen 8">
            <a:extLst>
              <a:ext uri="{FF2B5EF4-FFF2-40B4-BE49-F238E27FC236}">
                <a16:creationId xmlns:a16="http://schemas.microsoft.com/office/drawing/2014/main" id="{93E7BDBA-F483-C4AF-51F4-53B464DB50BD}"/>
              </a:ext>
            </a:extLst>
          </p:cNvPr>
          <p:cNvPicPr>
            <a:picLocks noChangeAspect="1"/>
          </p:cNvPicPr>
          <p:nvPr/>
        </p:nvPicPr>
        <p:blipFill>
          <a:blip r:embed="rId3"/>
          <a:stretch>
            <a:fillRect/>
          </a:stretch>
        </p:blipFill>
        <p:spPr>
          <a:xfrm>
            <a:off x="735650" y="1680184"/>
            <a:ext cx="6187760" cy="4685167"/>
          </a:xfrm>
          <a:prstGeom prst="rect">
            <a:avLst/>
          </a:prstGeom>
        </p:spPr>
      </p:pic>
      <p:pic>
        <p:nvPicPr>
          <p:cNvPr id="11" name="Imagen 10">
            <a:extLst>
              <a:ext uri="{FF2B5EF4-FFF2-40B4-BE49-F238E27FC236}">
                <a16:creationId xmlns:a16="http://schemas.microsoft.com/office/drawing/2014/main" id="{4543A142-AB92-5876-2177-89BA257E6F89}"/>
              </a:ext>
            </a:extLst>
          </p:cNvPr>
          <p:cNvPicPr>
            <a:picLocks noChangeAspect="1"/>
          </p:cNvPicPr>
          <p:nvPr/>
        </p:nvPicPr>
        <p:blipFill>
          <a:blip r:embed="rId4"/>
          <a:stretch>
            <a:fillRect/>
          </a:stretch>
        </p:blipFill>
        <p:spPr>
          <a:xfrm>
            <a:off x="7169868" y="2288458"/>
            <a:ext cx="4638102" cy="2936352"/>
          </a:xfrm>
          <a:prstGeom prst="rect">
            <a:avLst/>
          </a:prstGeom>
        </p:spPr>
      </p:pic>
    </p:spTree>
    <p:extLst>
      <p:ext uri="{BB962C8B-B14F-4D97-AF65-F5344CB8AC3E}">
        <p14:creationId xmlns:p14="http://schemas.microsoft.com/office/powerpoint/2010/main" val="307271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CREACION DEL REPOSITORIO CON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466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es el primer paso para crear un nuevo proyecto bajo el control de Git. Una vez que ejecutas este comando, estás estableciendo las bases para que Git comience a rastrear todos los cambios que hagas en los archivos de ese proyecto.</a:t>
            </a:r>
          </a:p>
        </p:txBody>
      </p:sp>
      <p:pic>
        <p:nvPicPr>
          <p:cNvPr id="5" name="Imagen 4">
            <a:extLst>
              <a:ext uri="{FF2B5EF4-FFF2-40B4-BE49-F238E27FC236}">
                <a16:creationId xmlns:a16="http://schemas.microsoft.com/office/drawing/2014/main" id="{BA1E588D-2BE6-51F3-54FF-7A81EEFE88AA}"/>
              </a:ext>
            </a:extLst>
          </p:cNvPr>
          <p:cNvPicPr>
            <a:picLocks noChangeAspect="1"/>
          </p:cNvPicPr>
          <p:nvPr/>
        </p:nvPicPr>
        <p:blipFill>
          <a:blip r:embed="rId3"/>
          <a:stretch>
            <a:fillRect/>
          </a:stretch>
        </p:blipFill>
        <p:spPr>
          <a:xfrm>
            <a:off x="3482675" y="3340417"/>
            <a:ext cx="3943350" cy="2371725"/>
          </a:xfrm>
          <a:prstGeom prst="rect">
            <a:avLst/>
          </a:prstGeom>
        </p:spPr>
      </p:pic>
    </p:spTree>
    <p:extLst>
      <p:ext uri="{BB962C8B-B14F-4D97-AF65-F5344CB8AC3E}">
        <p14:creationId xmlns:p14="http://schemas.microsoft.com/office/powerpoint/2010/main" val="247482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EFECTOS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escribes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en tu terminal y presionas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Git realiza lo siguiente:</a:t>
            </a:r>
          </a:p>
          <a:p>
            <a:pPr marL="800100">
              <a:lnSpc>
                <a:spcPct val="100000"/>
              </a:lnSpc>
            </a:pPr>
            <a:r>
              <a:rPr lang="es-CO" sz="2200" dirty="0">
                <a:latin typeface="Arial Narrow"/>
                <a:ea typeface="Arial Narrow"/>
                <a:cs typeface="Arial Narrow"/>
                <a:sym typeface="Arial Narrow"/>
              </a:rPr>
              <a:t>Crea un nuevo directorio oculto: Dentro del directorio actual, se crea un nuevo directorio llamado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Este directorio es el "cerebro" de tu repositorio de Git y contiene toda la información necesaria para gestionar el control de versiones de tu proyecto.</a:t>
            </a:r>
          </a:p>
          <a:p>
            <a:pPr marL="800100">
              <a:lnSpc>
                <a:spcPct val="100000"/>
              </a:lnSpc>
            </a:pPr>
            <a:r>
              <a:rPr lang="es-CO" sz="2200" dirty="0">
                <a:latin typeface="Arial Narrow"/>
                <a:ea typeface="Arial Narrow"/>
                <a:cs typeface="Arial Narrow"/>
                <a:sym typeface="Arial Narrow"/>
              </a:rPr>
              <a:t>Inicializa los objetos internos: Dentro del directorio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se crean varios subdirectorios y archivos que almacenarán información sobre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árboles, los objetos blob (que representan los contenidos de los archivos) y las referencias (como las ramas).</a:t>
            </a:r>
          </a:p>
          <a:p>
            <a:pPr marL="800100">
              <a:lnSpc>
                <a:spcPct val="100000"/>
              </a:lnSpc>
            </a:pPr>
            <a:r>
              <a:rPr lang="es-CO" sz="2200" dirty="0">
                <a:latin typeface="Arial Narrow"/>
                <a:ea typeface="Arial Narrow"/>
                <a:cs typeface="Arial Narrow"/>
                <a:sym typeface="Arial Narrow"/>
              </a:rPr>
              <a:t>Crea la rama principal: Por defecto, se crea una nueva rama llamada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Esta rama es donde comenzarás a trabajar en tu proyecto.</a:t>
            </a:r>
          </a:p>
        </p:txBody>
      </p:sp>
    </p:spTree>
    <p:extLst>
      <p:ext uri="{BB962C8B-B14F-4D97-AF65-F5344CB8AC3E}">
        <p14:creationId xmlns:p14="http://schemas.microsoft.com/office/powerpoint/2010/main" val="1116406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Convertir un proyecto existente en un repositorio Git: Si ya tienes un proyecto y quieres comenzar a utilizar Git para gestionarlo, simplemente navega al directorio raíz de tu proyecto y ejecuta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nuevo proyecto desde cero: Si estás empezando un proyecto completamente nuevo, puedes crear un directorio vacío y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para inicializar un repositorio Git.</a:t>
            </a:r>
          </a:p>
        </p:txBody>
      </p:sp>
      <p:pic>
        <p:nvPicPr>
          <p:cNvPr id="5" name="Imagen 4">
            <a:extLst>
              <a:ext uri="{FF2B5EF4-FFF2-40B4-BE49-F238E27FC236}">
                <a16:creationId xmlns:a16="http://schemas.microsoft.com/office/drawing/2014/main" id="{6BDCDAC7-D91E-8E2A-FD3E-631957DB389B}"/>
              </a:ext>
            </a:extLst>
          </p:cNvPr>
          <p:cNvPicPr>
            <a:picLocks noChangeAspect="1"/>
          </p:cNvPicPr>
          <p:nvPr/>
        </p:nvPicPr>
        <p:blipFill>
          <a:blip r:embed="rId3"/>
          <a:stretch>
            <a:fillRect/>
          </a:stretch>
        </p:blipFill>
        <p:spPr>
          <a:xfrm>
            <a:off x="3553958" y="4321281"/>
            <a:ext cx="3459490" cy="1825842"/>
          </a:xfrm>
          <a:prstGeom prst="rect">
            <a:avLst/>
          </a:prstGeom>
        </p:spPr>
      </p:pic>
    </p:spTree>
    <p:extLst>
      <p:ext uri="{BB962C8B-B14F-4D97-AF65-F5344CB8AC3E}">
        <p14:creationId xmlns:p14="http://schemas.microsoft.com/office/powerpoint/2010/main" val="49795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es como un espejo que te muestra el estado actual de tu repositorio de Git. Te permite ver qué archivos han sido modificados, cuáles están listos para ser comprometidos (</a:t>
            </a:r>
            <a:r>
              <a:rPr lang="es-CO" sz="2200" dirty="0" err="1">
                <a:latin typeface="Arial Narrow"/>
                <a:ea typeface="Arial Narrow"/>
                <a:cs typeface="Arial Narrow"/>
                <a:sym typeface="Arial Narrow"/>
              </a:rPr>
              <a:t>commiteados</a:t>
            </a:r>
            <a:r>
              <a:rPr lang="es-CO" sz="2200" dirty="0">
                <a:latin typeface="Arial Narrow"/>
                <a:ea typeface="Arial Narrow"/>
                <a:cs typeface="Arial Narrow"/>
                <a:sym typeface="Arial Narrow"/>
              </a:rPr>
              <a:t>) y cuáles aún no están siendo rastreados por Git. Es una herramienta indispensable para mantener un seguimiento preciso de los cambios en tu proyecto.</a:t>
            </a:r>
          </a:p>
        </p:txBody>
      </p:sp>
    </p:spTree>
    <p:extLst>
      <p:ext uri="{BB962C8B-B14F-4D97-AF65-F5344CB8AC3E}">
        <p14:creationId xmlns:p14="http://schemas.microsoft.com/office/powerpoint/2010/main" val="356060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PROGRAMACION ORIENTADA A OBJETOS</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INFORMACION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Git te mostrará un resumen conciso de lo siguiente:</a:t>
            </a:r>
          </a:p>
          <a:p>
            <a:pPr marL="800100">
              <a:lnSpc>
                <a:spcPct val="100000"/>
              </a:lnSpc>
            </a:pPr>
            <a:r>
              <a:rPr lang="es-CO" sz="2200" dirty="0">
                <a:latin typeface="Arial Narrow"/>
                <a:ea typeface="Arial Narrow"/>
                <a:cs typeface="Arial Narrow"/>
                <a:sym typeface="Arial Narrow"/>
              </a:rPr>
              <a:t>Rama actual: Te indica en qué rama estás trabajando actualmente.</a:t>
            </a:r>
          </a:p>
          <a:p>
            <a:pPr marL="800100">
              <a:lnSpc>
                <a:spcPct val="100000"/>
              </a:lnSpc>
            </a:pPr>
            <a:r>
              <a:rPr lang="es-CO" sz="2200" dirty="0">
                <a:latin typeface="Arial Narrow"/>
                <a:ea typeface="Arial Narrow"/>
                <a:cs typeface="Arial Narrow"/>
                <a:sym typeface="Arial Narrow"/>
              </a:rPr>
              <a:t>Cambios no preparados (</a:t>
            </a:r>
            <a:r>
              <a:rPr lang="es-CO" sz="2200" dirty="0" err="1">
                <a:latin typeface="Arial Narrow"/>
                <a:ea typeface="Arial Narrow"/>
                <a:cs typeface="Arial Narrow"/>
                <a:sym typeface="Arial Narrow"/>
              </a:rPr>
              <a:t>Untracked</a:t>
            </a:r>
            <a:r>
              <a:rPr lang="es-CO" sz="2200" dirty="0">
                <a:latin typeface="Arial Narrow"/>
                <a:ea typeface="Arial Narrow"/>
                <a:cs typeface="Arial Narrow"/>
                <a:sym typeface="Arial Narrow"/>
              </a:rPr>
              <a:t> files): Estos son archivos nuevos que aún no han sido agregados al seguimiento de Git.</a:t>
            </a:r>
          </a:p>
          <a:p>
            <a:pPr marL="800100">
              <a:lnSpc>
                <a:spcPct val="100000"/>
              </a:lnSpc>
            </a:pPr>
            <a:r>
              <a:rPr lang="es-CO" sz="2200" dirty="0">
                <a:latin typeface="Arial Narrow"/>
                <a:ea typeface="Arial Narrow"/>
                <a:cs typeface="Arial Narrow"/>
                <a:sym typeface="Arial Narrow"/>
              </a:rPr>
              <a:t>Cambios preparados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a:t>
            </a:r>
            <a:r>
              <a:rPr lang="es-CO" sz="2200" dirty="0">
                <a:latin typeface="Arial Narrow"/>
                <a:ea typeface="Arial Narrow"/>
                <a:cs typeface="Arial Narrow"/>
                <a:sym typeface="Arial Narrow"/>
              </a:rPr>
              <a:t> be </a:t>
            </a:r>
            <a:r>
              <a:rPr lang="es-CO" sz="2200" dirty="0" err="1">
                <a:latin typeface="Arial Narrow"/>
                <a:ea typeface="Arial Narrow"/>
                <a:cs typeface="Arial Narrow"/>
                <a:sym typeface="Arial Narrow"/>
              </a:rPr>
              <a:t>committed</a:t>
            </a:r>
            <a:r>
              <a:rPr lang="es-CO" sz="2200" dirty="0">
                <a:latin typeface="Arial Narrow"/>
                <a:ea typeface="Arial Narrow"/>
                <a:cs typeface="Arial Narrow"/>
                <a:sym typeface="Arial Narrow"/>
              </a:rPr>
              <a:t>): Estos son archivos que han sido modificados y están listos para ser incluidos en el próximo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Cambios no preparados pero registrados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staged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Estos son archivos modificados que aún no han sido preparados para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2783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Verificar los cambios: Antes de realizar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una buena práctica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para asegurarte de que estás incluyendo los archivos correctos.</a:t>
            </a:r>
          </a:p>
          <a:p>
            <a:pPr marL="800100">
              <a:lnSpc>
                <a:spcPct val="100000"/>
              </a:lnSpc>
            </a:pPr>
            <a:r>
              <a:rPr lang="es-CO" sz="2200" dirty="0">
                <a:latin typeface="Arial Narrow"/>
                <a:ea typeface="Arial Narrow"/>
                <a:cs typeface="Arial Narrow"/>
                <a:sym typeface="Arial Narrow"/>
              </a:rPr>
              <a:t>Identificar conflictos: Si tienes conflictos al fusionar ramas,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te ayudará a localizar los archivos con problemas.</a:t>
            </a:r>
          </a:p>
          <a:p>
            <a:pPr marL="800100">
              <a:lnSpc>
                <a:spcPct val="100000"/>
              </a:lnSpc>
            </a:pPr>
            <a:r>
              <a:rPr lang="es-CO" sz="2200" dirty="0">
                <a:latin typeface="Arial Narrow"/>
                <a:ea typeface="Arial Narrow"/>
                <a:cs typeface="Arial Narrow"/>
                <a:sym typeface="Arial Narrow"/>
              </a:rPr>
              <a:t>Mantener un seguimiento de tu trabajo: Al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regularmente, podrás mantener un registro claro de los cambios que has realizado.</a:t>
            </a:r>
          </a:p>
        </p:txBody>
      </p:sp>
    </p:spTree>
    <p:extLst>
      <p:ext uri="{BB962C8B-B14F-4D97-AF65-F5344CB8AC3E}">
        <p14:creationId xmlns:p14="http://schemas.microsoft.com/office/powerpoint/2010/main" val="176117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02DEE34-8218-643C-D536-CBE0C05EB028}"/>
              </a:ext>
            </a:extLst>
          </p:cNvPr>
          <p:cNvPicPr>
            <a:picLocks noChangeAspect="1"/>
          </p:cNvPicPr>
          <p:nvPr/>
        </p:nvPicPr>
        <p:blipFill>
          <a:blip r:embed="rId3"/>
          <a:stretch>
            <a:fillRect/>
          </a:stretch>
        </p:blipFill>
        <p:spPr>
          <a:xfrm>
            <a:off x="2292758" y="2053225"/>
            <a:ext cx="6472909" cy="2751550"/>
          </a:xfrm>
          <a:prstGeom prst="rect">
            <a:avLst/>
          </a:prstGeom>
        </p:spPr>
      </p:pic>
    </p:spTree>
    <p:extLst>
      <p:ext uri="{BB962C8B-B14F-4D97-AF65-F5344CB8AC3E}">
        <p14:creationId xmlns:p14="http://schemas.microsoft.com/office/powerpoint/2010/main" val="226779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6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términos más técnicos,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toma los cambios que has realizado en tus archivos y los mueve desde tu directorio de trabajo al área de preparación (</a:t>
            </a:r>
            <a:r>
              <a:rPr lang="es-CO" sz="2200" dirty="0" err="1">
                <a:latin typeface="Arial Narrow"/>
                <a:ea typeface="Arial Narrow"/>
                <a:cs typeface="Arial Narrow"/>
                <a:sym typeface="Arial Narrow"/>
              </a:rPr>
              <a:t>staging</a:t>
            </a:r>
            <a:r>
              <a:rPr lang="es-CO" sz="2200" dirty="0">
                <a:latin typeface="Arial Narrow"/>
                <a:ea typeface="Arial Narrow"/>
                <a:cs typeface="Arial Narrow"/>
                <a:sym typeface="Arial Narrow"/>
              </a:rPr>
              <a:t>). Es decir, le dices a Git: "Estos cambios están listos para ser guardados en el historial del proyecto".</a:t>
            </a:r>
          </a:p>
        </p:txBody>
      </p:sp>
    </p:spTree>
    <p:extLst>
      <p:ext uri="{BB962C8B-B14F-4D97-AF65-F5344CB8AC3E}">
        <p14:creationId xmlns:p14="http://schemas.microsoft.com/office/powerpoint/2010/main" val="194940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IMPORTANCIA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8933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Control granular: Te permite elegir qué cambios específicos quieres incluir en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Puedes agregar un archivo completo, una parte de un archivo o incluso un directorio entero.</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más pequeños y específicos, tu historial de versiones se vuelve más claro y fácil de entender.</a:t>
            </a:r>
          </a:p>
          <a:p>
            <a:pPr marL="800100">
              <a:lnSpc>
                <a:spcPct val="100000"/>
              </a:lnSpc>
            </a:pPr>
            <a:r>
              <a:rPr lang="es-CO" sz="2200" dirty="0">
                <a:latin typeface="Arial Narrow"/>
                <a:ea typeface="Arial Narrow"/>
                <a:cs typeface="Arial Narrow"/>
                <a:sym typeface="Arial Narrow"/>
              </a:rPr>
              <a:t>Revertir cambios fácilmente: Si te equivocas, puedes deshacer los cambios que has agregado al área de preparación antes de hacer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106070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3B9A2C2-34BC-ED31-7681-0561987B17EF}"/>
              </a:ext>
            </a:extLst>
          </p:cNvPr>
          <p:cNvPicPr>
            <a:picLocks noChangeAspect="1"/>
          </p:cNvPicPr>
          <p:nvPr/>
        </p:nvPicPr>
        <p:blipFill>
          <a:blip r:embed="rId3"/>
          <a:stretch>
            <a:fillRect/>
          </a:stretch>
        </p:blipFill>
        <p:spPr>
          <a:xfrm>
            <a:off x="3527869" y="2471656"/>
            <a:ext cx="4346350" cy="2418397"/>
          </a:xfrm>
          <a:prstGeom prst="rect">
            <a:avLst/>
          </a:prstGeom>
        </p:spPr>
      </p:pic>
    </p:spTree>
    <p:extLst>
      <p:ext uri="{BB962C8B-B14F-4D97-AF65-F5344CB8AC3E}">
        <p14:creationId xmlns:p14="http://schemas.microsoft.com/office/powerpoint/2010/main" val="278503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es una herramienta poderosa y versátil en Git que te permite restaurar archivos a un estado anterior, ya sea a la última versión comprometida o a una versión específica. En esencia, este comando te permite deshacer cambios que hayas realizado en tus archivos locales sin llegar a modificar el historial de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58702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Deshacer cambios no deseados: Si accidentalmente has modificado un archivo y quieres volver a su estado anterior,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te permite hacerlo de manera rápida y segura.</a:t>
            </a:r>
          </a:p>
          <a:p>
            <a:pPr marL="800100">
              <a:lnSpc>
                <a:spcPct val="100000"/>
              </a:lnSpc>
            </a:pPr>
            <a:r>
              <a:rPr lang="es-CO" sz="2200" dirty="0">
                <a:latin typeface="Arial Narrow"/>
                <a:ea typeface="Arial Narrow"/>
                <a:cs typeface="Arial Narrow"/>
                <a:sym typeface="Arial Narrow"/>
              </a:rPr>
              <a:t>Resolver conflictos: En ocasiones, al fusionar ramas pueden surgir conflictos. Este comando puede ayudarte a descartar cambios específicos y resolver esos conflictos.</a:t>
            </a:r>
          </a:p>
          <a:p>
            <a:pPr marL="800100">
              <a:lnSpc>
                <a:spcPct val="100000"/>
              </a:lnSpc>
            </a:pPr>
            <a:r>
              <a:rPr lang="es-CO" sz="2200" dirty="0">
                <a:latin typeface="Arial Narrow"/>
                <a:ea typeface="Arial Narrow"/>
                <a:cs typeface="Arial Narrow"/>
                <a:sym typeface="Arial Narrow"/>
              </a:rPr>
              <a:t>Recuperar archivos eliminados accidentalmente: Si has eliminado un archivo por error, puedes restaurarlo desde el último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en el que existía.</a:t>
            </a:r>
          </a:p>
        </p:txBody>
      </p:sp>
    </p:spTree>
    <p:extLst>
      <p:ext uri="{BB962C8B-B14F-4D97-AF65-F5344CB8AC3E}">
        <p14:creationId xmlns:p14="http://schemas.microsoft.com/office/powerpoint/2010/main" val="4271592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F4BECFB-5AD5-BA1D-D3ED-068DFB728FBD}"/>
              </a:ext>
            </a:extLst>
          </p:cNvPr>
          <p:cNvPicPr>
            <a:picLocks noChangeAspect="1"/>
          </p:cNvPicPr>
          <p:nvPr/>
        </p:nvPicPr>
        <p:blipFill>
          <a:blip r:embed="rId3"/>
          <a:stretch>
            <a:fillRect/>
          </a:stretch>
        </p:blipFill>
        <p:spPr>
          <a:xfrm>
            <a:off x="2262169" y="2203704"/>
            <a:ext cx="6576109" cy="2611102"/>
          </a:xfrm>
          <a:prstGeom prst="rect">
            <a:avLst/>
          </a:prstGeom>
        </p:spPr>
      </p:pic>
    </p:spTree>
    <p:extLst>
      <p:ext uri="{BB962C8B-B14F-4D97-AF65-F5344CB8AC3E}">
        <p14:creationId xmlns:p14="http://schemas.microsoft.com/office/powerpoint/2010/main" val="1331653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020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 una instantánea de tu proyecto en un momento dado. Esta instantánea se llama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y se almacena en el historial de versiones de tu repositorio.</a:t>
            </a:r>
          </a:p>
          <a:p>
            <a:pPr indent="0">
              <a:lnSpc>
                <a:spcPct val="100000"/>
              </a:lnSpc>
              <a:buNone/>
            </a:pPr>
            <a:r>
              <a:rPr lang="es-CO" sz="2200" dirty="0">
                <a:latin typeface="Arial Narrow"/>
                <a:ea typeface="Arial Narrow"/>
                <a:cs typeface="Arial Narrow"/>
                <a:sym typeface="Arial Narrow"/>
              </a:rPr>
              <a:t>En resumen,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sirve para:</a:t>
            </a:r>
          </a:p>
          <a:p>
            <a:pPr marL="800100">
              <a:lnSpc>
                <a:spcPct val="100000"/>
              </a:lnSpc>
            </a:pPr>
            <a:r>
              <a:rPr lang="es-CO" sz="2200" dirty="0">
                <a:latin typeface="Arial Narrow"/>
                <a:ea typeface="Arial Narrow"/>
                <a:cs typeface="Arial Narrow"/>
                <a:sym typeface="Arial Narrow"/>
              </a:rPr>
              <a:t>Guardar los cambios: Todos los cambios que has preparado con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se incorporan al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punto de restauración: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como un marcador que te permite volver a esa versión exacta del proyecto en cualquier momento.</a:t>
            </a:r>
          </a:p>
          <a:p>
            <a:pPr marL="800100">
              <a:lnSpc>
                <a:spcPct val="100000"/>
              </a:lnSpc>
            </a:pPr>
            <a:r>
              <a:rPr lang="es-CO" sz="2200" dirty="0">
                <a:latin typeface="Arial Narrow"/>
                <a:ea typeface="Arial Narrow"/>
                <a:cs typeface="Arial Narrow"/>
                <a:sym typeface="Arial Narrow"/>
              </a:rPr>
              <a:t>Documentar el proyecto: Puedes agregar un mensaje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que explique qué cambios has realizado, lo que facilita la revisión del historial del proyecto.</a:t>
            </a:r>
          </a:p>
        </p:txBody>
      </p:sp>
    </p:spTree>
    <p:extLst>
      <p:ext uri="{BB962C8B-B14F-4D97-AF65-F5344CB8AC3E}">
        <p14:creationId xmlns:p14="http://schemas.microsoft.com/office/powerpoint/2010/main" val="298370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2795639"/>
            <a:ext cx="9643800" cy="32302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Historial claro: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creas un historial detallado de los cambios en tu proyecto, lo que facilita la depuración, la búsqueda de errores y la colaboración con otros desarrolladores.</a:t>
            </a:r>
          </a:p>
          <a:p>
            <a:pPr indent="0">
              <a:lnSpc>
                <a:spcPct val="100000"/>
              </a:lnSpc>
              <a:buNone/>
            </a:pPr>
            <a:r>
              <a:rPr lang="es-CO" sz="2200" dirty="0">
                <a:latin typeface="Arial Narrow"/>
                <a:ea typeface="Arial Narrow"/>
                <a:cs typeface="Arial Narrow"/>
                <a:sym typeface="Arial Narrow"/>
              </a:rPr>
              <a:t>Protección contra pérdidas de datos: Si accidentalmente eliminas un archivo o sobrescribes un cambio importante, puedes revertir a una versión anterior del proyecto.</a:t>
            </a:r>
          </a:p>
          <a:p>
            <a:pPr indent="0">
              <a:lnSpc>
                <a:spcPct val="100000"/>
              </a:lnSpc>
              <a:buNone/>
            </a:pPr>
            <a:r>
              <a:rPr lang="es-CO" sz="2200" dirty="0">
                <a:latin typeface="Arial Narrow"/>
                <a:ea typeface="Arial Narrow"/>
                <a:cs typeface="Arial Narrow"/>
                <a:sym typeface="Arial Narrow"/>
              </a:rPr>
              <a:t>Facilita la colaboración: Cuando trabajas en equipo,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permiten a otros desarrolladores ver qué cambios has realizado y fusionar tu trabajo con el de ellos.</a:t>
            </a:r>
          </a:p>
        </p:txBody>
      </p:sp>
      <p:pic>
        <p:nvPicPr>
          <p:cNvPr id="4" name="Imagen 3">
            <a:extLst>
              <a:ext uri="{FF2B5EF4-FFF2-40B4-BE49-F238E27FC236}">
                <a16:creationId xmlns:a16="http://schemas.microsoft.com/office/drawing/2014/main" id="{28FBAF0E-15FA-C573-16D3-2792A09A8935}"/>
              </a:ext>
            </a:extLst>
          </p:cNvPr>
          <p:cNvPicPr>
            <a:picLocks noChangeAspect="1"/>
          </p:cNvPicPr>
          <p:nvPr/>
        </p:nvPicPr>
        <p:blipFill>
          <a:blip r:embed="rId3"/>
          <a:stretch>
            <a:fillRect/>
          </a:stretch>
        </p:blipFill>
        <p:spPr>
          <a:xfrm>
            <a:off x="1737741" y="1947781"/>
            <a:ext cx="8058150" cy="523875"/>
          </a:xfrm>
          <a:prstGeom prst="rect">
            <a:avLst/>
          </a:prstGeom>
        </p:spPr>
      </p:pic>
    </p:spTree>
    <p:extLst>
      <p:ext uri="{BB962C8B-B14F-4D97-AF65-F5344CB8AC3E}">
        <p14:creationId xmlns:p14="http://schemas.microsoft.com/office/powerpoint/2010/main" val="121115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 representar un cambio lógico y completo. Evita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muy grandes o que incluyan cambios no relacionados.</a:t>
            </a:r>
          </a:p>
          <a:p>
            <a:pPr marL="800100">
              <a:lnSpc>
                <a:spcPct val="100000"/>
              </a:lnSpc>
            </a:pPr>
            <a:r>
              <a:rPr lang="es-CO" sz="2200" dirty="0">
                <a:latin typeface="Arial Narrow"/>
                <a:ea typeface="Arial Narrow"/>
                <a:cs typeface="Arial Narrow"/>
                <a:sym typeface="Arial Narrow"/>
              </a:rPr>
              <a:t>Mensajes claros y concisos: Los mensajes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deben ser lo suficientemente descriptivos para entender qué cambios se han realizado, pero sin ser demasiado largos.</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con regularidad para mantener un historial detallado y evitar perder cambios.</a:t>
            </a:r>
          </a:p>
        </p:txBody>
      </p:sp>
    </p:spTree>
    <p:extLst>
      <p:ext uri="{BB962C8B-B14F-4D97-AF65-F5344CB8AC3E}">
        <p14:creationId xmlns:p14="http://schemas.microsoft.com/office/powerpoint/2010/main" val="2460803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4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Visitar la pagina web </a:t>
            </a:r>
            <a:r>
              <a:rPr lang="es-CO" sz="2200" dirty="0">
                <a:latin typeface="Arial Narrow"/>
                <a:ea typeface="Arial Narrow"/>
                <a:cs typeface="Arial Narrow"/>
                <a:sym typeface="Arial Narrow"/>
                <a:hlinkClick r:id="rId3"/>
              </a:rPr>
              <a:t>www.github.com</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Registrarse para crear un usuario de </a:t>
            </a:r>
            <a:r>
              <a:rPr lang="es-CO" sz="2200" dirty="0" err="1">
                <a:latin typeface="Arial Narrow"/>
                <a:ea typeface="Arial Narrow"/>
                <a:cs typeface="Arial Narrow"/>
                <a:sym typeface="Arial Narrow"/>
              </a:rPr>
              <a:t>github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Conocer el menú de opciones de GitHub.</a:t>
            </a:r>
          </a:p>
          <a:p>
            <a:pPr marL="800100">
              <a:lnSpc>
                <a:spcPct val="100000"/>
              </a:lnSpc>
            </a:pPr>
            <a:r>
              <a:rPr lang="es-CO" sz="2200" dirty="0">
                <a:latin typeface="Arial Narrow"/>
                <a:ea typeface="Arial Narrow"/>
                <a:cs typeface="Arial Narrow"/>
                <a:sym typeface="Arial Narrow"/>
              </a:rPr>
              <a:t>Crear el repositorio para la calculadora en GitHub.</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12945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que tienen una carpeta con archivos en su computadora (Su repositorio local). Un repositorio remoto es como una copia de seguridad de esa carpeta, pero en un servidor en la nube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Esto te permite:</a:t>
            </a:r>
          </a:p>
          <a:p>
            <a:pPr marL="800100">
              <a:lnSpc>
                <a:spcPct val="100000"/>
              </a:lnSpc>
            </a:pPr>
            <a:r>
              <a:rPr lang="es-CO" sz="2200" dirty="0">
                <a:latin typeface="Arial Narrow"/>
                <a:ea typeface="Arial Narrow"/>
                <a:cs typeface="Arial Narrow"/>
                <a:sym typeface="Arial Narrow"/>
              </a:rPr>
              <a:t>Colaborar con otros: Varias personas pueden trabajar en el mismo proyecto al mismo tiempo.</a:t>
            </a:r>
          </a:p>
          <a:p>
            <a:pPr marL="800100">
              <a:lnSpc>
                <a:spcPct val="100000"/>
              </a:lnSpc>
            </a:pPr>
            <a:r>
              <a:rPr lang="es-CO" sz="2200" dirty="0">
                <a:latin typeface="Arial Narrow"/>
                <a:ea typeface="Arial Narrow"/>
                <a:cs typeface="Arial Narrow"/>
                <a:sym typeface="Arial Narrow"/>
              </a:rPr>
              <a:t>Hacer copias de seguridad: Si algo le pasa a tu computadora, tus archivos estarán seguros en el repositorio remoto.</a:t>
            </a:r>
          </a:p>
          <a:p>
            <a:pPr marL="800100">
              <a:lnSpc>
                <a:spcPct val="100000"/>
              </a:lnSpc>
            </a:pPr>
            <a:r>
              <a:rPr lang="es-CO" sz="2200" dirty="0">
                <a:latin typeface="Arial Narrow"/>
                <a:ea typeface="Arial Narrow"/>
                <a:cs typeface="Arial Narrow"/>
                <a:sym typeface="Arial Narrow"/>
              </a:rPr>
              <a:t>Versionar tu proyecto: Puedes ver el historial de cambios y volver a una versión anterior si es necesario.</a:t>
            </a:r>
          </a:p>
        </p:txBody>
      </p:sp>
    </p:spTree>
    <p:extLst>
      <p:ext uri="{BB962C8B-B14F-4D97-AF65-F5344CB8AC3E}">
        <p14:creationId xmlns:p14="http://schemas.microsoft.com/office/powerpoint/2010/main" val="4068415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591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es un comando fundamental en Git que se utiliza para crear una copia exacta de un repositorio Git existente en una nueva ubicación. Es como hacer una fotocopia de un proyecto completo, incluyendo todo su historial de versiones, ramas y archivos.</a:t>
            </a:r>
          </a:p>
        </p:txBody>
      </p:sp>
      <p:pic>
        <p:nvPicPr>
          <p:cNvPr id="5" name="Imagen 4">
            <a:extLst>
              <a:ext uri="{FF2B5EF4-FFF2-40B4-BE49-F238E27FC236}">
                <a16:creationId xmlns:a16="http://schemas.microsoft.com/office/drawing/2014/main" id="{EE692349-A6A8-19C5-C63C-D61FB4B87C8B}"/>
              </a:ext>
            </a:extLst>
          </p:cNvPr>
          <p:cNvPicPr>
            <a:picLocks noChangeAspect="1"/>
          </p:cNvPicPr>
          <p:nvPr/>
        </p:nvPicPr>
        <p:blipFill>
          <a:blip r:embed="rId3"/>
          <a:stretch>
            <a:fillRect/>
          </a:stretch>
        </p:blipFill>
        <p:spPr>
          <a:xfrm>
            <a:off x="1818322" y="3592258"/>
            <a:ext cx="7808788" cy="1246251"/>
          </a:xfrm>
          <a:prstGeom prst="rect">
            <a:avLst/>
          </a:prstGeom>
        </p:spPr>
      </p:pic>
    </p:spTree>
    <p:extLst>
      <p:ext uri="{BB962C8B-B14F-4D97-AF65-F5344CB8AC3E}">
        <p14:creationId xmlns:p14="http://schemas.microsoft.com/office/powerpoint/2010/main" val="2887598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Buscar uno de los siguientes repositorios públicos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y hacer uso del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descargarlo en el pc.</a:t>
            </a:r>
          </a:p>
          <a:p>
            <a:pPr marL="800100">
              <a:lnSpc>
                <a:spcPct val="100000"/>
              </a:lnSpc>
            </a:pPr>
            <a:r>
              <a:rPr lang="es-CO" sz="2200" dirty="0">
                <a:latin typeface="Arial Narrow"/>
                <a:ea typeface="Arial Narrow"/>
                <a:cs typeface="Arial Narrow"/>
                <a:sym typeface="Arial Narrow"/>
                <a:hlinkClick r:id="rId3"/>
              </a:rPr>
              <a:t>https://github.com/google/gson</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4"/>
              </a:rPr>
              <a:t>https://github.com/spring-projects/spring-boot</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5"/>
              </a:rPr>
              <a:t>https://github.com/kubernetes/kubernetes</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388022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950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Iniciar nuevos proyectos: Si alguien más ha creado un proyecto en Git y quieres empezar a trabajar en él, usas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obtener tu propia copia.</a:t>
            </a:r>
          </a:p>
          <a:p>
            <a:pPr marL="800100">
              <a:lnSpc>
                <a:spcPct val="100000"/>
              </a:lnSpc>
            </a:pPr>
            <a:r>
              <a:rPr lang="es-CO" sz="2200" dirty="0">
                <a:latin typeface="Arial Narrow"/>
                <a:ea typeface="Arial Narrow"/>
                <a:cs typeface="Arial Narrow"/>
                <a:sym typeface="Arial Narrow"/>
              </a:rPr>
              <a:t>Colaborar en equipos: Cada miembro del equipo suele tener su propia copia clonada del repositorio principal, lo que permite trabajar de forma independiente y luego compartir los cambios.</a:t>
            </a:r>
          </a:p>
          <a:p>
            <a:pPr marL="800100">
              <a:lnSpc>
                <a:spcPct val="100000"/>
              </a:lnSpc>
            </a:pPr>
            <a:r>
              <a:rPr lang="es-CO" sz="2200" dirty="0">
                <a:latin typeface="Arial Narrow"/>
                <a:ea typeface="Arial Narrow"/>
                <a:cs typeface="Arial Narrow"/>
                <a:sym typeface="Arial Narrow"/>
              </a:rPr>
              <a:t>Crear copias de seguridad: Al clonar un repositorio, estás creando una copia de seguridad de todo el proyecto, lo que te protege en caso de pérdida de datos.</a:t>
            </a:r>
          </a:p>
        </p:txBody>
      </p:sp>
    </p:spTree>
    <p:extLst>
      <p:ext uri="{BB962C8B-B14F-4D97-AF65-F5344CB8AC3E}">
        <p14:creationId xmlns:p14="http://schemas.microsoft.com/office/powerpoint/2010/main" val="2090823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0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Especificar la URL: 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debes proporcionar la URL del repositorio que deseas clonar. Esta URL puede ser de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un servidor Git privado.</a:t>
            </a:r>
          </a:p>
          <a:p>
            <a:pPr marL="800100">
              <a:lnSpc>
                <a:spcPct val="100000"/>
              </a:lnSpc>
            </a:pPr>
            <a:r>
              <a:rPr lang="es-CO" sz="2200" dirty="0">
                <a:latin typeface="Arial Narrow"/>
                <a:ea typeface="Arial Narrow"/>
                <a:cs typeface="Arial Narrow"/>
                <a:sym typeface="Arial Narrow"/>
              </a:rPr>
              <a:t>Crear un nuevo directorio: Git crea un nuevo directorio con el mismo nombre que el repositorio original (a menos que especifiques un nombre diferente).Copiar todos los archivos: Se copian todos los archivos y directorios del repositorio original al nuevo directorio.</a:t>
            </a:r>
          </a:p>
          <a:p>
            <a:pPr marL="800100">
              <a:lnSpc>
                <a:spcPct val="100000"/>
              </a:lnSpc>
            </a:pPr>
            <a:r>
              <a:rPr lang="es-CO" sz="2200" dirty="0">
                <a:latin typeface="Arial Narrow"/>
                <a:ea typeface="Arial Narrow"/>
                <a:cs typeface="Arial Narrow"/>
                <a:sym typeface="Arial Narrow"/>
              </a:rPr>
              <a:t>Inicializar el repositorio local: El nuevo directorio se convierte en un repositorio Git completo, con su propio historial de versiones.</a:t>
            </a:r>
          </a:p>
        </p:txBody>
      </p:sp>
    </p:spTree>
    <p:extLst>
      <p:ext uri="{BB962C8B-B14F-4D97-AF65-F5344CB8AC3E}">
        <p14:creationId xmlns:p14="http://schemas.microsoft.com/office/powerpoint/2010/main" val="321268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84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remote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establece una conexión entre tu repositorio local y un repositorio remoto. El parámetro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 simplemente un nombre que le damos a este repositorio remoto, aunque puedes usar cualquier otro nombre que prefieras. </a:t>
            </a:r>
          </a:p>
          <a:p>
            <a:pPr marL="800100">
              <a:lnSpc>
                <a:spcPct val="100000"/>
              </a:lnSpc>
            </a:pPr>
            <a:r>
              <a:rPr lang="es-CO" sz="2200" dirty="0">
                <a:latin typeface="Arial Narrow"/>
                <a:ea typeface="Arial Narrow"/>
                <a:cs typeface="Arial Narrow"/>
                <a:sym typeface="Arial Narrow"/>
              </a:rPr>
              <a:t>Crea un enlace: Establece una conexión entre tu repositorio local y el repositorio remoto especificado.</a:t>
            </a:r>
          </a:p>
          <a:p>
            <a:pPr marL="800100">
              <a:lnSpc>
                <a:spcPct val="100000"/>
              </a:lnSpc>
            </a:pPr>
            <a:r>
              <a:rPr lang="es-CO" sz="2200" dirty="0">
                <a:latin typeface="Arial Narrow"/>
                <a:ea typeface="Arial Narrow"/>
                <a:cs typeface="Arial Narrow"/>
                <a:sym typeface="Arial Narrow"/>
              </a:rPr>
              <a:t>Asigna un nombre: Le da un alias al repositorio remoto para facilitar su uso en futuros comandos.</a:t>
            </a:r>
          </a:p>
          <a:p>
            <a:pPr marL="800100">
              <a:lnSpc>
                <a:spcPct val="100000"/>
              </a:lnSpc>
            </a:pPr>
            <a:r>
              <a:rPr lang="es-CO" sz="2200" dirty="0">
                <a:latin typeface="Arial Narrow"/>
                <a:ea typeface="Arial Narrow"/>
                <a:cs typeface="Arial Narrow"/>
                <a:sym typeface="Arial Narrow"/>
              </a:rPr>
              <a:t>Compartir código: Puedes compartir el código con otros desarrolladores.</a:t>
            </a:r>
          </a:p>
          <a:p>
            <a:pPr marL="800100">
              <a:lnSpc>
                <a:spcPct val="100000"/>
              </a:lnSpc>
            </a:pPr>
            <a:r>
              <a:rPr lang="es-CO" sz="2200" dirty="0">
                <a:latin typeface="Arial Narrow"/>
                <a:ea typeface="Arial Narrow"/>
                <a:cs typeface="Arial Narrow"/>
                <a:sym typeface="Arial Narrow"/>
              </a:rPr>
              <a:t>Colaborar en proyectos: Puedes trabajar con un equipo en el mismo proyecto.</a:t>
            </a:r>
          </a:p>
          <a:p>
            <a:pPr marL="800100">
              <a:lnSpc>
                <a:spcPct val="100000"/>
              </a:lnSpc>
            </a:pPr>
            <a:r>
              <a:rPr lang="es-CO" sz="2200" dirty="0">
                <a:latin typeface="Arial Narrow"/>
                <a:ea typeface="Arial Narrow"/>
                <a:cs typeface="Arial Narrow"/>
                <a:sym typeface="Arial Narrow"/>
              </a:rPr>
              <a:t>Hacer una copia de seguridad: Los cambios se guardaran en nube.</a:t>
            </a:r>
          </a:p>
        </p:txBody>
      </p:sp>
    </p:spTree>
    <p:extLst>
      <p:ext uri="{BB962C8B-B14F-4D97-AF65-F5344CB8AC3E}">
        <p14:creationId xmlns:p14="http://schemas.microsoft.com/office/powerpoint/2010/main" val="11286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315968"/>
            <a:ext cx="9643800" cy="17922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Este comando conectará tu repositorio local a un repositorio de GitHub llamado "</a:t>
            </a:r>
            <a:r>
              <a:rPr lang="es-CO" sz="2200" dirty="0" err="1">
                <a:latin typeface="Arial Narrow"/>
                <a:ea typeface="Arial Narrow"/>
                <a:cs typeface="Arial Narrow"/>
                <a:sym typeface="Arial Narrow"/>
              </a:rPr>
              <a:t>mi_proyecto</a:t>
            </a:r>
            <a:r>
              <a:rPr lang="es-CO" sz="2200" dirty="0">
                <a:latin typeface="Arial Narrow"/>
                <a:ea typeface="Arial Narrow"/>
                <a:cs typeface="Arial Narrow"/>
                <a:sym typeface="Arial Narrow"/>
              </a:rPr>
              <a:t>" que pertenece al usuario "</a:t>
            </a:r>
            <a:r>
              <a:rPr lang="es-CO" sz="2200" dirty="0" err="1">
                <a:latin typeface="Arial Narrow"/>
                <a:ea typeface="Arial Narrow"/>
                <a:cs typeface="Arial Narrow"/>
                <a:sym typeface="Arial Narrow"/>
              </a:rPr>
              <a:t>mi_usuario</a:t>
            </a:r>
            <a:r>
              <a:rPr lang="es-CO" sz="2200" dirty="0">
                <a:latin typeface="Arial Narrow"/>
                <a:ea typeface="Arial Narrow"/>
                <a:cs typeface="Arial Narrow"/>
                <a:sym typeface="Arial Narrow"/>
              </a:rPr>
              <a:t>".</a:t>
            </a:r>
          </a:p>
        </p:txBody>
      </p:sp>
      <p:pic>
        <p:nvPicPr>
          <p:cNvPr id="6" name="Imagen 5">
            <a:extLst>
              <a:ext uri="{FF2B5EF4-FFF2-40B4-BE49-F238E27FC236}">
                <a16:creationId xmlns:a16="http://schemas.microsoft.com/office/drawing/2014/main" id="{1B83806F-36C1-0750-970E-88B04F5A51F3}"/>
              </a:ext>
            </a:extLst>
          </p:cNvPr>
          <p:cNvPicPr>
            <a:picLocks noChangeAspect="1"/>
          </p:cNvPicPr>
          <p:nvPr/>
        </p:nvPicPr>
        <p:blipFill>
          <a:blip r:embed="rId3"/>
          <a:stretch>
            <a:fillRect/>
          </a:stretch>
        </p:blipFill>
        <p:spPr>
          <a:xfrm>
            <a:off x="1374311" y="2179129"/>
            <a:ext cx="8160077" cy="1249871"/>
          </a:xfrm>
          <a:prstGeom prst="rect">
            <a:avLst/>
          </a:prstGeom>
        </p:spPr>
      </p:pic>
    </p:spTree>
    <p:extLst>
      <p:ext uri="{BB962C8B-B14F-4D97-AF65-F5344CB8AC3E}">
        <p14:creationId xmlns:p14="http://schemas.microsoft.com/office/powerpoint/2010/main" val="208798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6" name="Tabla 5">
            <a:extLst>
              <a:ext uri="{FF2B5EF4-FFF2-40B4-BE49-F238E27FC236}">
                <a16:creationId xmlns:a16="http://schemas.microsoft.com/office/drawing/2014/main" id="{17F1E0BC-0FC1-D071-3035-E6A7AA760FF0}"/>
              </a:ext>
            </a:extLst>
          </p:cNvPr>
          <p:cNvGraphicFramePr>
            <a:graphicFrameLocks noGrp="1"/>
          </p:cNvGraphicFramePr>
          <p:nvPr>
            <p:extLst>
              <p:ext uri="{D42A27DB-BD31-4B8C-83A1-F6EECF244321}">
                <p14:modId xmlns:p14="http://schemas.microsoft.com/office/powerpoint/2010/main" val="1303761468"/>
              </p:ext>
            </p:extLst>
          </p:nvPr>
        </p:nvGraphicFramePr>
        <p:xfrm>
          <a:off x="1035423" y="2321142"/>
          <a:ext cx="8946777" cy="2798786"/>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Programación Orientada a Objetos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103018</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Fundamentos de programación y Técnicas de programación</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jorge.aguirreg@autonoma.edu.co</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449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Compartir cambios: Envía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que has realizado en tu repositorio local a un repositorio remoto, como GitHub o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Colaborar con otros: Permite que otros desarrolladores vean y usen tus cambios.</a:t>
            </a:r>
          </a:p>
          <a:p>
            <a:pPr marL="800100">
              <a:lnSpc>
                <a:spcPct val="100000"/>
              </a:lnSpc>
            </a:pPr>
            <a:r>
              <a:rPr lang="es-CO" sz="2200" dirty="0">
                <a:latin typeface="Arial Narrow"/>
                <a:ea typeface="Arial Narrow"/>
                <a:cs typeface="Arial Narrow"/>
                <a:sym typeface="Arial Narrow"/>
              </a:rPr>
              <a:t>Hacer copias de seguridad: Crea una copia de seguridad de tus cambios en un servidor remoto.</a:t>
            </a:r>
          </a:p>
        </p:txBody>
      </p:sp>
      <p:pic>
        <p:nvPicPr>
          <p:cNvPr id="5" name="Imagen 4">
            <a:extLst>
              <a:ext uri="{FF2B5EF4-FFF2-40B4-BE49-F238E27FC236}">
                <a16:creationId xmlns:a16="http://schemas.microsoft.com/office/drawing/2014/main" id="{1F403F8E-E619-1451-EBB9-F3433F897503}"/>
              </a:ext>
            </a:extLst>
          </p:cNvPr>
          <p:cNvPicPr>
            <a:picLocks noChangeAspect="1"/>
          </p:cNvPicPr>
          <p:nvPr/>
        </p:nvPicPr>
        <p:blipFill>
          <a:blip r:embed="rId3"/>
          <a:stretch>
            <a:fillRect/>
          </a:stretch>
        </p:blipFill>
        <p:spPr>
          <a:xfrm>
            <a:off x="3121723" y="4330310"/>
            <a:ext cx="5235893" cy="1342052"/>
          </a:xfrm>
          <a:prstGeom prst="rect">
            <a:avLst/>
          </a:prstGeom>
        </p:spPr>
      </p:pic>
    </p:spTree>
    <p:extLst>
      <p:ext uri="{BB962C8B-B14F-4D97-AF65-F5344CB8AC3E}">
        <p14:creationId xmlns:p14="http://schemas.microsoft.com/office/powerpoint/2010/main" val="2211059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Trabajo en equipo: Permite a varios desarrolladores trabajar en el mismo proyecto de forma simultánea.</a:t>
            </a:r>
          </a:p>
          <a:p>
            <a:pPr marL="800100">
              <a:lnSpc>
                <a:spcPct val="100000"/>
              </a:lnSpc>
            </a:pPr>
            <a:r>
              <a:rPr lang="es-CO" sz="2200" dirty="0" err="1">
                <a:latin typeface="Arial Narrow"/>
                <a:ea typeface="Arial Narrow"/>
                <a:cs typeface="Arial Narrow"/>
                <a:sym typeface="Arial Narrow"/>
              </a:rPr>
              <a:t>Versionamiento</a:t>
            </a:r>
            <a:r>
              <a:rPr lang="es-CO" sz="2200" dirty="0">
                <a:latin typeface="Arial Narrow"/>
                <a:ea typeface="Arial Narrow"/>
                <a:cs typeface="Arial Narrow"/>
                <a:sym typeface="Arial Narrow"/>
              </a:rPr>
              <a:t>: Crea un historial de cambios del proyecto.</a:t>
            </a:r>
          </a:p>
          <a:p>
            <a:pPr marL="800100">
              <a:lnSpc>
                <a:spcPct val="100000"/>
              </a:lnSpc>
            </a:pPr>
            <a:r>
              <a:rPr lang="es-CO" sz="2200" dirty="0">
                <a:latin typeface="Arial Narrow"/>
                <a:ea typeface="Arial Narrow"/>
                <a:cs typeface="Arial Narrow"/>
                <a:sym typeface="Arial Narrow"/>
              </a:rPr>
              <a:t>Copias de seguridad: Protege tu trabajo en caso de pérdida de datos.</a:t>
            </a:r>
          </a:p>
        </p:txBody>
      </p:sp>
    </p:spTree>
    <p:extLst>
      <p:ext uri="{BB962C8B-B14F-4D97-AF65-F5344CB8AC3E}">
        <p14:creationId xmlns:p14="http://schemas.microsoft.com/office/powerpoint/2010/main" val="3998794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pequeños y con mensajes claros para facilitar la revisión del historial.</a:t>
            </a:r>
          </a:p>
          <a:p>
            <a:pPr marL="800100">
              <a:lnSpc>
                <a:spcPct val="100000"/>
              </a:lnSpc>
            </a:pPr>
            <a:r>
              <a:rPr lang="es-CO" sz="2200" dirty="0">
                <a:latin typeface="Arial Narrow"/>
                <a:ea typeface="Arial Narrow"/>
                <a:cs typeface="Arial Narrow"/>
                <a:sym typeface="Arial Narrow"/>
              </a:rPr>
              <a:t>Mantén tu rama local actualizada: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asegúrate de tener los últimos cambios del repositorio remoto.</a:t>
            </a:r>
          </a:p>
          <a:p>
            <a:pPr marL="800100">
              <a:lnSpc>
                <a:spcPct val="100000"/>
              </a:lnSpc>
            </a:pPr>
            <a:r>
              <a:rPr lang="es-CO" sz="2200" dirty="0">
                <a:latin typeface="Arial Narrow"/>
                <a:ea typeface="Arial Narrow"/>
                <a:cs typeface="Arial Narrow"/>
                <a:sym typeface="Arial Narrow"/>
              </a:rPr>
              <a:t>Revisa los cambios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Utiliza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diff</a:t>
            </a:r>
            <a:r>
              <a:rPr lang="es-CO" sz="2200" dirty="0">
                <a:latin typeface="Arial Narrow"/>
                <a:ea typeface="Arial Narrow"/>
                <a:cs typeface="Arial Narrow"/>
                <a:sym typeface="Arial Narrow"/>
              </a:rPr>
              <a:t> para ver los cambios que vas a enviar.</a:t>
            </a:r>
          </a:p>
        </p:txBody>
      </p:sp>
    </p:spTree>
    <p:extLst>
      <p:ext uri="{BB962C8B-B14F-4D97-AF65-F5344CB8AC3E}">
        <p14:creationId xmlns:p14="http://schemas.microsoft.com/office/powerpoint/2010/main" val="1208765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a la carpeta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el proyecto de la calculadora.</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Validar en el repositorio de GitHub que el código exista.</a:t>
            </a:r>
          </a:p>
        </p:txBody>
      </p:sp>
    </p:spTree>
    <p:extLst>
      <p:ext uri="{BB962C8B-B14F-4D97-AF65-F5344CB8AC3E}">
        <p14:creationId xmlns:p14="http://schemas.microsoft.com/office/powerpoint/2010/main" val="42567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Sincronizar tu repositorio: Descarga los cambios más recientes del repositorio remoto.</a:t>
            </a:r>
          </a:p>
          <a:p>
            <a:pPr marL="800100">
              <a:lnSpc>
                <a:spcPct val="100000"/>
              </a:lnSpc>
            </a:pPr>
            <a:r>
              <a:rPr lang="es-CO" sz="2200" dirty="0">
                <a:latin typeface="Arial Narrow"/>
                <a:ea typeface="Arial Narrow"/>
                <a:cs typeface="Arial Narrow"/>
                <a:sym typeface="Arial Narrow"/>
              </a:rPr>
              <a:t>Mantenerte actualizado: Te asegura de que estás trabajando con la versión más reciente del código.</a:t>
            </a:r>
          </a:p>
          <a:p>
            <a:pPr marL="800100">
              <a:lnSpc>
                <a:spcPct val="100000"/>
              </a:lnSpc>
            </a:pPr>
            <a:r>
              <a:rPr lang="es-CO" sz="2200" dirty="0">
                <a:latin typeface="Arial Narrow"/>
                <a:ea typeface="Arial Narrow"/>
                <a:cs typeface="Arial Narrow"/>
                <a:sym typeface="Arial Narrow"/>
              </a:rPr>
              <a:t>Resolver conflictos: Combina tus cambios con los cambios de otros desarrolladores.</a:t>
            </a:r>
          </a:p>
        </p:txBody>
      </p:sp>
      <p:pic>
        <p:nvPicPr>
          <p:cNvPr id="5" name="Imagen 4">
            <a:extLst>
              <a:ext uri="{FF2B5EF4-FFF2-40B4-BE49-F238E27FC236}">
                <a16:creationId xmlns:a16="http://schemas.microsoft.com/office/drawing/2014/main" id="{5017D7D4-D6F5-8269-7484-C20D8A65B8B5}"/>
              </a:ext>
            </a:extLst>
          </p:cNvPr>
          <p:cNvPicPr>
            <a:picLocks noChangeAspect="1"/>
          </p:cNvPicPr>
          <p:nvPr/>
        </p:nvPicPr>
        <p:blipFill>
          <a:blip r:embed="rId3"/>
          <a:stretch>
            <a:fillRect/>
          </a:stretch>
        </p:blipFill>
        <p:spPr>
          <a:xfrm>
            <a:off x="3565779" y="4170559"/>
            <a:ext cx="3761324" cy="1281513"/>
          </a:xfrm>
          <a:prstGeom prst="rect">
            <a:avLst/>
          </a:prstGeom>
        </p:spPr>
      </p:pic>
    </p:spTree>
    <p:extLst>
      <p:ext uri="{BB962C8B-B14F-4D97-AF65-F5344CB8AC3E}">
        <p14:creationId xmlns:p14="http://schemas.microsoft.com/office/powerpoint/2010/main" val="3606269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Colaboración: Permite trabajar en equipo de manera eficiente.</a:t>
            </a:r>
          </a:p>
          <a:p>
            <a:pPr marL="800100">
              <a:lnSpc>
                <a:spcPct val="100000"/>
              </a:lnSpc>
            </a:pPr>
            <a:r>
              <a:rPr lang="es-CO" sz="2200" dirty="0">
                <a:latin typeface="Arial Narrow"/>
                <a:ea typeface="Arial Narrow"/>
                <a:cs typeface="Arial Narrow"/>
                <a:sym typeface="Arial Narrow"/>
              </a:rPr>
              <a:t>Evita conflictos: Al mantener tu repositorio local actualizado, reduces la probabilidad de tener conflictos al subir tus cambios.</a:t>
            </a:r>
          </a:p>
          <a:p>
            <a:pPr marL="800100">
              <a:lnSpc>
                <a:spcPct val="100000"/>
              </a:lnSpc>
            </a:pPr>
            <a:r>
              <a:rPr lang="es-CO" sz="2200" dirty="0">
                <a:latin typeface="Arial Narrow"/>
                <a:ea typeface="Arial Narrow"/>
                <a:cs typeface="Arial Narrow"/>
                <a:sym typeface="Arial Narrow"/>
              </a:rPr>
              <a:t>Acceso a las últimas funcionalidades: Te asegura de que tienes acceso a las últimas características y correcciones de errores.</a:t>
            </a:r>
          </a:p>
        </p:txBody>
      </p:sp>
    </p:spTree>
    <p:extLst>
      <p:ext uri="{BB962C8B-B14F-4D97-AF65-F5344CB8AC3E}">
        <p14:creationId xmlns:p14="http://schemas.microsoft.com/office/powerpoint/2010/main" val="4078495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regularmente para mantener tu repositorio local actualizado.</a:t>
            </a:r>
          </a:p>
          <a:p>
            <a:pPr marL="800100">
              <a:lnSpc>
                <a:spcPct val="100000"/>
              </a:lnSpc>
            </a:pPr>
            <a:r>
              <a:rPr lang="es-CO" sz="2200" dirty="0">
                <a:latin typeface="Arial Narrow"/>
                <a:ea typeface="Arial Narrow"/>
                <a:cs typeface="Arial Narrow"/>
                <a:sym typeface="Arial Narrow"/>
              </a:rPr>
              <a:t>Resuelve los conflictos de inmediato: No dejes los conflictos sin resolver por mucho tiempo.</a:t>
            </a:r>
          </a:p>
          <a:p>
            <a:pPr marL="800100">
              <a:lnSpc>
                <a:spcPct val="100000"/>
              </a:lnSpc>
            </a:pPr>
            <a:r>
              <a:rPr lang="es-CO" sz="2200" dirty="0">
                <a:latin typeface="Arial Narrow"/>
                <a:ea typeface="Arial Narrow"/>
                <a:cs typeface="Arial Narrow"/>
                <a:sym typeface="Arial Narrow"/>
              </a:rPr>
              <a:t>Crea ramas para nuevas funcionalidades: Esto te permitirá trabajar en diferentes características sin afectar la rama principal.</a:t>
            </a:r>
          </a:p>
        </p:txBody>
      </p:sp>
    </p:spTree>
    <p:extLst>
      <p:ext uri="{BB962C8B-B14F-4D97-AF65-F5344CB8AC3E}">
        <p14:creationId xmlns:p14="http://schemas.microsoft.com/office/powerpoint/2010/main" val="1151178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429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rama es una línea de desarrollo independiente que se bifurca de una rama principal. Cada rama tiene su propio historial de cambios.</a:t>
            </a:r>
          </a:p>
          <a:p>
            <a:pPr indent="0">
              <a:lnSpc>
                <a:spcPct val="100000"/>
              </a:lnSpc>
              <a:buNone/>
            </a:pPr>
            <a:r>
              <a:rPr lang="es-CO" sz="2200" dirty="0">
                <a:latin typeface="Arial Narrow"/>
                <a:ea typeface="Arial Narrow"/>
                <a:cs typeface="Arial Narrow"/>
                <a:sym typeface="Arial Narrow"/>
              </a:rPr>
              <a:t>En términos más técnicos, una rama en Git es simplemente un puntero móvil que apunta a uno de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(versiones) de tu proyecto.</a:t>
            </a:r>
          </a:p>
        </p:txBody>
      </p:sp>
    </p:spTree>
    <p:extLst>
      <p:ext uri="{BB962C8B-B14F-4D97-AF65-F5344CB8AC3E}">
        <p14:creationId xmlns:p14="http://schemas.microsoft.com/office/powerpoint/2010/main" val="2677620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simultánea sin afectar el código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a:p>
            <a:pPr marL="800100">
              <a:lnSpc>
                <a:spcPct val="100000"/>
              </a:lnSpc>
            </a:pPr>
            <a:r>
              <a:rPr lang="es-CO" sz="2200" dirty="0">
                <a:latin typeface="Arial Narrow"/>
                <a:ea typeface="Arial Narrow"/>
                <a:cs typeface="Arial Narrow"/>
                <a:sym typeface="Arial Narrow"/>
              </a:rPr>
              <a:t>Colaboración: Facilita la colaboración en equipos, ya que cada desarrollador puede trabajar en su propia rama.</a:t>
            </a:r>
          </a:p>
        </p:txBody>
      </p:sp>
    </p:spTree>
    <p:extLst>
      <p:ext uri="{BB962C8B-B14F-4D97-AF65-F5344CB8AC3E}">
        <p14:creationId xmlns:p14="http://schemas.microsoft.com/office/powerpoint/2010/main" val="3886587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FLUJO DE TRABAJO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Rama principal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o master): Representa la versión estable del proyecto.</a:t>
            </a:r>
          </a:p>
          <a:p>
            <a:pPr marL="800100">
              <a:lnSpc>
                <a:spcPct val="100000"/>
              </a:lnSpc>
            </a:pPr>
            <a:r>
              <a:rPr lang="es-CO" sz="2200" dirty="0">
                <a:latin typeface="Arial Narrow"/>
                <a:ea typeface="Arial Narrow"/>
                <a:cs typeface="Arial Narrow"/>
                <a:sym typeface="Arial Narrow"/>
              </a:rPr>
              <a:t>Ramas de características: Se utilizan para desarrollar nuevas funcionalidades.</a:t>
            </a:r>
          </a:p>
          <a:p>
            <a:pPr marL="800100">
              <a:lnSpc>
                <a:spcPct val="100000"/>
              </a:lnSpc>
            </a:pPr>
            <a:r>
              <a:rPr lang="es-CO" sz="2200" dirty="0">
                <a:latin typeface="Arial Narrow"/>
                <a:ea typeface="Arial Narrow"/>
                <a:cs typeface="Arial Narrow"/>
                <a:sym typeface="Arial Narrow"/>
              </a:rPr>
              <a:t>Ramas de corrección de errores: Se utilizan para solucionar problemas específicos.</a:t>
            </a:r>
          </a:p>
          <a:p>
            <a:pPr marL="800100">
              <a:lnSpc>
                <a:spcPct val="100000"/>
              </a:lnSpc>
            </a:pPr>
            <a:r>
              <a:rPr lang="es-CO" sz="2200" dirty="0">
                <a:latin typeface="Arial Narrow"/>
                <a:ea typeface="Arial Narrow"/>
                <a:cs typeface="Arial Narrow"/>
                <a:sym typeface="Arial Narrow"/>
              </a:rPr>
              <a:t>Ramas de lanzamiento: Se utilizan para preparar una nueva versión del proyecto.</a:t>
            </a:r>
          </a:p>
        </p:txBody>
      </p:sp>
    </p:spTree>
    <p:extLst>
      <p:ext uri="{BB962C8B-B14F-4D97-AF65-F5344CB8AC3E}">
        <p14:creationId xmlns:p14="http://schemas.microsoft.com/office/powerpoint/2010/main" val="266702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92500" lnSpcReduction="10000"/>
          </a:bodyPr>
          <a:lstStyle/>
          <a:p>
            <a:pPr marL="800100">
              <a:lnSpc>
                <a:spcPct val="100000"/>
              </a:lnSpc>
            </a:pPr>
            <a:r>
              <a:rPr lang="es-CO" sz="2400" dirty="0">
                <a:latin typeface="Arial Narrow"/>
                <a:ea typeface="Arial Narrow"/>
                <a:cs typeface="Arial Narrow"/>
                <a:sym typeface="Arial Narrow"/>
              </a:rPr>
              <a:t>Diseña soluciones computacionales a problemas de la vida real a través del paradigma de programación orientado a objetos y UML.</a:t>
            </a:r>
          </a:p>
          <a:p>
            <a:pPr marL="800100">
              <a:lnSpc>
                <a:spcPct val="100000"/>
              </a:lnSpc>
            </a:pPr>
            <a:r>
              <a:rPr lang="es-CO" sz="2400" dirty="0">
                <a:latin typeface="Arial Narrow"/>
                <a:ea typeface="Arial Narrow"/>
                <a:cs typeface="Arial Narrow"/>
                <a:sym typeface="Arial Narrow"/>
              </a:rPr>
              <a:t>Implementa soluciones computacionales orientadas a objetos mediante el uso de lenguajes de programación del mismo paradigma como Java.</a:t>
            </a:r>
          </a:p>
          <a:p>
            <a:pPr marL="800100">
              <a:lnSpc>
                <a:spcPct val="100000"/>
              </a:lnSpc>
            </a:pPr>
            <a:r>
              <a:rPr lang="es-CO" sz="2400" dirty="0">
                <a:latin typeface="Arial Narrow"/>
                <a:ea typeface="Arial Narrow"/>
                <a:cs typeface="Arial Narrow"/>
                <a:sym typeface="Arial Narrow"/>
              </a:rPr>
              <a:t>Describe diferentes patrones de diseño multicapa basados en el paradigma de programación orientado a objeto, sus elementos, aplicaciones comunes y ventajas para seleccionar la más adecuada de acuerdo con el problema a solucionar.</a:t>
            </a:r>
          </a:p>
          <a:p>
            <a:pPr marL="800100">
              <a:lnSpc>
                <a:spcPct val="100000"/>
              </a:lnSpc>
            </a:pPr>
            <a:r>
              <a:rPr lang="es-CO" sz="2400" dirty="0">
                <a:latin typeface="Arial Narrow"/>
                <a:ea typeface="Arial Narrow"/>
                <a:cs typeface="Arial Narrow"/>
                <a:sym typeface="Arial Narrow"/>
              </a:rPr>
              <a:t>Emplea la documentación a nivel de código y el lanzamiento y captura de excepciones para mejorar la calidad del software.</a:t>
            </a:r>
          </a:p>
          <a:p>
            <a:pPr marL="800100">
              <a:lnSpc>
                <a:spcPct val="100000"/>
              </a:lnSpc>
            </a:pPr>
            <a:r>
              <a:rPr lang="es-CO" sz="2400" dirty="0">
                <a:latin typeface="Arial Narrow"/>
                <a:ea typeface="Arial Narrow"/>
                <a:cs typeface="Arial Narrow"/>
                <a:sym typeface="Arial Narrow"/>
              </a:rPr>
              <a:t>Implementa soluciones de persistencia a partir de archivos en formatos XML y JSON para almacenar información que podrá ser usada en diferentes ejecuciones del software.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3980660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spTree>
    <p:extLst>
      <p:ext uri="{BB962C8B-B14F-4D97-AF65-F5344CB8AC3E}">
        <p14:creationId xmlns:p14="http://schemas.microsoft.com/office/powerpoint/2010/main" val="3778551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805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pic>
        <p:nvPicPr>
          <p:cNvPr id="4" name="Imagen 3">
            <a:extLst>
              <a:ext uri="{FF2B5EF4-FFF2-40B4-BE49-F238E27FC236}">
                <a16:creationId xmlns:a16="http://schemas.microsoft.com/office/drawing/2014/main" id="{5C87DA8B-E7DB-C344-DAA5-F42E067E20DB}"/>
              </a:ext>
            </a:extLst>
          </p:cNvPr>
          <p:cNvPicPr>
            <a:picLocks noChangeAspect="1"/>
          </p:cNvPicPr>
          <p:nvPr/>
        </p:nvPicPr>
        <p:blipFill>
          <a:blip r:embed="rId3"/>
          <a:stretch>
            <a:fillRect/>
          </a:stretch>
        </p:blipFill>
        <p:spPr>
          <a:xfrm>
            <a:off x="3057144" y="3641294"/>
            <a:ext cx="4933768" cy="1136065"/>
          </a:xfrm>
          <a:prstGeom prst="rect">
            <a:avLst/>
          </a:prstGeom>
        </p:spPr>
      </p:pic>
      <p:sp>
        <p:nvSpPr>
          <p:cNvPr id="5" name="Google Shape;104;p2">
            <a:extLst>
              <a:ext uri="{FF2B5EF4-FFF2-40B4-BE49-F238E27FC236}">
                <a16:creationId xmlns:a16="http://schemas.microsoft.com/office/drawing/2014/main" id="{83022462-E95E-FD0C-8A4C-18F2099499E2}"/>
              </a:ext>
            </a:extLst>
          </p:cNvPr>
          <p:cNvSpPr txBox="1">
            <a:spLocks/>
          </p:cNvSpPr>
          <p:nvPr/>
        </p:nvSpPr>
        <p:spPr>
          <a:xfrm>
            <a:off x="632450" y="4989653"/>
            <a:ext cx="9643800" cy="18052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None/>
            </a:pPr>
            <a:r>
              <a:rPr lang="es-CO" sz="2200" dirty="0">
                <a:latin typeface="Arial Narrow"/>
                <a:ea typeface="Arial Narrow"/>
                <a:cs typeface="Arial Narrow"/>
                <a:sym typeface="Arial Narrow"/>
              </a:rPr>
              <a:t>Este comando creará una nueva rama llamada "</a:t>
            </a:r>
            <a:r>
              <a:rPr lang="es-CO" sz="2200" dirty="0" err="1">
                <a:latin typeface="Arial Narrow"/>
                <a:ea typeface="Arial Narrow"/>
                <a:cs typeface="Arial Narrow"/>
                <a:sym typeface="Arial Narrow"/>
              </a:rPr>
              <a:t>nueva_funcionalidad</a:t>
            </a:r>
            <a:r>
              <a:rPr lang="es-CO" sz="2200" dirty="0">
                <a:latin typeface="Arial Narrow"/>
                <a:ea typeface="Arial Narrow"/>
                <a:cs typeface="Arial Narrow"/>
                <a:sym typeface="Arial Narrow"/>
              </a:rPr>
              <a:t>" a partir de la rama en la que te encuentres actualmente y te situará en ella.</a:t>
            </a:r>
          </a:p>
        </p:txBody>
      </p:sp>
    </p:spTree>
    <p:extLst>
      <p:ext uri="{BB962C8B-B14F-4D97-AF65-F5344CB8AC3E}">
        <p14:creationId xmlns:p14="http://schemas.microsoft.com/office/powerpoint/2010/main" val="3001519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independiente sin afectar la rama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p:txBody>
      </p:sp>
    </p:spTree>
    <p:extLst>
      <p:ext uri="{BB962C8B-B14F-4D97-AF65-F5344CB8AC3E}">
        <p14:creationId xmlns:p14="http://schemas.microsoft.com/office/powerpoint/2010/main" val="920925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1116340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(también conocido como Solicitud de Fusión) es una característica esencial en los sistemas de control de versiones como Git, especialmente en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 una propuesta formal que un desarrollador hace para que los cambios que ha realizado en una rama de código sean incorporados a otra rama, generalmente la rama principal o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Imagina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como una solicitud de revisión de código. </a:t>
            </a:r>
          </a:p>
          <a:p>
            <a:pPr indent="0">
              <a:lnSpc>
                <a:spcPct val="100000"/>
              </a:lnSpc>
              <a:buNone/>
            </a:pPr>
            <a:r>
              <a:rPr lang="es-CO" sz="2200" dirty="0">
                <a:latin typeface="Arial Narrow"/>
                <a:ea typeface="Arial Narrow"/>
                <a:cs typeface="Arial Narrow"/>
                <a:sym typeface="Arial Narrow"/>
              </a:rPr>
              <a:t>Cuando un desarrollador crea una nueva característica o arregla un error, lo hace en una rama separada para no afectar el código principal. Una vez que los cambios están listos, el desarrollador envía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al propietario del repositorio, solicitando que estos cambios sean integrados en la rama principal.</a:t>
            </a:r>
          </a:p>
        </p:txBody>
      </p:sp>
    </p:spTree>
    <p:extLst>
      <p:ext uri="{BB962C8B-B14F-4D97-AF65-F5344CB8AC3E}">
        <p14:creationId xmlns:p14="http://schemas.microsoft.com/office/powerpoint/2010/main" val="1234017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Revisión de código: Antes de que los cambios se fusionen, otros desarrolladores pueden revisar el código para asegurarse de que cumple con los estándares de calidad, que no introduce nuevos errores y que se alinea con la dirección del proyecto.</a:t>
            </a:r>
          </a:p>
          <a:p>
            <a:pPr marL="800100">
              <a:lnSpc>
                <a:spcPct val="100000"/>
              </a:lnSpc>
            </a:pPr>
            <a:r>
              <a:rPr lang="es-CO" sz="2200" dirty="0">
                <a:latin typeface="Arial Narrow"/>
                <a:ea typeface="Arial Narrow"/>
                <a:cs typeface="Arial Narrow"/>
                <a:sym typeface="Arial Narrow"/>
              </a:rPr>
              <a:t>Colaboración: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facilitan la colaboración entre desarrolladores, ya que permiten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de cambios: Cada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crea un registro de los cambios realizados, lo que facilita la rastreabilidad y la auditoría del código.</a:t>
            </a:r>
          </a:p>
          <a:p>
            <a:pPr marL="800100">
              <a:lnSpc>
                <a:spcPct val="100000"/>
              </a:lnSpc>
            </a:pPr>
            <a:r>
              <a:rPr lang="es-CO" sz="2200" dirty="0">
                <a:latin typeface="Arial Narrow"/>
                <a:ea typeface="Arial Narrow"/>
                <a:cs typeface="Arial Narrow"/>
                <a:sym typeface="Arial Narrow"/>
              </a:rPr>
              <a:t>Discusión: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se pueden utilizar para iniciar discusiones sobre el diseño, la implementación y las mejores prácticas.</a:t>
            </a:r>
          </a:p>
        </p:txBody>
      </p:sp>
    </p:spTree>
    <p:extLst>
      <p:ext uri="{BB962C8B-B14F-4D97-AF65-F5344CB8AC3E}">
        <p14:creationId xmlns:p14="http://schemas.microsoft.com/office/powerpoint/2010/main" val="2333838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PROCESO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07875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rama: El desarrollador crea una nueva rama a partir de la rama principal para realizar sus cambios.</a:t>
            </a:r>
          </a:p>
          <a:p>
            <a:pPr marL="914400" indent="-457200">
              <a:lnSpc>
                <a:spcPct val="100000"/>
              </a:lnSpc>
              <a:buFont typeface="+mj-lt"/>
              <a:buAutoNum type="arabicPeriod"/>
            </a:pPr>
            <a:r>
              <a:rPr lang="es-CO" sz="2200" dirty="0">
                <a:latin typeface="Arial Narrow"/>
                <a:ea typeface="Arial Narrow"/>
                <a:cs typeface="Arial Narrow"/>
                <a:sym typeface="Arial Narrow"/>
              </a:rPr>
              <a:t>Realizar cambios: Se realizan los cambios necesarios en la nueva rama.</a:t>
            </a:r>
          </a:p>
          <a:p>
            <a:pPr marL="914400" indent="-457200">
              <a:lnSpc>
                <a:spcPct val="100000"/>
              </a:lnSpc>
              <a:buFont typeface="+mj-lt"/>
              <a:buAutoNum type="arabicPeriod"/>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cambios se guardan en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individuales, cada uno con un mensaje claro y conciso que describe los cambios realizados.</a:t>
            </a:r>
          </a:p>
          <a:p>
            <a:pPr marL="914400" indent="-457200">
              <a:lnSpc>
                <a:spcPct val="100000"/>
              </a:lnSpc>
              <a:buFont typeface="+mj-lt"/>
              <a:buAutoNum type="arabicPeriod"/>
            </a:pP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se envían al repositorio remoto.</a:t>
            </a:r>
          </a:p>
          <a:p>
            <a:pPr marL="914400" indent="-457200">
              <a:lnSpc>
                <a:spcPct val="100000"/>
              </a:lnSpc>
              <a:buFont typeface="+mj-lt"/>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Se crea una solicitud de fusión desde la nueva rama hacia la rama principal.</a:t>
            </a:r>
          </a:p>
          <a:p>
            <a:pPr marL="914400" indent="-457200">
              <a:lnSpc>
                <a:spcPct val="100000"/>
              </a:lnSpc>
              <a:buFont typeface="+mj-lt"/>
              <a:buAutoNum type="arabicPeriod"/>
            </a:pPr>
            <a:r>
              <a:rPr lang="es-CO" sz="2200" dirty="0">
                <a:latin typeface="Arial Narrow"/>
                <a:ea typeface="Arial Narrow"/>
                <a:cs typeface="Arial Narrow"/>
                <a:sym typeface="Arial Narrow"/>
              </a:rPr>
              <a:t>Revisión: Otros desarrolladores revisan el código, hacen sugerencias y comentarios.</a:t>
            </a:r>
          </a:p>
          <a:p>
            <a:pPr marL="914400" indent="-457200">
              <a:lnSpc>
                <a:spcPct val="100000"/>
              </a:lnSpc>
              <a:buFont typeface="+mj-lt"/>
              <a:buAutoNum type="arabicPeriod"/>
            </a:pPr>
            <a:r>
              <a:rPr lang="es-CO" sz="2200" dirty="0">
                <a:latin typeface="Arial Narrow"/>
                <a:ea typeface="Arial Narrow"/>
                <a:cs typeface="Arial Narrow"/>
                <a:sym typeface="Arial Narrow"/>
              </a:rPr>
              <a:t>Fusión: Si los cambios son aprobados, el propietario de la rama principal fusiona los cambios.</a:t>
            </a:r>
          </a:p>
        </p:txBody>
      </p:sp>
    </p:spTree>
    <p:extLst>
      <p:ext uri="{BB962C8B-B14F-4D97-AF65-F5344CB8AC3E}">
        <p14:creationId xmlns:p14="http://schemas.microsoft.com/office/powerpoint/2010/main" val="1887175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19178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Mejora la calidad del código: Gracias a la revisión por pares, se identifican y corrigen errores antes de que se produzcan en la rama principal.</a:t>
            </a:r>
          </a:p>
          <a:p>
            <a:pPr marL="800100">
              <a:lnSpc>
                <a:spcPct val="100000"/>
              </a:lnSpc>
            </a:pPr>
            <a:r>
              <a:rPr lang="es-CO" sz="2200" dirty="0">
                <a:latin typeface="Arial Narrow"/>
                <a:ea typeface="Arial Narrow"/>
                <a:cs typeface="Arial Narrow"/>
                <a:sym typeface="Arial Narrow"/>
              </a:rPr>
              <a:t>Aumenta la transparencia: Todos los cambios están documentados y son visibles para todo el equipo.</a:t>
            </a:r>
          </a:p>
          <a:p>
            <a:pPr marL="800100">
              <a:lnSpc>
                <a:spcPct val="100000"/>
              </a:lnSpc>
            </a:pPr>
            <a:r>
              <a:rPr lang="es-CO" sz="2200" dirty="0">
                <a:latin typeface="Arial Narrow"/>
                <a:ea typeface="Arial Narrow"/>
                <a:cs typeface="Arial Narrow"/>
                <a:sym typeface="Arial Narrow"/>
              </a:rPr>
              <a:t>Facilita la colaboración: Permite que múltiples desarrolladores trabajen en un mismo proyecto de forma coordinada.</a:t>
            </a:r>
          </a:p>
          <a:p>
            <a:pPr marL="800100">
              <a:lnSpc>
                <a:spcPct val="100000"/>
              </a:lnSpc>
            </a:pPr>
            <a:r>
              <a:rPr lang="es-CO" sz="2200" dirty="0">
                <a:latin typeface="Arial Narrow"/>
                <a:ea typeface="Arial Narrow"/>
                <a:cs typeface="Arial Narrow"/>
                <a:sym typeface="Arial Narrow"/>
              </a:rPr>
              <a:t>Reduce el riesgo de conflictos: Al fusionar los cambios de forma gradual, se minimiza el riesgo de introducir errores en la rama principal.</a:t>
            </a:r>
          </a:p>
        </p:txBody>
      </p:sp>
    </p:spTree>
    <p:extLst>
      <p:ext uri="{BB962C8B-B14F-4D97-AF65-F5344CB8AC3E}">
        <p14:creationId xmlns:p14="http://schemas.microsoft.com/office/powerpoint/2010/main" val="1862240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9118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Hacer una modificación al proyecto de la calculadora agregándole la operación de la potencia.</a:t>
            </a:r>
          </a:p>
          <a:p>
            <a:pPr marL="800100">
              <a:lnSpc>
                <a:spcPct val="100000"/>
              </a:lnSpc>
            </a:pPr>
            <a:r>
              <a:rPr lang="es-CO" sz="2200" dirty="0">
                <a:latin typeface="Arial Narrow"/>
                <a:ea typeface="Arial Narrow"/>
                <a:cs typeface="Arial Narrow"/>
                <a:sym typeface="Arial Narrow"/>
              </a:rPr>
              <a:t>Crear una nueva rama en el repositorio llamada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Subir la modificación del proyecto de la calculadora a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Realizar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desde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 a la rama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45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Swing es una biblioteca de Java que proporciona un conjunto de herramientas y componentes para crear interfaces gráficas de usuario (GUI) personalizadas y atractivas. Estas interfaces permiten a los usuarios interactuar con las aplicaciones de una manera más intuitiva y visual.</a:t>
            </a:r>
          </a:p>
        </p:txBody>
      </p:sp>
    </p:spTree>
    <p:extLst>
      <p:ext uri="{BB962C8B-B14F-4D97-AF65-F5344CB8AC3E}">
        <p14:creationId xmlns:p14="http://schemas.microsoft.com/office/powerpoint/2010/main" val="1592761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Flexibilidad: Swing ofrece una amplia gama de componentes predefinidos (botones, etiquetas, campos de texto, etc.) que pueden ser personalizados y combinados para crear interfaces complejas.</a:t>
            </a:r>
          </a:p>
          <a:p>
            <a:pPr marL="800100">
              <a:lnSpc>
                <a:spcPct val="100000"/>
              </a:lnSpc>
            </a:pPr>
            <a:r>
              <a:rPr lang="es-CO" sz="2200" dirty="0">
                <a:latin typeface="Arial Narrow"/>
                <a:ea typeface="Arial Narrow"/>
                <a:cs typeface="Arial Narrow"/>
                <a:sym typeface="Arial Narrow"/>
              </a:rPr>
              <a:t>Portabilidad: Las aplicaciones creadas con Swing pueden ejecutarse en diferentes sistemas operativos sin necesidad de realizar grandes modificaciones en el código.</a:t>
            </a:r>
          </a:p>
          <a:p>
            <a:pPr marL="800100">
              <a:lnSpc>
                <a:spcPct val="100000"/>
              </a:lnSpc>
            </a:pPr>
            <a:r>
              <a:rPr lang="es-CO" sz="2200" dirty="0">
                <a:latin typeface="Arial Narrow"/>
                <a:ea typeface="Arial Narrow"/>
                <a:cs typeface="Arial Narrow"/>
                <a:sym typeface="Arial Narrow"/>
              </a:rPr>
              <a:t>Rico en características: Swing proporciona una gran variedad de características avanzadas, como menús, barras de herramientas, tablas, árboles y mucho </a:t>
            </a:r>
            <a:r>
              <a:rPr lang="es-CO" sz="2200" dirty="0" err="1">
                <a:latin typeface="Arial Narrow"/>
                <a:ea typeface="Arial Narrow"/>
                <a:cs typeface="Arial Narrow"/>
                <a:sym typeface="Arial Narrow"/>
              </a:rPr>
              <a:t>más.Parte</a:t>
            </a:r>
            <a:r>
              <a:rPr lang="es-CO" sz="2200" dirty="0">
                <a:latin typeface="Arial Narrow"/>
                <a:ea typeface="Arial Narrow"/>
                <a:cs typeface="Arial Narrow"/>
                <a:sym typeface="Arial Narrow"/>
              </a:rPr>
              <a:t> del JDK: Viene incluida en el Java </a:t>
            </a:r>
            <a:r>
              <a:rPr lang="es-CO" sz="2200" dirty="0" err="1">
                <a:latin typeface="Arial Narrow"/>
                <a:ea typeface="Arial Narrow"/>
                <a:cs typeface="Arial Narrow"/>
                <a:sym typeface="Arial Narrow"/>
              </a:rPr>
              <a:t>Development</a:t>
            </a:r>
            <a:r>
              <a:rPr lang="es-CO" sz="2200" dirty="0">
                <a:latin typeface="Arial Narrow"/>
                <a:ea typeface="Arial Narrow"/>
                <a:cs typeface="Arial Narrow"/>
                <a:sym typeface="Arial Narrow"/>
              </a:rPr>
              <a:t> Kit (JDK), por lo que no es necesario instalar bibliotecas adicionales.</a:t>
            </a:r>
          </a:p>
        </p:txBody>
      </p:sp>
    </p:spTree>
    <p:extLst>
      <p:ext uri="{BB962C8B-B14F-4D97-AF65-F5344CB8AC3E}">
        <p14:creationId xmlns:p14="http://schemas.microsoft.com/office/powerpoint/2010/main" val="152071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COMPONENTES BASICOS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Contenedores: Son componentes que sirven para agrupar otros componentes. Los más comunes son:</a:t>
            </a:r>
          </a:p>
          <a:p>
            <a:pPr indent="0">
              <a:lnSpc>
                <a:spcPct val="100000"/>
              </a:lnSpc>
              <a:buNone/>
            </a:pPr>
            <a:r>
              <a:rPr lang="es-CO" sz="2200" dirty="0">
                <a:latin typeface="Arial Narrow"/>
                <a:ea typeface="Arial Narrow"/>
                <a:cs typeface="Arial Narrow"/>
                <a:sym typeface="Arial Narrow"/>
              </a:rPr>
              <a:t>JFrame: Ventana principal de una aplicación.</a:t>
            </a:r>
          </a:p>
          <a:p>
            <a:pPr indent="0">
              <a:lnSpc>
                <a:spcPct val="100000"/>
              </a:lnSpc>
              <a:buNone/>
            </a:pP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Panel para organizar componentes en grupos.</a:t>
            </a:r>
          </a:p>
          <a:p>
            <a:pPr indent="0">
              <a:lnSpc>
                <a:spcPct val="100000"/>
              </a:lnSpc>
              <a:buNone/>
            </a:pP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Diálogo modal o no modal.</a:t>
            </a:r>
          </a:p>
          <a:p>
            <a:pPr indent="0">
              <a:lnSpc>
                <a:spcPct val="100000"/>
              </a:lnSpc>
              <a:buNone/>
            </a:pPr>
            <a:r>
              <a:rPr lang="es-CO" sz="2200" dirty="0">
                <a:latin typeface="Arial Narrow"/>
                <a:ea typeface="Arial Narrow"/>
                <a:cs typeface="Arial Narrow"/>
                <a:sym typeface="Arial Narrow"/>
              </a:rPr>
              <a:t>Componentes: Son los elementos visuales que interactúan con el usuario. Algunos ejemplos son:</a:t>
            </a:r>
          </a:p>
          <a:p>
            <a:pPr indent="0">
              <a:lnSpc>
                <a:spcPct val="100000"/>
              </a:lnSpc>
              <a:buNone/>
            </a:pP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Botón.</a:t>
            </a:r>
          </a:p>
          <a:p>
            <a:pPr indent="0">
              <a:lnSpc>
                <a:spcPct val="100000"/>
              </a:lnSpc>
              <a:buNone/>
            </a:pP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Etiqueta para mostrar texto.</a:t>
            </a:r>
          </a:p>
          <a:p>
            <a:pPr indent="0">
              <a:lnSpc>
                <a:spcPct val="100000"/>
              </a:lnSpc>
              <a:buNone/>
            </a:pP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Campo de texto para entrada de datos.</a:t>
            </a:r>
          </a:p>
          <a:p>
            <a:pPr indent="0">
              <a:lnSpc>
                <a:spcPct val="100000"/>
              </a:lnSpc>
              <a:buNone/>
            </a:pP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 Área de texto </a:t>
            </a:r>
            <a:r>
              <a:rPr lang="es-CO" sz="2200" dirty="0" err="1">
                <a:latin typeface="Arial Narrow"/>
                <a:ea typeface="Arial Narrow"/>
                <a:cs typeface="Arial Narrow"/>
                <a:sym typeface="Arial Narrow"/>
              </a:rPr>
              <a:t>multi-línea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Caja combinada para seleccionar opciones.</a:t>
            </a:r>
          </a:p>
        </p:txBody>
      </p:sp>
    </p:spTree>
    <p:extLst>
      <p:ext uri="{BB962C8B-B14F-4D97-AF65-F5344CB8AC3E}">
        <p14:creationId xmlns:p14="http://schemas.microsoft.com/office/powerpoint/2010/main" val="3540888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F72EFD7-716D-B6EF-4732-2C40DE636834}"/>
              </a:ext>
            </a:extLst>
          </p:cNvPr>
          <p:cNvPicPr>
            <a:picLocks noChangeAspect="1"/>
          </p:cNvPicPr>
          <p:nvPr/>
        </p:nvPicPr>
        <p:blipFill>
          <a:blip r:embed="rId3"/>
          <a:stretch>
            <a:fillRect/>
          </a:stretch>
        </p:blipFill>
        <p:spPr>
          <a:xfrm>
            <a:off x="2181136" y="2109044"/>
            <a:ext cx="6633680" cy="3669964"/>
          </a:xfrm>
          <a:prstGeom prst="rect">
            <a:avLst/>
          </a:prstGeom>
        </p:spPr>
      </p:pic>
    </p:spTree>
    <p:extLst>
      <p:ext uri="{BB962C8B-B14F-4D97-AF65-F5344CB8AC3E}">
        <p14:creationId xmlns:p14="http://schemas.microsoft.com/office/powerpoint/2010/main" val="3244594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CONCLUSIONES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Ventajas:</a:t>
            </a:r>
          </a:p>
          <a:p>
            <a:pPr marL="800100">
              <a:lnSpc>
                <a:spcPct val="100000"/>
              </a:lnSpc>
            </a:pPr>
            <a:r>
              <a:rPr lang="es-CO" sz="2200" dirty="0">
                <a:latin typeface="Arial Narrow"/>
                <a:ea typeface="Arial Narrow"/>
                <a:cs typeface="Arial Narrow"/>
                <a:sym typeface="Arial Narrow"/>
              </a:rPr>
              <a:t>Flexibilidad: Permite crear interfaces personalizadas.</a:t>
            </a:r>
          </a:p>
          <a:p>
            <a:pPr marL="800100">
              <a:lnSpc>
                <a:spcPct val="100000"/>
              </a:lnSpc>
            </a:pPr>
            <a:r>
              <a:rPr lang="es-CO" sz="2200" dirty="0">
                <a:latin typeface="Arial Narrow"/>
                <a:ea typeface="Arial Narrow"/>
                <a:cs typeface="Arial Narrow"/>
                <a:sym typeface="Arial Narrow"/>
              </a:rPr>
              <a:t>Portabilidad: Funciona en diferentes plataformas.</a:t>
            </a:r>
          </a:p>
          <a:p>
            <a:pPr marL="800100">
              <a:lnSpc>
                <a:spcPct val="100000"/>
              </a:lnSpc>
            </a:pPr>
            <a:r>
              <a:rPr lang="es-CO" sz="2200" dirty="0">
                <a:latin typeface="Arial Narrow"/>
                <a:ea typeface="Arial Narrow"/>
                <a:cs typeface="Arial Narrow"/>
                <a:sym typeface="Arial Narrow"/>
              </a:rPr>
              <a:t>Gran comunidad: Existe una gran cantidad de recursos y tutoriales disponibles.</a:t>
            </a:r>
          </a:p>
          <a:p>
            <a:pPr indent="0">
              <a:lnSpc>
                <a:spcPct val="100000"/>
              </a:lnSpc>
              <a:buNone/>
            </a:pPr>
            <a:r>
              <a:rPr lang="es-CO" sz="2200" dirty="0">
                <a:latin typeface="Arial Narrow"/>
                <a:ea typeface="Arial Narrow"/>
                <a:cs typeface="Arial Narrow"/>
                <a:sym typeface="Arial Narrow"/>
              </a:rPr>
              <a:t>Desventajas:</a:t>
            </a:r>
          </a:p>
          <a:p>
            <a:pPr marL="800100">
              <a:lnSpc>
                <a:spcPct val="100000"/>
              </a:lnSpc>
            </a:pPr>
            <a:r>
              <a:rPr lang="es-CO" sz="2200" dirty="0">
                <a:latin typeface="Arial Narrow"/>
                <a:ea typeface="Arial Narrow"/>
                <a:cs typeface="Arial Narrow"/>
                <a:sym typeface="Arial Narrow"/>
              </a:rPr>
              <a:t>Curva de aprendizaje: Puede ser más compleja que otras bibliotecas de GUI.</a:t>
            </a:r>
          </a:p>
          <a:p>
            <a:pPr marL="800100">
              <a:lnSpc>
                <a:spcPct val="100000"/>
              </a:lnSpc>
            </a:pPr>
            <a:r>
              <a:rPr lang="es-CO" sz="2200" dirty="0">
                <a:latin typeface="Arial Narrow"/>
                <a:ea typeface="Arial Narrow"/>
                <a:cs typeface="Arial Narrow"/>
                <a:sym typeface="Arial Narrow"/>
              </a:rPr>
              <a:t>Diseño: Crear interfaces visualmente atractivas requiere conocimientos de diseño.</a:t>
            </a:r>
          </a:p>
          <a:p>
            <a:pPr marL="800100">
              <a:lnSpc>
                <a:spcPct val="100000"/>
              </a:lnSpc>
            </a:pPr>
            <a:r>
              <a:rPr lang="es-CO" sz="2200" dirty="0">
                <a:latin typeface="Arial Narrow"/>
                <a:ea typeface="Arial Narrow"/>
                <a:cs typeface="Arial Narrow"/>
                <a:sym typeface="Arial Narrow"/>
              </a:rPr>
              <a:t>Rendimiento: En algunas situaciones, puede ser menos eficiente que otras tecnologías.</a:t>
            </a:r>
          </a:p>
        </p:txBody>
      </p:sp>
    </p:spTree>
    <p:extLst>
      <p:ext uri="{BB962C8B-B14F-4D97-AF65-F5344CB8AC3E}">
        <p14:creationId xmlns:p14="http://schemas.microsoft.com/office/powerpoint/2010/main" val="3610320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50924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en Swing es una clase que facilita la creación de diálogos estándar para interactuar con el usuario. Estos diálogos pueden ser utilizados para mostrar mensajes, solicitar información o confirmar acciones. Son una forma sencilla y rápida de agregar elementos interactivos a una aplicación Swing.</a:t>
            </a:r>
          </a:p>
          <a:p>
            <a:pPr marL="800100">
              <a:lnSpc>
                <a:spcPct val="100000"/>
              </a:lnSpc>
            </a:pPr>
            <a:r>
              <a:rPr lang="es-CO" sz="2200" dirty="0">
                <a:latin typeface="Arial Narrow"/>
                <a:ea typeface="Arial Narrow"/>
                <a:cs typeface="Arial Narrow"/>
                <a:sym typeface="Arial Narrow"/>
              </a:rPr>
              <a:t>Mostrar mensajes informativos: Presentar al usuario mensajes simples como "Operación realizada con éxito" o "Error al guardar el archivo".</a:t>
            </a:r>
          </a:p>
          <a:p>
            <a:pPr marL="800100">
              <a:lnSpc>
                <a:spcPct val="100000"/>
              </a:lnSpc>
            </a:pPr>
            <a:r>
              <a:rPr lang="es-CO" sz="2200" dirty="0">
                <a:latin typeface="Arial Narrow"/>
                <a:ea typeface="Arial Narrow"/>
                <a:cs typeface="Arial Narrow"/>
                <a:sym typeface="Arial Narrow"/>
              </a:rPr>
              <a:t>Solicitar confirmación: Preguntar al usuario si desea realizar una acción, por ejemplo, "¿Desea guardar los cambios?".</a:t>
            </a:r>
          </a:p>
          <a:p>
            <a:pPr marL="800100">
              <a:lnSpc>
                <a:spcPct val="100000"/>
              </a:lnSpc>
            </a:pPr>
            <a:r>
              <a:rPr lang="es-CO" sz="2200" dirty="0">
                <a:latin typeface="Arial Narrow"/>
                <a:ea typeface="Arial Narrow"/>
                <a:cs typeface="Arial Narrow"/>
                <a:sym typeface="Arial Narrow"/>
              </a:rPr>
              <a:t>Solicitar entrada de datos: Pedir al usuario que ingrese texto, como un nombre de usuario o una contraseña.</a:t>
            </a:r>
          </a:p>
          <a:p>
            <a:pPr marL="800100">
              <a:lnSpc>
                <a:spcPct val="100000"/>
              </a:lnSpc>
            </a:pPr>
            <a:r>
              <a:rPr lang="es-CO" sz="2200" dirty="0">
                <a:latin typeface="Arial Narrow"/>
                <a:ea typeface="Arial Narrow"/>
                <a:cs typeface="Arial Narrow"/>
                <a:sym typeface="Arial Narrow"/>
              </a:rPr>
              <a:t>Mostrar opciones: Presentar al usuario una lista de opciones y permitirle seleccionar una.</a:t>
            </a:r>
          </a:p>
        </p:txBody>
      </p:sp>
    </p:spTree>
    <p:extLst>
      <p:ext uri="{BB962C8B-B14F-4D97-AF65-F5344CB8AC3E}">
        <p14:creationId xmlns:p14="http://schemas.microsoft.com/office/powerpoint/2010/main" val="3769997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COMUNES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showMessageDialog</a:t>
            </a:r>
            <a:r>
              <a:rPr lang="es-CO" sz="2200" dirty="0">
                <a:latin typeface="Arial Narrow"/>
                <a:ea typeface="Arial Narrow"/>
                <a:cs typeface="Arial Narrow"/>
                <a:sym typeface="Arial Narrow"/>
              </a:rPr>
              <a:t>: Muestra un mensaje simple en un cuadro de diálogo.</a:t>
            </a:r>
          </a:p>
          <a:p>
            <a:pPr marL="800100">
              <a:lnSpc>
                <a:spcPct val="100000"/>
              </a:lnSpc>
            </a:pPr>
            <a:r>
              <a:rPr lang="es-CO" sz="2200" dirty="0" err="1">
                <a:latin typeface="Arial Narrow"/>
                <a:ea typeface="Arial Narrow"/>
                <a:cs typeface="Arial Narrow"/>
                <a:sym typeface="Arial Narrow"/>
              </a:rPr>
              <a:t>showConfirmDialog</a:t>
            </a:r>
            <a:r>
              <a:rPr lang="es-CO" sz="2200" dirty="0">
                <a:latin typeface="Arial Narrow"/>
                <a:ea typeface="Arial Narrow"/>
                <a:cs typeface="Arial Narrow"/>
                <a:sym typeface="Arial Narrow"/>
              </a:rPr>
              <a:t>: Muestra un cuadro de diálogo con botones como "Sí", "No" y "Cancelar" para obtener una confirmación del usuario.</a:t>
            </a:r>
          </a:p>
          <a:p>
            <a:pPr marL="800100">
              <a:lnSpc>
                <a:spcPct val="100000"/>
              </a:lnSpc>
            </a:pPr>
            <a:r>
              <a:rPr lang="es-CO" sz="2200" dirty="0" err="1">
                <a:latin typeface="Arial Narrow"/>
                <a:ea typeface="Arial Narrow"/>
                <a:cs typeface="Arial Narrow"/>
                <a:sym typeface="Arial Narrow"/>
              </a:rPr>
              <a:t>showInputDialog</a:t>
            </a:r>
            <a:r>
              <a:rPr lang="es-CO" sz="2200" dirty="0">
                <a:latin typeface="Arial Narrow"/>
                <a:ea typeface="Arial Narrow"/>
                <a:cs typeface="Arial Narrow"/>
                <a:sym typeface="Arial Narrow"/>
              </a:rPr>
              <a:t>: Muestra un cuadro de diálogo con un campo de texto para que el usuario ingrese datos.</a:t>
            </a:r>
          </a:p>
          <a:p>
            <a:pPr marL="800100">
              <a:lnSpc>
                <a:spcPct val="100000"/>
              </a:lnSpc>
            </a:pPr>
            <a:r>
              <a:rPr lang="es-CO" sz="2200" dirty="0" err="1">
                <a:latin typeface="Arial Narrow"/>
                <a:ea typeface="Arial Narrow"/>
                <a:cs typeface="Arial Narrow"/>
                <a:sym typeface="Arial Narrow"/>
              </a:rPr>
              <a:t>showOptionDialog</a:t>
            </a:r>
            <a:r>
              <a:rPr lang="es-CO" sz="2200" dirty="0">
                <a:latin typeface="Arial Narrow"/>
                <a:ea typeface="Arial Narrow"/>
                <a:cs typeface="Arial Narrow"/>
                <a:sym typeface="Arial Narrow"/>
              </a:rPr>
              <a:t>: Muestra un cuadro de diálogo más personalizado, permitiendo especificar el título, el mensaje, las opciones y el tipo de icono.</a:t>
            </a:r>
          </a:p>
        </p:txBody>
      </p:sp>
    </p:spTree>
    <p:extLst>
      <p:ext uri="{BB962C8B-B14F-4D97-AF65-F5344CB8AC3E}">
        <p14:creationId xmlns:p14="http://schemas.microsoft.com/office/powerpoint/2010/main" val="526778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E86E5A2-2C88-5196-CF15-1EAEF0048EE3}"/>
              </a:ext>
            </a:extLst>
          </p:cNvPr>
          <p:cNvPicPr>
            <a:picLocks noChangeAspect="1"/>
          </p:cNvPicPr>
          <p:nvPr/>
        </p:nvPicPr>
        <p:blipFill>
          <a:blip r:embed="rId3"/>
          <a:stretch>
            <a:fillRect/>
          </a:stretch>
        </p:blipFill>
        <p:spPr>
          <a:xfrm>
            <a:off x="2854999" y="1889620"/>
            <a:ext cx="7410450" cy="4562475"/>
          </a:xfrm>
          <a:prstGeom prst="rect">
            <a:avLst/>
          </a:prstGeom>
        </p:spPr>
      </p:pic>
    </p:spTree>
    <p:extLst>
      <p:ext uri="{BB962C8B-B14F-4D97-AF65-F5344CB8AC3E}">
        <p14:creationId xmlns:p14="http://schemas.microsoft.com/office/powerpoint/2010/main" val="2394057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Título: Se puede establecer un título personalizado para el cuadro de diálogo.</a:t>
            </a:r>
          </a:p>
          <a:p>
            <a:pPr marL="800100">
              <a:lnSpc>
                <a:spcPct val="100000"/>
              </a:lnSpc>
            </a:pPr>
            <a:r>
              <a:rPr lang="es-CO" sz="2200" dirty="0">
                <a:latin typeface="Arial Narrow"/>
                <a:ea typeface="Arial Narrow"/>
                <a:cs typeface="Arial Narrow"/>
                <a:sym typeface="Arial Narrow"/>
              </a:rPr>
              <a:t>Icono: Se puede agregar un icono al cuadro de diálogo para identificar mejor su propósito.</a:t>
            </a:r>
          </a:p>
          <a:p>
            <a:pPr marL="800100">
              <a:lnSpc>
                <a:spcPct val="100000"/>
              </a:lnSpc>
            </a:pPr>
            <a:r>
              <a:rPr lang="es-CO" sz="2200" dirty="0">
                <a:latin typeface="Arial Narrow"/>
                <a:ea typeface="Arial Narrow"/>
                <a:cs typeface="Arial Narrow"/>
                <a:sym typeface="Arial Narrow"/>
              </a:rPr>
              <a:t>Tipo de mensaje: Se puede especificar el tipo de mensaje (error, información, advertencia, etc.) para mostrar un icono apropiado.</a:t>
            </a:r>
          </a:p>
          <a:p>
            <a:pPr marL="800100">
              <a:lnSpc>
                <a:spcPct val="100000"/>
              </a:lnSpc>
            </a:pPr>
            <a:r>
              <a:rPr lang="es-CO" sz="2200" dirty="0">
                <a:latin typeface="Arial Narrow"/>
                <a:ea typeface="Arial Narrow"/>
                <a:cs typeface="Arial Narrow"/>
                <a:sym typeface="Arial Narrow"/>
              </a:rPr>
              <a:t>Opciones: Se puede personalizar el conjunto de botones y las opciones disponibles en el cuadro de diálogo.</a:t>
            </a:r>
          </a:p>
        </p:txBody>
      </p:sp>
    </p:spTree>
    <p:extLst>
      <p:ext uri="{BB962C8B-B14F-4D97-AF65-F5344CB8AC3E}">
        <p14:creationId xmlns:p14="http://schemas.microsoft.com/office/powerpoint/2010/main" val="139512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Facilidad de uso: La clase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proporciona métodos sencillos para crear diferentes tipos de diálogos.</a:t>
            </a:r>
          </a:p>
          <a:p>
            <a:pPr marL="800100">
              <a:lnSpc>
                <a:spcPct val="100000"/>
              </a:lnSpc>
            </a:pPr>
            <a:r>
              <a:rPr lang="es-CO" sz="2200" dirty="0">
                <a:latin typeface="Arial Narrow"/>
                <a:ea typeface="Arial Narrow"/>
                <a:cs typeface="Arial Narrow"/>
                <a:sym typeface="Arial Narrow"/>
              </a:rPr>
              <a:t>Portabilidad: Los diálogos creados con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se adaptan automáticamente a la plataforma en la que se ejecuta la aplicación.</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los diálogos para que se ajusten a las necesidades de la aplicación.</a:t>
            </a:r>
          </a:p>
        </p:txBody>
      </p:sp>
    </p:spTree>
    <p:extLst>
      <p:ext uri="{BB962C8B-B14F-4D97-AF65-F5344CB8AC3E}">
        <p14:creationId xmlns:p14="http://schemas.microsoft.com/office/powerpoint/2010/main" val="14076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GIT.</a:t>
            </a:r>
          </a:p>
          <a:p>
            <a:pPr marL="1257300" lvl="1">
              <a:lnSpc>
                <a:spcPct val="100000"/>
              </a:lnSpc>
              <a:buFont typeface="+mj-lt"/>
              <a:buAutoNum type="arabicPeriod"/>
            </a:pPr>
            <a:r>
              <a:rPr lang="es-CO" sz="1600" dirty="0">
                <a:latin typeface="Arial Narrow"/>
                <a:ea typeface="Arial Narrow"/>
                <a:cs typeface="Arial Narrow"/>
                <a:sym typeface="Arial Narrow"/>
              </a:rPr>
              <a:t>Historia.</a:t>
            </a:r>
          </a:p>
          <a:p>
            <a:pPr marL="1257300" lvl="1">
              <a:lnSpc>
                <a:spcPct val="100000"/>
              </a:lnSpc>
              <a:buFont typeface="+mj-lt"/>
              <a:buAutoNum type="arabicPeriod"/>
            </a:pPr>
            <a:r>
              <a:rPr lang="es-CO" sz="1600" dirty="0">
                <a:latin typeface="Arial Narrow"/>
                <a:ea typeface="Arial Narrow"/>
                <a:cs typeface="Arial Narrow"/>
                <a:sym typeface="Arial Narrow"/>
              </a:rPr>
              <a:t>Creación del repositorio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init</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status.</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commit</a:t>
            </a:r>
            <a:endParaRPr lang="es-CO" sz="1600" dirty="0">
              <a:latin typeface="Arial Narrow"/>
              <a:ea typeface="Arial Narrow"/>
              <a:cs typeface="Arial Narrow"/>
              <a:sym typeface="Arial Narrow"/>
            </a:endParaRP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remote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origin</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push</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pull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Las ramas y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-b</a:t>
            </a:r>
          </a:p>
          <a:p>
            <a:pPr marL="800100">
              <a:lnSpc>
                <a:spcPct val="100000"/>
              </a:lnSpc>
              <a:buFont typeface="+mj-lt"/>
              <a:buAutoNum type="arabicPeriod"/>
            </a:pPr>
            <a:r>
              <a:rPr lang="es-CO" sz="1600" dirty="0">
                <a:latin typeface="Arial Narrow"/>
                <a:ea typeface="Arial Narrow"/>
                <a:cs typeface="Arial Narrow"/>
                <a:sym typeface="Arial Narrow"/>
              </a:rPr>
              <a:t>La librería de interfaz gráfica Swing.</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JOptionPane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JFrame, </a:t>
            </a:r>
            <a:r>
              <a:rPr lang="es-CO" sz="1600" dirty="0" err="1">
                <a:latin typeface="Arial Narrow"/>
                <a:ea typeface="Arial Narrow"/>
                <a:cs typeface="Arial Narrow"/>
                <a:sym typeface="Arial Narrow"/>
              </a:rPr>
              <a:t>JPanel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Los componentes: </a:t>
            </a:r>
            <a:r>
              <a:rPr lang="es-CO" sz="1600" dirty="0" err="1">
                <a:latin typeface="Arial Narrow"/>
                <a:ea typeface="Arial Narrow"/>
                <a:cs typeface="Arial Narrow"/>
                <a:sym typeface="Arial Narrow"/>
              </a:rPr>
              <a:t>JLabel</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JTextField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JButton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JComboBox</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JTable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JDialog</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Eventos del Mouse.</a:t>
            </a:r>
          </a:p>
          <a:p>
            <a:pPr marL="1257300" lvl="1">
              <a:lnSpc>
                <a:spcPct val="100000"/>
              </a:lnSpc>
              <a:buFont typeface="+mj-lt"/>
              <a:buAutoNum type="arabicPeriod"/>
            </a:pPr>
            <a:r>
              <a:rPr lang="es-CO" sz="1600" dirty="0">
                <a:latin typeface="Arial Narrow"/>
                <a:ea typeface="Arial Narrow"/>
                <a:cs typeface="Arial Narrow"/>
                <a:sym typeface="Arial Narrow"/>
              </a:rPr>
              <a:t>Eventos del teclado.</a:t>
            </a:r>
          </a:p>
          <a:p>
            <a:pPr marL="1257300" lvl="1">
              <a:lnSpc>
                <a:spcPct val="100000"/>
              </a:lnSpc>
              <a:buFont typeface="+mj-lt"/>
              <a:buAutoNum type="arabicPeriod"/>
            </a:pPr>
            <a:endParaRPr lang="es-CO" sz="1600" dirty="0">
              <a:latin typeface="Arial Narrow"/>
              <a:ea typeface="Arial Narrow"/>
              <a:cs typeface="Arial Narrow"/>
              <a:sym typeface="Arial Narrow"/>
            </a:endParaRPr>
          </a:p>
          <a:p>
            <a:pPr marL="1257300" lvl="1">
              <a:lnSpc>
                <a:spcPct val="100000"/>
              </a:lnSpc>
              <a:buFont typeface="+mj-lt"/>
              <a:buAutoNum type="arabicPeriod"/>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 </a:t>
            </a:r>
            <a:r>
              <a:rPr lang="es-CO" sz="3000" dirty="0">
                <a:solidFill>
                  <a:srgbClr val="757070"/>
                </a:solidFill>
                <a:latin typeface="Trebuchet MS"/>
                <a:ea typeface="Trebuchet MS"/>
                <a:cs typeface="Trebuchet MS"/>
                <a:sym typeface="Trebuchet MS"/>
              </a:rPr>
              <a:t>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Haciendo uso del proyecto de la Calculadora utilizar el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Funcionalidades:</a:t>
            </a:r>
          </a:p>
          <a:p>
            <a:pPr marL="800100">
              <a:lnSpc>
                <a:spcPct val="100000"/>
              </a:lnSpc>
            </a:pPr>
            <a:r>
              <a:rPr lang="es-CO" sz="2200" dirty="0">
                <a:latin typeface="Arial Narrow"/>
                <a:ea typeface="Arial Narrow"/>
                <a:cs typeface="Arial Narrow"/>
                <a:sym typeface="Arial Narrow"/>
              </a:rPr>
              <a:t>Mostrar el menú de sumar, restar, multiplicar y dividir en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primer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segundo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Mostrar el resultado con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054001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 la ventana principal de cualquier aplicación gráfica creada con la librería Swing. Piensa en él como la ventana de un programa tradicional, como un navegador web o un procesador de texto.</a:t>
            </a:r>
          </a:p>
          <a:p>
            <a:pPr indent="0">
              <a:lnSpc>
                <a:spcPct val="100000"/>
              </a:lnSpc>
              <a:buNone/>
            </a:pPr>
            <a:r>
              <a:rPr lang="es-CO" sz="2200" dirty="0">
                <a:latin typeface="Arial Narrow"/>
                <a:ea typeface="Arial Narrow"/>
                <a:cs typeface="Arial Narrow"/>
                <a:sym typeface="Arial Narrow"/>
              </a:rPr>
              <a:t>En términos técnicos, un JFrame es una clase que representa una ventana de nivel superior. Esto significa que no está contenida dentro de otra ventana y puede ser movida, redimensionada y cerrada por el usuario</a:t>
            </a:r>
          </a:p>
        </p:txBody>
      </p:sp>
    </p:spTree>
    <p:extLst>
      <p:ext uri="{BB962C8B-B14F-4D97-AF65-F5344CB8AC3E}">
        <p14:creationId xmlns:p14="http://schemas.microsoft.com/office/powerpoint/2010/main" val="2898737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Contenedor principal: Sirve como contenedor para todos los demás componentes de tu interfaz gráfica, como botones, etiquetas, campos de texto, etc.</a:t>
            </a:r>
          </a:p>
          <a:p>
            <a:pPr marL="800100">
              <a:lnSpc>
                <a:spcPct val="100000"/>
              </a:lnSpc>
            </a:pPr>
            <a:r>
              <a:rPr lang="es-CO" sz="2200" dirty="0">
                <a:latin typeface="Arial Narrow"/>
                <a:ea typeface="Arial Narrow"/>
                <a:cs typeface="Arial Narrow"/>
                <a:sym typeface="Arial Narrow"/>
              </a:rPr>
              <a:t>Ventana principal: Es la ventana principal de tu aplicación, desde donde el usuario interactúa con tu programa.</a:t>
            </a:r>
          </a:p>
          <a:p>
            <a:pPr marL="800100">
              <a:lnSpc>
                <a:spcPct val="100000"/>
              </a:lnSpc>
            </a:pPr>
            <a:r>
              <a:rPr lang="es-CO" sz="2200" dirty="0">
                <a:latin typeface="Arial Narrow"/>
                <a:ea typeface="Arial Narrow"/>
                <a:cs typeface="Arial Narrow"/>
                <a:sym typeface="Arial Narrow"/>
              </a:rPr>
              <a:t>Personalización: Puedes personalizar su apariencia (tamaño, título, iconos) y comportamiento (cómo se cierra, si se puede redimensionar, etc.).</a:t>
            </a:r>
          </a:p>
        </p:txBody>
      </p:sp>
    </p:spTree>
    <p:extLst>
      <p:ext uri="{BB962C8B-B14F-4D97-AF65-F5344CB8AC3E}">
        <p14:creationId xmlns:p14="http://schemas.microsoft.com/office/powerpoint/2010/main" val="3378651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069872"/>
            <a:ext cx="9643800" cy="2788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JFrame ventana = new JFrame("Mi primera ventana");: Crea una nueva ventana con el título "Mi primera ventana".</a:t>
            </a:r>
          </a:p>
          <a:p>
            <a:pPr indent="0">
              <a:lnSpc>
                <a:spcPct val="100000"/>
              </a:lnSpc>
              <a:buNone/>
            </a:pPr>
            <a:r>
              <a:rPr lang="es-CO" sz="2000" dirty="0" err="1">
                <a:latin typeface="Arial Narrow"/>
                <a:ea typeface="Arial Narrow"/>
                <a:cs typeface="Arial Narrow"/>
                <a:sym typeface="Arial Narrow"/>
              </a:rPr>
              <a:t>ventana.setDefaultCloseOperation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JFrame.EXIT_ON_CLOSE</a:t>
            </a:r>
            <a:r>
              <a:rPr lang="es-CO" sz="2000" dirty="0">
                <a:latin typeface="Arial Narrow"/>
                <a:ea typeface="Arial Narrow"/>
                <a:cs typeface="Arial Narrow"/>
                <a:sym typeface="Arial Narrow"/>
              </a:rPr>
              <a:t>);: Define qué ocurre cuando el usuario cierra la ventana (en este caso, la aplicación se cierra).</a:t>
            </a:r>
          </a:p>
          <a:p>
            <a:pPr indent="0">
              <a:lnSpc>
                <a:spcPct val="100000"/>
              </a:lnSpc>
              <a:buNone/>
            </a:pPr>
            <a:r>
              <a:rPr lang="es-CO" sz="2000" dirty="0" err="1">
                <a:latin typeface="Arial Narrow"/>
                <a:ea typeface="Arial Narrow"/>
                <a:cs typeface="Arial Narrow"/>
                <a:sym typeface="Arial Narrow"/>
              </a:rPr>
              <a:t>ventana.setSize</a:t>
            </a:r>
            <a:r>
              <a:rPr lang="es-CO" sz="2000" dirty="0">
                <a:latin typeface="Arial Narrow"/>
                <a:ea typeface="Arial Narrow"/>
                <a:cs typeface="Arial Narrow"/>
                <a:sym typeface="Arial Narrow"/>
              </a:rPr>
              <a:t>(300, 200);: Establece el tamaño inicial de la ventana en 300 píxeles de ancho por 200 píxeles de alto.</a:t>
            </a:r>
          </a:p>
          <a:p>
            <a:pPr indent="0">
              <a:lnSpc>
                <a:spcPct val="100000"/>
              </a:lnSpc>
              <a:buNone/>
            </a:pPr>
            <a:r>
              <a:rPr lang="es-CO" sz="2000" dirty="0" err="1">
                <a:latin typeface="Arial Narrow"/>
                <a:ea typeface="Arial Narrow"/>
                <a:cs typeface="Arial Narrow"/>
                <a:sym typeface="Arial Narrow"/>
              </a:rPr>
              <a:t>ventana.setVisible</a:t>
            </a:r>
            <a:r>
              <a:rPr lang="es-CO" sz="2000" dirty="0">
                <a:latin typeface="Arial Narrow"/>
                <a:ea typeface="Arial Narrow"/>
                <a:cs typeface="Arial Narrow"/>
                <a:sym typeface="Arial Narrow"/>
              </a:rPr>
              <a:t>(true);: Hace que la ventana sea visible en pantalla.</a:t>
            </a:r>
          </a:p>
        </p:txBody>
      </p:sp>
      <p:pic>
        <p:nvPicPr>
          <p:cNvPr id="4" name="Imagen 3">
            <a:extLst>
              <a:ext uri="{FF2B5EF4-FFF2-40B4-BE49-F238E27FC236}">
                <a16:creationId xmlns:a16="http://schemas.microsoft.com/office/drawing/2014/main" id="{4227D2BF-9659-0BFF-39A1-EEF14F318FEF}"/>
              </a:ext>
            </a:extLst>
          </p:cNvPr>
          <p:cNvPicPr>
            <a:picLocks noChangeAspect="1"/>
          </p:cNvPicPr>
          <p:nvPr/>
        </p:nvPicPr>
        <p:blipFill>
          <a:blip r:embed="rId3"/>
          <a:stretch>
            <a:fillRect/>
          </a:stretch>
        </p:blipFill>
        <p:spPr>
          <a:xfrm>
            <a:off x="2284849" y="1624470"/>
            <a:ext cx="6204751" cy="2445402"/>
          </a:xfrm>
          <a:prstGeom prst="rect">
            <a:avLst/>
          </a:prstGeom>
        </p:spPr>
      </p:pic>
    </p:spTree>
    <p:extLst>
      <p:ext uri="{BB962C8B-B14F-4D97-AF65-F5344CB8AC3E}">
        <p14:creationId xmlns:p14="http://schemas.microsoft.com/office/powerpoint/2010/main" val="124035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err="1">
                <a:latin typeface="Arial Narrow"/>
                <a:ea typeface="Arial Narrow"/>
                <a:cs typeface="Arial Narrow"/>
                <a:sym typeface="Arial Narrow"/>
              </a:rPr>
              <a:t>setVisible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Hace que la ventana sea visible o invisible.</a:t>
            </a:r>
          </a:p>
          <a:p>
            <a:pPr indent="0">
              <a:lnSpc>
                <a:spcPct val="100000"/>
              </a:lnSpc>
              <a:buNone/>
            </a:pPr>
            <a:r>
              <a:rPr lang="es-CO" sz="1600" dirty="0">
                <a:latin typeface="Arial Narrow"/>
                <a:ea typeface="Arial Narrow"/>
                <a:cs typeface="Arial Narrow"/>
                <a:sym typeface="Arial Narrow"/>
              </a:rPr>
              <a:t>pack(): Ajusta el tamaño de la ventana al tamaño preferido de sus componentes.</a:t>
            </a:r>
          </a:p>
          <a:p>
            <a:pPr indent="0">
              <a:lnSpc>
                <a:spcPct val="100000"/>
              </a:lnSpc>
              <a:buNone/>
            </a:pPr>
            <a:r>
              <a:rPr lang="es-CO" sz="1600" dirty="0" err="1">
                <a:latin typeface="Arial Narrow"/>
                <a:ea typeface="Arial Narrow"/>
                <a:cs typeface="Arial Narrow"/>
                <a:sym typeface="Arial Narrow"/>
              </a:rPr>
              <a:t>setSize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width</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height</a:t>
            </a:r>
            <a:r>
              <a:rPr lang="es-CO" sz="1600" dirty="0">
                <a:latin typeface="Arial Narrow"/>
                <a:ea typeface="Arial Narrow"/>
                <a:cs typeface="Arial Narrow"/>
                <a:sym typeface="Arial Narrow"/>
              </a:rPr>
              <a:t>): Establece el ancho y alto de la ventana en píxeles.</a:t>
            </a:r>
          </a:p>
          <a:p>
            <a:pPr indent="0">
              <a:lnSpc>
                <a:spcPct val="100000"/>
              </a:lnSpc>
              <a:buNone/>
            </a:pPr>
            <a:r>
              <a:rPr lang="es-CO" sz="1600" dirty="0" err="1">
                <a:latin typeface="Arial Narrow"/>
                <a:ea typeface="Arial Narrow"/>
                <a:cs typeface="Arial Narrow"/>
                <a:sym typeface="Arial Narrow"/>
              </a:rPr>
              <a:t>setTitle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String</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title</a:t>
            </a:r>
            <a:r>
              <a:rPr lang="es-CO" sz="1600" dirty="0">
                <a:latin typeface="Arial Narrow"/>
                <a:ea typeface="Arial Narrow"/>
                <a:cs typeface="Arial Narrow"/>
                <a:sym typeface="Arial Narrow"/>
              </a:rPr>
              <a:t>): Establece el título de la ventana.</a:t>
            </a:r>
          </a:p>
          <a:p>
            <a:pPr indent="0">
              <a:lnSpc>
                <a:spcPct val="100000"/>
              </a:lnSpc>
              <a:buNone/>
            </a:pPr>
            <a:r>
              <a:rPr lang="es-CO" sz="1600" dirty="0" err="1">
                <a:latin typeface="Arial Narrow"/>
                <a:ea typeface="Arial Narrow"/>
                <a:cs typeface="Arial Narrow"/>
                <a:sym typeface="Arial Narrow"/>
              </a:rPr>
              <a:t>setDefaultCloseOperation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operation</a:t>
            </a:r>
            <a:r>
              <a:rPr lang="es-CO" sz="1600" dirty="0">
                <a:latin typeface="Arial Narrow"/>
                <a:ea typeface="Arial Narrow"/>
                <a:cs typeface="Arial Narrow"/>
                <a:sym typeface="Arial Narrow"/>
              </a:rPr>
              <a:t>): Especifica qué sucede cuando se cierra la ventana (por ejemplo, salir de la aplicación, ocultar la ventana).</a:t>
            </a:r>
          </a:p>
          <a:p>
            <a:pPr indent="0">
              <a:lnSpc>
                <a:spcPct val="100000"/>
              </a:lnSpc>
              <a:buNone/>
            </a:pPr>
            <a:r>
              <a:rPr lang="es-CO" sz="1600" dirty="0" err="1">
                <a:latin typeface="Arial Narrow"/>
                <a:ea typeface="Arial Narrow"/>
                <a:cs typeface="Arial Narrow"/>
                <a:sym typeface="Arial Narrow"/>
              </a:rPr>
              <a:t>setLocation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x,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y): Establece la posición de la ventana en la pantalla.</a:t>
            </a:r>
          </a:p>
          <a:p>
            <a:pPr indent="0">
              <a:lnSpc>
                <a:spcPct val="100000"/>
              </a:lnSpc>
              <a:buNone/>
            </a:pPr>
            <a:r>
              <a:rPr lang="es-CO" sz="1600" dirty="0" err="1">
                <a:latin typeface="Arial Narrow"/>
                <a:ea typeface="Arial Narrow"/>
                <a:cs typeface="Arial Narrow"/>
                <a:sym typeface="Arial Narrow"/>
              </a:rPr>
              <a:t>setResizable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Permite o impide que el usuario redimensione la ventana.</a:t>
            </a:r>
          </a:p>
          <a:p>
            <a:pPr indent="0">
              <a:lnSpc>
                <a:spcPct val="100000"/>
              </a:lnSpc>
              <a:buNone/>
            </a:pP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Añade un componente a la ventana.</a:t>
            </a:r>
          </a:p>
          <a:p>
            <a:pPr indent="0">
              <a:lnSpc>
                <a:spcPct val="100000"/>
              </a:lnSpc>
              <a:buNone/>
            </a:pPr>
            <a:r>
              <a:rPr lang="es-CO" sz="1600" dirty="0" err="1">
                <a:latin typeface="Arial Narrow"/>
                <a:ea typeface="Arial Narrow"/>
                <a:cs typeface="Arial Narrow"/>
                <a:sym typeface="Arial Narrow"/>
              </a:rPr>
              <a:t>remove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Elimina un componente de la ventana.</a:t>
            </a:r>
          </a:p>
          <a:p>
            <a:pPr indent="0">
              <a:lnSpc>
                <a:spcPct val="100000"/>
              </a:lnSpc>
              <a:buNone/>
            </a:pPr>
            <a:r>
              <a:rPr lang="es-CO" sz="1600" dirty="0" err="1">
                <a:latin typeface="Arial Narrow"/>
                <a:ea typeface="Arial Narrow"/>
                <a:cs typeface="Arial Narrow"/>
                <a:sym typeface="Arial Narrow"/>
              </a:rPr>
              <a:t>toFront</a:t>
            </a:r>
            <a:r>
              <a:rPr lang="es-CO" sz="1600" dirty="0">
                <a:latin typeface="Arial Narrow"/>
                <a:ea typeface="Arial Narrow"/>
                <a:cs typeface="Arial Narrow"/>
                <a:sym typeface="Arial Narrow"/>
              </a:rPr>
              <a:t>(): Lleva la ventana al frente.</a:t>
            </a:r>
          </a:p>
          <a:p>
            <a:pPr indent="0">
              <a:lnSpc>
                <a:spcPct val="100000"/>
              </a:lnSpc>
              <a:buNone/>
            </a:pPr>
            <a:r>
              <a:rPr lang="es-CO" sz="1600" dirty="0" err="1">
                <a:latin typeface="Arial Narrow"/>
                <a:ea typeface="Arial Narrow"/>
                <a:cs typeface="Arial Narrow"/>
                <a:sym typeface="Arial Narrow"/>
              </a:rPr>
              <a:t>toBack</a:t>
            </a:r>
            <a:r>
              <a:rPr lang="es-CO" sz="1600" dirty="0">
                <a:latin typeface="Arial Narrow"/>
                <a:ea typeface="Arial Narrow"/>
                <a:cs typeface="Arial Narrow"/>
                <a:sym typeface="Arial Narrow"/>
              </a:rPr>
              <a:t>(): Lleva la ventana al fondo.</a:t>
            </a:r>
          </a:p>
          <a:p>
            <a:pPr indent="0">
              <a:lnSpc>
                <a:spcPct val="100000"/>
              </a:lnSpc>
              <a:buNone/>
            </a:pPr>
            <a:r>
              <a:rPr lang="es-CO" sz="1600" dirty="0" err="1">
                <a:latin typeface="Arial Narrow"/>
                <a:ea typeface="Arial Narrow"/>
                <a:cs typeface="Arial Narrow"/>
                <a:sym typeface="Arial Narrow"/>
              </a:rPr>
              <a:t>isDisplayable</a:t>
            </a:r>
            <a:r>
              <a:rPr lang="es-CO" sz="1600" dirty="0">
                <a:latin typeface="Arial Narrow"/>
                <a:ea typeface="Arial Narrow"/>
                <a:cs typeface="Arial Narrow"/>
                <a:sym typeface="Arial Narrow"/>
              </a:rPr>
              <a:t>(): Indica si la ventana es visible.</a:t>
            </a:r>
          </a:p>
          <a:p>
            <a:pPr indent="0">
              <a:lnSpc>
                <a:spcPct val="100000"/>
              </a:lnSpc>
              <a:buNone/>
            </a:pPr>
            <a:r>
              <a:rPr lang="es-CO" sz="1600" dirty="0" err="1">
                <a:latin typeface="Arial Narrow"/>
                <a:ea typeface="Arial Narrow"/>
                <a:cs typeface="Arial Narrow"/>
                <a:sym typeface="Arial Narrow"/>
              </a:rPr>
              <a:t>isFocused</a:t>
            </a:r>
            <a:r>
              <a:rPr lang="es-CO" sz="1600" dirty="0">
                <a:latin typeface="Arial Narrow"/>
                <a:ea typeface="Arial Narrow"/>
                <a:cs typeface="Arial Narrow"/>
                <a:sym typeface="Arial Narrow"/>
              </a:rPr>
              <a:t>(): Indica si la ventana tiene el foco.</a:t>
            </a:r>
          </a:p>
          <a:p>
            <a:pPr indent="0">
              <a:lnSpc>
                <a:spcPct val="100000"/>
              </a:lnSpc>
              <a:buNone/>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4092048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AGREGAR COMPONENTES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15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hacer que tu ventana sea más interactiva, necesitas agregar componentes como botones, etiquetas, campos de texto, etc. Esto se hace utilizando métodos como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A77FFC5B-60B3-4E34-91ED-D541C750EC4C}"/>
              </a:ext>
            </a:extLst>
          </p:cNvPr>
          <p:cNvPicPr>
            <a:picLocks noChangeAspect="1"/>
          </p:cNvPicPr>
          <p:nvPr/>
        </p:nvPicPr>
        <p:blipFill>
          <a:blip r:embed="rId3"/>
          <a:stretch>
            <a:fillRect/>
          </a:stretch>
        </p:blipFill>
        <p:spPr>
          <a:xfrm>
            <a:off x="1666227" y="3081528"/>
            <a:ext cx="7576246" cy="1270007"/>
          </a:xfrm>
          <a:prstGeom prst="rect">
            <a:avLst/>
          </a:prstGeom>
        </p:spPr>
      </p:pic>
    </p:spTree>
    <p:extLst>
      <p:ext uri="{BB962C8B-B14F-4D97-AF65-F5344CB8AC3E}">
        <p14:creationId xmlns:p14="http://schemas.microsoft.com/office/powerpoint/2010/main" val="15159943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4315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el diseño de una calculadora.</a:t>
            </a:r>
          </a:p>
          <a:p>
            <a:pPr marL="800100">
              <a:lnSpc>
                <a:spcPct val="100000"/>
              </a:lnSpc>
            </a:pPr>
            <a:r>
              <a:rPr lang="es-CO" sz="2200" dirty="0">
                <a:latin typeface="Arial Narrow"/>
                <a:ea typeface="Arial Narrow"/>
                <a:cs typeface="Arial Narrow"/>
                <a:sym typeface="Arial Narrow"/>
              </a:rPr>
              <a:t>Crear un JFrame de un tamaño de 800 x 600.</a:t>
            </a:r>
          </a:p>
          <a:p>
            <a:pPr marL="800100">
              <a:lnSpc>
                <a:spcPct val="100000"/>
              </a:lnSpc>
            </a:pPr>
            <a:r>
              <a:rPr lang="es-CO" sz="2200" dirty="0">
                <a:latin typeface="Arial Narrow"/>
                <a:ea typeface="Arial Narrow"/>
                <a:cs typeface="Arial Narrow"/>
                <a:sym typeface="Arial Narrow"/>
              </a:rPr>
              <a:t>Agregar botones de cada uno de los números de la calculadora 1, 2, 3, 4, 5, 6, 7, 8, 9, 0</a:t>
            </a:r>
          </a:p>
          <a:p>
            <a:pPr marL="800100">
              <a:lnSpc>
                <a:spcPct val="100000"/>
              </a:lnSpc>
            </a:pPr>
            <a:r>
              <a:rPr lang="es-CO" sz="2200" dirty="0">
                <a:latin typeface="Arial Narrow"/>
                <a:ea typeface="Arial Narrow"/>
                <a:cs typeface="Arial Narrow"/>
                <a:sym typeface="Arial Narrow"/>
              </a:rPr>
              <a:t>Agregar un botón para el resultado.</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456372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68300"/>
            <a:ext cx="9643800" cy="53897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Sirve como contenedor para organizar otros componentes gráficos como botones, etiquetas, campos de texto, etc. Es como una caja donde puedes colocar diferentes objetos para crear una interfaz gráfica más estructurada.</a:t>
            </a:r>
          </a:p>
          <a:p>
            <a:pPr marL="800100">
              <a:lnSpc>
                <a:spcPct val="100000"/>
              </a:lnSpc>
            </a:pPr>
            <a:r>
              <a:rPr lang="es-CO" sz="2200" dirty="0">
                <a:latin typeface="Arial Narrow"/>
                <a:ea typeface="Arial Narrow"/>
                <a:cs typeface="Arial Narrow"/>
                <a:sym typeface="Arial Narrow"/>
              </a:rPr>
              <a:t>Agrupar componentes: Los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te permiten agrupar componentes relacionados, lo que facilita la organización y el diseño de tu interfaz gráfica. Por ejemplo, puedes crear un panel para un formulario de </a:t>
            </a:r>
            <a:r>
              <a:rPr lang="es-CO" sz="2200" dirty="0" err="1">
                <a:latin typeface="Arial Narrow"/>
                <a:ea typeface="Arial Narrow"/>
                <a:cs typeface="Arial Narrow"/>
                <a:sym typeface="Arial Narrow"/>
              </a:rPr>
              <a:t>login</a:t>
            </a:r>
            <a:r>
              <a:rPr lang="es-CO" sz="2200" dirty="0">
                <a:latin typeface="Arial Narrow"/>
                <a:ea typeface="Arial Narrow"/>
                <a:cs typeface="Arial Narrow"/>
                <a:sym typeface="Arial Narrow"/>
              </a:rPr>
              <a:t>, otro para una lista de productos, etc.</a:t>
            </a:r>
          </a:p>
          <a:p>
            <a:pPr marL="800100">
              <a:lnSpc>
                <a:spcPct val="100000"/>
              </a:lnSpc>
            </a:pPr>
            <a:r>
              <a:rPr lang="es-CO" sz="2200" dirty="0">
                <a:latin typeface="Arial Narrow"/>
                <a:ea typeface="Arial Narrow"/>
                <a:cs typeface="Arial Narrow"/>
                <a:sym typeface="Arial Narrow"/>
              </a:rPr>
              <a:t>Crear secciones en una ventana: Puedes dividir una ventana en secciones distintas, cada una con su propio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y conjunto de componentes. Esto hace que tu interfaz sea más legible y fácil de navegar.</a:t>
            </a:r>
          </a:p>
          <a:p>
            <a:pPr marL="800100">
              <a:lnSpc>
                <a:spcPct val="100000"/>
              </a:lnSpc>
            </a:pPr>
            <a:r>
              <a:rPr lang="es-CO" sz="2200" dirty="0">
                <a:latin typeface="Arial Narrow"/>
                <a:ea typeface="Arial Narrow"/>
                <a:cs typeface="Arial Narrow"/>
                <a:sym typeface="Arial Narrow"/>
              </a:rPr>
              <a:t>Crear diseños personalizados: Al combinar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con diferentes </a:t>
            </a:r>
            <a:r>
              <a:rPr lang="es-CO" sz="2200" dirty="0" err="1">
                <a:latin typeface="Arial Narrow"/>
                <a:ea typeface="Arial Narrow"/>
                <a:cs typeface="Arial Narrow"/>
                <a:sym typeface="Arial Narrow"/>
              </a:rPr>
              <a:t>layouts</a:t>
            </a:r>
            <a:r>
              <a:rPr lang="es-CO" sz="2200" dirty="0">
                <a:latin typeface="Arial Narrow"/>
                <a:ea typeface="Arial Narrow"/>
                <a:cs typeface="Arial Narrow"/>
                <a:sym typeface="Arial Narrow"/>
              </a:rPr>
              <a:t> (distribuciones), puedes crear diseños complejos y personalizados para tu interfaz.</a:t>
            </a:r>
          </a:p>
          <a:p>
            <a:pPr marL="800100">
              <a:lnSpc>
                <a:spcPct val="100000"/>
              </a:lnSpc>
            </a:pPr>
            <a:r>
              <a:rPr lang="es-CO" sz="2200" dirty="0">
                <a:latin typeface="Arial Narrow"/>
                <a:ea typeface="Arial Narrow"/>
                <a:cs typeface="Arial Narrow"/>
                <a:sym typeface="Arial Narrow"/>
              </a:rPr>
              <a:t>Reutilización de código: Puedes crear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personalizados con un diseño específico y reutilizarlos en diferentes partes de tu aplicación.</a:t>
            </a:r>
          </a:p>
        </p:txBody>
      </p:sp>
    </p:spTree>
    <p:extLst>
      <p:ext uri="{BB962C8B-B14F-4D97-AF65-F5344CB8AC3E}">
        <p14:creationId xmlns:p14="http://schemas.microsoft.com/office/powerpoint/2010/main" val="3708138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DA0C182-2F48-54A6-2340-F0353825532C}"/>
              </a:ext>
            </a:extLst>
          </p:cNvPr>
          <p:cNvPicPr>
            <a:picLocks noChangeAspect="1"/>
          </p:cNvPicPr>
          <p:nvPr/>
        </p:nvPicPr>
        <p:blipFill>
          <a:blip r:embed="rId3"/>
          <a:stretch>
            <a:fillRect/>
          </a:stretch>
        </p:blipFill>
        <p:spPr>
          <a:xfrm>
            <a:off x="3438525" y="1623798"/>
            <a:ext cx="4994594" cy="5003545"/>
          </a:xfrm>
          <a:prstGeom prst="rect">
            <a:avLst/>
          </a:prstGeom>
        </p:spPr>
      </p:pic>
    </p:spTree>
    <p:extLst>
      <p:ext uri="{BB962C8B-B14F-4D97-AF65-F5344CB8AC3E}">
        <p14:creationId xmlns:p14="http://schemas.microsoft.com/office/powerpoint/2010/main" val="3504642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894114"/>
            <a:ext cx="9643800" cy="35248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Modularidad: Facilita la creación de interfaces de usuario modulares y reutilizables.</a:t>
            </a:r>
          </a:p>
          <a:p>
            <a:pPr marL="800100">
              <a:lnSpc>
                <a:spcPct val="100000"/>
              </a:lnSpc>
            </a:pPr>
            <a:r>
              <a:rPr lang="es-CO" sz="2200" dirty="0">
                <a:latin typeface="Arial Narrow"/>
                <a:ea typeface="Arial Narrow"/>
                <a:cs typeface="Arial Narrow"/>
                <a:sym typeface="Arial Narrow"/>
              </a:rPr>
              <a:t>Organización: Ayuda a mantener un código limpio y organizado.</a:t>
            </a:r>
          </a:p>
          <a:p>
            <a:pPr marL="800100">
              <a:lnSpc>
                <a:spcPct val="100000"/>
              </a:lnSpc>
            </a:pPr>
            <a:r>
              <a:rPr lang="es-CO" sz="2200" dirty="0">
                <a:latin typeface="Arial Narrow"/>
                <a:ea typeface="Arial Narrow"/>
                <a:cs typeface="Arial Narrow"/>
                <a:sym typeface="Arial Narrow"/>
              </a:rPr>
              <a:t>Flexibilidad: Permite crear diseños personalizados y complejos.</a:t>
            </a:r>
          </a:p>
        </p:txBody>
      </p:sp>
    </p:spTree>
    <p:extLst>
      <p:ext uri="{BB962C8B-B14F-4D97-AF65-F5344CB8AC3E}">
        <p14:creationId xmlns:p14="http://schemas.microsoft.com/office/powerpoint/2010/main" val="141575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Relaciones de clase.</a:t>
            </a:r>
          </a:p>
          <a:p>
            <a:pPr marL="1257300" lvl="1">
              <a:lnSpc>
                <a:spcPct val="100000"/>
              </a:lnSpc>
              <a:buFont typeface="+mj-lt"/>
              <a:buAutoNum type="arabicPeriod"/>
            </a:pPr>
            <a:r>
              <a:rPr lang="es-CO" sz="1800" dirty="0">
                <a:latin typeface="Arial Narrow"/>
                <a:ea typeface="Arial Narrow"/>
                <a:cs typeface="Arial Narrow"/>
                <a:sym typeface="Arial Narrow"/>
              </a:rPr>
              <a:t>Herencia.</a:t>
            </a:r>
          </a:p>
          <a:p>
            <a:pPr marL="1257300" lvl="1">
              <a:lnSpc>
                <a:spcPct val="100000"/>
              </a:lnSpc>
              <a:buFont typeface="+mj-lt"/>
              <a:buAutoNum type="arabicPeriod"/>
            </a:pPr>
            <a:r>
              <a:rPr lang="es-CO" sz="1800" dirty="0">
                <a:latin typeface="Arial Narrow"/>
                <a:ea typeface="Arial Narrow"/>
                <a:cs typeface="Arial Narrow"/>
                <a:sym typeface="Arial Narrow"/>
              </a:rPr>
              <a:t>Clases abstractas.</a:t>
            </a:r>
          </a:p>
          <a:p>
            <a:pPr marL="1257300" lvl="1">
              <a:lnSpc>
                <a:spcPct val="100000"/>
              </a:lnSpc>
              <a:buFont typeface="+mj-lt"/>
              <a:buAutoNum type="arabicPeriod"/>
            </a:pPr>
            <a:r>
              <a:rPr lang="es-CO" sz="1800" dirty="0">
                <a:latin typeface="Arial Narrow"/>
                <a:ea typeface="Arial Narrow"/>
                <a:cs typeface="Arial Narrow"/>
                <a:sym typeface="Arial Narrow"/>
              </a:rPr>
              <a:t>Interfaces.</a:t>
            </a:r>
          </a:p>
          <a:p>
            <a:pPr marL="1257300" lvl="1">
              <a:lnSpc>
                <a:spcPct val="100000"/>
              </a:lnSpc>
              <a:buFont typeface="+mj-lt"/>
              <a:buAutoNum type="arabicPeriod"/>
            </a:pPr>
            <a:r>
              <a:rPr lang="es-CO" sz="1800" dirty="0">
                <a:latin typeface="Arial Narrow"/>
                <a:ea typeface="Arial Narrow"/>
                <a:cs typeface="Arial Narrow"/>
                <a:sym typeface="Arial Narrow"/>
              </a:rPr>
              <a:t>Polimorfismo.</a:t>
            </a:r>
          </a:p>
          <a:p>
            <a:pPr marL="800100">
              <a:lnSpc>
                <a:spcPct val="100000"/>
              </a:lnSpc>
              <a:buFont typeface="+mj-lt"/>
              <a:buAutoNum type="arabicPeriod"/>
            </a:pPr>
            <a:r>
              <a:rPr lang="es-CO" sz="1800" dirty="0">
                <a:latin typeface="Arial Narrow"/>
                <a:ea typeface="Arial Narrow"/>
                <a:cs typeface="Arial Narrow"/>
                <a:sym typeface="Arial Narrow"/>
              </a:rPr>
              <a:t>Manejo de hilos.</a:t>
            </a:r>
          </a:p>
          <a:p>
            <a:pPr marL="1257300" lvl="1">
              <a:lnSpc>
                <a:spcPct val="100000"/>
              </a:lnSpc>
              <a:buFont typeface="+mj-lt"/>
              <a:buAutoNum type="arabicPeriod"/>
            </a:pPr>
            <a:r>
              <a:rPr lang="es-CO" sz="1800" dirty="0">
                <a:latin typeface="Arial Narrow"/>
                <a:ea typeface="Arial Narrow"/>
                <a:cs typeface="Arial Narrow"/>
                <a:sym typeface="Arial Narrow"/>
              </a:rPr>
              <a:t>Conceptos de concurrencia.</a:t>
            </a:r>
          </a:p>
          <a:p>
            <a:pPr marL="1257300" lvl="1">
              <a:lnSpc>
                <a:spcPct val="100000"/>
              </a:lnSpc>
              <a:buFont typeface="+mj-lt"/>
              <a:buAutoNum type="arabicPeriod"/>
            </a:pPr>
            <a:r>
              <a:rPr lang="es-CO" sz="1800" dirty="0">
                <a:latin typeface="Arial Narrow"/>
                <a:ea typeface="Arial Narrow"/>
                <a:cs typeface="Arial Narrow"/>
                <a:sym typeface="Arial Narrow"/>
              </a:rPr>
              <a:t>Heredando de </a:t>
            </a:r>
            <a:r>
              <a:rPr lang="es-CO" sz="1800" dirty="0" err="1">
                <a:latin typeface="Arial Narrow"/>
                <a:ea typeface="Arial Narrow"/>
                <a:cs typeface="Arial Narrow"/>
                <a:sym typeface="Arial Narrow"/>
              </a:rPr>
              <a:t>Thread</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Implementando de </a:t>
            </a:r>
            <a:r>
              <a:rPr lang="es-CO" sz="1800" dirty="0" err="1">
                <a:latin typeface="Arial Narrow"/>
                <a:ea typeface="Arial Narrow"/>
                <a:cs typeface="Arial Narrow"/>
                <a:sym typeface="Arial Narrow"/>
              </a:rPr>
              <a:t>Runnable</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Pruebas unitarias.</a:t>
            </a:r>
          </a:p>
          <a:p>
            <a:pPr marL="1257300" lvl="1">
              <a:lnSpc>
                <a:spcPct val="100000"/>
              </a:lnSpc>
              <a:buFont typeface="+mj-lt"/>
              <a:buAutoNum type="arabicPeriod"/>
            </a:pPr>
            <a:r>
              <a:rPr lang="es-CO" sz="1800" dirty="0" err="1">
                <a:latin typeface="Arial Narrow"/>
                <a:ea typeface="Arial Narrow"/>
                <a:cs typeface="Arial Narrow"/>
                <a:sym typeface="Arial Narrow"/>
              </a:rPr>
              <a:t>JUnit</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Los casos de prueba</a:t>
            </a:r>
          </a:p>
          <a:p>
            <a:pPr marL="1257300" lvl="1">
              <a:lnSpc>
                <a:spcPct val="100000"/>
              </a:lnSpc>
              <a:buFont typeface="+mj-lt"/>
              <a:buAutoNum type="arabicPeriod"/>
            </a:pPr>
            <a:r>
              <a:rPr lang="es-CO" sz="1800" dirty="0">
                <a:latin typeface="Arial Narrow"/>
                <a:ea typeface="Arial Narrow"/>
                <a:cs typeface="Arial Narrow"/>
                <a:sym typeface="Arial Narrow"/>
              </a:rPr>
              <a:t>Anotaciones de Junit.</a:t>
            </a:r>
          </a:p>
          <a:p>
            <a:pPr marL="1257300" lvl="1">
              <a:lnSpc>
                <a:spcPct val="100000"/>
              </a:lnSpc>
              <a:buFont typeface="+mj-lt"/>
              <a:buAutoNum type="arabicPeriod"/>
            </a:pPr>
            <a:r>
              <a:rPr lang="es-CO" sz="1800" dirty="0">
                <a:latin typeface="Arial Narrow"/>
                <a:ea typeface="Arial Narrow"/>
                <a:cs typeface="Arial Narrow"/>
                <a:sym typeface="Arial Narrow"/>
              </a:rPr>
              <a:t>Aserciones en </a:t>
            </a:r>
            <a:r>
              <a:rPr lang="es-CO" sz="1800" dirty="0" err="1">
                <a:latin typeface="Arial Narrow"/>
                <a:ea typeface="Arial Narrow"/>
                <a:cs typeface="Arial Narrow"/>
                <a:sym typeface="Arial Narrow"/>
              </a:rPr>
              <a:t>JUnit</a:t>
            </a: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 JTEXTFIELD, JBUTTON,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1937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la creación de interfaces gráficas de usuario (GUI) con Java Swing, los componentes son los elementos básicos que conforman la interfaz. Estos componentes proporcionan una forma visual de interactuar con la aplicación. A continuación, exploraremos en detalle cuatro de los componentes más utilizados: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638943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Muestra texto o imágenes en una ventana.</a:t>
            </a:r>
          </a:p>
          <a:p>
            <a:pPr indent="0">
              <a:lnSpc>
                <a:spcPct val="100000"/>
              </a:lnSpc>
              <a:buNone/>
            </a:pPr>
            <a:r>
              <a:rPr lang="es-CO" sz="2200" dirty="0">
                <a:latin typeface="Arial Narrow"/>
                <a:ea typeface="Arial Narrow"/>
                <a:cs typeface="Arial Narrow"/>
                <a:sym typeface="Arial Narrow"/>
              </a:rPr>
              <a:t>Uso: Se utiliza para proporcionar etiquetas, títulos o cualquier texto estático que no requiera interacción del usuario.</a:t>
            </a:r>
          </a:p>
        </p:txBody>
      </p:sp>
      <p:pic>
        <p:nvPicPr>
          <p:cNvPr id="5" name="Imagen 4">
            <a:extLst>
              <a:ext uri="{FF2B5EF4-FFF2-40B4-BE49-F238E27FC236}">
                <a16:creationId xmlns:a16="http://schemas.microsoft.com/office/drawing/2014/main" id="{8B8BFF91-AB82-C423-4F50-BC5E1AD61F50}"/>
              </a:ext>
            </a:extLst>
          </p:cNvPr>
          <p:cNvPicPr>
            <a:picLocks noChangeAspect="1"/>
          </p:cNvPicPr>
          <p:nvPr/>
        </p:nvPicPr>
        <p:blipFill>
          <a:blip r:embed="rId3"/>
          <a:stretch>
            <a:fillRect/>
          </a:stretch>
        </p:blipFill>
        <p:spPr>
          <a:xfrm>
            <a:off x="1105934" y="3822192"/>
            <a:ext cx="9078876" cy="849249"/>
          </a:xfrm>
          <a:prstGeom prst="rect">
            <a:avLst/>
          </a:prstGeom>
        </p:spPr>
      </p:pic>
    </p:spTree>
    <p:extLst>
      <p:ext uri="{BB962C8B-B14F-4D97-AF65-F5344CB8AC3E}">
        <p14:creationId xmlns:p14="http://schemas.microsoft.com/office/powerpoint/2010/main" val="37245260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733641"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que se mostrará en la etiqueta.</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 la etiqueta.</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(tipo, tamaño, estilo) del texto.</a:t>
            </a:r>
          </a:p>
          <a:p>
            <a:pPr indent="0">
              <a:lnSpc>
                <a:spcPct val="100000"/>
              </a:lnSpc>
              <a:buNone/>
            </a:pPr>
            <a:r>
              <a:rPr lang="es-CO" sz="1800" dirty="0" err="1">
                <a:latin typeface="Arial Narrow"/>
                <a:ea typeface="Arial Narrow"/>
                <a:cs typeface="Arial Narrow"/>
                <a:sym typeface="Arial Narrow"/>
              </a:rPr>
              <a:t>setIcon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Establece un icono para la etiqueta.</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Establece posición y tamaño del componente.</a:t>
            </a:r>
          </a:p>
          <a:p>
            <a:pPr indent="0">
              <a:lnSpc>
                <a:spcPct val="100000"/>
              </a:lnSpc>
              <a:buNone/>
            </a:pPr>
            <a:r>
              <a:rPr lang="es-CO" sz="1800" dirty="0" err="1">
                <a:latin typeface="Arial Narrow"/>
                <a:ea typeface="Arial Narrow"/>
                <a:cs typeface="Arial Narrow"/>
                <a:sym typeface="Arial Narrow"/>
              </a:rPr>
              <a:t>setHorizontalTextPosition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horizontal del texto en relación con el icono (por ejemplo, a la izquierda, a la derecha).</a:t>
            </a:r>
          </a:p>
          <a:p>
            <a:pPr indent="0">
              <a:lnSpc>
                <a:spcPct val="100000"/>
              </a:lnSpc>
              <a:buNone/>
            </a:pPr>
            <a:r>
              <a:rPr lang="es-CO" sz="1800" dirty="0" err="1">
                <a:latin typeface="Arial Narrow"/>
                <a:ea typeface="Arial Narrow"/>
                <a:cs typeface="Arial Narrow"/>
                <a:sym typeface="Arial Narrow"/>
              </a:rPr>
              <a:t>setVerticalTextPosition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vertical del texto en relación con el icono (por ejemplo, arriba, abajo).</a:t>
            </a:r>
          </a:p>
          <a:p>
            <a:pPr indent="0">
              <a:lnSpc>
                <a:spcPct val="100000"/>
              </a:lnSpc>
              <a:buNone/>
            </a:pPr>
            <a:r>
              <a:rPr lang="es-CO" sz="1800" dirty="0" err="1">
                <a:latin typeface="Arial Narrow"/>
                <a:ea typeface="Arial Narrow"/>
                <a:cs typeface="Arial Narrow"/>
                <a:sym typeface="Arial Narrow"/>
              </a:rPr>
              <a:t>setHorizontalAlignment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horizontal del texto (por ejemplo, a la izquierda, al centro, a la derecha).</a:t>
            </a:r>
          </a:p>
          <a:p>
            <a:pPr indent="0">
              <a:lnSpc>
                <a:spcPct val="100000"/>
              </a:lnSpc>
              <a:buNone/>
            </a:pPr>
            <a:r>
              <a:rPr lang="es-CO" sz="1800" dirty="0" err="1">
                <a:latin typeface="Arial Narrow"/>
                <a:ea typeface="Arial Narrow"/>
                <a:cs typeface="Arial Narrow"/>
                <a:sym typeface="Arial Narrow"/>
              </a:rPr>
              <a:t>setVerticalAlignment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vertical del texto (por ejemplo, arriba, al centro, abajo).</a:t>
            </a:r>
          </a:p>
          <a:p>
            <a:pPr indent="0">
              <a:lnSpc>
                <a:spcPct val="100000"/>
              </a:lnSpc>
              <a:buNone/>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etiqueta.</a:t>
            </a:r>
          </a:p>
          <a:p>
            <a:pPr indent="0">
              <a:lnSpc>
                <a:spcPct val="100000"/>
              </a:lnSpc>
              <a:buNone/>
            </a:pPr>
            <a:r>
              <a:rPr lang="es-CO" sz="1800" dirty="0" err="1">
                <a:latin typeface="Arial Narrow"/>
                <a:ea typeface="Arial Narrow"/>
                <a:cs typeface="Arial Narrow"/>
                <a:sym typeface="Arial Narrow"/>
              </a:rPr>
              <a:t>setToolTipText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tip</a:t>
            </a:r>
            <a:r>
              <a:rPr lang="es-CO" sz="1800" dirty="0">
                <a:latin typeface="Arial Narrow"/>
                <a:ea typeface="Arial Narrow"/>
                <a:cs typeface="Arial Narrow"/>
                <a:sym typeface="Arial Narrow"/>
              </a:rPr>
              <a:t>): Establece una sugerencia de texto que aparece al pasar el ratón por encima de la etiqueta.</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112084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Permite al usuario ingresar una sola línea de texto.</a:t>
            </a:r>
          </a:p>
          <a:p>
            <a:pPr indent="0">
              <a:lnSpc>
                <a:spcPct val="100000"/>
              </a:lnSpc>
              <a:buNone/>
            </a:pPr>
            <a:r>
              <a:rPr lang="es-CO" sz="2200" dirty="0">
                <a:latin typeface="Arial Narrow"/>
                <a:ea typeface="Arial Narrow"/>
                <a:cs typeface="Arial Narrow"/>
                <a:sym typeface="Arial Narrow"/>
              </a:rPr>
              <a:t>Uso: Se utiliza para capturar datos de entrada del usuario, como nombres, contraseñas, etc.</a:t>
            </a:r>
          </a:p>
        </p:txBody>
      </p:sp>
      <p:pic>
        <p:nvPicPr>
          <p:cNvPr id="6" name="Imagen 5">
            <a:extLst>
              <a:ext uri="{FF2B5EF4-FFF2-40B4-BE49-F238E27FC236}">
                <a16:creationId xmlns:a16="http://schemas.microsoft.com/office/drawing/2014/main" id="{D68CA974-3169-6D18-0940-C65ADBFF89FB}"/>
              </a:ext>
            </a:extLst>
          </p:cNvPr>
          <p:cNvPicPr>
            <a:picLocks noChangeAspect="1"/>
          </p:cNvPicPr>
          <p:nvPr/>
        </p:nvPicPr>
        <p:blipFill>
          <a:blip r:embed="rId3"/>
          <a:stretch>
            <a:fillRect/>
          </a:stretch>
        </p:blipFill>
        <p:spPr>
          <a:xfrm>
            <a:off x="735650" y="3662226"/>
            <a:ext cx="10682144" cy="595398"/>
          </a:xfrm>
          <a:prstGeom prst="rect">
            <a:avLst/>
          </a:prstGeom>
        </p:spPr>
      </p:pic>
    </p:spTree>
    <p:extLst>
      <p:ext uri="{BB962C8B-B14F-4D97-AF65-F5344CB8AC3E}">
        <p14:creationId xmlns:p14="http://schemas.microsoft.com/office/powerpoint/2010/main" val="9699978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500806"/>
            <a:ext cx="9643800" cy="53571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actual en el campo.</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del campo.</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Posición horizontal y vertical del componente con ancho y alto.</a:t>
            </a:r>
          </a:p>
          <a:p>
            <a:pPr indent="0">
              <a:lnSpc>
                <a:spcPct val="100000"/>
              </a:lnSpc>
              <a:buNone/>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edición del texto.</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del texto en el campo.</a:t>
            </a:r>
          </a:p>
          <a:p>
            <a:pPr indent="0">
              <a:lnSpc>
                <a:spcPct val="100000"/>
              </a:lnSpc>
              <a:buNone/>
            </a:pPr>
            <a:r>
              <a:rPr lang="es-CO" sz="1800" dirty="0" err="1">
                <a:latin typeface="Arial Narrow"/>
                <a:ea typeface="Arial Narrow"/>
                <a:cs typeface="Arial Narrow"/>
                <a:sym typeface="Arial Narrow"/>
              </a:rPr>
              <a:t>setForeground</a:t>
            </a:r>
            <a:r>
              <a:rPr lang="es-CO" sz="1800" dirty="0">
                <a:latin typeface="Arial Narrow"/>
                <a:ea typeface="Arial Narrow"/>
                <a:cs typeface="Arial Narrow"/>
                <a:sym typeface="Arial Narrow"/>
              </a:rPr>
              <a:t>(Color color): Establece el color del texto.</a:t>
            </a:r>
          </a:p>
          <a:p>
            <a:pPr indent="0">
              <a:lnSpc>
                <a:spcPct val="100000"/>
              </a:lnSpc>
              <a:buNone/>
            </a:pPr>
            <a:r>
              <a:rPr lang="es-CO" sz="1800" dirty="0" err="1">
                <a:latin typeface="Arial Narrow"/>
                <a:ea typeface="Arial Narrow"/>
                <a:cs typeface="Arial Narrow"/>
                <a:sym typeface="Arial Narrow"/>
              </a:rPr>
              <a:t>setBackground</a:t>
            </a:r>
            <a:r>
              <a:rPr lang="es-CO" sz="1800" dirty="0">
                <a:latin typeface="Arial Narrow"/>
                <a:ea typeface="Arial Narrow"/>
                <a:cs typeface="Arial Narrow"/>
                <a:sym typeface="Arial Narrow"/>
              </a:rPr>
              <a:t>(Color color): Establece el color de fondo del campo.</a:t>
            </a:r>
          </a:p>
          <a:p>
            <a:pPr indent="0">
              <a:lnSpc>
                <a:spcPct val="100000"/>
              </a:lnSpc>
              <a:buNone/>
            </a:pPr>
            <a:r>
              <a:rPr lang="es-CO" sz="1800" dirty="0" err="1">
                <a:latin typeface="Arial Narrow"/>
                <a:ea typeface="Arial Narrow"/>
                <a:cs typeface="Arial Narrow"/>
                <a:sym typeface="Arial Narrow"/>
              </a:rPr>
              <a:t>getColumnCount</a:t>
            </a:r>
            <a:r>
              <a:rPr lang="es-CO" sz="1800" dirty="0">
                <a:latin typeface="Arial Narrow"/>
                <a:ea typeface="Arial Narrow"/>
                <a:cs typeface="Arial Narrow"/>
                <a:sym typeface="Arial Narrow"/>
              </a:rPr>
              <a:t>(): Devuelve el número de columnas del campo.</a:t>
            </a:r>
          </a:p>
          <a:p>
            <a:pPr indent="0">
              <a:lnSpc>
                <a:spcPct val="100000"/>
              </a:lnSpc>
              <a:buNone/>
            </a:pPr>
            <a:r>
              <a:rPr lang="es-CO" sz="1800" dirty="0" err="1">
                <a:latin typeface="Arial Narrow"/>
                <a:ea typeface="Arial Narrow"/>
                <a:cs typeface="Arial Narrow"/>
                <a:sym typeface="Arial Narrow"/>
              </a:rPr>
              <a:t>getCaretPosition</a:t>
            </a:r>
            <a:r>
              <a:rPr lang="es-CO" sz="1800" dirty="0">
                <a:latin typeface="Arial Narrow"/>
                <a:ea typeface="Arial Narrow"/>
                <a:cs typeface="Arial Narrow"/>
                <a:sym typeface="Arial Narrow"/>
              </a:rPr>
              <a:t>(): Devuelve la posición actual del cursor.</a:t>
            </a:r>
          </a:p>
          <a:p>
            <a:pPr indent="0">
              <a:lnSpc>
                <a:spcPct val="100000"/>
              </a:lnSpc>
              <a:buNone/>
            </a:pPr>
            <a:r>
              <a:rPr lang="es-CO" sz="1800" dirty="0" err="1">
                <a:latin typeface="Arial Narrow"/>
                <a:ea typeface="Arial Narrow"/>
                <a:cs typeface="Arial Narrow"/>
                <a:sym typeface="Arial Narrow"/>
              </a:rPr>
              <a:t>getSelectedText</a:t>
            </a:r>
            <a:r>
              <a:rPr lang="es-CO" sz="1800" dirty="0">
                <a:latin typeface="Arial Narrow"/>
                <a:ea typeface="Arial Narrow"/>
                <a:cs typeface="Arial Narrow"/>
                <a:sym typeface="Arial Narrow"/>
              </a:rPr>
              <a:t>(): Devuelve el texto seleccionado, si hay alguno.</a:t>
            </a:r>
          </a:p>
          <a:p>
            <a:pPr indent="0">
              <a:lnSpc>
                <a:spcPct val="100000"/>
              </a:lnSpc>
              <a:buNone/>
            </a:pPr>
            <a:r>
              <a:rPr lang="es-CO" sz="1800" dirty="0" err="1">
                <a:latin typeface="Arial Narrow"/>
                <a:ea typeface="Arial Narrow"/>
                <a:cs typeface="Arial Narrow"/>
                <a:sym typeface="Arial Narrow"/>
              </a:rPr>
              <a:t>setCaretPosition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position): Mueve el cursor a la posición especificada.</a:t>
            </a:r>
          </a:p>
          <a:p>
            <a:pPr indent="0">
              <a:lnSpc>
                <a:spcPct val="100000"/>
              </a:lnSpc>
              <a:buNone/>
            </a:pPr>
            <a:r>
              <a:rPr lang="es-CO" sz="1800" dirty="0" err="1">
                <a:latin typeface="Arial Narrow"/>
                <a:ea typeface="Arial Narrow"/>
                <a:cs typeface="Arial Narrow"/>
                <a:sym typeface="Arial Narrow"/>
              </a:rPr>
              <a:t>selectAll</a:t>
            </a:r>
            <a:r>
              <a:rPr lang="es-CO" sz="1800" dirty="0">
                <a:latin typeface="Arial Narrow"/>
                <a:ea typeface="Arial Narrow"/>
                <a:cs typeface="Arial Narrow"/>
                <a:sym typeface="Arial Narrow"/>
              </a:rPr>
              <a:t>(): Selecciona todo el texto del campo.</a:t>
            </a:r>
          </a:p>
          <a:p>
            <a:pPr indent="0">
              <a:lnSpc>
                <a:spcPct val="100000"/>
              </a:lnSpc>
              <a:buNone/>
            </a:pPr>
            <a:r>
              <a:rPr lang="es-CO" sz="1800" dirty="0" err="1">
                <a:latin typeface="Arial Narrow"/>
                <a:ea typeface="Arial Narrow"/>
                <a:cs typeface="Arial Narrow"/>
                <a:sym typeface="Arial Narrow"/>
              </a:rPr>
              <a:t>requestFocusInWindow</a:t>
            </a:r>
            <a:r>
              <a:rPr lang="es-CO" sz="1800" dirty="0">
                <a:latin typeface="Arial Narrow"/>
                <a:ea typeface="Arial Narrow"/>
                <a:cs typeface="Arial Narrow"/>
                <a:sym typeface="Arial Narrow"/>
              </a:rPr>
              <a:t>(): Pone el foco en el campo.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6394639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433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Representa un botón que el usuario puede presionar para realizar una acción.</a:t>
            </a:r>
          </a:p>
          <a:p>
            <a:pPr indent="0">
              <a:lnSpc>
                <a:spcPct val="100000"/>
              </a:lnSpc>
              <a:buNone/>
            </a:pPr>
            <a:r>
              <a:rPr lang="es-CO" sz="2200" dirty="0">
                <a:latin typeface="Arial Narrow"/>
                <a:ea typeface="Arial Narrow"/>
                <a:cs typeface="Arial Narrow"/>
                <a:sym typeface="Arial Narrow"/>
              </a:rPr>
              <a:t>Uso: Se utiliza para desencadenar eventos cuando el usuario hace clic en él.</a:t>
            </a:r>
          </a:p>
        </p:txBody>
      </p:sp>
      <p:pic>
        <p:nvPicPr>
          <p:cNvPr id="5" name="Imagen 4">
            <a:extLst>
              <a:ext uri="{FF2B5EF4-FFF2-40B4-BE49-F238E27FC236}">
                <a16:creationId xmlns:a16="http://schemas.microsoft.com/office/drawing/2014/main" id="{BA20683B-00B0-3A3A-1E95-DB33200AD2F0}"/>
              </a:ext>
            </a:extLst>
          </p:cNvPr>
          <p:cNvPicPr>
            <a:picLocks noChangeAspect="1"/>
          </p:cNvPicPr>
          <p:nvPr/>
        </p:nvPicPr>
        <p:blipFill>
          <a:blip r:embed="rId3"/>
          <a:stretch>
            <a:fillRect/>
          </a:stretch>
        </p:blipFill>
        <p:spPr>
          <a:xfrm>
            <a:off x="1288275" y="3315081"/>
            <a:ext cx="8987975" cy="891159"/>
          </a:xfrm>
          <a:prstGeom prst="rect">
            <a:avLst/>
          </a:prstGeom>
        </p:spPr>
      </p:pic>
    </p:spTree>
    <p:extLst>
      <p:ext uri="{BB962C8B-B14F-4D97-AF65-F5344CB8AC3E}">
        <p14:creationId xmlns:p14="http://schemas.microsoft.com/office/powerpoint/2010/main" val="10778110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setText</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String</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text</a:t>
            </a:r>
            <a:r>
              <a:rPr lang="es-CO" sz="2000" dirty="0">
                <a:latin typeface="Arial Narrow"/>
                <a:ea typeface="Arial Narrow"/>
                <a:cs typeface="Arial Narrow"/>
                <a:sym typeface="Arial Narrow"/>
              </a:rPr>
              <a:t>): Establece el texto del botón.</a:t>
            </a:r>
          </a:p>
          <a:p>
            <a:pPr marL="800100">
              <a:lnSpc>
                <a:spcPct val="100000"/>
              </a:lnSpc>
            </a:pPr>
            <a:r>
              <a:rPr lang="es-CO" sz="2000" dirty="0" err="1">
                <a:latin typeface="Arial Narrow"/>
                <a:ea typeface="Arial Narrow"/>
                <a:cs typeface="Arial Narrow"/>
                <a:sym typeface="Arial Narrow"/>
              </a:rPr>
              <a:t>getText</a:t>
            </a:r>
            <a:r>
              <a:rPr lang="es-CO" sz="2000" dirty="0">
                <a:latin typeface="Arial Narrow"/>
                <a:ea typeface="Arial Narrow"/>
                <a:cs typeface="Arial Narrow"/>
                <a:sym typeface="Arial Narrow"/>
              </a:rPr>
              <a:t>(): Devuelve el texto del botón.</a:t>
            </a:r>
          </a:p>
          <a:p>
            <a:pPr marL="800100">
              <a:lnSpc>
                <a:spcPct val="100000"/>
              </a:lnSpc>
            </a:pPr>
            <a:r>
              <a:rPr lang="es-CO" sz="2000" dirty="0" err="1">
                <a:latin typeface="Arial Narrow"/>
                <a:ea typeface="Arial Narrow"/>
                <a:cs typeface="Arial Narrow"/>
                <a:sym typeface="Arial Narrow"/>
              </a:rPr>
              <a:t>setBounds</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x,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y,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weigth</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heigth</a:t>
            </a:r>
            <a:r>
              <a:rPr lang="es-CO" sz="2000" dirty="0">
                <a:latin typeface="Arial Narrow"/>
                <a:ea typeface="Arial Narrow"/>
                <a:cs typeface="Arial Narrow"/>
                <a:sym typeface="Arial Narrow"/>
              </a:rPr>
              <a:t>): Posición y tamaño del componente.</a:t>
            </a:r>
          </a:p>
          <a:p>
            <a:pPr marL="800100">
              <a:lnSpc>
                <a:spcPct val="100000"/>
              </a:lnSpc>
            </a:pPr>
            <a:r>
              <a:rPr lang="es-CO" sz="2000" dirty="0" err="1">
                <a:latin typeface="Arial Narrow"/>
                <a:ea typeface="Arial Narrow"/>
                <a:cs typeface="Arial Narrow"/>
                <a:sym typeface="Arial Narrow"/>
              </a:rPr>
              <a:t>setFont</a:t>
            </a:r>
            <a:r>
              <a:rPr lang="es-CO" sz="2000" dirty="0">
                <a:latin typeface="Arial Narrow"/>
                <a:ea typeface="Arial Narrow"/>
                <a:cs typeface="Arial Narrow"/>
                <a:sym typeface="Arial Narrow"/>
              </a:rPr>
              <a:t>(Font </a:t>
            </a:r>
            <a:r>
              <a:rPr lang="es-CO" sz="2000" dirty="0" err="1">
                <a:latin typeface="Arial Narrow"/>
                <a:ea typeface="Arial Narrow"/>
                <a:cs typeface="Arial Narrow"/>
                <a:sym typeface="Arial Narrow"/>
              </a:rPr>
              <a:t>font</a:t>
            </a:r>
            <a:r>
              <a:rPr lang="es-CO" sz="2000" dirty="0">
                <a:latin typeface="Arial Narrow"/>
                <a:ea typeface="Arial Narrow"/>
                <a:cs typeface="Arial Narrow"/>
                <a:sym typeface="Arial Narrow"/>
              </a:rPr>
              <a:t>): Establece la fuente del texto del botón.</a:t>
            </a:r>
          </a:p>
          <a:p>
            <a:pPr marL="800100">
              <a:lnSpc>
                <a:spcPct val="100000"/>
              </a:lnSpc>
            </a:pPr>
            <a:r>
              <a:rPr lang="es-CO" sz="2000" dirty="0" err="1">
                <a:latin typeface="Arial Narrow"/>
                <a:ea typeface="Arial Narrow"/>
                <a:cs typeface="Arial Narrow"/>
                <a:sym typeface="Arial Narrow"/>
              </a:rPr>
              <a:t>setForeground</a:t>
            </a:r>
            <a:r>
              <a:rPr lang="es-CO" sz="2000" dirty="0">
                <a:latin typeface="Arial Narrow"/>
                <a:ea typeface="Arial Narrow"/>
                <a:cs typeface="Arial Narrow"/>
                <a:sym typeface="Arial Narrow"/>
              </a:rPr>
              <a:t>(Color color): Establece el color del texto del botón.</a:t>
            </a:r>
          </a:p>
          <a:p>
            <a:pPr marL="800100">
              <a:lnSpc>
                <a:spcPct val="100000"/>
              </a:lnSpc>
            </a:pPr>
            <a:r>
              <a:rPr lang="es-CO" sz="2000" dirty="0" err="1">
                <a:latin typeface="Arial Narrow"/>
                <a:ea typeface="Arial Narrow"/>
                <a:cs typeface="Arial Narrow"/>
                <a:sym typeface="Arial Narrow"/>
              </a:rPr>
              <a:t>setBackground</a:t>
            </a:r>
            <a:r>
              <a:rPr lang="es-CO" sz="2000" dirty="0">
                <a:latin typeface="Arial Narrow"/>
                <a:ea typeface="Arial Narrow"/>
                <a:cs typeface="Arial Narrow"/>
                <a:sym typeface="Arial Narrow"/>
              </a:rPr>
              <a:t>(Color color): Establece el color de fondo del botón.</a:t>
            </a:r>
          </a:p>
          <a:p>
            <a:pPr marL="800100">
              <a:lnSpc>
                <a:spcPct val="100000"/>
              </a:lnSpc>
            </a:pPr>
            <a:r>
              <a:rPr lang="es-CO" sz="2000" dirty="0" err="1">
                <a:latin typeface="Arial Narrow"/>
                <a:ea typeface="Arial Narrow"/>
                <a:cs typeface="Arial Narrow"/>
                <a:sym typeface="Arial Narrow"/>
              </a:rPr>
              <a:t>setIcon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a:t>
            </a:r>
          </a:p>
          <a:p>
            <a:pPr marL="800100">
              <a:lnSpc>
                <a:spcPct val="100000"/>
              </a:lnSpc>
            </a:pPr>
            <a:r>
              <a:rPr lang="es-CO" sz="2000" dirty="0" err="1">
                <a:latin typeface="Arial Narrow"/>
                <a:ea typeface="Arial Narrow"/>
                <a:cs typeface="Arial Narrow"/>
                <a:sym typeface="Arial Narrow"/>
              </a:rPr>
              <a:t>setDisabledIcon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 cuando está deshabilitado.</a:t>
            </a:r>
          </a:p>
          <a:p>
            <a:pPr marL="800100">
              <a:lnSpc>
                <a:spcPct val="100000"/>
              </a:lnSpc>
            </a:pPr>
            <a:r>
              <a:rPr lang="es-CO" sz="2000" dirty="0" err="1">
                <a:latin typeface="Arial Narrow"/>
                <a:ea typeface="Arial Narrow"/>
                <a:cs typeface="Arial Narrow"/>
                <a:sym typeface="Arial Narrow"/>
              </a:rPr>
              <a:t>setEnabled</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boolean</a:t>
            </a:r>
            <a:r>
              <a:rPr lang="es-CO" sz="2000" dirty="0">
                <a:latin typeface="Arial Narrow"/>
                <a:ea typeface="Arial Narrow"/>
                <a:cs typeface="Arial Narrow"/>
                <a:sym typeface="Arial Narrow"/>
              </a:rPr>
              <a:t> b): Habilita o deshabilita el botón.</a:t>
            </a:r>
          </a:p>
          <a:p>
            <a:pPr marL="800100">
              <a:lnSpc>
                <a:spcPct val="100000"/>
              </a:lnSpc>
            </a:pPr>
            <a:r>
              <a:rPr lang="es-CO" sz="2000" dirty="0" err="1">
                <a:latin typeface="Arial Narrow"/>
                <a:ea typeface="Arial Narrow"/>
                <a:cs typeface="Arial Narrow"/>
                <a:sym typeface="Arial Narrow"/>
              </a:rPr>
              <a:t>getSize</a:t>
            </a:r>
            <a:r>
              <a:rPr lang="es-CO" sz="2000" dirty="0">
                <a:latin typeface="Arial Narrow"/>
                <a:ea typeface="Arial Narrow"/>
                <a:cs typeface="Arial Narrow"/>
                <a:sym typeface="Arial Narrow"/>
              </a:rPr>
              <a:t>(): Devuelve el tamaño del botón en píxeles.</a:t>
            </a:r>
          </a:p>
          <a:p>
            <a:pPr marL="800100">
              <a:lnSpc>
                <a:spcPct val="100000"/>
              </a:lnSpc>
            </a:pPr>
            <a:r>
              <a:rPr lang="es-CO" sz="2000" dirty="0" err="1">
                <a:latin typeface="Arial Narrow"/>
                <a:ea typeface="Arial Narrow"/>
                <a:cs typeface="Arial Narrow"/>
                <a:sym typeface="Arial Narrow"/>
              </a:rPr>
              <a:t>getLocation</a:t>
            </a:r>
            <a:r>
              <a:rPr lang="es-CO" sz="2000" dirty="0">
                <a:latin typeface="Arial Narrow"/>
                <a:ea typeface="Arial Narrow"/>
                <a:cs typeface="Arial Narrow"/>
                <a:sym typeface="Arial Narrow"/>
              </a:rPr>
              <a:t>(): Devuelve la posición del botón en la ventana</a:t>
            </a:r>
          </a:p>
          <a:p>
            <a:pPr marL="800100">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61785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141035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Presenta una lista desplegable de opciones de las cuales el usuario puede seleccionar una.</a:t>
            </a:r>
          </a:p>
          <a:p>
            <a:pPr indent="0">
              <a:lnSpc>
                <a:spcPct val="100000"/>
              </a:lnSpc>
              <a:buNone/>
            </a:pPr>
            <a:r>
              <a:rPr lang="es-CO" sz="2200" dirty="0">
                <a:latin typeface="Arial Narrow"/>
                <a:ea typeface="Arial Narrow"/>
                <a:cs typeface="Arial Narrow"/>
                <a:sym typeface="Arial Narrow"/>
              </a:rPr>
              <a:t>Uso: Se utiliza para proporcionar al usuario una selección de opciones predefinidas.</a:t>
            </a:r>
          </a:p>
        </p:txBody>
      </p:sp>
      <p:pic>
        <p:nvPicPr>
          <p:cNvPr id="6" name="Imagen 5">
            <a:extLst>
              <a:ext uri="{FF2B5EF4-FFF2-40B4-BE49-F238E27FC236}">
                <a16:creationId xmlns:a16="http://schemas.microsoft.com/office/drawing/2014/main" id="{F16876DD-F270-7EC5-E5F4-36AC69F7A8E3}"/>
              </a:ext>
            </a:extLst>
          </p:cNvPr>
          <p:cNvPicPr>
            <a:picLocks noChangeAspect="1"/>
          </p:cNvPicPr>
          <p:nvPr/>
        </p:nvPicPr>
        <p:blipFill>
          <a:blip r:embed="rId3"/>
          <a:stretch>
            <a:fillRect/>
          </a:stretch>
        </p:blipFill>
        <p:spPr>
          <a:xfrm>
            <a:off x="1195532" y="3602736"/>
            <a:ext cx="8517636" cy="987552"/>
          </a:xfrm>
          <a:prstGeom prst="rect">
            <a:avLst/>
          </a:prstGeom>
        </p:spPr>
      </p:pic>
    </p:spTree>
    <p:extLst>
      <p:ext uri="{BB962C8B-B14F-4D97-AF65-F5344CB8AC3E}">
        <p14:creationId xmlns:p14="http://schemas.microsoft.com/office/powerpoint/2010/main" val="3721509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684479" cy="53277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err="1">
                <a:latin typeface="Arial Narrow"/>
                <a:ea typeface="Arial Narrow"/>
                <a:cs typeface="Arial Narrow"/>
                <a:sym typeface="Arial Narrow"/>
              </a:rPr>
              <a:t>addItem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Añade un elemento a la lista desplegable.</a:t>
            </a:r>
          </a:p>
          <a:p>
            <a:pPr marL="742950" indent="-285750">
              <a:lnSpc>
                <a:spcPct val="100000"/>
              </a:lnSpc>
            </a:pPr>
            <a:r>
              <a:rPr lang="es-CO" sz="1800" dirty="0" err="1">
                <a:latin typeface="Arial Narrow"/>
                <a:ea typeface="Arial Narrow"/>
                <a:cs typeface="Arial Narrow"/>
                <a:sym typeface="Arial Narrow"/>
              </a:rPr>
              <a:t>removeItem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Elimina un elemento de la lista desplegable.</a:t>
            </a:r>
          </a:p>
          <a:p>
            <a:pPr marL="742950" indent="-285750">
              <a:lnSpc>
                <a:spcPct val="100000"/>
              </a:lnSpc>
            </a:pPr>
            <a:r>
              <a:rPr lang="es-CO" sz="1800" dirty="0" err="1">
                <a:latin typeface="Arial Narrow"/>
                <a:ea typeface="Arial Narrow"/>
                <a:cs typeface="Arial Narrow"/>
                <a:sym typeface="Arial Narrow"/>
              </a:rPr>
              <a:t>removeAllItems</a:t>
            </a:r>
            <a:r>
              <a:rPr lang="es-CO" sz="1800" dirty="0">
                <a:latin typeface="Arial Narrow"/>
                <a:ea typeface="Arial Narrow"/>
                <a:cs typeface="Arial Narrow"/>
                <a:sym typeface="Arial Narrow"/>
              </a:rPr>
              <a:t>(): Elimina todos los elementos de la lista desplegable.</a:t>
            </a:r>
          </a:p>
          <a:p>
            <a:pPr marL="742950" indent="-285750">
              <a:lnSpc>
                <a:spcPct val="100000"/>
              </a:lnSpc>
            </a:pPr>
            <a:r>
              <a:rPr lang="es-CO" sz="1800" dirty="0" err="1">
                <a:latin typeface="Arial Narrow"/>
                <a:ea typeface="Arial Narrow"/>
                <a:cs typeface="Arial Narrow"/>
                <a:sym typeface="Arial Narrow"/>
              </a:rPr>
              <a:t>setSelectedIndex</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Selecciona el elemento en la posición especificada.</a:t>
            </a:r>
          </a:p>
          <a:p>
            <a:pPr marL="742950" indent="-285750">
              <a:lnSpc>
                <a:spcPct val="100000"/>
              </a:lnSpc>
            </a:pPr>
            <a:r>
              <a:rPr lang="es-CO" sz="1800" dirty="0" err="1">
                <a:latin typeface="Arial Narrow"/>
                <a:ea typeface="Arial Narrow"/>
                <a:cs typeface="Arial Narrow"/>
                <a:sym typeface="Arial Narrow"/>
              </a:rPr>
              <a:t>setSelectedItem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Selecciona el elemento especificado.</a:t>
            </a:r>
          </a:p>
          <a:p>
            <a:pPr marL="742950" indent="-285750">
              <a:lnSpc>
                <a:spcPct val="100000"/>
              </a:lnSpc>
            </a:pPr>
            <a:r>
              <a:rPr lang="es-CO" sz="1800" dirty="0" err="1">
                <a:latin typeface="Arial Narrow"/>
                <a:ea typeface="Arial Narrow"/>
                <a:cs typeface="Arial Narrow"/>
                <a:sym typeface="Arial Narrow"/>
              </a:rPr>
              <a:t>getItemCount</a:t>
            </a:r>
            <a:r>
              <a:rPr lang="es-CO" sz="1800" dirty="0">
                <a:latin typeface="Arial Narrow"/>
                <a:ea typeface="Arial Narrow"/>
                <a:cs typeface="Arial Narrow"/>
                <a:sym typeface="Arial Narrow"/>
              </a:rPr>
              <a:t>(): Devuelve el número de elementos en la lista desplegable.</a:t>
            </a:r>
          </a:p>
          <a:p>
            <a:pPr marL="742950" indent="-285750">
              <a:lnSpc>
                <a:spcPct val="100000"/>
              </a:lnSpc>
            </a:pPr>
            <a:r>
              <a:rPr lang="es-CO" sz="1800" dirty="0" err="1">
                <a:latin typeface="Arial Narrow"/>
                <a:ea typeface="Arial Narrow"/>
                <a:cs typeface="Arial Narrow"/>
                <a:sym typeface="Arial Narrow"/>
              </a:rPr>
              <a:t>getItemAt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Devuelve el elemento en la posición especificada.</a:t>
            </a:r>
          </a:p>
          <a:p>
            <a:pPr marL="742950" indent="-285750">
              <a:lnSpc>
                <a:spcPct val="100000"/>
              </a:lnSpc>
            </a:pPr>
            <a:r>
              <a:rPr lang="es-CO" sz="1800" dirty="0" err="1">
                <a:latin typeface="Arial Narrow"/>
                <a:ea typeface="Arial Narrow"/>
                <a:cs typeface="Arial Narrow"/>
                <a:sym typeface="Arial Narrow"/>
              </a:rPr>
              <a:t>getSelectedItem</a:t>
            </a:r>
            <a:r>
              <a:rPr lang="es-CO" sz="1800" dirty="0">
                <a:latin typeface="Arial Narrow"/>
                <a:ea typeface="Arial Narrow"/>
                <a:cs typeface="Arial Narrow"/>
                <a:sym typeface="Arial Narrow"/>
              </a:rPr>
              <a:t>(): Devuelve el elemento seleccionado actualmente.</a:t>
            </a:r>
          </a:p>
          <a:p>
            <a:pPr marL="742950" indent="-285750">
              <a:lnSpc>
                <a:spcPct val="100000"/>
              </a:lnSpc>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para el texto en la lista desplegable.</a:t>
            </a:r>
          </a:p>
          <a:p>
            <a:pPr marL="742950" indent="-285750">
              <a:lnSpc>
                <a:spcPct val="100000"/>
              </a:lnSpc>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Permite o impide que el usuario introduzca texto directamente en el campo de texto.</a:t>
            </a:r>
          </a:p>
          <a:p>
            <a:pPr marL="742950" indent="-285750">
              <a:lnSpc>
                <a:spcPct val="100000"/>
              </a:lnSpc>
            </a:pPr>
            <a:r>
              <a:rPr lang="es-CO" sz="1800" dirty="0" err="1">
                <a:latin typeface="Arial Narrow"/>
                <a:ea typeface="Arial Narrow"/>
                <a:cs typeface="Arial Narrow"/>
                <a:sym typeface="Arial Narrow"/>
              </a:rPr>
              <a:t>isEditable</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 editable.</a:t>
            </a:r>
          </a:p>
          <a:p>
            <a:pPr marL="742950" indent="-285750">
              <a:lnSpc>
                <a:spcPct val="100000"/>
              </a:lnSpc>
            </a:pPr>
            <a:r>
              <a:rPr lang="es-CO" sz="1800" dirty="0" err="1">
                <a:latin typeface="Arial Narrow"/>
                <a:ea typeface="Arial Narrow"/>
                <a:cs typeface="Arial Narrow"/>
                <a:sym typeface="Arial Narrow"/>
              </a:rPr>
              <a:t>isEnabled</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está habilitado.</a:t>
            </a:r>
          </a:p>
          <a:p>
            <a:pPr marL="742950" indent="-285750">
              <a:lnSpc>
                <a:spcPct val="100000"/>
              </a:lnSpc>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a:t>
            </a: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6785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Texto: Utiliza el método </a:t>
            </a:r>
            <a:r>
              <a:rPr lang="es-CO" sz="2200" dirty="0" err="1">
                <a:latin typeface="Arial Narrow"/>
                <a:ea typeface="Arial Narrow"/>
                <a:cs typeface="Arial Narrow"/>
                <a:sym typeface="Arial Narrow"/>
              </a:rPr>
              <a:t>setText</a:t>
            </a:r>
            <a:r>
              <a:rPr lang="es-CO" sz="2200" dirty="0">
                <a:latin typeface="Arial Narrow"/>
                <a:ea typeface="Arial Narrow"/>
                <a:cs typeface="Arial Narrow"/>
                <a:sym typeface="Arial Narrow"/>
              </a:rPr>
              <a:t>() para cambiar el texto de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Tamaño: Establece el tamaño con </a:t>
            </a:r>
            <a:r>
              <a:rPr lang="es-CO" sz="2200" dirty="0" err="1">
                <a:latin typeface="Arial Narrow"/>
                <a:ea typeface="Arial Narrow"/>
                <a:cs typeface="Arial Narrow"/>
                <a:sym typeface="Arial Narrow"/>
              </a:rPr>
              <a:t>setSize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Fuente: Modifica la fuente con </a:t>
            </a:r>
            <a:r>
              <a:rPr lang="es-CO" sz="2200" dirty="0" err="1">
                <a:latin typeface="Arial Narrow"/>
                <a:ea typeface="Arial Narrow"/>
                <a:cs typeface="Arial Narrow"/>
                <a:sym typeface="Arial Narrow"/>
              </a:rPr>
              <a:t>setFont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Color: Cambia el color de fondo o el color de primer plano con </a:t>
            </a:r>
            <a:r>
              <a:rPr lang="es-CO" sz="2200" dirty="0" err="1">
                <a:latin typeface="Arial Narrow"/>
                <a:ea typeface="Arial Narrow"/>
                <a:cs typeface="Arial Narrow"/>
                <a:sym typeface="Arial Narrow"/>
              </a:rPr>
              <a:t>setBackground</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setForeground</a:t>
            </a:r>
            <a:r>
              <a:rPr lang="es-CO" sz="2200">
                <a:latin typeface="Arial Narrow"/>
                <a:ea typeface="Arial Narrow"/>
                <a:cs typeface="Arial Narrow"/>
                <a:sym typeface="Arial Narrow"/>
              </a:rPr>
              <a:t>().</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4371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Excepciones.</a:t>
            </a:r>
          </a:p>
          <a:p>
            <a:pPr marL="1257300" lvl="1">
              <a:lnSpc>
                <a:spcPct val="100000"/>
              </a:lnSpc>
              <a:buFont typeface="+mj-lt"/>
              <a:buAutoNum type="arabicPeriod"/>
            </a:pPr>
            <a:r>
              <a:rPr lang="es-CO" sz="1600" dirty="0">
                <a:latin typeface="Arial Narrow"/>
                <a:ea typeface="Arial Narrow"/>
                <a:cs typeface="Arial Narrow"/>
                <a:sym typeface="Arial Narrow"/>
              </a:rPr>
              <a:t>Manejo de errores con try, catch, </a:t>
            </a:r>
            <a:r>
              <a:rPr lang="es-CO" sz="1600" dirty="0" err="1">
                <a:latin typeface="Arial Narrow"/>
                <a:ea typeface="Arial Narrow"/>
                <a:cs typeface="Arial Narrow"/>
                <a:sym typeface="Arial Narrow"/>
              </a:rPr>
              <a:t>finally</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 sentencia </a:t>
            </a:r>
            <a:r>
              <a:rPr lang="es-CO" sz="1600" dirty="0" err="1">
                <a:latin typeface="Arial Narrow"/>
                <a:ea typeface="Arial Narrow"/>
                <a:cs typeface="Arial Narrow"/>
                <a:sym typeface="Arial Narrow"/>
              </a:rPr>
              <a:t>Throws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Excepciones de sistema.</a:t>
            </a:r>
          </a:p>
          <a:p>
            <a:pPr marL="1257300" lvl="1">
              <a:lnSpc>
                <a:spcPct val="100000"/>
              </a:lnSpc>
              <a:buFont typeface="+mj-lt"/>
              <a:buAutoNum type="arabicPeriod"/>
            </a:pPr>
            <a:r>
              <a:rPr lang="es-CO" sz="1600" dirty="0">
                <a:latin typeface="Arial Narrow"/>
                <a:ea typeface="Arial Narrow"/>
                <a:cs typeface="Arial Narrow"/>
                <a:sym typeface="Arial Narrow"/>
              </a:rPr>
              <a:t>Excepciones personalizadas.</a:t>
            </a:r>
          </a:p>
          <a:p>
            <a:pPr marL="800100">
              <a:lnSpc>
                <a:spcPct val="100000"/>
              </a:lnSpc>
              <a:buFont typeface="+mj-lt"/>
              <a:buAutoNum type="arabicPeriod"/>
            </a:pPr>
            <a:r>
              <a:rPr lang="es-CO" sz="1600" dirty="0">
                <a:latin typeface="Arial Narrow"/>
                <a:ea typeface="Arial Narrow"/>
                <a:cs typeface="Arial Narrow"/>
                <a:sym typeface="Arial Narrow"/>
              </a:rPr>
              <a:t>Persistencia de archivos.</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Los archivos de texto plano.</a:t>
            </a:r>
          </a:p>
          <a:p>
            <a:pPr marL="1257300" lvl="1">
              <a:lnSpc>
                <a:spcPct val="100000"/>
              </a:lnSpc>
              <a:buFont typeface="+mj-lt"/>
              <a:buAutoNum type="arabicPeriod"/>
            </a:pPr>
            <a:r>
              <a:rPr lang="es-CO" sz="1600" dirty="0">
                <a:latin typeface="Arial Narrow"/>
                <a:ea typeface="Arial Narrow"/>
                <a:cs typeface="Arial Narrow"/>
                <a:sym typeface="Arial Narrow"/>
              </a:rPr>
              <a:t>XML.</a:t>
            </a:r>
          </a:p>
          <a:p>
            <a:pPr marL="1257300" lvl="1">
              <a:lnSpc>
                <a:spcPct val="100000"/>
              </a:lnSpc>
              <a:buFont typeface="+mj-lt"/>
              <a:buAutoNum type="arabicPeriod"/>
            </a:pPr>
            <a:r>
              <a:rPr lang="es-CO" sz="1600" dirty="0">
                <a:latin typeface="Arial Narrow"/>
                <a:ea typeface="Arial Narrow"/>
                <a:cs typeface="Arial Narrow"/>
                <a:sym typeface="Arial Narrow"/>
              </a:rPr>
              <a:t>JSON.</a:t>
            </a:r>
          </a:p>
          <a:p>
            <a:pPr marL="800100">
              <a:lnSpc>
                <a:spcPct val="100000"/>
              </a:lnSpc>
              <a:buFont typeface="+mj-lt"/>
              <a:buAutoNum type="arabicPeriod"/>
            </a:pPr>
            <a:r>
              <a:rPr lang="es-CO" sz="1600" dirty="0">
                <a:latin typeface="Arial Narrow"/>
                <a:ea typeface="Arial Narrow"/>
                <a:cs typeface="Arial Narrow"/>
                <a:sym typeface="Arial Narrow"/>
              </a:rPr>
              <a:t>La librería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Método Paint.</a:t>
            </a:r>
          </a:p>
          <a:p>
            <a:pPr marL="1257300" lvl="1">
              <a:lnSpc>
                <a:spcPct val="100000"/>
              </a:lnSpc>
              <a:buFont typeface="+mj-lt"/>
              <a:buAutoNum type="arabicPeriod"/>
            </a:pPr>
            <a:r>
              <a:rPr lang="es-CO" sz="1600" dirty="0">
                <a:latin typeface="Arial Narrow"/>
                <a:ea typeface="Arial Narrow"/>
                <a:cs typeface="Arial Narrow"/>
                <a:sym typeface="Arial Narrow"/>
              </a:rPr>
              <a:t>Objeto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redibujo con el método </a:t>
            </a:r>
            <a:r>
              <a:rPr lang="es-CO" sz="1600" dirty="0" err="1">
                <a:latin typeface="Arial Narrow"/>
                <a:ea typeface="Arial Narrow"/>
                <a:cs typeface="Arial Narrow"/>
                <a:sym typeface="Arial Narrow"/>
              </a:rPr>
              <a:t>repaint</a:t>
            </a:r>
            <a:r>
              <a:rPr lang="es-CO" sz="1600" dirty="0">
                <a:latin typeface="Arial Narrow"/>
                <a:ea typeface="Arial Narrow"/>
                <a:cs typeface="Arial Narrow"/>
                <a:sym typeface="Arial Narrow"/>
              </a:rPr>
              <a:t>.</a:t>
            </a: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DE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el diseño de la calculadora agregar:</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con el nombre de “Calculadora UAM”</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ver el primer numero.</a:t>
            </a:r>
          </a:p>
          <a:p>
            <a:pPr marL="800100">
              <a:lnSpc>
                <a:spcPct val="100000"/>
              </a:lnSpc>
            </a:pPr>
            <a:r>
              <a:rPr lang="es-CO" sz="2200" dirty="0">
                <a:latin typeface="Arial Narrow"/>
                <a:ea typeface="Arial Narrow"/>
                <a:cs typeface="Arial Narrow"/>
                <a:sym typeface="Arial Narrow"/>
              </a:rPr>
              <a:t>Agrega otro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ver el segundo numero.</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con las opciones de sumar, restar, multiplicar y dividir.</a:t>
            </a:r>
          </a:p>
          <a:p>
            <a:pPr marL="800100">
              <a:lnSpc>
                <a:spcPct val="100000"/>
              </a:lnSpc>
            </a:pPr>
            <a:r>
              <a:rPr lang="es-CO" sz="2200" dirty="0">
                <a:latin typeface="Arial Narrow"/>
                <a:ea typeface="Arial Narrow"/>
                <a:cs typeface="Arial Narrow"/>
                <a:sym typeface="Arial Narrow"/>
              </a:rPr>
              <a:t>Agregar los botones de 1,2,3,4,5,6,7,8,9,0.</a:t>
            </a:r>
          </a:p>
        </p:txBody>
      </p:sp>
    </p:spTree>
    <p:extLst>
      <p:ext uri="{BB962C8B-B14F-4D97-AF65-F5344CB8AC3E}">
        <p14:creationId xmlns:p14="http://schemas.microsoft.com/office/powerpoint/2010/main" val="23423492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en Swing es un componente visual que se utiliza para presentar datos en una tabla de filas y columnas, de forma similar a una hoja de cálculo. Cada celda de la tabla puede contener texto, imágenes, componentes y otros tipos de datos. Es una herramienta muy versátil y ampliamente utilizada en aplicaciones de escritorio para mostrar información de manera organizada y fácil de entender.</a:t>
            </a:r>
          </a:p>
        </p:txBody>
      </p:sp>
    </p:spTree>
    <p:extLst>
      <p:ext uri="{BB962C8B-B14F-4D97-AF65-F5344CB8AC3E}">
        <p14:creationId xmlns:p14="http://schemas.microsoft.com/office/powerpoint/2010/main" val="29635015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Modelo de tabla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Define la estructura de la tabla, como el número de filas y columnas, los tipos de datos de cada columna y los valores de las celdas.</a:t>
            </a:r>
          </a:p>
          <a:p>
            <a:pPr marL="800100">
              <a:lnSpc>
                <a:spcPct val="100000"/>
              </a:lnSpc>
            </a:pPr>
            <a:r>
              <a:rPr lang="es-CO" sz="2200" dirty="0">
                <a:latin typeface="Arial Narrow"/>
                <a:ea typeface="Arial Narrow"/>
                <a:cs typeface="Arial Narrow"/>
                <a:sym typeface="Arial Narrow"/>
              </a:rPr>
              <a:t>Tabla de encabezados: Contiene los títulos de cada columna.</a:t>
            </a:r>
          </a:p>
          <a:p>
            <a:pPr marL="800100">
              <a:lnSpc>
                <a:spcPct val="100000"/>
              </a:lnSpc>
            </a:pPr>
            <a:r>
              <a:rPr lang="es-CO" sz="2200" dirty="0">
                <a:latin typeface="Arial Narrow"/>
                <a:ea typeface="Arial Narrow"/>
                <a:cs typeface="Arial Narrow"/>
                <a:sym typeface="Arial Narrow"/>
              </a:rPr>
              <a:t>Cuerpo de la tabla: Contiene los datos reales.</a:t>
            </a:r>
          </a:p>
          <a:p>
            <a:pPr marL="800100">
              <a:lnSpc>
                <a:spcPct val="100000"/>
              </a:lnSpc>
            </a:pPr>
            <a:r>
              <a:rPr lang="es-CO" sz="2200" dirty="0">
                <a:latin typeface="Arial Narrow"/>
                <a:ea typeface="Arial Narrow"/>
                <a:cs typeface="Arial Narrow"/>
                <a:sym typeface="Arial Narrow"/>
              </a:rPr>
              <a:t>Celdas: Cada celda es la intersección de una fila y una columna.</a:t>
            </a:r>
          </a:p>
        </p:txBody>
      </p:sp>
    </p:spTree>
    <p:extLst>
      <p:ext uri="{BB962C8B-B14F-4D97-AF65-F5344CB8AC3E}">
        <p14:creationId xmlns:p14="http://schemas.microsoft.com/office/powerpoint/2010/main" val="1001904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CONTRUCCION BASICA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 modelo de tabla: Puedes crear un modelo personalizado implementando la interfaz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o utilizar modelos predefinidos como </a:t>
            </a:r>
            <a:r>
              <a:rPr lang="es-CO" sz="2200" dirty="0" err="1">
                <a:latin typeface="Arial Narrow"/>
                <a:ea typeface="Arial Narrow"/>
                <a:cs typeface="Arial Narrow"/>
                <a:sym typeface="Arial Narrow"/>
              </a:rPr>
              <a:t>DefaultTableModel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Instanciar un objeto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y pasarle el modelo de tabla creado.</a:t>
            </a:r>
          </a:p>
          <a:p>
            <a:pPr marL="800100">
              <a:lnSpc>
                <a:spcPct val="100000"/>
              </a:lnSpc>
            </a:pPr>
            <a:r>
              <a:rPr lang="es-CO" sz="2200" dirty="0">
                <a:latin typeface="Arial Narrow"/>
                <a:ea typeface="Arial Narrow"/>
                <a:cs typeface="Arial Narrow"/>
                <a:sym typeface="Arial Narrow"/>
              </a:rPr>
              <a:t>Personalizar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Configurar las propiedades del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como el tamaño de las filas y columnas, el tipo de selección, etc.</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como un JFrame o un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73621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954AB87-C1E9-4BE6-84C0-22CAA95CE829}"/>
              </a:ext>
            </a:extLst>
          </p:cNvPr>
          <p:cNvPicPr>
            <a:picLocks noChangeAspect="1"/>
          </p:cNvPicPr>
          <p:nvPr/>
        </p:nvPicPr>
        <p:blipFill>
          <a:blip r:embed="rId3"/>
          <a:stretch>
            <a:fillRect/>
          </a:stretch>
        </p:blipFill>
        <p:spPr>
          <a:xfrm>
            <a:off x="3030028" y="1623798"/>
            <a:ext cx="5720443" cy="5020131"/>
          </a:xfrm>
          <a:prstGeom prst="rect">
            <a:avLst/>
          </a:prstGeom>
        </p:spPr>
      </p:pic>
    </p:spTree>
    <p:extLst>
      <p:ext uri="{BB962C8B-B14F-4D97-AF65-F5344CB8AC3E}">
        <p14:creationId xmlns:p14="http://schemas.microsoft.com/office/powerpoint/2010/main" val="27127587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Tamaño de filas y columnas: Se puede ajustar el tamaño de las filas y columnas utilizando los métodos </a:t>
            </a:r>
            <a:r>
              <a:rPr lang="es-CO" sz="2200" dirty="0" err="1">
                <a:latin typeface="Arial Narrow"/>
                <a:ea typeface="Arial Narrow"/>
                <a:cs typeface="Arial Narrow"/>
                <a:sym typeface="Arial Narrow"/>
              </a:rPr>
              <a:t>setRowHeight</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setColumnWidth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Selección de celdas: Se puede controlar el tipo de selección (una sola celda, varias celdas, filas enteras) utilizando los métodos </a:t>
            </a:r>
            <a:r>
              <a:rPr lang="es-CO" sz="2200" dirty="0" err="1">
                <a:latin typeface="Arial Narrow"/>
                <a:ea typeface="Arial Narrow"/>
                <a:cs typeface="Arial Narrow"/>
                <a:sym typeface="Arial Narrow"/>
              </a:rPr>
              <a:t>setSelectionMode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Renderizado de celdas: Se puede personalizar la apariencia de las celdas utilizando </a:t>
            </a:r>
            <a:r>
              <a:rPr lang="es-CO" sz="2200" dirty="0" err="1">
                <a:latin typeface="Arial Narrow"/>
                <a:ea typeface="Arial Narrow"/>
                <a:cs typeface="Arial Narrow"/>
                <a:sym typeface="Arial Narrow"/>
              </a:rPr>
              <a:t>renderizadores</a:t>
            </a:r>
            <a:r>
              <a:rPr lang="es-CO" sz="2200" dirty="0">
                <a:latin typeface="Arial Narrow"/>
                <a:ea typeface="Arial Narrow"/>
                <a:cs typeface="Arial Narrow"/>
                <a:sym typeface="Arial Narrow"/>
              </a:rPr>
              <a:t> de celdas.</a:t>
            </a:r>
          </a:p>
          <a:p>
            <a:pPr marL="800100">
              <a:lnSpc>
                <a:spcPct val="100000"/>
              </a:lnSpc>
            </a:pPr>
            <a:r>
              <a:rPr lang="es-CO" sz="2200" dirty="0">
                <a:latin typeface="Arial Narrow"/>
                <a:ea typeface="Arial Narrow"/>
                <a:cs typeface="Arial Narrow"/>
                <a:sym typeface="Arial Narrow"/>
              </a:rPr>
              <a:t>Edición de celdas: Se puede habilitar o deshabilitar la edición de celdas utilizando el método </a:t>
            </a:r>
            <a:r>
              <a:rPr lang="es-CO" sz="2200" dirty="0" err="1">
                <a:latin typeface="Arial Narrow"/>
                <a:ea typeface="Arial Narrow"/>
                <a:cs typeface="Arial Narrow"/>
                <a:sym typeface="Arial Narrow"/>
              </a:rPr>
              <a:t>setCellEditable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Eventos: Se pueden agregar oyentes de eventos para responder a acciones del usuario, como hacer clic en una celda, seleccionar una fila, etc.</a:t>
            </a:r>
          </a:p>
        </p:txBody>
      </p:sp>
    </p:spTree>
    <p:extLst>
      <p:ext uri="{BB962C8B-B14F-4D97-AF65-F5344CB8AC3E}">
        <p14:creationId xmlns:p14="http://schemas.microsoft.com/office/powerpoint/2010/main" val="2629054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Visualización de datos: Mostrar datos en una forma tabular, como listas de productos, resultados de una base de datos, etc.</a:t>
            </a:r>
          </a:p>
          <a:p>
            <a:pPr marL="800100">
              <a:lnSpc>
                <a:spcPct val="100000"/>
              </a:lnSpc>
            </a:pPr>
            <a:r>
              <a:rPr lang="es-CO" sz="2200" dirty="0">
                <a:latin typeface="Arial Narrow"/>
                <a:ea typeface="Arial Narrow"/>
                <a:cs typeface="Arial Narrow"/>
                <a:sym typeface="Arial Narrow"/>
              </a:rPr>
              <a:t>Edición de datos: Permitir al usuario editar los datos de la tabla.</a:t>
            </a:r>
          </a:p>
          <a:p>
            <a:pPr marL="800100">
              <a:lnSpc>
                <a:spcPct val="100000"/>
              </a:lnSpc>
            </a:pPr>
            <a:r>
              <a:rPr lang="es-CO" sz="2200" dirty="0">
                <a:latin typeface="Arial Narrow"/>
                <a:ea typeface="Arial Narrow"/>
                <a:cs typeface="Arial Narrow"/>
                <a:sym typeface="Arial Narrow"/>
              </a:rPr>
              <a:t>Ordenamiento de datos: Permitir al usuario ordenar los datos por una columna específica.</a:t>
            </a:r>
          </a:p>
          <a:p>
            <a:pPr marL="800100">
              <a:lnSpc>
                <a:spcPct val="100000"/>
              </a:lnSpc>
            </a:pPr>
            <a:r>
              <a:rPr lang="es-CO" sz="2200" dirty="0">
                <a:latin typeface="Arial Narrow"/>
                <a:ea typeface="Arial Narrow"/>
                <a:cs typeface="Arial Narrow"/>
                <a:sym typeface="Arial Narrow"/>
              </a:rPr>
              <a:t>Filtrado de datos: Permitir al usuario filtrar los datos según criterios específicos.</a:t>
            </a:r>
          </a:p>
        </p:txBody>
      </p:sp>
    </p:spTree>
    <p:extLst>
      <p:ext uri="{BB962C8B-B14F-4D97-AF65-F5344CB8AC3E}">
        <p14:creationId xmlns:p14="http://schemas.microsoft.com/office/powerpoint/2010/main" val="4215557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7848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 nombre, identificación, numero1, numero2 y resultado.</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al JFrame.</a:t>
            </a:r>
          </a:p>
        </p:txBody>
      </p:sp>
    </p:spTree>
    <p:extLst>
      <p:ext uri="{BB962C8B-B14F-4D97-AF65-F5344CB8AC3E}">
        <p14:creationId xmlns:p14="http://schemas.microsoft.com/office/powerpoint/2010/main" val="3064743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en Swing es un tipo de ventana secundaria, modal o no modal, que se utiliza para presentar información al usuario o solicitar una acción. A diferencia de un JFrame,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no es la ventana principal de una aplicación y suele ser más pequeño y específico en su propósito.</a:t>
            </a:r>
          </a:p>
          <a:p>
            <a:pPr marL="800100">
              <a:lnSpc>
                <a:spcPct val="100000"/>
              </a:lnSpc>
            </a:pPr>
            <a:r>
              <a:rPr lang="es-CO" sz="2200" dirty="0">
                <a:latin typeface="Arial Narrow"/>
                <a:ea typeface="Arial Narrow"/>
                <a:cs typeface="Arial Narrow"/>
                <a:sym typeface="Arial Narrow"/>
              </a:rPr>
              <a:t>Diálogos de confirmación: Para preguntar al usuario si desea realizar una acción, como guardar cambios o eliminar un archivo.</a:t>
            </a:r>
          </a:p>
          <a:p>
            <a:pPr marL="800100">
              <a:lnSpc>
                <a:spcPct val="100000"/>
              </a:lnSpc>
            </a:pPr>
            <a:r>
              <a:rPr lang="es-CO" sz="2200" dirty="0">
                <a:latin typeface="Arial Narrow"/>
                <a:ea typeface="Arial Narrow"/>
                <a:cs typeface="Arial Narrow"/>
                <a:sym typeface="Arial Narrow"/>
              </a:rPr>
              <a:t>Ventanas de opciones: Para presentar al usuario una serie de opciones y permitirle seleccionar una.</a:t>
            </a:r>
          </a:p>
          <a:p>
            <a:pPr marL="800100">
              <a:lnSpc>
                <a:spcPct val="100000"/>
              </a:lnSpc>
            </a:pPr>
            <a:r>
              <a:rPr lang="es-CO" sz="2200" dirty="0">
                <a:latin typeface="Arial Narrow"/>
                <a:ea typeface="Arial Narrow"/>
                <a:cs typeface="Arial Narrow"/>
                <a:sym typeface="Arial Narrow"/>
              </a:rPr>
              <a:t>Ventanas de progreso: Para mostrar el progreso de una tarea que lleva tiempo.</a:t>
            </a:r>
          </a:p>
          <a:p>
            <a:pPr marL="800100">
              <a:lnSpc>
                <a:spcPct val="100000"/>
              </a:lnSpc>
            </a:pPr>
            <a:r>
              <a:rPr lang="es-CO" sz="2200" dirty="0">
                <a:latin typeface="Arial Narrow"/>
                <a:ea typeface="Arial Narrow"/>
                <a:cs typeface="Arial Narrow"/>
                <a:sym typeface="Arial Narrow"/>
              </a:rPr>
              <a:t>Ventanas de ayuda: Para proporcionar información adicional al usuario sobre una función o característica.</a:t>
            </a:r>
          </a:p>
        </p:txBody>
      </p:sp>
    </p:spTree>
    <p:extLst>
      <p:ext uri="{BB962C8B-B14F-4D97-AF65-F5344CB8AC3E}">
        <p14:creationId xmlns:p14="http://schemas.microsoft.com/office/powerpoint/2010/main" val="11770196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Modalidad: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puede ser modal o no modal.</a:t>
            </a:r>
          </a:p>
          <a:p>
            <a:pPr marL="1257300" lvl="1">
              <a:lnSpc>
                <a:spcPct val="100000"/>
              </a:lnSpc>
            </a:pPr>
            <a:r>
              <a:rPr lang="es-CO" sz="2200" dirty="0">
                <a:latin typeface="Arial Narrow"/>
                <a:ea typeface="Arial Narrow"/>
                <a:cs typeface="Arial Narrow"/>
                <a:sym typeface="Arial Narrow"/>
              </a:rPr>
              <a:t>Modal: El usuario debe cerrar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antes de poder interactuar con otras partes de la aplicación.</a:t>
            </a:r>
          </a:p>
          <a:p>
            <a:pPr marL="1257300" lvl="1">
              <a:lnSpc>
                <a:spcPct val="100000"/>
              </a:lnSpc>
            </a:pPr>
            <a:r>
              <a:rPr lang="es-CO" sz="2200" dirty="0">
                <a:latin typeface="Arial Narrow"/>
                <a:ea typeface="Arial Narrow"/>
                <a:cs typeface="Arial Narrow"/>
                <a:sym typeface="Arial Narrow"/>
              </a:rPr>
              <a:t>No modal: El usuario puede interactuar con otras partes de la aplicación mientras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está abierto.</a:t>
            </a:r>
          </a:p>
          <a:p>
            <a:pPr marL="800100">
              <a:lnSpc>
                <a:spcPct val="100000"/>
              </a:lnSpc>
            </a:pPr>
            <a:r>
              <a:rPr lang="es-CO" sz="2200" dirty="0">
                <a:latin typeface="Arial Narrow"/>
                <a:ea typeface="Arial Narrow"/>
                <a:cs typeface="Arial Narrow"/>
                <a:sym typeface="Arial Narrow"/>
              </a:rPr>
              <a:t>Padre: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siempre tiene un padre, que suele ser un JFrame.</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como el título, el tamaño, la posición y los componentes que contiene.</a:t>
            </a:r>
          </a:p>
        </p:txBody>
      </p:sp>
    </p:spTree>
    <p:extLst>
      <p:ext uri="{BB962C8B-B14F-4D97-AF65-F5344CB8AC3E}">
        <p14:creationId xmlns:p14="http://schemas.microsoft.com/office/powerpoint/2010/main" val="208986976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19193</TotalTime>
  <Words>11101</Words>
  <Application>Microsoft Office PowerPoint</Application>
  <PresentationFormat>Panorámica</PresentationFormat>
  <Paragraphs>886</Paragraphs>
  <Slides>157</Slides>
  <Notes>157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157</vt:i4>
      </vt:variant>
    </vt:vector>
  </HeadingPairs>
  <TitlesOfParts>
    <vt:vector size="162" baseType="lpstr">
      <vt:lpstr>Arial Narrow</vt:lpstr>
      <vt:lpstr>Arial</vt:lpstr>
      <vt:lpstr>Trebuchet MS</vt:lpstr>
      <vt:lpstr>Calibri</vt:lpstr>
      <vt:lpstr>Tema de Office</vt:lpstr>
      <vt:lpstr>Presentación de PowerPoint</vt:lpstr>
      <vt:lpstr>PROGRAMACION ORIENTADA A OBJETOS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TALLER 1 PROYECTO EN JAVA</vt:lpstr>
      <vt:lpstr>HISTORIA DE GIT</vt:lpstr>
      <vt:lpstr>CARACTERSTICAS CLAVES DE GIT</vt:lpstr>
      <vt:lpstr>IMPACTO DE GIT EN EL MUNDO</vt:lpstr>
      <vt:lpstr>CREACION DEL REPOSITORIO CON GIT INIT</vt:lpstr>
      <vt:lpstr>EFECTOS DEL GIT INIT</vt:lpstr>
      <vt:lpstr>IMPORTANCIA DEL GIT INIT</vt:lpstr>
      <vt:lpstr>COMANDO GIT STATUS</vt:lpstr>
      <vt:lpstr>INFORMACION DEL COMANDO GIT STATUS</vt:lpstr>
      <vt:lpstr>IMPORTANCIA DEL COMANDO GIT STATUS</vt:lpstr>
      <vt:lpstr>EJEMPLO DEL COMANDO GIT STATUS</vt:lpstr>
      <vt:lpstr>EL COMANDO GIT ADD </vt:lpstr>
      <vt:lpstr>LA IMPORTANCIA DEL COMANDO GIT ADD </vt:lpstr>
      <vt:lpstr>EJEMPLO DEL COMANDO GIT ADD </vt:lpstr>
      <vt:lpstr>EL COMANDO GIT CHECKOUT --</vt:lpstr>
      <vt:lpstr>IMPORTANCIA DEL COMANDO GIT CHECKOUT --</vt:lpstr>
      <vt:lpstr>EJEMPLO DEL COMANDO GIT CHECKOUT --</vt:lpstr>
      <vt:lpstr>EL COMANDO GIT COMMIT</vt:lpstr>
      <vt:lpstr>EJEMPLO DEL COMANDO GIT COMMIT</vt:lpstr>
      <vt:lpstr>BUENAS PRACTICAS DEL COMANDO GIT COMMIT</vt:lpstr>
      <vt:lpstr>TALLER 1 GIT</vt:lpstr>
      <vt:lpstr>EL COMANDO GIT REMOTE ADD ORIGIN</vt:lpstr>
      <vt:lpstr>EL COMANDO GIT CLONE</vt:lpstr>
      <vt:lpstr>TALLER 1 GIT</vt:lpstr>
      <vt:lpstr>IMPORTANCIA DEL COMANDO GIT CLONE</vt:lpstr>
      <vt:lpstr>FUNCIONAMIENTO DEL COMANDO GIT CLONE</vt:lpstr>
      <vt:lpstr>IMPORTANCIA DEL COMANDO GIT REMOTE ADD ORIGIN</vt:lpstr>
      <vt:lpstr>EJEMPLO DEL COMANDO GIT REMOTE ADD ORIGIN</vt:lpstr>
      <vt:lpstr>EL COMANDO GIT PUSH</vt:lpstr>
      <vt:lpstr>IMPORTANCIA DEL COMANDO GIT PUSH</vt:lpstr>
      <vt:lpstr>BUENAS PRACTICAS DEL COMANDO GIT PUSH</vt:lpstr>
      <vt:lpstr>TALLER 1 DE GIT</vt:lpstr>
      <vt:lpstr>EL COMANDO GIT PULL</vt:lpstr>
      <vt:lpstr>IMPORTANCIA DEL COMANDO GIT PULL</vt:lpstr>
      <vt:lpstr>BUENAS PRACTICAS DEL COMANDO GIT PULL</vt:lpstr>
      <vt:lpstr>LAS RAMAS EN GIT</vt:lpstr>
      <vt:lpstr>IMPORTANCIA DE LAS RAMAS EN GIT</vt:lpstr>
      <vt:lpstr>FLUJO DE TRABAJO CON LAS RAMAS EN GIT</vt:lpstr>
      <vt:lpstr>BUENAS PRACTICAS CON LAS RAMAS EN GIT</vt:lpstr>
      <vt:lpstr>EL COMANDO GIT CHECKOUT</vt:lpstr>
      <vt:lpstr>EL COMANDO GIT CHECKOUT</vt:lpstr>
      <vt:lpstr>IMPORTANCIA DEL COMANDO GIT CHECKOUT</vt:lpstr>
      <vt:lpstr>BUENAS PRACTICAS DEL COMANDO GIT CHECKOUT</vt:lpstr>
      <vt:lpstr>EL PULL REQUEST </vt:lpstr>
      <vt:lpstr>IMPORTANCIA DEL PULL REQUEST </vt:lpstr>
      <vt:lpstr>EL PROCESO DEL PULL REQUEST </vt:lpstr>
      <vt:lpstr>BENEFICIOS DEL PULL REQUEST </vt:lpstr>
      <vt:lpstr>TALLER 2 GIT</vt:lpstr>
      <vt:lpstr>LA LIBRERÍA SWING</vt:lpstr>
      <vt:lpstr>IMPORTANCIA DE LA LIBRERÍA SWING</vt:lpstr>
      <vt:lpstr>COMPONENTES BASICOS DE LA LIBRERÍA SWING</vt:lpstr>
      <vt:lpstr>EJEMPLO DE LA LIBRERÍA SWING</vt:lpstr>
      <vt:lpstr>CONCLUSIONES DE LA LIBRERÍA SWING</vt:lpstr>
      <vt:lpstr>EL JOPTIONPANE </vt:lpstr>
      <vt:lpstr>METODOS COMUNES DEL JOPTIONPANE </vt:lpstr>
      <vt:lpstr>EJEMPLO DEL JOPTIONPANE </vt:lpstr>
      <vt:lpstr>PERSONALIZACION DEL JOPTIONPANE </vt:lpstr>
      <vt:lpstr>VENTAJAS DE USAR JOPTIONPANE </vt:lpstr>
      <vt:lpstr>TALLER 1 JOPTIONPANE </vt:lpstr>
      <vt:lpstr>El JFRAME</vt:lpstr>
      <vt:lpstr>IMPORTANCIA DEL JFRAME</vt:lpstr>
      <vt:lpstr>EJEMPLO DE JFRAME</vt:lpstr>
      <vt:lpstr>METODOS ASOCIADOS AL JFRAME</vt:lpstr>
      <vt:lpstr>AGREGAR COMPONENTES AL JFRAME</vt:lpstr>
      <vt:lpstr>TALLER 4 JFRAME</vt:lpstr>
      <vt:lpstr>El JPANEL</vt:lpstr>
      <vt:lpstr>EJEMPLO DEL JPANEL</vt:lpstr>
      <vt:lpstr>VENTAJAS DE  USAR El JPANEL</vt:lpstr>
      <vt:lpstr>EL JLABEL, JTEXTFIELD, JBUTTON, JCOMBOBOX</vt:lpstr>
      <vt:lpstr>EL JLABEL</vt:lpstr>
      <vt:lpstr>METODOS ASOCIADOS AL JLABEL</vt:lpstr>
      <vt:lpstr>EL JTEXTFIELD</vt:lpstr>
      <vt:lpstr>METODOS ASOCIADOS AL JTEXTFIELD</vt:lpstr>
      <vt:lpstr>EL JBUTTON</vt:lpstr>
      <vt:lpstr>METODOS ASOCIADOS AL JBUTTON</vt:lpstr>
      <vt:lpstr>EL COMBOBOX</vt:lpstr>
      <vt:lpstr>METODOS ASOCIADOS AL JCOMBOBOX</vt:lpstr>
      <vt:lpstr>PERSONALIZACIONES</vt:lpstr>
      <vt:lpstr>TALLER 2 DE SWING</vt:lpstr>
      <vt:lpstr>EL JTABLE</vt:lpstr>
      <vt:lpstr>ESTRUCTURA DEL JTABLE</vt:lpstr>
      <vt:lpstr>CONTRUCCION BASICA DEL JTABLE</vt:lpstr>
      <vt:lpstr>EJEMPLO DEL JTABLE</vt:lpstr>
      <vt:lpstr>PERSONALIZACION DEL JTABLE</vt:lpstr>
      <vt:lpstr>USOS COMUNES DEL JTABLE</vt:lpstr>
      <vt:lpstr>TALLER 6 JTABLE</vt:lpstr>
      <vt:lpstr>EL JDIALOG</vt:lpstr>
      <vt:lpstr>CARACTERISTICAS DE UN JDIALOG</vt:lpstr>
      <vt:lpstr>EJEMPLO DEL JDIALOG</vt:lpstr>
      <vt:lpstr>VENTAJAS DE UN JDIALOG</vt:lpstr>
      <vt:lpstr>TALLER 7 SOBRE JDIALOG</vt:lpstr>
      <vt:lpstr>EVENTOS CLICK EN SWING</vt:lpstr>
      <vt:lpstr>FUNCIONAMIENTO DE LOS EVENTOS CLICK EN SWING</vt:lpstr>
      <vt:lpstr>EL EVENTO MOUSECLICKED EN SWING</vt:lpstr>
      <vt:lpstr>EJEMPLO DEL EVENTO MOUSECLICKED EN SWING</vt:lpstr>
      <vt:lpstr>EL EVENTO MOUSERELEASED EN SWING</vt:lpstr>
      <vt:lpstr>EL EVENTO MOUSEENTERED EN SWING</vt:lpstr>
      <vt:lpstr>EJEMPLO DEL EVENTO MOUSEENTERED EN SWING</vt:lpstr>
      <vt:lpstr>USOS COMUNES DEL MOUSEENTERED EN SWING</vt:lpstr>
      <vt:lpstr>EL EVENTO MOUSEEXITED EN SWING</vt:lpstr>
      <vt:lpstr>EJEMPLO DEL EVENTO MOUSEEXITED EN SWING</vt:lpstr>
      <vt:lpstr>USOS COMUNES DEL EVENTO MOUSEEXITED EN SWING</vt:lpstr>
      <vt:lpstr>TALLER 8 DEL EVENTO MOUSECLICKED EN SWING</vt:lpstr>
      <vt:lpstr>EL EVENTO MOUSEMOVED EN SWING</vt:lpstr>
      <vt:lpstr>EJEMPLO DEL MOUSEMOVED EN SWING</vt:lpstr>
      <vt:lpstr>IMPORTANCIA DEL MOUSEMOVED EN SWING</vt:lpstr>
      <vt:lpstr>TALLER 8 SOBRE MOUSELISTENER EN SWING</vt:lpstr>
      <vt:lpstr>EVENTOS DEL TECLADO EN SWING</vt:lpstr>
      <vt:lpstr>TIPOS DE EVENTOS DEL TECLADO EN SWING</vt:lpstr>
      <vt:lpstr>TIPOS DE EVENTOS DEL TECLADO EN SWING</vt:lpstr>
      <vt:lpstr>USOS COMUNES DE LOS EVENTOS DEL TECLADO EN SWING</vt:lpstr>
      <vt:lpstr>EL EVENTO KEYPRESSED EN SWING</vt:lpstr>
      <vt:lpstr>EJEMPLO DEL EVENTO KEYPRESSED EN SWING</vt:lpstr>
      <vt:lpstr>USOS COMUNES DEL EVENTO KEYPRESSED EN SWING</vt:lpstr>
      <vt:lpstr>ADICIONALES DEL EVENTO KEYPRESSED EN SWING</vt:lpstr>
      <vt:lpstr>EL EVENTO KEYRELEASED EN SWING</vt:lpstr>
      <vt:lpstr>EL EVENTO KEYRELEASED EN SWING</vt:lpstr>
      <vt:lpstr>USOS COMUNES DEL EVENTO KEYRELEASED EN SWING</vt:lpstr>
      <vt:lpstr>EL EVENTO KEYTYPED EN SWING</vt:lpstr>
      <vt:lpstr>EL EVENTO KEYTYPED EN SWING</vt:lpstr>
      <vt:lpstr>USOS COMUNES DEL EVENTO KEYTYPED EN SWING</vt:lpstr>
      <vt:lpstr>ADICIONALES DEL EVENTO KEYTYPED EN SWING</vt:lpstr>
      <vt:lpstr>TALLER 9 DE LOS EVENTOS DEL TECLADO EN SWING</vt:lpstr>
      <vt:lpstr>LA HERENCIA</vt:lpstr>
      <vt:lpstr>LA HERENCIA</vt:lpstr>
      <vt:lpstr>EJEMPLO DE LA HERENCIA</vt:lpstr>
      <vt:lpstr>VENTAJAS DE LA HERENCIA</vt:lpstr>
      <vt:lpstr>TALLER 10 LA HERENCIA</vt:lpstr>
      <vt:lpstr>CLASES ABSTRACTAS</vt:lpstr>
      <vt:lpstr>IMPORTANCIA DE LAS CLASES ABSTRACTAS</vt:lpstr>
      <vt:lpstr>EJEMPLO CON CLASES ABSTRACTAS</vt:lpstr>
      <vt:lpstr>EJEMPLO DE HERENCIA CON CLASES ABSTRACTAS</vt:lpstr>
      <vt:lpstr>USO COMUN DE LAS CLASES ABSTRACTAS</vt:lpstr>
      <vt:lpstr>TALLER DE HERENCIA CON CLASES ABSTRACTAS</vt:lpstr>
      <vt:lpstr>SOLUCION TALLER DE HERENCIA CON CLASES ABSTRACTAS</vt:lpstr>
      <vt:lpstr>LAS INTERFACES</vt:lpstr>
      <vt:lpstr>IMPORTANCIA DE LAS INTERFACES</vt:lpstr>
      <vt:lpstr>EJEMPLO DE LAS INTERFACES</vt:lpstr>
      <vt:lpstr>USO COMUN DE LAS INTERFACES</vt:lpstr>
      <vt:lpstr>EJEMPLO COMPLETO DEL USO DE INTERFACES</vt:lpstr>
      <vt:lpstr>TALLER USO DE INTERFACES</vt:lpstr>
      <vt:lpstr>POLIMORFISMO</vt:lpstr>
      <vt:lpstr>POLIMORFISMO DE COMPILACION (SOBRECARGA)</vt:lpstr>
      <vt:lpstr>EJEMPLO POLIMORFISMO DE COMPILACION (SOBRECARGA)</vt:lpstr>
      <vt:lpstr>EJEMPLO POLIMORFISMO EN TIEMPO DE EJECUCION (SOBREESCRITURA)</vt:lpstr>
      <vt:lpstr>EJEMPLO POLIMORFISMO EN TIEMPO DE EJECUCION (SOBREESCRITURA)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507</cp:revision>
  <dcterms:created xsi:type="dcterms:W3CDTF">2019-03-26T16:19:22Z</dcterms:created>
  <dcterms:modified xsi:type="dcterms:W3CDTF">2024-10-27T20:57:03Z</dcterms:modified>
</cp:coreProperties>
</file>