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5"/>
  </p:notesMasterIdLst>
  <p:sldIdLst>
    <p:sldId id="256" r:id="rId2"/>
    <p:sldId id="257" r:id="rId3"/>
    <p:sldId id="426" r:id="rId4"/>
    <p:sldId id="259" r:id="rId5"/>
    <p:sldId id="260" r:id="rId6"/>
    <p:sldId id="264" r:id="rId7"/>
    <p:sldId id="265" r:id="rId8"/>
    <p:sldId id="267" r:id="rId9"/>
    <p:sldId id="268" r:id="rId10"/>
    <p:sldId id="403" r:id="rId11"/>
    <p:sldId id="406" r:id="rId12"/>
    <p:sldId id="407" r:id="rId13"/>
    <p:sldId id="409" r:id="rId14"/>
    <p:sldId id="410" r:id="rId15"/>
    <p:sldId id="411" r:id="rId16"/>
    <p:sldId id="412" r:id="rId17"/>
    <p:sldId id="413" r:id="rId18"/>
    <p:sldId id="266" r:id="rId19"/>
    <p:sldId id="318" r:id="rId20"/>
    <p:sldId id="319" r:id="rId21"/>
    <p:sldId id="320" r:id="rId22"/>
    <p:sldId id="321" r:id="rId23"/>
    <p:sldId id="322" r:id="rId24"/>
    <p:sldId id="323" r:id="rId25"/>
    <p:sldId id="421" r:id="rId26"/>
    <p:sldId id="422" r:id="rId27"/>
    <p:sldId id="423" r:id="rId28"/>
    <p:sldId id="424" r:id="rId29"/>
    <p:sldId id="425" r:id="rId30"/>
    <p:sldId id="316" r:id="rId31"/>
    <p:sldId id="269" r:id="rId32"/>
    <p:sldId id="270" r:id="rId33"/>
    <p:sldId id="271" r:id="rId34"/>
    <p:sldId id="272" r:id="rId35"/>
    <p:sldId id="415" r:id="rId36"/>
    <p:sldId id="416" r:id="rId37"/>
    <p:sldId id="273" r:id="rId38"/>
    <p:sldId id="414" r:id="rId39"/>
    <p:sldId id="427" r:id="rId40"/>
    <p:sldId id="274" r:id="rId41"/>
    <p:sldId id="275" r:id="rId42"/>
    <p:sldId id="276" r:id="rId43"/>
    <p:sldId id="277" r:id="rId44"/>
    <p:sldId id="420" r:id="rId45"/>
    <p:sldId id="449" r:id="rId46"/>
    <p:sldId id="450" r:id="rId47"/>
    <p:sldId id="451" r:id="rId48"/>
    <p:sldId id="452" r:id="rId49"/>
    <p:sldId id="315" r:id="rId50"/>
    <p:sldId id="456" r:id="rId51"/>
    <p:sldId id="418" r:id="rId52"/>
    <p:sldId id="457" r:id="rId53"/>
    <p:sldId id="453" r:id="rId54"/>
    <p:sldId id="454" r:id="rId55"/>
    <p:sldId id="455" r:id="rId56"/>
    <p:sldId id="458" r:id="rId57"/>
    <p:sldId id="459" r:id="rId58"/>
    <p:sldId id="460" r:id="rId59"/>
    <p:sldId id="461" r:id="rId60"/>
    <p:sldId id="469" r:id="rId61"/>
    <p:sldId id="470" r:id="rId62"/>
    <p:sldId id="325" r:id="rId63"/>
    <p:sldId id="326" r:id="rId64"/>
    <p:sldId id="327" r:id="rId65"/>
    <p:sldId id="328" r:id="rId66"/>
    <p:sldId id="329" r:id="rId67"/>
    <p:sldId id="330" r:id="rId68"/>
    <p:sldId id="430" r:id="rId69"/>
    <p:sldId id="337" r:id="rId70"/>
    <p:sldId id="428" r:id="rId71"/>
    <p:sldId id="462" r:id="rId72"/>
    <p:sldId id="463" r:id="rId73"/>
    <p:sldId id="464" r:id="rId74"/>
    <p:sldId id="465" r:id="rId75"/>
    <p:sldId id="466" r:id="rId76"/>
    <p:sldId id="467" r:id="rId77"/>
    <p:sldId id="468" r:id="rId78"/>
    <p:sldId id="331" r:id="rId79"/>
    <p:sldId id="332" r:id="rId80"/>
    <p:sldId id="333" r:id="rId81"/>
    <p:sldId id="334" r:id="rId82"/>
    <p:sldId id="335" r:id="rId83"/>
    <p:sldId id="336" r:id="rId84"/>
    <p:sldId id="431" r:id="rId85"/>
    <p:sldId id="432" r:id="rId86"/>
    <p:sldId id="435" r:id="rId87"/>
    <p:sldId id="433" r:id="rId88"/>
    <p:sldId id="434" r:id="rId89"/>
    <p:sldId id="284" r:id="rId90"/>
    <p:sldId id="285" r:id="rId91"/>
    <p:sldId id="286" r:id="rId92"/>
    <p:sldId id="287" r:id="rId93"/>
    <p:sldId id="288" r:id="rId94"/>
    <p:sldId id="289" r:id="rId95"/>
    <p:sldId id="436" r:id="rId96"/>
    <p:sldId id="338" r:id="rId97"/>
    <p:sldId id="437" r:id="rId98"/>
    <p:sldId id="438" r:id="rId99"/>
    <p:sldId id="278" r:id="rId100"/>
    <p:sldId id="279" r:id="rId101"/>
    <p:sldId id="280" r:id="rId102"/>
    <p:sldId id="314" r:id="rId103"/>
    <p:sldId id="281" r:id="rId104"/>
    <p:sldId id="282" r:id="rId105"/>
    <p:sldId id="283" r:id="rId106"/>
    <p:sldId id="324" r:id="rId107"/>
    <p:sldId id="439" r:id="rId108"/>
    <p:sldId id="441" r:id="rId109"/>
    <p:sldId id="440" r:id="rId110"/>
    <p:sldId id="442" r:id="rId111"/>
    <p:sldId id="443" r:id="rId112"/>
    <p:sldId id="290" r:id="rId113"/>
    <p:sldId id="291" r:id="rId114"/>
    <p:sldId id="293" r:id="rId115"/>
    <p:sldId id="294" r:id="rId116"/>
    <p:sldId id="295" r:id="rId117"/>
    <p:sldId id="296" r:id="rId118"/>
    <p:sldId id="297" r:id="rId119"/>
    <p:sldId id="339" r:id="rId120"/>
    <p:sldId id="298" r:id="rId121"/>
    <p:sldId id="299" r:id="rId122"/>
    <p:sldId id="300" r:id="rId123"/>
    <p:sldId id="301" r:id="rId124"/>
    <p:sldId id="302" r:id="rId125"/>
    <p:sldId id="340" r:id="rId126"/>
    <p:sldId id="444" r:id="rId127"/>
    <p:sldId id="303" r:id="rId128"/>
    <p:sldId id="304" r:id="rId129"/>
    <p:sldId id="305" r:id="rId130"/>
    <p:sldId id="306" r:id="rId131"/>
    <p:sldId id="307" r:id="rId132"/>
    <p:sldId id="341" r:id="rId133"/>
    <p:sldId id="445" r:id="rId134"/>
    <p:sldId id="308" r:id="rId135"/>
    <p:sldId id="309" r:id="rId136"/>
    <p:sldId id="310" r:id="rId137"/>
    <p:sldId id="311" r:id="rId138"/>
    <p:sldId id="312" r:id="rId139"/>
    <p:sldId id="313" r:id="rId140"/>
    <p:sldId id="446" r:id="rId141"/>
    <p:sldId id="447" r:id="rId142"/>
    <p:sldId id="448" r:id="rId143"/>
    <p:sldId id="261" r:id="rId144"/>
  </p:sldIdLst>
  <p:sldSz cx="12192000" cy="6858000"/>
  <p:notesSz cx="6858000" cy="9144000"/>
  <p:embeddedFontLst>
    <p:embeddedFont>
      <p:font typeface="Arial Narrow" panose="020B0606020202030204" pitchFamily="34" charset="0"/>
      <p:regular r:id="rId146"/>
      <p:bold r:id="rId147"/>
      <p:italic r:id="rId148"/>
      <p:boldItalic r:id="rId149"/>
    </p:embeddedFont>
    <p:embeddedFont>
      <p:font typeface="Trebuchet MS" panose="020B0603020202020204" pitchFamily="34"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4"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4.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5.fntdata"/><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6.fntdata"/><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customschemas.google.com/relationships/presentationmetadata" Target="meta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26479457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849009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796036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5581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382158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19586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479820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942859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737512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6580820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722849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9139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574009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8236669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403714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401071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7258436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6933027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5483289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77881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6.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0179972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“ProyectoBasesDeDatos2”</a:t>
            </a:r>
          </a:p>
          <a:p>
            <a:pPr marL="800100">
              <a:lnSpc>
                <a:spcPct val="100000"/>
              </a:lnSpc>
            </a:pPr>
            <a:r>
              <a:rPr lang="es-CO" sz="1600" dirty="0">
                <a:latin typeface="Arial Narrow"/>
                <a:ea typeface="Arial Narrow"/>
                <a:cs typeface="Arial Narrow"/>
                <a:sym typeface="Arial Narrow"/>
              </a:rPr>
              <a:t>El lenguaje de programación para este caso es PLPGSQL</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Transacciones.</a:t>
            </a:r>
          </a:p>
          <a:p>
            <a:pPr marL="1257300" lvl="1">
              <a:lnSpc>
                <a:spcPct val="100000"/>
              </a:lnSpc>
            </a:pPr>
            <a:r>
              <a:rPr lang="es-CO" sz="1600" dirty="0">
                <a:latin typeface="Arial Narrow"/>
                <a:ea typeface="Arial Narrow"/>
                <a:cs typeface="Arial Narrow"/>
                <a:sym typeface="Arial Narrow"/>
              </a:rPr>
              <a:t>Procedimientos almacenados.</a:t>
            </a:r>
          </a:p>
          <a:p>
            <a:pPr marL="1257300" lvl="1">
              <a:lnSpc>
                <a:spcPct val="100000"/>
              </a:lnSpc>
            </a:pPr>
            <a:r>
              <a:rPr lang="es-CO" sz="1600" dirty="0">
                <a:latin typeface="Arial Narrow"/>
                <a:ea typeface="Arial Narrow"/>
                <a:cs typeface="Arial Narrow"/>
                <a:sym typeface="Arial Narrow"/>
              </a:rPr>
              <a:t>Funciones almacenadas</a:t>
            </a:r>
          </a:p>
          <a:p>
            <a:pPr marL="1257300" lvl="1">
              <a:lnSpc>
                <a:spcPct val="100000"/>
              </a:lnSpc>
            </a:pPr>
            <a:r>
              <a:rPr lang="es-CO" sz="1600" dirty="0">
                <a:latin typeface="Arial Narrow"/>
                <a:ea typeface="Arial Narrow"/>
                <a:cs typeface="Arial Narrow"/>
                <a:sym typeface="Arial Narrow"/>
              </a:rPr>
              <a:t>Funciones de ventana.</a:t>
            </a:r>
          </a:p>
          <a:p>
            <a:pPr marL="1257300" lvl="1">
              <a:lnSpc>
                <a:spcPct val="100000"/>
              </a:lnSpc>
            </a:pPr>
            <a:r>
              <a:rPr lang="es-CO" sz="1600" dirty="0">
                <a:latin typeface="Arial Narrow"/>
                <a:ea typeface="Arial Narrow"/>
                <a:cs typeface="Arial Narrow"/>
                <a:sym typeface="Arial Narrow"/>
              </a:rPr>
              <a:t>Cursores.</a:t>
            </a:r>
          </a:p>
          <a:p>
            <a:pPr marL="1257300" lvl="1">
              <a:lnSpc>
                <a:spcPct val="100000"/>
              </a:lnSpc>
            </a:pPr>
            <a:r>
              <a:rPr lang="es-CO" sz="1600" dirty="0">
                <a:latin typeface="Arial Narrow"/>
                <a:ea typeface="Arial Narrow"/>
                <a:cs typeface="Arial Narrow"/>
                <a:sym typeface="Arial Narrow"/>
              </a:rPr>
              <a:t>Manejo de Excepciones.</a:t>
            </a:r>
          </a:p>
          <a:p>
            <a:pPr marL="1257300" lvl="1">
              <a:lnSpc>
                <a:spcPct val="100000"/>
              </a:lnSpc>
            </a:pPr>
            <a:r>
              <a:rPr lang="es-CO" sz="1600" dirty="0">
                <a:latin typeface="Arial Narrow"/>
                <a:ea typeface="Arial Narrow"/>
                <a:cs typeface="Arial Narrow"/>
                <a:sym typeface="Arial Narrow"/>
              </a:rPr>
              <a:t>Disparadores.</a:t>
            </a:r>
          </a:p>
          <a:p>
            <a:pPr marL="1257300" lvl="1">
              <a:lnSpc>
                <a:spcPct val="100000"/>
              </a:lnSpc>
            </a:pPr>
            <a:r>
              <a:rPr lang="es-CO" sz="1600" dirty="0">
                <a:latin typeface="Arial Narrow"/>
                <a:ea typeface="Arial Narrow"/>
                <a:cs typeface="Arial Narrow"/>
                <a:sym typeface="Arial Narrow"/>
              </a:rPr>
              <a:t>Secuencias.</a:t>
            </a:r>
          </a:p>
          <a:p>
            <a:pPr marL="1257300" lvl="1">
              <a:lnSpc>
                <a:spcPct val="100000"/>
              </a:lnSpc>
            </a:pPr>
            <a:r>
              <a:rPr lang="es-CO" sz="1600" dirty="0">
                <a:latin typeface="Arial Narrow"/>
                <a:ea typeface="Arial Narrow"/>
                <a:cs typeface="Arial Narrow"/>
                <a:sym typeface="Arial Narrow"/>
              </a:rPr>
              <a:t>Datos en XML.</a:t>
            </a:r>
          </a:p>
          <a:p>
            <a:pPr marL="1257300" lvl="1">
              <a:lnSpc>
                <a:spcPct val="100000"/>
              </a:lnSpc>
            </a:pPr>
            <a:r>
              <a:rPr lang="es-CO" sz="1600" dirty="0">
                <a:latin typeface="Arial Narrow"/>
                <a:ea typeface="Arial Narrow"/>
                <a:cs typeface="Arial Narrow"/>
                <a:sym typeface="Arial Narrow"/>
              </a:rPr>
              <a:t>Datos en JSON.</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000" dirty="0">
                <a:latin typeface="Arial Narrow"/>
                <a:ea typeface="Arial Narrow"/>
                <a:cs typeface="Arial Narrow"/>
                <a:sym typeface="Arial Narrow"/>
              </a:rPr>
              <a:t>Se debe entregar el código del proyecto totalmente funcional.</a:t>
            </a: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Se harán con procedimientos almacenados</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 Se hará con procedimientos almacenados.</a:t>
            </a:r>
          </a:p>
          <a:p>
            <a:pPr marL="742950" indent="-285750">
              <a:lnSpc>
                <a:spcPct val="100000"/>
              </a:lnSpc>
            </a:pPr>
            <a:r>
              <a:rPr lang="es-CO" sz="1700" dirty="0">
                <a:latin typeface="Arial Narrow"/>
                <a:ea typeface="Arial Narrow"/>
                <a:cs typeface="Arial Narrow"/>
                <a:sym typeface="Arial Narrow"/>
              </a:rPr>
              <a:t>Categorización de productos para facilitar la búsqueda: Se hará con funciones almacenadas con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Búsqueda de productos por nombre, código, categoría: Se hará con funciones almacenadas con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Creación, modificación y eliminación de impuestos: Se hará con procedimientos almacenados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 Se hará con funciones de ventana.</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 Se generará el XML con procedimiento almacenado.</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 Se hará con funciones almacenadas.</a:t>
            </a:r>
          </a:p>
          <a:p>
            <a:pPr marL="742950" indent="-285750">
              <a:lnSpc>
                <a:spcPct val="100000"/>
              </a:lnSpc>
            </a:pPr>
            <a:r>
              <a:rPr lang="es-CO" sz="1700" dirty="0">
                <a:latin typeface="Arial Narrow"/>
                <a:ea typeface="Arial Narrow"/>
                <a:cs typeface="Arial Narrow"/>
                <a:sym typeface="Arial Narrow"/>
              </a:rPr>
              <a:t>Informe de cuales productos han sido vendidos y en cuales facturas, y que productos están en stock: Se hará con funciones almacenadas utilizando el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totales del mes: Se hará con funciones de ventana y funciones almacenadas con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Exportar el anterior informe a Excel y PDF: Con </a:t>
            </a:r>
            <a:r>
              <a:rPr lang="es-CO" sz="1700" dirty="0" err="1">
                <a:latin typeface="Arial Narrow"/>
                <a:ea typeface="Arial Narrow"/>
                <a:cs typeface="Arial Narrow"/>
                <a:sym typeface="Arial Narrow"/>
              </a:rPr>
              <a:t>Librerias</a:t>
            </a:r>
            <a:r>
              <a:rPr lang="es-CO" sz="1700" dirty="0">
                <a:latin typeface="Arial Narrow"/>
                <a:ea typeface="Arial Narrow"/>
                <a:cs typeface="Arial Narrow"/>
                <a:sym typeface="Arial Narrow"/>
              </a:rPr>
              <a:t> de </a:t>
            </a:r>
            <a:r>
              <a:rPr lang="es-CO" sz="1700" dirty="0" err="1">
                <a:latin typeface="Arial Narrow"/>
                <a:ea typeface="Arial Narrow"/>
                <a:cs typeface="Arial Narrow"/>
                <a:sym typeface="Arial Narrow"/>
              </a:rPr>
              <a:t>BackEnd</a:t>
            </a:r>
            <a:r>
              <a:rPr lang="es-CO" sz="1700" dirty="0">
                <a:latin typeface="Arial Narrow"/>
                <a:ea typeface="Arial Narrow"/>
                <a:cs typeface="Arial Narrow"/>
                <a:sym typeface="Arial Narrow"/>
              </a:rPr>
              <a:t>. </a:t>
            </a:r>
          </a:p>
        </p:txBody>
      </p:sp>
    </p:spTree>
    <p:extLst>
      <p:ext uri="{BB962C8B-B14F-4D97-AF65-F5344CB8AC3E}">
        <p14:creationId xmlns:p14="http://schemas.microsoft.com/office/powerpoint/2010/main" val="37217537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 Se hará con procedimientos almacenados.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 Se hará con procedimientos almacenados.</a:t>
            </a:r>
          </a:p>
          <a:p>
            <a:pPr marL="742950" indent="-285750">
              <a:lnSpc>
                <a:spcPct val="100000"/>
              </a:lnSpc>
            </a:pPr>
            <a:r>
              <a:rPr lang="es-CO" sz="1700" dirty="0">
                <a:latin typeface="Arial Narrow"/>
                <a:ea typeface="Arial Narrow"/>
                <a:cs typeface="Arial Narrow"/>
                <a:sym typeface="Arial Narrow"/>
              </a:rPr>
              <a:t>Calendario de citas por medico y especialidad: se hará con funciones almacenadas utilizando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Confirmación de citas y generación </a:t>
            </a:r>
            <a:r>
              <a:rPr lang="es-CO" sz="1700" dirty="0" err="1">
                <a:latin typeface="Arial Narrow"/>
                <a:ea typeface="Arial Narrow"/>
                <a:cs typeface="Arial Narrow"/>
                <a:sym typeface="Arial Narrow"/>
              </a:rPr>
              <a:t>xml</a:t>
            </a:r>
            <a:r>
              <a:rPr lang="es-CO" sz="1700" dirty="0">
                <a:latin typeface="Arial Narrow"/>
                <a:ea typeface="Arial Narrow"/>
                <a:cs typeface="Arial Narrow"/>
                <a:sym typeface="Arial Narrow"/>
              </a:rPr>
              <a:t> de la cita.</a:t>
            </a:r>
          </a:p>
          <a:p>
            <a:pPr marL="742950" indent="-285750">
              <a:lnSpc>
                <a:spcPct val="100000"/>
              </a:lnSpc>
            </a:pPr>
            <a:r>
              <a:rPr lang="es-CO" sz="1700" dirty="0">
                <a:latin typeface="Arial Narrow"/>
                <a:ea typeface="Arial Narrow"/>
                <a:cs typeface="Arial Narrow"/>
                <a:sym typeface="Arial Narrow"/>
              </a:rPr>
              <a:t>Registro de asistencia a las citas por parte del paciente: Se hará con procedimiento almacenado.</a:t>
            </a:r>
          </a:p>
          <a:p>
            <a:pPr marL="742950" indent="-285750">
              <a:lnSpc>
                <a:spcPct val="100000"/>
              </a:lnSpc>
            </a:pPr>
            <a:r>
              <a:rPr lang="es-CO" sz="1700" dirty="0">
                <a:latin typeface="Arial Narrow"/>
                <a:ea typeface="Arial Narrow"/>
                <a:cs typeface="Arial Narrow"/>
                <a:sym typeface="Arial Narrow"/>
              </a:rPr>
              <a:t>Informe de citas del mes del medico: Se hará con función almacenada utilizando </a:t>
            </a:r>
            <a:r>
              <a:rPr lang="es-CO" sz="1700" dirty="0" err="1">
                <a:latin typeface="Arial Narrow"/>
                <a:ea typeface="Arial Narrow"/>
                <a:cs typeface="Arial Narrow"/>
                <a:sym typeface="Arial Narrow"/>
              </a:rPr>
              <a:t>return</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query</a:t>
            </a:r>
            <a:r>
              <a:rPr lang="es-CO" sz="1700" dirty="0">
                <a:latin typeface="Arial Narrow"/>
                <a:ea typeface="Arial Narrow"/>
                <a:cs typeface="Arial Narrow"/>
                <a:sym typeface="Arial Narrow"/>
              </a:rPr>
              <a:t>.</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 se hará con procedimientos almacenados.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 Se hará con procedimientos almacenados.</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 Se hará con procedimientos almacenados.</a:t>
            </a:r>
          </a:p>
          <a:p>
            <a:pPr marL="742950" indent="-285750">
              <a:lnSpc>
                <a:spcPct val="100000"/>
              </a:lnSpc>
            </a:pPr>
            <a:r>
              <a:rPr lang="es-CO" sz="1700" dirty="0">
                <a:latin typeface="Arial Narrow"/>
                <a:ea typeface="Arial Narrow"/>
                <a:cs typeface="Arial Narrow"/>
                <a:sym typeface="Arial Narrow"/>
              </a:rPr>
              <a:t>Registro de resultados de los exámenes: Se hará con procedimientos almacenados</a:t>
            </a:r>
          </a:p>
          <a:p>
            <a:pPr marL="742950" indent="-285750">
              <a:lnSpc>
                <a:spcPct val="100000"/>
              </a:lnSpc>
            </a:pPr>
            <a:r>
              <a:rPr lang="es-CO" sz="1700" dirty="0">
                <a:latin typeface="Arial Narrow"/>
                <a:ea typeface="Arial Narrow"/>
                <a:cs typeface="Arial Narrow"/>
                <a:sym typeface="Arial Narrow"/>
              </a:rPr>
              <a:t>Envió de remisión medica </a:t>
            </a:r>
            <a:r>
              <a:rPr lang="es-CO" sz="1700">
                <a:latin typeface="Arial Narrow"/>
                <a:ea typeface="Arial Narrow"/>
                <a:cs typeface="Arial Narrow"/>
                <a:sym typeface="Arial Narrow"/>
              </a:rPr>
              <a:t>en XML a </a:t>
            </a:r>
            <a:r>
              <a:rPr lang="es-CO" sz="1700" dirty="0">
                <a:latin typeface="Arial Narrow"/>
                <a:ea typeface="Arial Narrow"/>
                <a:cs typeface="Arial Narrow"/>
                <a:sym typeface="Arial Narrow"/>
              </a:rPr>
              <a:t>especialista al </a:t>
            </a:r>
            <a:r>
              <a:rPr lang="es-CO" sz="1700">
                <a:latin typeface="Arial Narrow"/>
                <a:ea typeface="Arial Narrow"/>
                <a:cs typeface="Arial Narrow"/>
                <a:sym typeface="Arial Narrow"/>
              </a:rPr>
              <a:t>seguro medico</a:t>
            </a:r>
            <a:r>
              <a:rPr lang="es-CO" sz="1700" dirty="0">
                <a:latin typeface="Arial Narrow"/>
                <a:ea typeface="Arial Narrow"/>
                <a:cs typeface="Arial Narrow"/>
                <a:sym typeface="Arial Narrow"/>
              </a:rPr>
              <a:t>.</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929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procedimiento almacenado es un conjunto de sentencias SQL y comandos de control de flujo que se almacenan en una base de datos y se pueden ejecutar como una unidad. En PostgreSQL, estos procedimientos se escriben principalmente en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216714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49" y="1484656"/>
            <a:ext cx="10153537"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200" dirty="0">
                <a:latin typeface="Arial Narrow"/>
                <a:ea typeface="Arial Narrow"/>
                <a:cs typeface="Arial Narrow"/>
                <a:sym typeface="Arial Narrow"/>
              </a:rPr>
              <a:t>Crear un procedimiento almacenado que permita crear una cuenta.</a:t>
            </a:r>
          </a:p>
          <a:p>
            <a:pPr marL="742950" indent="-285750">
              <a:lnSpc>
                <a:spcPct val="100000"/>
              </a:lnSpc>
            </a:pPr>
            <a:r>
              <a:rPr lang="es-CO" sz="2200" dirty="0">
                <a:latin typeface="Arial Narrow"/>
                <a:ea typeface="Arial Narrow"/>
                <a:cs typeface="Arial Narrow"/>
                <a:sym typeface="Arial Narrow"/>
              </a:rPr>
              <a:t>Crear un procedimiento almacenado que permita eliminar una cuenta.</a:t>
            </a:r>
          </a:p>
        </p:txBody>
      </p:sp>
    </p:spTree>
    <p:extLst>
      <p:ext uri="{BB962C8B-B14F-4D97-AF65-F5344CB8AC3E}">
        <p14:creationId xmlns:p14="http://schemas.microsoft.com/office/powerpoint/2010/main" val="614149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7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Los estados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una función almacenada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(pendiente, pagada, rechazada, mora),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Acumular el total de transacciones por mes.</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(pendiente, pagada, rechazada, mora),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 procedimiento almacenado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Definición de la función: Se define una función que retorna un tipo de tabla (o SETOF un tipo de fila) que representa la estructura de los datos que se quieren devolver.</a:t>
            </a:r>
          </a:p>
          <a:p>
            <a:pPr marL="800100">
              <a:lnSpc>
                <a:spcPct val="100000"/>
              </a:lnSpc>
            </a:pPr>
            <a:r>
              <a:rPr lang="es-CO" sz="2200" dirty="0">
                <a:latin typeface="Arial Narrow"/>
                <a:ea typeface="Arial Narrow"/>
                <a:cs typeface="Arial Narrow"/>
                <a:sym typeface="Arial Narrow"/>
              </a:rPr>
              <a:t>Consulta SQL: Dentro de la función, se escribe una consulta SQL estándar que obtiene los datos que se desean devolver.</a:t>
            </a:r>
          </a:p>
          <a:p>
            <a:pPr marL="800100">
              <a:lnSpc>
                <a:spcPct val="100000"/>
              </a:lnSpc>
            </a:pPr>
            <a:r>
              <a:rPr lang="es-CO" sz="2200" dirty="0">
                <a:latin typeface="Arial Narrow"/>
                <a:ea typeface="Arial Narrow"/>
                <a:cs typeface="Arial Narrow"/>
                <a:sym typeface="Arial Narrow"/>
              </a:rPr>
              <a:t>RETURN QUERY: La sentencia RETURN QUERY se coloca justo antes de la consulta SQL, indicando que el resultado de esta consulta será el valor de retorno de la función.</a:t>
            </a:r>
          </a:p>
        </p:txBody>
      </p:sp>
    </p:spTree>
    <p:extLst>
      <p:ext uri="{BB962C8B-B14F-4D97-AF65-F5344CB8AC3E}">
        <p14:creationId xmlns:p14="http://schemas.microsoft.com/office/powerpoint/2010/main" val="1424910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2200" dirty="0">
                <a:latin typeface="Arial Narrow"/>
                <a:ea typeface="Arial Narrow"/>
                <a:cs typeface="Arial Narrow"/>
                <a:sym typeface="Arial Narrow"/>
              </a:rPr>
              <a:t>empleados: Nombre, Identificación, </a:t>
            </a:r>
            <a:r>
              <a:rPr lang="es-CO" sz="2200" dirty="0" err="1">
                <a:latin typeface="Arial Narrow"/>
                <a:ea typeface="Arial Narrow"/>
                <a:cs typeface="Arial Narrow"/>
                <a:sym typeface="Arial Narrow"/>
              </a:rPr>
              <a:t>tipo_contrato_id</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tipo_contrato</a:t>
            </a:r>
            <a:r>
              <a:rPr lang="es-CO" sz="2200" dirty="0">
                <a:latin typeface="Arial Narrow"/>
                <a:ea typeface="Arial Narrow"/>
                <a:cs typeface="Arial Narrow"/>
                <a:sym typeface="Arial Narrow"/>
              </a:rPr>
              <a:t>: descripción, cargo, </a:t>
            </a:r>
            <a:r>
              <a:rPr lang="es-CO" sz="2200" dirty="0" err="1">
                <a:latin typeface="Arial Narrow"/>
                <a:ea typeface="Arial Narrow"/>
                <a:cs typeface="Arial Narrow"/>
                <a:sym typeface="Arial Narrow"/>
              </a:rPr>
              <a:t>salario_total</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conceptos: código, nombre (salario, </a:t>
            </a:r>
            <a:r>
              <a:rPr lang="es-CO" sz="2200" dirty="0" err="1">
                <a:latin typeface="Arial Narrow"/>
                <a:ea typeface="Arial Narrow"/>
                <a:cs typeface="Arial Narrow"/>
                <a:sym typeface="Arial Narrow"/>
              </a:rPr>
              <a:t>horas_extras</a:t>
            </a:r>
            <a:r>
              <a:rPr lang="es-CO" sz="2200" dirty="0">
                <a:latin typeface="Arial Narrow"/>
                <a:ea typeface="Arial Narrow"/>
                <a:cs typeface="Arial Narrow"/>
                <a:sym typeface="Arial Narrow"/>
              </a:rPr>
              <a:t>, prestaciones, impuestos), porcentaje.</a:t>
            </a:r>
          </a:p>
          <a:p>
            <a:pPr indent="0">
              <a:lnSpc>
                <a:spcPct val="100000"/>
              </a:lnSpc>
              <a:buNone/>
            </a:pPr>
            <a:r>
              <a:rPr lang="es-CO" sz="2200" dirty="0" err="1">
                <a:latin typeface="Arial Narrow"/>
                <a:ea typeface="Arial Narrow"/>
                <a:cs typeface="Arial Narrow"/>
                <a:sym typeface="Arial Narrow"/>
              </a:rPr>
              <a:t>detalles_nomina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concepto_id</a:t>
            </a:r>
            <a:r>
              <a:rPr lang="es-CO" sz="2200" dirty="0">
                <a:latin typeface="Arial Narrow"/>
                <a:ea typeface="Arial Narrow"/>
                <a:cs typeface="Arial Narrow"/>
                <a:sym typeface="Arial Narrow"/>
              </a:rPr>
              <a:t>, valor, </a:t>
            </a:r>
            <a:r>
              <a:rPr lang="es-CO" sz="2200" dirty="0" err="1">
                <a:latin typeface="Arial Narrow"/>
                <a:ea typeface="Arial Narrow"/>
                <a:cs typeface="Arial Narrow"/>
                <a:sym typeface="Arial Narrow"/>
              </a:rPr>
              <a:t>nomina_id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nomina: mes, año,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total_devengado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total_deducciones</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 </a:t>
            </a:r>
          </a:p>
          <a:p>
            <a:pPr indent="0">
              <a:lnSpc>
                <a:spcPct val="100000"/>
              </a:lnSpc>
              <a:buNone/>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crear_contrato</a:t>
            </a:r>
            <a:r>
              <a:rPr lang="es-CO" sz="2200" dirty="0">
                <a:latin typeface="Arial Narrow"/>
                <a:ea typeface="Arial Narrow"/>
                <a:cs typeface="Arial Narrow"/>
                <a:sym typeface="Arial Narrow"/>
              </a:rPr>
              <a:t> que permita crear distintos tipos de contrato, el cargo tiene que ser único.</a:t>
            </a:r>
          </a:p>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crear_empleado</a:t>
            </a:r>
            <a:r>
              <a:rPr lang="es-CO" sz="2200" dirty="0">
                <a:latin typeface="Arial Narrow"/>
                <a:ea typeface="Arial Narrow"/>
                <a:cs typeface="Arial Narrow"/>
                <a:sym typeface="Arial Narrow"/>
              </a:rPr>
              <a:t> que permita crear distritos empleados con su número de identificación único. </a:t>
            </a:r>
          </a:p>
          <a:p>
            <a:pPr marL="800100">
              <a:lnSpc>
                <a:spcPct val="100000"/>
              </a:lnSpc>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16264</TotalTime>
  <Words>11200</Words>
  <Application>Microsoft Office PowerPoint</Application>
  <PresentationFormat>Panorámica</PresentationFormat>
  <Paragraphs>1023</Paragraphs>
  <Slides>143</Slides>
  <Notes>143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143</vt:i4>
      </vt:variant>
    </vt:vector>
  </HeadingPairs>
  <TitlesOfParts>
    <vt:vector size="148" baseType="lpstr">
      <vt:lpstr>Arial</vt:lpstr>
      <vt:lpstr>Calibri</vt:lpstr>
      <vt:lpstr>Trebuchet MS</vt:lpstr>
      <vt:lpstr>Arial Narrow</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PROCEDIMIENTOS ALMACENADOS</vt:lpstr>
      <vt:lpstr>VENTAJAS DE LOS PROCEDIMIENTOS ALMACENADOS</vt:lpstr>
      <vt:lpstr>RAZONES PARA USAR LOS PROCEDIMIENTOS ALMACENADOS</vt:lpstr>
      <vt:lpstr>EJEMPLO DE PROCEDIMIENTO ALMACENADO</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6 DE PROCEDIMIENTOS ALMACENADOS</vt:lpstr>
      <vt:lpstr>TALLER 5 DE PROCEDIMIENTOS ALMACENADOS</vt:lpstr>
      <vt:lpstr>SOLUCION AL TALLER 5 DE PROCEDIMIENTOS ALMACENADOS</vt:lpstr>
      <vt:lpstr>TALLER 5 DE PROCEDIMIENTOS ALMACENADOS</vt:lpstr>
      <vt:lpstr>SOLUCION AL TALLER 7 DE PROCEDIMIENTOS ALMACENADOS</vt:lpstr>
      <vt:lpstr>FUNCIONES ALMACENADAS</vt:lpstr>
      <vt:lpstr>IMPORTANCIA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FUNCIONAMIENTO DEL RETURN QUERY</vt:lpstr>
      <vt:lpstr>EJEMPLO DEL RETURN QUERY</vt:lpstr>
      <vt:lpstr>VENTAJAS DEL RETURN QUERY</vt:lpstr>
      <vt:lpstr>USOS COMUNES RETURN QUERY</vt:lpstr>
      <vt:lpstr>TALLER 7 RETURN QUERY</vt:lpstr>
      <vt:lpstr>TALLER 7 RETURN QUERY</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0 DE MANEJO DE EXCEPCIONES</vt:lpstr>
      <vt:lpstr>TALLER 1 MANEJO DE EXCEPCIONES</vt:lpstr>
      <vt:lpstr>TALLER 2 MANEJO DE EXCEPCIONES</vt:lpstr>
      <vt:lpstr>TALLER 3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324</cp:revision>
  <dcterms:created xsi:type="dcterms:W3CDTF">2019-03-26T16:19:22Z</dcterms:created>
  <dcterms:modified xsi:type="dcterms:W3CDTF">2024-09-02T21:00:49Z</dcterms:modified>
</cp:coreProperties>
</file>